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handoutMasterIdLst>
    <p:handoutMasterId r:id="rId14"/>
  </p:handoutMasterIdLst>
  <p:sldIdLst>
    <p:sldId id="287" r:id="rId2"/>
    <p:sldId id="327" r:id="rId3"/>
    <p:sldId id="328" r:id="rId4"/>
    <p:sldId id="335" r:id="rId5"/>
    <p:sldId id="338" r:id="rId6"/>
    <p:sldId id="332" r:id="rId7"/>
    <p:sldId id="337" r:id="rId8"/>
    <p:sldId id="339" r:id="rId9"/>
    <p:sldId id="341" r:id="rId10"/>
    <p:sldId id="340" r:id="rId11"/>
    <p:sldId id="342"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5701" autoAdjust="0"/>
  </p:normalViewPr>
  <p:slideViewPr>
    <p:cSldViewPr>
      <p:cViewPr varScale="1">
        <p:scale>
          <a:sx n="109" d="100"/>
          <a:sy n="109" d="100"/>
        </p:scale>
        <p:origin x="2280"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934"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57054732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11</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11</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4659432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3</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3</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4851228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4</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4</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822655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5</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5</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10463541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6</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6</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1999214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7</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7</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36973923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8</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8</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9018765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9</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9</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78822184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 name="Rectangle 7"/>
          <p:cNvSpPr>
            <a:spLocks noGrp="1" noChangeArrowheads="1"/>
          </p:cNvSpPr>
          <p:nvPr>
            <p:ph type="dt" sz="quarter"/>
          </p:nvPr>
        </p:nvSpPr>
        <p:spPr>
          <a:noFill/>
        </p:spPr>
        <p:txBody>
          <a:bodyPr/>
          <a:lstStyle/>
          <a:p>
            <a:pPr>
              <a:defRPr/>
            </a:pPr>
            <a:r>
              <a:rPr lang="en-US"/>
              <a:t>07/12/10</a:t>
            </a:r>
          </a:p>
        </p:txBody>
      </p:sp>
      <p:sp>
        <p:nvSpPr>
          <p:cNvPr id="7" name="Rectangle 11"/>
          <p:cNvSpPr>
            <a:spLocks noGrp="1" noChangeArrowheads="1"/>
          </p:cNvSpPr>
          <p:nvPr>
            <p:ph type="sldNum" sz="quarter"/>
          </p:nvPr>
        </p:nvSpPr>
        <p:spPr>
          <a:noFill/>
        </p:spPr>
        <p:txBody>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eaLnBrk="1" hangingPunct="1">
              <a:spcBef>
                <a:spcPct val="0"/>
              </a:spcBef>
              <a:buClrTx/>
              <a:buFontTx/>
              <a:buNone/>
            </a:pPr>
            <a:r>
              <a:rPr lang="en-US" altLang="en-US" sz="2400"/>
              <a:t>Page </a:t>
            </a:r>
            <a:fld id="{001C0C56-F3F9-AE4F-B846-B6F9EE2ED653}" type="slidenum">
              <a:rPr lang="en-US" altLang="en-US" sz="2400"/>
              <a:pPr eaLnBrk="1" hangingPunct="1">
                <a:spcBef>
                  <a:spcPct val="0"/>
                </a:spcBef>
                <a:buClrTx/>
                <a:buFontTx/>
                <a:buNone/>
              </a:pPr>
              <a:t>10</a:t>
            </a:fld>
            <a:endParaRPr lang="en-US" altLang="en-US" sz="2400"/>
          </a:p>
        </p:txBody>
      </p:sp>
      <p:sp>
        <p:nvSpPr>
          <p:cNvPr id="22529" name="Text Box 1"/>
          <p:cNvSpPr txBox="1">
            <a:spLocks noChangeArrowheads="1"/>
          </p:cNvSpPr>
          <p:nvPr/>
        </p:nvSpPr>
        <p:spPr bwMode="auto">
          <a:xfrm>
            <a:off x="646113" y="96838"/>
            <a:ext cx="2708275" cy="2127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nchor="b">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buSzPct val="100000"/>
              <a:defRPr/>
            </a:pPr>
            <a:r>
              <a:rPr lang="en-US" sz="1400" b="1"/>
              <a:t>Jul 12, 2010</a:t>
            </a:r>
          </a:p>
        </p:txBody>
      </p:sp>
      <p:sp>
        <p:nvSpPr>
          <p:cNvPr id="22530" name="Text Box 2"/>
          <p:cNvSpPr txBox="1">
            <a:spLocks noChangeArrowheads="1"/>
          </p:cNvSpPr>
          <p:nvPr/>
        </p:nvSpPr>
        <p:spPr bwMode="auto">
          <a:xfrm>
            <a:off x="2901950" y="8942388"/>
            <a:ext cx="792163"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0" tIns="0" rIns="0" bIns="0">
            <a:spAutoFit/>
          </a:bodyPr>
          <a:lstStyle>
            <a:lvl1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1pPr>
            <a:lvl2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2pPr>
            <a:lvl3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3pPr>
            <a:lvl4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4pPr>
            <a:lvl5pPr eaLnBrk="0" hangingPunct="0">
              <a:spcBef>
                <a:spcPct val="30000"/>
              </a:spcBef>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5pPr>
            <a:lvl6pPr marL="25146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6pPr>
            <a:lvl7pPr marL="29718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7pPr>
            <a:lvl8pPr marL="34290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8pPr>
            <a:lvl9pPr marL="3886200" indent="-228600" defTabSz="449263" eaLnBrk="0" fontAlgn="base" hangingPunct="0">
              <a:spcBef>
                <a:spcPct val="3000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MS PGothic" charset="-128"/>
              </a:defRPr>
            </a:lvl9pPr>
          </a:lstStyle>
          <a:p>
            <a:pPr algn="r" eaLnBrk="1" hangingPunct="1">
              <a:spcBef>
                <a:spcPct val="0"/>
              </a:spcBef>
              <a:buClrTx/>
              <a:buFontTx/>
              <a:buNone/>
            </a:pPr>
            <a:r>
              <a:rPr lang="en-US" altLang="en-US"/>
              <a:t>Page </a:t>
            </a:r>
            <a:fld id="{69B92782-EDD7-554B-BA6C-811F6DA276A3}" type="slidenum">
              <a:rPr lang="en-US" altLang="en-US"/>
              <a:pPr algn="r" eaLnBrk="1" hangingPunct="1">
                <a:spcBef>
                  <a:spcPct val="0"/>
                </a:spcBef>
                <a:buClrTx/>
                <a:buFontTx/>
                <a:buNone/>
              </a:pPr>
              <a:t>10</a:t>
            </a:fld>
            <a:endParaRPr lang="en-US" altLang="en-US"/>
          </a:p>
        </p:txBody>
      </p:sp>
      <p:sp>
        <p:nvSpPr>
          <p:cNvPr id="22531" name="Text Box 3"/>
          <p:cNvSpPr>
            <a:spLocks noGrp="1" noRot="1" noChangeAspect="1" noChangeArrowheads="1" noTextEdit="1"/>
          </p:cNvSpPr>
          <p:nvPr>
            <p:ph type="sldImg"/>
          </p:nvPr>
        </p:nvSpPr>
        <p:spPr>
          <a:xfrm>
            <a:off x="1130300" y="698500"/>
            <a:ext cx="4602163" cy="3451225"/>
          </a:xfrm>
          <a:solidFill>
            <a:srgbClr val="FFFFFF"/>
          </a:solidFill>
          <a:ln/>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sp>
      <p:sp>
        <p:nvSpPr>
          <p:cNvPr id="22532" name="Text Box 4"/>
          <p:cNvSpPr>
            <a:spLocks noGrp="1" noChangeArrowheads="1"/>
          </p:cNvSpPr>
          <p:nvPr>
            <p:ph type="body" idx="1"/>
          </p:nvPr>
        </p:nvSpPr>
        <p:spPr>
          <a:xfrm>
            <a:off x="914400" y="4387850"/>
            <a:ext cx="5022850" cy="4149725"/>
          </a:xfrm>
          <a:extLs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wrap="none" anchor="ctr"/>
          <a:lstStyle/>
          <a:p>
            <a:endParaRPr lang="en-US" altLang="en-US" dirty="0">
              <a:ea typeface="MS PGothic" charset="-128"/>
            </a:endParaRPr>
          </a:p>
        </p:txBody>
      </p:sp>
    </p:spTree>
    <p:extLst>
      <p:ext uri="{BB962C8B-B14F-4D97-AF65-F5344CB8AC3E}">
        <p14:creationId xmlns:p14="http://schemas.microsoft.com/office/powerpoint/2010/main" val="24664009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a:t>September 2019</a:t>
            </a:r>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5"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8"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4"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Don Sturek (</a:t>
            </a:r>
            <a:r>
              <a:rPr lang="en-US" dirty="0" err="1"/>
              <a:t>Itron</a:t>
            </a:r>
            <a:r>
              <a:rPr lang="en-US" dirty="0"/>
              <a: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3"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&lt;Jan 2016&gt;</a:t>
            </a:r>
            <a:endParaRPr lang="en-US" dirty="0"/>
          </a:p>
        </p:txBody>
      </p:sp>
      <p:sp>
        <p:nvSpPr>
          <p:cNvPr id="6" name="Rectangle 5"/>
          <p:cNvSpPr>
            <a:spLocks noGrp="1" noChangeArrowheads="1"/>
          </p:cNvSpPr>
          <p:nvPr>
            <p:ph type="ftr" sz="quarter" idx="11"/>
          </p:nvPr>
        </p:nvSpPr>
        <p:spPr>
          <a:xfrm>
            <a:off x="5486400" y="6475413"/>
            <a:ext cx="3124200" cy="184666"/>
          </a:xfrm>
          <a:ln/>
        </p:spPr>
        <p:txBody>
          <a:bodyPr/>
          <a:lstStyle>
            <a:lvl1pPr>
              <a:defRPr/>
            </a:lvl1pPr>
          </a:lstStyle>
          <a:p>
            <a:pPr>
              <a:defRPr/>
            </a:pPr>
            <a:r>
              <a:rPr lang="en-US" dirty="0"/>
              <a:t>Kunal Shah (Silver Spring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FAA26D3D-D897-4be2-8F04-BA451C77F1D7}">
              <ma14:placeholderFlag xmlns="" xmlns:ma14="http://schemas.microsoft.com/office/mac/drawingml/2011/main" val="1"/>
            </a:ex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a:t>&lt;September 2019&gt;</a:t>
            </a:r>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dirty="0"/>
              <a:t>Kunal Shah (Silver Spring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7331"/>
            <a:ext cx="3962400" cy="2154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sz="1200" b="1" i="0" kern="1200" dirty="0">
                <a:solidFill>
                  <a:schemeClr val="tx1"/>
                </a:solidFill>
                <a:effectLst/>
                <a:latin typeface="Times New Roman" charset="0"/>
                <a:ea typeface="ＭＳ Ｐゴシック" charset="0"/>
                <a:cs typeface="ＭＳ Ｐゴシック" charset="0"/>
              </a:rPr>
              <a:t> 15-19-0426-00-secn </a:t>
            </a:r>
            <a:r>
              <a:rPr lang="en-US" sz="1400" b="1" dirty="0"/>
              <a:t>&gt;</a:t>
            </a:r>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xfrm>
            <a:off x="54864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defRPr/>
            </a:pPr>
            <a:r>
              <a:rPr lang="en-US" dirty="0"/>
              <a:t>Don Sturek (</a:t>
            </a:r>
            <a:r>
              <a:rPr lang="en-US" dirty="0" err="1"/>
              <a:t>Itron</a:t>
            </a:r>
            <a:r>
              <a:rPr lang="en-US" dirty="0"/>
              <a: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Specialty Networks (WSNs)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IEEE 802.15.4y SECN September 2019 Closing Report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19 September 2019</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Don Sturek</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Itron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[San Jose, CA]</a:t>
            </a:r>
          </a:p>
          <a:p>
            <a:pPr eaLnBrk="0" hangingPunct="0">
              <a:defRPr/>
            </a:pPr>
            <a:r>
              <a:rPr lang="en-US" sz="1600" dirty="0">
                <a:solidFill>
                  <a:schemeClr val="tx2"/>
                </a:solidFill>
                <a:latin typeface="Times New Roman" pitchFamily="18" charset="0"/>
                <a:ea typeface="ＭＳ Ｐゴシック" pitchFamily="-65" charset="-128"/>
                <a:cs typeface="+mn-cs"/>
              </a:rPr>
              <a:t>Voice:[], E-Mail:[</a:t>
            </a:r>
            <a:r>
              <a:rPr lang="en-US" sz="1600" dirty="0" err="1">
                <a:solidFill>
                  <a:srgbClr val="FF0000"/>
                </a:solidFill>
                <a:latin typeface="Times New Roman" pitchFamily="18" charset="0"/>
                <a:ea typeface="ＭＳ Ｐゴシック" pitchFamily="-65" charset="-128"/>
                <a:cs typeface="+mn-cs"/>
              </a:rPr>
              <a:t>don.sturek@itron.com</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cs typeface="+mn-cs"/>
              </a:rPr>
              <a:t>for September 2019 plenary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September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a:solidFill>
                  <a:srgbClr val="000000"/>
                </a:solidFill>
                <a:latin typeface="Times New Roman" pitchFamily="18" charset="0"/>
                <a:ea typeface="ＭＳ Ｐゴシック" pitchFamily="-65" charset="-128"/>
              </a:rPr>
              <a:t>IEEE 802.15.4y SECN closing report </a:t>
            </a:r>
            <a:r>
              <a:rPr lang="en-US" sz="1600" dirty="0">
                <a:latin typeface="Times New Roman" pitchFamily="18" charset="0"/>
                <a:ea typeface="ＭＳ Ｐゴシック" pitchFamily="-65" charset="-128"/>
              </a:rPr>
              <a:t>for September 2019 plenary session</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Release:</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&lt;September 2019&gt;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505346" y="1524000"/>
            <a:ext cx="8153400" cy="4424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TG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altLang="en-US" sz="2400" i="1" dirty="0">
                <a:solidFill>
                  <a:schemeClr val="tx1"/>
                </a:solidFill>
              </a:rPr>
              <a:t> </a:t>
            </a:r>
            <a:r>
              <a:rPr lang="en-US" altLang="en-US" sz="2400" i="1" dirty="0">
                <a:solidFill>
                  <a:srgbClr val="000000"/>
                </a:solidFill>
              </a:rPr>
              <a:t>The 802.15.4y CRG is authorized to approve comment resolutions and to approve the start of Letter Ballot of the revised draft on behalf of the 802.15 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52237448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400" dirty="0">
                <a:solidFill>
                  <a:schemeClr val="tx1"/>
                </a:solidFill>
              </a:rPr>
              <a:t>WG CRG Motion </a:t>
            </a:r>
          </a:p>
          <a:p>
            <a:r>
              <a:rPr lang="en-US" altLang="en-US" sz="2400" i="1" dirty="0">
                <a:solidFill>
                  <a:schemeClr val="tx1"/>
                </a:solidFill>
              </a:rPr>
              <a:t>Move that </a:t>
            </a:r>
            <a:r>
              <a:rPr lang="en-US" sz="2400" i="1" dirty="0">
                <a:solidFill>
                  <a:schemeClr val="tx1"/>
                </a:solidFill>
              </a:rPr>
              <a:t>TG4y requests 802.15 WG </a:t>
            </a:r>
            <a:r>
              <a:rPr lang="en-US" altLang="en-US" sz="2400" i="1" dirty="0">
                <a:solidFill>
                  <a:schemeClr val="tx1"/>
                </a:solidFill>
              </a:rPr>
              <a:t>approve the formation of a Comment Resolution Group (CRG) </a:t>
            </a:r>
            <a:r>
              <a:rPr lang="en-US" sz="2800" i="1" dirty="0">
                <a:solidFill>
                  <a:schemeClr val="tx1"/>
                </a:solidFill>
              </a:rPr>
              <a:t>for</a:t>
            </a:r>
            <a:r>
              <a:rPr lang="en-US" sz="2400" i="1" dirty="0">
                <a:solidFill>
                  <a:schemeClr val="tx1"/>
                </a:solidFill>
              </a:rPr>
              <a:t> the WG balloting of the P802.15.4y-D01 </a:t>
            </a:r>
            <a:r>
              <a:rPr lang="en-US" altLang="en-US" sz="2400" i="1" dirty="0">
                <a:solidFill>
                  <a:schemeClr val="tx1"/>
                </a:solidFill>
              </a:rPr>
              <a:t>with the following membership: </a:t>
            </a:r>
            <a:r>
              <a:rPr lang="en-US" sz="2400" i="1" dirty="0">
                <a:solidFill>
                  <a:schemeClr val="tx1"/>
                </a:solidFill>
              </a:rPr>
              <a:t>Don Sturek (As Chair), …….</a:t>
            </a:r>
            <a:r>
              <a:rPr lang="en-US" altLang="en-US" sz="2400" i="1" dirty="0">
                <a:solidFill>
                  <a:schemeClr val="tx1"/>
                </a:solidFill>
              </a:rPr>
              <a:t> </a:t>
            </a:r>
            <a:r>
              <a:rPr lang="en-US" altLang="en-US" sz="2400" i="1" dirty="0">
                <a:solidFill>
                  <a:srgbClr val="000000"/>
                </a:solidFill>
              </a:rPr>
              <a:t>The 802.15.4y CRG is authorized to approve comment resolutions and to approve the start of Letter Ballot of the revised draft on behalf of the 802.15 WG. Comment resolution on ballots between sessions will be conducted via reflector email and via teleconferences announced to the reflector as per the LMSC 802 WG P&amp;P</a:t>
            </a:r>
          </a:p>
          <a:p>
            <a:endParaRPr lang="en-US" altLang="en-US" sz="2400" dirty="0">
              <a:solidFill>
                <a:srgbClr val="000000"/>
              </a:solidFill>
            </a:endParaRPr>
          </a:p>
          <a:p>
            <a:pPr lvl="2" eaLnBrk="1" hangingPunct="1">
              <a:spcBef>
                <a:spcPts val="375"/>
              </a:spcBef>
              <a:buSzPct val="100000"/>
            </a:pPr>
            <a:r>
              <a:rPr lang="en-US" altLang="en-US" sz="2000" dirty="0">
                <a:solidFill>
                  <a:srgbClr val="000000"/>
                </a:solidFill>
              </a:rPr>
              <a:t>Moved By: </a:t>
            </a:r>
          </a:p>
          <a:p>
            <a:pPr lvl="2" eaLnBrk="1" hangingPunct="1">
              <a:spcBef>
                <a:spcPts val="375"/>
              </a:spcBef>
              <a:buSzPct val="100000"/>
            </a:pPr>
            <a:r>
              <a:rPr lang="en-US" altLang="en-US" sz="2000" dirty="0">
                <a:solidFill>
                  <a:srgbClr val="000000"/>
                </a:solidFill>
              </a:rPr>
              <a:t>Seconded By: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69492089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lstStyle/>
          <a:p>
            <a:r>
              <a:rPr lang="en-US" dirty="0"/>
              <a:t>IEEE 802.15.4y SECN Closing report</a:t>
            </a:r>
          </a:p>
        </p:txBody>
      </p:sp>
      <p:sp>
        <p:nvSpPr>
          <p:cNvPr id="3" name="Subtitle 2"/>
          <p:cNvSpPr>
            <a:spLocks noGrp="1"/>
          </p:cNvSpPr>
          <p:nvPr>
            <p:ph type="subTitle" idx="1"/>
          </p:nvPr>
        </p:nvSpPr>
        <p:spPr>
          <a:xfrm>
            <a:off x="1295400" y="3212976"/>
            <a:ext cx="6400800" cy="1752600"/>
          </a:xfrm>
        </p:spPr>
        <p:txBody>
          <a:bodyPr/>
          <a:lstStyle/>
          <a:p>
            <a:r>
              <a:rPr lang="en-US" sz="2400" dirty="0"/>
              <a:t>September 19, 2019</a:t>
            </a:r>
          </a:p>
          <a:p>
            <a:endParaRPr lang="en-US" sz="2400" dirty="0"/>
          </a:p>
          <a:p>
            <a:r>
              <a:rPr lang="en-US" altLang="ja-JP" sz="2400" dirty="0"/>
              <a:t>Don Sturek</a:t>
            </a:r>
          </a:p>
          <a:p>
            <a:r>
              <a:rPr lang="en-US" sz="2400" dirty="0"/>
              <a:t>IEEE 802.15.4y SECN Chair</a:t>
            </a:r>
          </a:p>
          <a:p>
            <a:endParaRPr lang="en-US" sz="2400" dirty="0"/>
          </a:p>
          <a:p>
            <a:endParaRPr lang="en-US" sz="2400" dirty="0"/>
          </a:p>
        </p:txBody>
      </p:sp>
      <p:sp>
        <p:nvSpPr>
          <p:cNvPr id="6" name="Slide Number Placeholder 5"/>
          <p:cNvSpPr>
            <a:spLocks noGrp="1"/>
          </p:cNvSpPr>
          <p:nvPr>
            <p:ph type="sldNum" sz="quarter" idx="12"/>
          </p:nvPr>
        </p:nvSpPr>
        <p:spPr/>
        <p:txBody>
          <a:bodyPr/>
          <a:lstStyle/>
          <a:p>
            <a:pPr>
              <a:defRPr/>
            </a:pPr>
            <a:r>
              <a:rPr lang="en-US" altLang="ko-KR"/>
              <a:t>Slide </a:t>
            </a:r>
            <a:fld id="{B8505083-D182-4BF7-B1A7-D3F76AEDD19D}" type="slidenum">
              <a:rPr lang="en-US" altLang="ko-KR" smtClean="0"/>
              <a:pPr>
                <a:defRPr/>
              </a:pPr>
              <a:t>2</a:t>
            </a:fld>
            <a:endParaRPr lang="en-US" altLang="ko-KR" dirty="0"/>
          </a:p>
        </p:txBody>
      </p:sp>
      <p:sp>
        <p:nvSpPr>
          <p:cNvPr id="7" name="Date Placeholder 3"/>
          <p:cNvSpPr>
            <a:spLocks noGrp="1"/>
          </p:cNvSpPr>
          <p:nvPr>
            <p:ph type="dt" sz="half" idx="10"/>
          </p:nvPr>
        </p:nvSpPr>
        <p:spPr>
          <a:xfrm>
            <a:off x="685800" y="377825"/>
            <a:ext cx="1600200" cy="215900"/>
          </a:xfrm>
        </p:spPr>
        <p:txBody>
          <a:bodyPr/>
          <a:lstStyle/>
          <a:p>
            <a:pPr>
              <a:defRPr/>
            </a:pPr>
            <a:r>
              <a:rPr lang="en-US" altLang="ko-KR" dirty="0"/>
              <a:t>September 2019</a:t>
            </a:r>
          </a:p>
        </p:txBody>
      </p:sp>
      <p:sp>
        <p:nvSpPr>
          <p:cNvPr id="9"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Tree>
    <p:extLst>
      <p:ext uri="{BB962C8B-B14F-4D97-AF65-F5344CB8AC3E}">
        <p14:creationId xmlns:p14="http://schemas.microsoft.com/office/powerpoint/2010/main" val="19263660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Hanoi</a:t>
            </a:r>
          </a:p>
        </p:txBody>
      </p:sp>
      <p:sp>
        <p:nvSpPr>
          <p:cNvPr id="5124" name="Text Box 4"/>
          <p:cNvSpPr txBox="1">
            <a:spLocks noChangeArrowheads="1"/>
          </p:cNvSpPr>
          <p:nvPr/>
        </p:nvSpPr>
        <p:spPr bwMode="auto">
          <a:xfrm>
            <a:off x="495300" y="16002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a:spcBef>
                <a:spcPts val="375"/>
              </a:spcBef>
              <a:buSzPct val="100000"/>
            </a:pPr>
            <a:r>
              <a:rPr lang="en-US" altLang="en-US" sz="2400" dirty="0">
                <a:solidFill>
                  <a:srgbClr val="000000"/>
                </a:solidFill>
              </a:rPr>
              <a:t>Review the Section 9 and Annex B edits</a:t>
            </a:r>
          </a:p>
          <a:p>
            <a:pPr marL="800100" indent="-457200">
              <a:spcBef>
                <a:spcPts val="375"/>
              </a:spcBef>
              <a:buSzPct val="100000"/>
            </a:pPr>
            <a:r>
              <a:rPr lang="en-US" sz="2400" dirty="0">
                <a:solidFill>
                  <a:schemeClr val="tx1"/>
                </a:solidFill>
              </a:rPr>
              <a:t>Update timeline and create closing report</a:t>
            </a:r>
          </a:p>
          <a:p>
            <a:pPr marL="800100" indent="-457200">
              <a:spcBef>
                <a:spcPts val="375"/>
              </a:spcBef>
              <a:buSzPct val="100000"/>
            </a:pPr>
            <a:r>
              <a:rPr lang="en-US" altLang="en-US" sz="2400" dirty="0">
                <a:solidFill>
                  <a:srgbClr val="000000"/>
                </a:solidFill>
              </a:rPr>
              <a:t>Decide whether we can (should) start a WG letter ballot</a:t>
            </a:r>
          </a:p>
          <a:p>
            <a:pPr marL="800100" indent="-457200">
              <a:spcBef>
                <a:spcPts val="375"/>
              </a:spcBef>
              <a:buSzPct val="100000"/>
            </a:pPr>
            <a:endParaRPr lang="en-US" altLang="en-US" sz="2400" dirty="0">
              <a:solidFill>
                <a:srgbClr val="000000"/>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57105947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Waikoloa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Update 15-19-0081-05 per comments in Hanoi, put into members area as D01 for WG ballot</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Request WG approval to move draft to initial WG ballot (in Hanoi)</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CRG to start WG ballot (in Hanoi), formulate consolidated comment sheet for Waikoloa when Letter Ballot completes</a:t>
            </a:r>
          </a:p>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Create markup of 802.15 Operations Manual for addition of </a:t>
            </a:r>
            <a:r>
              <a:rPr lang="en-US" altLang="en-US" sz="2800" dirty="0" err="1">
                <a:solidFill>
                  <a:srgbClr val="000000"/>
                </a:solidFill>
              </a:rPr>
              <a:t>secAlgorithmId</a:t>
            </a:r>
            <a:r>
              <a:rPr lang="en-US" altLang="en-US" sz="2800" dirty="0">
                <a:solidFill>
                  <a:srgbClr val="000000"/>
                </a:solidFill>
              </a:rPr>
              <a:t> to ANA.  Add paragraph on creation of security expert group for new security algorithm requests</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354394421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Work Plan for 4y to Waikoloa</a:t>
            </a:r>
          </a:p>
        </p:txBody>
      </p:sp>
      <p:sp>
        <p:nvSpPr>
          <p:cNvPr id="5124" name="Text Box 4"/>
          <p:cNvSpPr txBox="1">
            <a:spLocks noChangeArrowheads="1"/>
          </p:cNvSpPr>
          <p:nvPr/>
        </p:nvSpPr>
        <p:spPr bwMode="auto">
          <a:xfrm>
            <a:off x="495300" y="15240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Add AES-128-CCM*, AES-128-CCM and AES-256-CCM to ANA </a:t>
            </a:r>
            <a:r>
              <a:rPr lang="en-US" altLang="en-US" sz="2800" dirty="0" err="1">
                <a:solidFill>
                  <a:srgbClr val="000000"/>
                </a:solidFill>
              </a:rPr>
              <a:t>secAlgorithmId</a:t>
            </a:r>
            <a:r>
              <a:rPr lang="en-US" altLang="en-US" sz="2800" dirty="0">
                <a:solidFill>
                  <a:srgbClr val="000000"/>
                </a:solidFill>
              </a:rPr>
              <a:t> and include relevant Annex B and Annex C material in Mentor</a:t>
            </a: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955018965"/>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Progress in Hanoi</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rgbClr val="000000"/>
                </a:solidFill>
              </a:rPr>
              <a:t>Timeline	</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Key Descriptor, Section 8 and Section 9 changes in D01– </a:t>
            </a:r>
            <a:r>
              <a:rPr lang="en-US" altLang="en-US" sz="2800" dirty="0">
                <a:solidFill>
                  <a:srgbClr val="FF0000"/>
                </a:solidFill>
              </a:rPr>
              <a:t>October</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B for AES-128,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000000"/>
                </a:solidFill>
              </a:rPr>
              <a:t>Annex C for AES-128, AES-256 – </a:t>
            </a:r>
            <a:r>
              <a:rPr lang="en-US" altLang="en-US" sz="2800" dirty="0">
                <a:solidFill>
                  <a:srgbClr val="FF0000"/>
                </a:solidFill>
              </a:rPr>
              <a:t>Done</a:t>
            </a:r>
            <a:endParaRPr lang="en-US" altLang="en-US" sz="2800" dirty="0">
              <a:solidFill>
                <a:srgbClr val="000000"/>
              </a:solidFill>
            </a:endParaRP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Work Group Ballot</a:t>
            </a:r>
            <a:r>
              <a:rPr lang="en-US" altLang="en-US" sz="2800" dirty="0">
                <a:solidFill>
                  <a:srgbClr val="000000"/>
                </a:solidFill>
              </a:rPr>
              <a:t>–</a:t>
            </a:r>
            <a:r>
              <a:rPr lang="en-US" altLang="en-US" sz="2800" dirty="0">
                <a:solidFill>
                  <a:srgbClr val="FF0000"/>
                </a:solidFill>
              </a:rPr>
              <a:t>October</a:t>
            </a:r>
            <a:r>
              <a:rPr lang="en-US" altLang="en-US" sz="2800" dirty="0">
                <a:solidFill>
                  <a:srgbClr val="000000"/>
                </a:solidFill>
              </a:rPr>
              <a:t> </a:t>
            </a:r>
            <a:r>
              <a:rPr lang="en-US" altLang="en-US" sz="2800" dirty="0">
                <a:solidFill>
                  <a:srgbClr val="FF0000"/>
                </a:solidFill>
              </a:rPr>
              <a:t>2019</a:t>
            </a:r>
          </a:p>
          <a:p>
            <a:pPr marL="1314450" lvl="2" indent="-457200" eaLnBrk="1" hangingPunct="1">
              <a:spcBef>
                <a:spcPts val="375"/>
              </a:spcBef>
              <a:buSzPct val="100000"/>
              <a:buFont typeface="Arial" panose="020B0604020202020204" pitchFamily="34" charset="0"/>
              <a:buChar char="•"/>
            </a:pPr>
            <a:r>
              <a:rPr lang="en-US" altLang="en-US" sz="2800" dirty="0">
                <a:solidFill>
                  <a:srgbClr val="FF0000"/>
                </a:solidFill>
              </a:rPr>
              <a:t>SA Ballot – When 4md completes Sponsor Ballot</a:t>
            </a:r>
          </a:p>
          <a:p>
            <a:pPr marL="1314450" lvl="2" indent="-457200" eaLnBrk="1" hangingPunct="1">
              <a:spcBef>
                <a:spcPts val="375"/>
              </a:spcBef>
              <a:buSzPct val="100000"/>
              <a:buFont typeface="Arial" panose="020B0604020202020204" pitchFamily="34" charset="0"/>
              <a:buChar char="•"/>
            </a:pPr>
            <a:endParaRPr lang="en-US"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mr-IN" sz="2800" dirty="0">
              <a:solidFill>
                <a:schemeClr val="tx1"/>
              </a:solidFill>
              <a:latin typeface="Times" charset="0"/>
              <a:ea typeface="Times" charset="0"/>
              <a:cs typeface="Times" charset="0"/>
            </a:endParaRPr>
          </a:p>
          <a:p>
            <a:pPr marL="1314450" lvl="2" indent="-457200" eaLnBrk="1" hangingPunct="1">
              <a:spcBef>
                <a:spcPts val="375"/>
              </a:spcBef>
              <a:buSzPct val="100000"/>
              <a:buFont typeface="Arial" panose="020B0604020202020204" pitchFamily="34" charset="0"/>
              <a:buChar char="•"/>
            </a:pPr>
            <a:endParaRPr lang="en-US" altLang="en-US" sz="2000" dirty="0">
              <a:solidFill>
                <a:srgbClr val="000000"/>
              </a:solidFill>
              <a:latin typeface="Times" charset="0"/>
              <a:ea typeface="Times" charset="0"/>
              <a:cs typeface="Times" charset="0"/>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269485508"/>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Agenda for IEEE 802 Waikoloa</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Comment resolution on initial WG letter ballot	</a:t>
            </a:r>
          </a:p>
          <a:p>
            <a:pPr marL="800100" indent="-457200" eaLnBrk="1" hangingPunct="1">
              <a:spcBef>
                <a:spcPts val="375"/>
              </a:spcBef>
              <a:buSzPct val="100000"/>
              <a:buFont typeface="Arial" panose="020B0604020202020204" pitchFamily="34" charset="0"/>
              <a:buChar char="•"/>
            </a:pPr>
            <a:r>
              <a:rPr lang="en-US" altLang="en-US" sz="2800" dirty="0">
                <a:solidFill>
                  <a:schemeClr val="tx1"/>
                </a:solidFill>
              </a:rPr>
              <a:t>Finalize IEEE 802.15 Operations Manual changes, </a:t>
            </a:r>
            <a:r>
              <a:rPr lang="en-US" altLang="en-US" sz="2800">
                <a:solidFill>
                  <a:schemeClr val="tx1"/>
                </a:solidFill>
              </a:rPr>
              <a:t>ANA changes</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10773897"/>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TG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TG Motion for TG4y Letter Ballot</a:t>
            </a:r>
          </a:p>
          <a:p>
            <a:r>
              <a:rPr lang="en-US" sz="2800" dirty="0">
                <a:solidFill>
                  <a:schemeClr val="tx1"/>
                </a:solidFill>
              </a:rPr>
              <a:t> </a:t>
            </a:r>
          </a:p>
          <a:p>
            <a:r>
              <a:rPr lang="en-US" sz="2800" i="1" dirty="0">
                <a:solidFill>
                  <a:schemeClr val="tx1"/>
                </a:solidFill>
              </a:rPr>
              <a:t>Move that TG4y formally request that the 802.15 WG start a WG Letter Ballot requesting approval of document P802.15.4y-D01 (as edited in accordance with the instructions in document 15-19-0433-00-004y) to Standards Association ballot pending the completion and inclusion of the edits in the draft.</a:t>
            </a:r>
            <a:endParaRPr lang="en-US" sz="2800" dirty="0">
              <a:solidFill>
                <a:schemeClr val="tx1"/>
              </a:solidFill>
            </a:endParaRPr>
          </a:p>
          <a:p>
            <a:endParaRPr lang="en-US" sz="2800" dirty="0">
              <a:solidFill>
                <a:schemeClr val="tx1"/>
              </a:solidFill>
            </a:endParaRPr>
          </a:p>
          <a:p>
            <a:r>
              <a:rPr lang="en-US" sz="2800" dirty="0">
                <a:solidFill>
                  <a:schemeClr val="tx1"/>
                </a:solidFill>
              </a:rPr>
              <a:t>Moved:  </a:t>
            </a:r>
          </a:p>
          <a:p>
            <a:r>
              <a:rPr lang="en-US" sz="2800" dirty="0">
                <a:solidFill>
                  <a:schemeClr val="tx1"/>
                </a:solidFill>
              </a:rPr>
              <a:t>Second: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1781488971"/>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Text Box 3"/>
          <p:cNvSpPr txBox="1">
            <a:spLocks noChangeArrowheads="1"/>
          </p:cNvSpPr>
          <p:nvPr/>
        </p:nvSpPr>
        <p:spPr bwMode="auto">
          <a:xfrm>
            <a:off x="863600" y="533400"/>
            <a:ext cx="7772400" cy="1219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nchor="ct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ctr">
              <a:buSzPct val="100000"/>
              <a:defRPr/>
            </a:pPr>
            <a:r>
              <a:rPr lang="en-US" sz="3200" dirty="0"/>
              <a:t>WG Motion</a:t>
            </a:r>
          </a:p>
        </p:txBody>
      </p:sp>
      <p:sp>
        <p:nvSpPr>
          <p:cNvPr id="5124" name="Text Box 4"/>
          <p:cNvSpPr txBox="1">
            <a:spLocks noChangeArrowheads="1"/>
          </p:cNvSpPr>
          <p:nvPr/>
        </p:nvSpPr>
        <p:spPr bwMode="auto">
          <a:xfrm>
            <a:off x="505346" y="1752600"/>
            <a:ext cx="8153400" cy="41957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 uri="{AF507438-7753-43E0-B8FC-AC1667EBCBE1}">
              <a14:hiddenEffects xmlns:a14="http://schemas.microsoft.com/office/drawing/2010/main">
                <a:effectLst>
                  <a:outerShdw blurRad="63500" dist="38099" dir="2700000" algn="ctr" rotWithShape="0">
                    <a:srgbClr val="000000">
                      <a:alpha val="74997"/>
                    </a:srgbClr>
                  </a:outerShdw>
                </a:effectLst>
              </a14:hiddenEffects>
            </a:ext>
          </a:extLst>
        </p:spPr>
        <p:txBody>
          <a:bodyPr lIns="92160" tIns="46080" rIns="92160" bIns="46080"/>
          <a:lstStyle>
            <a:lvl1pPr marL="342900" indent="-334963"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1pPr>
            <a:lvl2pPr marL="45720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2pPr>
            <a:lvl3pPr marL="857250"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3pPr>
            <a:lvl4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4pPr>
            <a:lvl5pPr eaLnBrk="0" hangingPunct="0">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5pPr>
            <a:lvl6pPr marL="25146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6pPr>
            <a:lvl7pPr marL="29718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7pPr>
            <a:lvl8pPr marL="34290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8pPr>
            <a:lvl9pPr marL="3886200" indent="-228600" defTabSz="449263" eaLnBrk="0" fontAlgn="base" hangingPunct="0">
              <a:spcBef>
                <a:spcPct val="0"/>
              </a:spcBef>
              <a:spcAft>
                <a:spcPct val="0"/>
              </a:spcAft>
              <a:tabLst>
                <a:tab pos="342900" algn="l"/>
                <a:tab pos="790575" algn="l"/>
                <a:tab pos="1239838" algn="l"/>
                <a:tab pos="1689100" algn="l"/>
                <a:tab pos="2138363" algn="l"/>
                <a:tab pos="2587625" algn="l"/>
                <a:tab pos="3036888" algn="l"/>
                <a:tab pos="3486150" algn="l"/>
                <a:tab pos="3935413" algn="l"/>
                <a:tab pos="4384675" algn="l"/>
                <a:tab pos="4833938" algn="l"/>
                <a:tab pos="5283200" algn="l"/>
                <a:tab pos="5732463" algn="l"/>
                <a:tab pos="6181725" algn="l"/>
                <a:tab pos="6630988" algn="l"/>
                <a:tab pos="7080250" algn="l"/>
                <a:tab pos="7529513" algn="l"/>
                <a:tab pos="7978775" algn="l"/>
                <a:tab pos="8428038" algn="l"/>
                <a:tab pos="8877300" algn="l"/>
                <a:tab pos="9326563" algn="l"/>
              </a:tabLst>
              <a:defRPr sz="1200">
                <a:solidFill>
                  <a:schemeClr val="bg1"/>
                </a:solidFill>
                <a:latin typeface="Times New Roman" charset="0"/>
                <a:ea typeface="MS PGothic" charset="-128"/>
              </a:defRPr>
            </a:lvl9pPr>
          </a:lstStyle>
          <a:p>
            <a:r>
              <a:rPr lang="en-US" sz="2800" dirty="0">
                <a:solidFill>
                  <a:schemeClr val="tx1"/>
                </a:solidFill>
              </a:rPr>
              <a:t>WG Motion for TG4y Letter Ballot</a:t>
            </a:r>
          </a:p>
          <a:p>
            <a:endParaRPr lang="en-US" sz="2800" dirty="0">
              <a:solidFill>
                <a:schemeClr val="tx1"/>
              </a:solidFill>
            </a:endParaRPr>
          </a:p>
          <a:p>
            <a:r>
              <a:rPr lang="en-US" sz="2800" i="1" dirty="0">
                <a:solidFill>
                  <a:schemeClr val="tx1"/>
                </a:solidFill>
              </a:rPr>
              <a:t>Move that 802.15 WG start a WG Letter Ballot requesting approval of document P802-15-4y_D01 (as edited in accordance with the instructions in document 15-19-0433-00-004y) and to forward document P802-15-4y_D01 to Standards Association</a:t>
            </a:r>
          </a:p>
          <a:p>
            <a:r>
              <a:rPr lang="en-US" sz="2800" dirty="0">
                <a:solidFill>
                  <a:schemeClr val="tx1"/>
                </a:solidFill>
              </a:rPr>
              <a:t> </a:t>
            </a:r>
          </a:p>
          <a:p>
            <a:r>
              <a:rPr lang="en-US" sz="2800" dirty="0">
                <a:solidFill>
                  <a:schemeClr val="tx1"/>
                </a:solidFill>
              </a:rPr>
              <a:t>Moved:  </a:t>
            </a:r>
          </a:p>
          <a:p>
            <a:r>
              <a:rPr lang="en-US" sz="2800" dirty="0">
                <a:solidFill>
                  <a:schemeClr val="tx1"/>
                </a:solidFill>
              </a:rPr>
              <a:t>Second: </a:t>
            </a:r>
            <a:endParaRPr lang="en-US" altLang="en-US" sz="2800" dirty="0">
              <a:solidFill>
                <a:schemeClr val="tx1"/>
              </a:solidFill>
            </a:endParaRPr>
          </a:p>
        </p:txBody>
      </p:sp>
      <p:sp>
        <p:nvSpPr>
          <p:cNvPr id="5" name="Footer Placeholder 5"/>
          <p:cNvSpPr>
            <a:spLocks noGrp="1"/>
          </p:cNvSpPr>
          <p:nvPr>
            <p:ph type="ftr" sz="quarter" idx="11"/>
          </p:nvPr>
        </p:nvSpPr>
        <p:spPr>
          <a:xfrm>
            <a:off x="5143500" y="6475413"/>
            <a:ext cx="3467100" cy="184150"/>
          </a:xfrm>
        </p:spPr>
        <p:txBody>
          <a:bodyPr/>
          <a:lstStyle/>
          <a:p>
            <a:pPr>
              <a:defRPr/>
            </a:pPr>
            <a:r>
              <a:rPr lang="en-US" dirty="0"/>
              <a:t>Don Sturek (</a:t>
            </a:r>
            <a:r>
              <a:rPr lang="en-US" dirty="0" err="1"/>
              <a:t>Itron</a:t>
            </a:r>
            <a:r>
              <a:rPr lang="en-US" dirty="0"/>
              <a:t>)</a:t>
            </a:r>
          </a:p>
        </p:txBody>
      </p:sp>
      <p:sp>
        <p:nvSpPr>
          <p:cNvPr id="6" name="Date Placeholder 3"/>
          <p:cNvSpPr>
            <a:spLocks noGrp="1"/>
          </p:cNvSpPr>
          <p:nvPr>
            <p:ph type="dt" sz="half" idx="10"/>
          </p:nvPr>
        </p:nvSpPr>
        <p:spPr>
          <a:xfrm>
            <a:off x="685800" y="381000"/>
            <a:ext cx="1600200" cy="215900"/>
          </a:xfrm>
        </p:spPr>
        <p:txBody>
          <a:bodyPr/>
          <a:lstStyle/>
          <a:p>
            <a:pPr>
              <a:defRPr/>
            </a:pPr>
            <a:r>
              <a:rPr lang="en-US" altLang="ko-KR" dirty="0"/>
              <a:t>September 2019</a:t>
            </a:r>
          </a:p>
        </p:txBody>
      </p:sp>
      <p:sp>
        <p:nvSpPr>
          <p:cNvPr id="7" name="Slide Number Placeholder 5"/>
          <p:cNvSpPr>
            <a:spLocks noGrp="1"/>
          </p:cNvSpPr>
          <p:nvPr>
            <p:ph type="sldNum" sz="quarter" idx="12"/>
          </p:nvPr>
        </p:nvSpPr>
        <p:spPr>
          <a:xfrm>
            <a:off x="4355594" y="6475413"/>
            <a:ext cx="432812" cy="184666"/>
          </a:xfrm>
        </p:spPr>
        <p:txBody>
          <a:bodyPr/>
          <a:lstStyle/>
          <a:p>
            <a:pPr>
              <a:defRPr/>
            </a:pPr>
            <a:r>
              <a:rPr lang="en-US" altLang="ko-KR"/>
              <a:t>Slide 3</a:t>
            </a:r>
            <a:endParaRPr lang="en-US" altLang="ko-KR" dirty="0"/>
          </a:p>
        </p:txBody>
      </p:sp>
    </p:spTree>
    <p:extLst>
      <p:ext uri="{BB962C8B-B14F-4D97-AF65-F5344CB8AC3E}">
        <p14:creationId xmlns:p14="http://schemas.microsoft.com/office/powerpoint/2010/main" val="840042483"/>
      </p:ext>
    </p:extLst>
  </p:cSld>
  <p:clrMapOvr>
    <a:masterClrMapping/>
  </p:clrMapOvr>
  <p:transition/>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40285</TotalTime>
  <Words>706</Words>
  <Application>Microsoft Macintosh PowerPoint</Application>
  <PresentationFormat>On-screen Show (4:3)</PresentationFormat>
  <Paragraphs>138</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vt:lpstr>
      <vt:lpstr>Times New Roman</vt:lpstr>
      <vt:lpstr>Default Design</vt:lpstr>
      <vt:lpstr>PowerPoint Presentation</vt:lpstr>
      <vt:lpstr>IEEE 802.15.4y SECN Closing report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Silver Spring Networks</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SG4v Closing Report for Macau</dc:title>
  <dc:subject>IEEE 802.15</dc:subject>
  <dc:creator>Kunal Shah</dc:creator>
  <cp:keywords/>
  <dc:description/>
  <cp:lastModifiedBy>Sturek, Don</cp:lastModifiedBy>
  <cp:revision>732</cp:revision>
  <cp:lastPrinted>2015-07-14T16:02:16Z</cp:lastPrinted>
  <dcterms:created xsi:type="dcterms:W3CDTF">2009-07-12T16:25:16Z</dcterms:created>
  <dcterms:modified xsi:type="dcterms:W3CDTF">2019-09-19T00:38:10Z</dcterms:modified>
  <cp:category/>
</cp:coreProperties>
</file>