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408" r:id="rId3"/>
    <p:sldId id="409" r:id="rId4"/>
    <p:sldId id="410" r:id="rId5"/>
    <p:sldId id="415" r:id="rId6"/>
    <p:sldId id="416" r:id="rId7"/>
    <p:sldId id="417" r:id="rId8"/>
    <p:sldId id="418" r:id="rId9"/>
    <p:sldId id="414" r:id="rId10"/>
    <p:sldId id="419" r:id="rId11"/>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F8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608" autoAdjust="0"/>
    <p:restoredTop sz="86450" autoAdjust="0"/>
  </p:normalViewPr>
  <p:slideViewPr>
    <p:cSldViewPr>
      <p:cViewPr varScale="1">
        <p:scale>
          <a:sx n="98" d="100"/>
          <a:sy n="98" d="100"/>
        </p:scale>
        <p:origin x="129" y="6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F15E6BE-6088-4EB5-89B9-9B5CD396C050}"/>
              </a:ext>
            </a:extLst>
          </p:cNvPr>
          <p:cNvSpPr>
            <a:spLocks noGrp="1" noChangeArrowheads="1"/>
          </p:cNvSpPr>
          <p:nvPr>
            <p:ph type="hdr" sz="quarter"/>
          </p:nvPr>
        </p:nvSpPr>
        <p:spPr bwMode="auto">
          <a:xfrm>
            <a:off x="3925888" y="204788"/>
            <a:ext cx="218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3075" name="Rectangle 3">
            <a:extLst>
              <a:ext uri="{FF2B5EF4-FFF2-40B4-BE49-F238E27FC236}">
                <a16:creationId xmlns:a16="http://schemas.microsoft.com/office/drawing/2014/main" id="{C180AD08-CC56-46EB-A8AC-2C2BDE946457}"/>
              </a:ext>
            </a:extLst>
          </p:cNvPr>
          <p:cNvSpPr>
            <a:spLocks noGrp="1" noChangeArrowheads="1"/>
          </p:cNvSpPr>
          <p:nvPr>
            <p:ph type="dt" sz="quarter" idx="1"/>
          </p:nvPr>
        </p:nvSpPr>
        <p:spPr bwMode="auto">
          <a:xfrm>
            <a:off x="682625" y="204788"/>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3076" name="Rectangle 4">
            <a:extLst>
              <a:ext uri="{FF2B5EF4-FFF2-40B4-BE49-F238E27FC236}">
                <a16:creationId xmlns:a16="http://schemas.microsoft.com/office/drawing/2014/main" id="{3486C975-613F-45A2-95A3-6C3204D1F706}"/>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Tim Godfrey (EPRI)</a:t>
            </a:r>
          </a:p>
        </p:txBody>
      </p:sp>
      <p:sp>
        <p:nvSpPr>
          <p:cNvPr id="3077" name="Rectangle 5">
            <a:extLst>
              <a:ext uri="{FF2B5EF4-FFF2-40B4-BE49-F238E27FC236}">
                <a16:creationId xmlns:a16="http://schemas.microsoft.com/office/drawing/2014/main" id="{5ADFFE49-6ACE-4BBA-BBDB-CBD5A5A03FAA}"/>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GB" altLang="en-US"/>
              <a:t>Page </a:t>
            </a:r>
            <a:fld id="{F2AAF832-0D10-45BE-AB2E-A49913A3852A}" type="slidenum">
              <a:rPr lang="en-GB" altLang="en-US" smtClean="0"/>
              <a:pPr>
                <a:defRPr/>
              </a:pPr>
              <a:t>‹#›</a:t>
            </a:fld>
            <a:endParaRPr lang="en-GB" altLang="en-US"/>
          </a:p>
        </p:txBody>
      </p:sp>
      <p:sp>
        <p:nvSpPr>
          <p:cNvPr id="3078" name="Line 6">
            <a:extLst>
              <a:ext uri="{FF2B5EF4-FFF2-40B4-BE49-F238E27FC236}">
                <a16:creationId xmlns:a16="http://schemas.microsoft.com/office/drawing/2014/main" id="{DCA042F3-6829-4A18-BE2A-2D3B82F6BF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79" name="Rectangle 7">
            <a:extLst>
              <a:ext uri="{FF2B5EF4-FFF2-40B4-BE49-F238E27FC236}">
                <a16:creationId xmlns:a16="http://schemas.microsoft.com/office/drawing/2014/main" id="{6588F30D-E10E-46DD-A343-A80A684B3074}"/>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cs typeface="Arial" panose="020B0604020202020204" pitchFamily="34" charset="0"/>
              </a:defRPr>
            </a:lvl1pPr>
            <a:lvl2pPr marL="742950" indent="-285750" defTabSz="933450">
              <a:defRPr sz="1200">
                <a:solidFill>
                  <a:schemeClr val="tx1"/>
                </a:solidFill>
                <a:latin typeface="Times New Roman" panose="02020603050405020304" pitchFamily="18" charset="0"/>
                <a:cs typeface="Arial" panose="020B0604020202020204" pitchFamily="34" charset="0"/>
              </a:defRPr>
            </a:lvl2pPr>
            <a:lvl3pPr marL="1143000" indent="-228600" defTabSz="933450">
              <a:defRPr sz="1200">
                <a:solidFill>
                  <a:schemeClr val="tx1"/>
                </a:solidFill>
                <a:latin typeface="Times New Roman" panose="02020603050405020304" pitchFamily="18" charset="0"/>
                <a:cs typeface="Arial" panose="020B0604020202020204" pitchFamily="34" charset="0"/>
              </a:defRPr>
            </a:lvl3pPr>
            <a:lvl4pPr marL="1600200" indent="-228600" defTabSz="933450">
              <a:defRPr sz="1200">
                <a:solidFill>
                  <a:schemeClr val="tx1"/>
                </a:solidFill>
                <a:latin typeface="Times New Roman" panose="02020603050405020304" pitchFamily="18" charset="0"/>
                <a:cs typeface="Arial" panose="020B0604020202020204" pitchFamily="34" charset="0"/>
              </a:defRPr>
            </a:lvl4pPr>
            <a:lvl5pPr marL="2057400" indent="-228600" defTabSz="933450">
              <a:defRPr sz="1200">
                <a:solidFill>
                  <a:schemeClr val="tx1"/>
                </a:solidFill>
                <a:latin typeface="Times New Roman" panose="02020603050405020304" pitchFamily="18" charset="0"/>
                <a:cs typeface="Arial" panose="020B0604020202020204" pitchFamily="34"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3080" name="Line 8">
            <a:extLst>
              <a:ext uri="{FF2B5EF4-FFF2-40B4-BE49-F238E27FC236}">
                <a16:creationId xmlns:a16="http://schemas.microsoft.com/office/drawing/2014/main" id="{89B325CD-C8C0-4D8F-8330-5740004B1177}"/>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94E7C76-4CE3-4881-9FE6-FC080BD01701}"/>
              </a:ext>
            </a:extLst>
          </p:cNvPr>
          <p:cNvSpPr>
            <a:spLocks noGrp="1" noChangeArrowheads="1"/>
          </p:cNvSpPr>
          <p:nvPr>
            <p:ph type="hdr" sz="quarter"/>
          </p:nvPr>
        </p:nvSpPr>
        <p:spPr bwMode="auto">
          <a:xfrm>
            <a:off x="3968750" y="120650"/>
            <a:ext cx="218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2051" name="Rectangle 3">
            <a:extLst>
              <a:ext uri="{FF2B5EF4-FFF2-40B4-BE49-F238E27FC236}">
                <a16:creationId xmlns:a16="http://schemas.microsoft.com/office/drawing/2014/main" id="{B969DDD3-C51D-402A-962B-188A90D30292}"/>
              </a:ext>
            </a:extLst>
          </p:cNvPr>
          <p:cNvSpPr>
            <a:spLocks noGrp="1" noChangeArrowheads="1"/>
          </p:cNvSpPr>
          <p:nvPr>
            <p:ph type="dt" idx="1"/>
          </p:nvPr>
        </p:nvSpPr>
        <p:spPr bwMode="auto">
          <a:xfrm>
            <a:off x="641350" y="120650"/>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2052" name="Rectangle 4">
            <a:extLst>
              <a:ext uri="{FF2B5EF4-FFF2-40B4-BE49-F238E27FC236}">
                <a16:creationId xmlns:a16="http://schemas.microsoft.com/office/drawing/2014/main" id="{FE5D5882-91FE-4D17-B7E5-01AD6DF84D63}"/>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195F9594-AB25-433B-94AC-6BC49F3E5D5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527D75D0-E275-4A8E-8868-9C846F167A53}"/>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Tim Godfrey (EPRI)</a:t>
            </a:r>
          </a:p>
        </p:txBody>
      </p:sp>
      <p:sp>
        <p:nvSpPr>
          <p:cNvPr id="2055" name="Rectangle 7">
            <a:extLst>
              <a:ext uri="{FF2B5EF4-FFF2-40B4-BE49-F238E27FC236}">
                <a16:creationId xmlns:a16="http://schemas.microsoft.com/office/drawing/2014/main" id="{F9C8E629-C349-48B5-850F-67F844306DE2}"/>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GB" altLang="en-US"/>
              <a:t>Page </a:t>
            </a:r>
            <a:fld id="{FBAF32D6-846E-4393-9535-71359DCE3E21}" type="slidenum">
              <a:rPr lang="en-GB" altLang="en-US" smtClean="0"/>
              <a:pPr>
                <a:defRPr/>
              </a:pPr>
              <a:t>‹#›</a:t>
            </a:fld>
            <a:endParaRPr lang="en-GB" altLang="en-US"/>
          </a:p>
        </p:txBody>
      </p:sp>
      <p:sp>
        <p:nvSpPr>
          <p:cNvPr id="2056" name="Rectangle 8">
            <a:extLst>
              <a:ext uri="{FF2B5EF4-FFF2-40B4-BE49-F238E27FC236}">
                <a16:creationId xmlns:a16="http://schemas.microsoft.com/office/drawing/2014/main" id="{867AE544-8DA5-45C1-9876-21265152BA27}"/>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2057" name="Line 9">
            <a:extLst>
              <a:ext uri="{FF2B5EF4-FFF2-40B4-BE49-F238E27FC236}">
                <a16:creationId xmlns:a16="http://schemas.microsoft.com/office/drawing/2014/main" id="{259422E5-EC06-46FB-9315-CCB5EAC073B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a:extLst>
              <a:ext uri="{FF2B5EF4-FFF2-40B4-BE49-F238E27FC236}">
                <a16:creationId xmlns:a16="http://schemas.microsoft.com/office/drawing/2014/main" id="{F2BF687D-3ECE-4ACD-A792-1F52F69C8D09}"/>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a16="http://schemas.microsoft.com/office/drawing/2014/main"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a16="http://schemas.microsoft.com/office/drawing/2014/main"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a:t>
            </a:fld>
            <a:endParaRPr lang="en-GB" altLang="en-US"/>
          </a:p>
        </p:txBody>
      </p:sp>
      <p:sp>
        <p:nvSpPr>
          <p:cNvPr id="5125" name="Rectangle 2">
            <a:extLst>
              <a:ext uri="{FF2B5EF4-FFF2-40B4-BE49-F238E27FC236}">
                <a16:creationId xmlns:a16="http://schemas.microsoft.com/office/drawing/2014/main"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a16="http://schemas.microsoft.com/office/drawing/2014/main"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a:t>
            </a:fld>
            <a:endParaRPr lang="en-GB" altLang="en-US"/>
          </a:p>
        </p:txBody>
      </p:sp>
    </p:spTree>
    <p:extLst>
      <p:ext uri="{BB962C8B-B14F-4D97-AF65-F5344CB8AC3E}">
        <p14:creationId xmlns:p14="http://schemas.microsoft.com/office/powerpoint/2010/main" val="2357711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4</a:t>
            </a:fld>
            <a:endParaRPr lang="en-GB" altLang="en-US"/>
          </a:p>
        </p:txBody>
      </p:sp>
    </p:spTree>
    <p:extLst>
      <p:ext uri="{BB962C8B-B14F-4D97-AF65-F5344CB8AC3E}">
        <p14:creationId xmlns:p14="http://schemas.microsoft.com/office/powerpoint/2010/main" val="2529765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9</a:t>
            </a:fld>
            <a:endParaRPr lang="en-US" altLang="en-US"/>
          </a:p>
        </p:txBody>
      </p:sp>
    </p:spTree>
    <p:extLst>
      <p:ext uri="{BB962C8B-B14F-4D97-AF65-F5344CB8AC3E}">
        <p14:creationId xmlns:p14="http://schemas.microsoft.com/office/powerpoint/2010/main" val="3641285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10</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5">
            <a:extLst>
              <a:ext uri="{FF2B5EF4-FFF2-40B4-BE49-F238E27FC236}">
                <a16:creationId xmlns:a16="http://schemas.microsoft.com/office/drawing/2014/main" id="{AECE272A-D68C-4DA4-9B48-3160654F8BE6}"/>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0531184-DCBE-4175-9582-5E730651554A}"/>
              </a:ext>
            </a:extLst>
          </p:cNvPr>
          <p:cNvSpPr>
            <a:spLocks noGrp="1" noChangeArrowheads="1"/>
          </p:cNvSpPr>
          <p:nvPr>
            <p:ph type="sldNum" sz="quarter" idx="11"/>
          </p:nvPr>
        </p:nvSpPr>
        <p:spPr>
          <a:ln/>
        </p:spPr>
        <p:txBody>
          <a:bodyPr/>
          <a:lstStyle>
            <a:lvl1pPr>
              <a:defRPr/>
            </a:lvl1pPr>
          </a:lstStyle>
          <a:p>
            <a:pPr>
              <a:defRPr/>
            </a:pPr>
            <a:r>
              <a:rPr lang="en-GB" altLang="en-US"/>
              <a:t>Slide </a:t>
            </a:r>
            <a:fld id="{E65C71F8-356A-4A7D-9B45-2AC1D328C11D}" type="slidenum">
              <a:rPr lang="en-GB" altLang="en-US" smtClean="0"/>
              <a:pPr>
                <a:defRPr/>
              </a:pPr>
              <a:t>‹#›</a:t>
            </a:fld>
            <a:endParaRPr lang="en-GB" altLang="en-US"/>
          </a:p>
        </p:txBody>
      </p:sp>
    </p:spTree>
    <p:extLst>
      <p:ext uri="{BB962C8B-B14F-4D97-AF65-F5344CB8AC3E}">
        <p14:creationId xmlns:p14="http://schemas.microsoft.com/office/powerpoint/2010/main" val="9331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5">
            <a:extLst>
              <a:ext uri="{FF2B5EF4-FFF2-40B4-BE49-F238E27FC236}">
                <a16:creationId xmlns:a16="http://schemas.microsoft.com/office/drawing/2014/main" id="{75321670-986C-4FFD-B551-EA03B106EA64}"/>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BC6EDE4-50DA-4FCB-9549-6F24EC0DF1C6}"/>
              </a:ext>
            </a:extLst>
          </p:cNvPr>
          <p:cNvSpPr>
            <a:spLocks noGrp="1" noChangeArrowheads="1"/>
          </p:cNvSpPr>
          <p:nvPr>
            <p:ph type="sldNum" sz="quarter" idx="11"/>
          </p:nvPr>
        </p:nvSpPr>
        <p:spPr>
          <a:ln/>
        </p:spPr>
        <p:txBody>
          <a:bodyPr/>
          <a:lstStyle>
            <a:lvl1pPr>
              <a:defRPr/>
            </a:lvl1pPr>
          </a:lstStyle>
          <a:p>
            <a:pPr>
              <a:defRPr/>
            </a:pPr>
            <a:r>
              <a:rPr lang="en-GB" altLang="en-US"/>
              <a:t>Slide </a:t>
            </a:r>
            <a:fld id="{60CE1B40-7737-4184-A389-A2739479027B}" type="slidenum">
              <a:rPr lang="en-GB" altLang="en-US" smtClean="0"/>
              <a:pPr>
                <a:defRPr/>
              </a:pPr>
              <a:t>‹#›</a:t>
            </a:fld>
            <a:endParaRPr lang="en-GB" altLang="en-US"/>
          </a:p>
        </p:txBody>
      </p:sp>
    </p:spTree>
    <p:extLst>
      <p:ext uri="{BB962C8B-B14F-4D97-AF65-F5344CB8AC3E}">
        <p14:creationId xmlns:p14="http://schemas.microsoft.com/office/powerpoint/2010/main" val="1916083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1C0E2A1-DB8A-43A7-B2EA-24417E498AA9}"/>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E6D607C-B519-43AE-A6A1-6552AC3EDD76}"/>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id="{77C3392D-48D4-430F-9E0A-26AA0D699640}"/>
              </a:ext>
            </a:extLst>
          </p:cNvPr>
          <p:cNvSpPr>
            <a:spLocks noGrp="1" noChangeArrowheads="1"/>
          </p:cNvSpPr>
          <p:nvPr>
            <p:ph type="ftr" sz="quarter" idx="3"/>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Tim Godfrey, EPRI</a:t>
            </a:r>
          </a:p>
        </p:txBody>
      </p:sp>
      <p:sp>
        <p:nvSpPr>
          <p:cNvPr id="1030" name="Rectangle 6">
            <a:extLst>
              <a:ext uri="{FF2B5EF4-FFF2-40B4-BE49-F238E27FC236}">
                <a16:creationId xmlns:a16="http://schemas.microsoft.com/office/drawing/2014/main" id="{AFE6EE0A-65D0-43DD-AA1C-C7CEE9F7577C}"/>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GB" altLang="en-US"/>
              <a:t>Slide </a:t>
            </a:r>
            <a:fld id="{1FB5AE33-3223-4A87-9FA2-02FB580489A8}" type="slidenum">
              <a:rPr lang="en-GB" altLang="en-US" smtClean="0"/>
              <a:pPr>
                <a:defRPr/>
              </a:pPr>
              <a:t>‹#›</a:t>
            </a:fld>
            <a:endParaRPr lang="en-GB" altLang="en-US"/>
          </a:p>
        </p:txBody>
      </p:sp>
      <p:sp>
        <p:nvSpPr>
          <p:cNvPr id="2" name="Rectangle 7">
            <a:extLst>
              <a:ext uri="{FF2B5EF4-FFF2-40B4-BE49-F238E27FC236}">
                <a16:creationId xmlns:a16="http://schemas.microsoft.com/office/drawing/2014/main" id="{97F4A80D-C685-4783-A096-4181ABE44493}"/>
              </a:ext>
            </a:extLst>
          </p:cNvPr>
          <p:cNvSpPr>
            <a:spLocks noChangeArrowheads="1"/>
          </p:cNvSpPr>
          <p:nvPr/>
        </p:nvSpPr>
        <p:spPr bwMode="auto">
          <a:xfrm>
            <a:off x="7964363" y="334189"/>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457200">
              <a:defRPr sz="1200">
                <a:solidFill>
                  <a:schemeClr val="tx1"/>
                </a:solidFill>
                <a:latin typeface="Times New Roman" panose="02020603050405020304" pitchFamily="18" charset="0"/>
                <a:cs typeface="Arial" panose="020B0604020202020204" pitchFamily="34" charset="0"/>
              </a:defRPr>
            </a:lvl5pPr>
            <a:lvl6pPr marL="9144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1371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18288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22860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lvl="4" algn="r"/>
            <a:r>
              <a:rPr lang="en-GB" altLang="en-US" sz="1800" b="1" dirty="0"/>
              <a:t>doc.: IEEE 802.15-19/0412r2</a:t>
            </a:r>
          </a:p>
        </p:txBody>
      </p:sp>
      <p:sp>
        <p:nvSpPr>
          <p:cNvPr id="1031" name="Line 8">
            <a:extLst>
              <a:ext uri="{FF2B5EF4-FFF2-40B4-BE49-F238E27FC236}">
                <a16:creationId xmlns:a16="http://schemas.microsoft.com/office/drawing/2014/main" id="{9B8FA0D0-EE9C-4C34-AE8E-F2504C4B4790}"/>
              </a:ext>
            </a:extLst>
          </p:cNvPr>
          <p:cNvSpPr>
            <a:spLocks noChangeShapeType="1"/>
          </p:cNvSpPr>
          <p:nvPr/>
        </p:nvSpPr>
        <p:spPr bwMode="auto">
          <a:xfrm>
            <a:off x="914400" y="6207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a:extLst>
              <a:ext uri="{FF2B5EF4-FFF2-40B4-BE49-F238E27FC236}">
                <a16:creationId xmlns:a16="http://schemas.microsoft.com/office/drawing/2014/main" id="{F29F28E2-2790-40C3-AE4A-4DBE7DBCA7F8}"/>
              </a:ext>
            </a:extLst>
          </p:cNvPr>
          <p:cNvSpPr>
            <a:spLocks noChangeArrowheads="1"/>
          </p:cNvSpPr>
          <p:nvPr/>
        </p:nvSpPr>
        <p:spPr bwMode="auto">
          <a:xfrm>
            <a:off x="9144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1033" name="Line 10">
            <a:extLst>
              <a:ext uri="{FF2B5EF4-FFF2-40B4-BE49-F238E27FC236}">
                <a16:creationId xmlns:a16="http://schemas.microsoft.com/office/drawing/2014/main" id="{7FC412EA-119F-437D-86C2-7EBDBCB0C94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4" name="TextBox 1">
            <a:extLst>
              <a:ext uri="{FF2B5EF4-FFF2-40B4-BE49-F238E27FC236}">
                <a16:creationId xmlns:a16="http://schemas.microsoft.com/office/drawing/2014/main" id="{EBBEFFDD-9B9D-4CBF-AC96-D5D6678BFFDD}"/>
              </a:ext>
            </a:extLst>
          </p:cNvPr>
          <p:cNvSpPr txBox="1">
            <a:spLocks noChangeArrowheads="1"/>
          </p:cNvSpPr>
          <p:nvPr userDrawn="1"/>
        </p:nvSpPr>
        <p:spPr bwMode="auto">
          <a:xfrm>
            <a:off x="686145" y="333375"/>
            <a:ext cx="15899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lgn="just"/>
            <a:r>
              <a:rPr lang="en-US" altLang="en-US" sz="1600" b="1" dirty="0"/>
              <a:t>September 2019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24/dcn/19/24-19-0022-02-sgtg-licensed-narrowband-amendment-par-draft-from-802-24-teleconference.docx" TargetMode="External"/><Relationship Id="rId2" Type="http://schemas.openxmlformats.org/officeDocument/2006/relationships/hyperlink" Target="https://mentor.ieee.org/802.24/dcn/19/24-19-0021-00-sgtg-aug-2019-teleconference-minutes-licensed-narrowband-amendment.docx" TargetMode="External"/><Relationship Id="rId1" Type="http://schemas.openxmlformats.org/officeDocument/2006/relationships/slideLayout" Target="../slideLayouts/slideLayout2.xml"/><Relationship Id="rId5" Type="http://schemas.openxmlformats.org/officeDocument/2006/relationships/hyperlink" Target="https://mentor.ieee.org/802.24/dcn/19/24-19-0024-01-sgtg-licensed-narrowband-amendment-csd-draft.docxhttps:/mentor.ieee.org/802.24/dcn/19/24-19-0024-00-sgtg-licensed-narrowband-amendment-csd-draft.docx" TargetMode="External"/><Relationship Id="rId4" Type="http://schemas.openxmlformats.org/officeDocument/2006/relationships/hyperlink" Target="https://mentor.ieee.org/802.24/dcn/19/24-19-0023-00-sgtg-sept-2019-teleconference-minut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C7DE7A-1C42-4D28-94D9-093CF09887F4}"/>
              </a:ext>
            </a:extLst>
          </p:cNvPr>
          <p:cNvSpPr>
            <a:spLocks noGrp="1" noChangeArrowheads="1"/>
          </p:cNvSpPr>
          <p:nvPr>
            <p:ph type="title"/>
          </p:nvPr>
        </p:nvSpPr>
        <p:spPr>
          <a:xfrm>
            <a:off x="839788" y="1425574"/>
            <a:ext cx="10552112" cy="1571377"/>
          </a:xfrm>
        </p:spPr>
        <p:txBody>
          <a:bodyPr/>
          <a:lstStyle/>
          <a:p>
            <a:r>
              <a:rPr lang="en-GB" altLang="en-US" dirty="0"/>
              <a:t>Licensed Narrowband Amendment</a:t>
            </a:r>
            <a:br>
              <a:rPr lang="en-GB" altLang="en-US" dirty="0"/>
            </a:br>
            <a:br>
              <a:rPr lang="en-GB" altLang="en-US" dirty="0"/>
            </a:br>
            <a:r>
              <a:rPr lang="en-GB" altLang="en-US" dirty="0"/>
              <a:t>Update for 802.15 WNG</a:t>
            </a:r>
          </a:p>
        </p:txBody>
      </p:sp>
      <p:sp>
        <p:nvSpPr>
          <p:cNvPr id="4099" name="Rectangle 4">
            <a:extLst>
              <a:ext uri="{FF2B5EF4-FFF2-40B4-BE49-F238E27FC236}">
                <a16:creationId xmlns:a16="http://schemas.microsoft.com/office/drawing/2014/main"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2019-09-18</a:t>
            </a:r>
          </a:p>
        </p:txBody>
      </p:sp>
      <p:sp>
        <p:nvSpPr>
          <p:cNvPr id="4100" name="Slide Number Placeholder 5">
            <a:extLst>
              <a:ext uri="{FF2B5EF4-FFF2-40B4-BE49-F238E27FC236}">
                <a16:creationId xmlns:a16="http://schemas.microsoft.com/office/drawing/2014/main" id="{DC625472-6251-4BC9-ACDA-617761D51E6C}"/>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06C5568-7EC6-4684-B2CB-85D34D1091F4}" type="slidenum">
              <a:rPr lang="en-GB" altLang="en-US" sz="1200" b="0" smtClean="0"/>
              <a:pPr>
                <a:spcBef>
                  <a:spcPct val="0"/>
                </a:spcBef>
                <a:buFontTx/>
                <a:buNone/>
              </a:pPr>
              <a:t>1</a:t>
            </a:fld>
            <a:endParaRPr lang="en-GB" altLang="en-US" sz="1200" b="0"/>
          </a:p>
        </p:txBody>
      </p:sp>
      <p:graphicFrame>
        <p:nvGraphicFramePr>
          <p:cNvPr id="4101" name="Object 146">
            <a:extLst>
              <a:ext uri="{FF2B5EF4-FFF2-40B4-BE49-F238E27FC236}">
                <a16:creationId xmlns:a16="http://schemas.microsoft.com/office/drawing/2014/main"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4133" name="Document" r:id="rId4" imgW="8152664" imgH="2297815" progId="">
                  <p:embed/>
                </p:oleObj>
              </mc:Choice>
              <mc:Fallback>
                <p:oleObj name="Document" r:id="rId4" imgW="8152664" imgH="2297815" progId="">
                  <p:embed/>
                  <p:pic>
                    <p:nvPicPr>
                      <p:cNvPr id="0" name="Object 1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a16="http://schemas.microsoft.com/office/drawing/2014/main"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a:extLst>
              <a:ext uri="{FF2B5EF4-FFF2-40B4-BE49-F238E27FC236}">
                <a16:creationId xmlns:a16="http://schemas.microsoft.com/office/drawing/2014/main" id="{2EB71B19-7C43-467A-9994-38EEB4F31B98}"/>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cs typeface="Arial" panose="020B0604020202020204" pitchFamily="34" charset="0"/>
              </a:rPr>
              <a:t>Tim Godfrey, EPRI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1211201"/>
            <a:ext cx="11125200" cy="5334000"/>
          </a:xfrm>
        </p:spPr>
        <p:txBody>
          <a:bodyPr>
            <a:normAutofit fontScale="92500" lnSpcReduction="10000"/>
          </a:bodyPr>
          <a:lstStyle/>
          <a:p>
            <a:r>
              <a:rPr lang="en-US" dirty="0"/>
              <a:t>Continue conducting PAR/CSD development in 802.24</a:t>
            </a:r>
          </a:p>
          <a:p>
            <a:pPr lvl="1"/>
            <a:r>
              <a:rPr lang="en-US" dirty="0"/>
              <a:t>Approve the PAR/CSD this week (with editorial license)</a:t>
            </a:r>
          </a:p>
          <a:p>
            <a:pPr lvl="2"/>
            <a:r>
              <a:rPr lang="en-US" dirty="0"/>
              <a:t>Conduct motion to approve on Wednesday</a:t>
            </a:r>
          </a:p>
          <a:p>
            <a:pPr lvl="2"/>
            <a:r>
              <a:rPr lang="en-US" dirty="0"/>
              <a:t>Send to Roger Marks for review</a:t>
            </a:r>
          </a:p>
          <a:p>
            <a:pPr lvl="1"/>
            <a:r>
              <a:rPr lang="en-US" dirty="0"/>
              <a:t>Change PAR WG names to 802.24 as the TAG developing the PAR</a:t>
            </a:r>
          </a:p>
          <a:p>
            <a:pPr lvl="1"/>
            <a:r>
              <a:rPr lang="en-US" dirty="0"/>
              <a:t>Circulate to EC to update them on the strategy.  PAR developed by 802.24, assigned to 802.15</a:t>
            </a:r>
          </a:p>
          <a:p>
            <a:pPr marL="0" indent="0">
              <a:buNone/>
            </a:pPr>
            <a:endParaRPr lang="en-US" dirty="0"/>
          </a:p>
          <a:p>
            <a:r>
              <a:rPr lang="en-US" dirty="0"/>
              <a:t>October 1</a:t>
            </a:r>
            <a:r>
              <a:rPr lang="en-US" baseline="30000" dirty="0"/>
              <a:t>st</a:t>
            </a:r>
            <a:r>
              <a:rPr lang="en-US" dirty="0"/>
              <a:t> EC Teleconference</a:t>
            </a:r>
          </a:p>
          <a:p>
            <a:pPr lvl="1"/>
            <a:r>
              <a:rPr lang="en-US" dirty="0"/>
              <a:t>Request agenda item to brief EC on plan for PAR</a:t>
            </a:r>
          </a:p>
          <a:p>
            <a:endParaRPr lang="en-US" dirty="0"/>
          </a:p>
          <a:p>
            <a:r>
              <a:rPr lang="en-US" dirty="0"/>
              <a:t>802.24 will submit PAR to EC by November plenary deadline</a:t>
            </a:r>
          </a:p>
          <a:p>
            <a:r>
              <a:rPr lang="en-US" dirty="0"/>
              <a:t>802.24 will provide a forum in November for PAR comments</a:t>
            </a:r>
          </a:p>
          <a:p>
            <a:r>
              <a:rPr lang="en-US" dirty="0"/>
              <a:t>EC will assign project to 802.15.  </a:t>
            </a:r>
          </a:p>
          <a:p>
            <a:pPr lvl="1"/>
            <a:r>
              <a:rPr lang="en-US" dirty="0"/>
              <a:t>Form Task Group 802.15.16 </a:t>
            </a:r>
          </a:p>
          <a:p>
            <a:pPr lvl="1"/>
            <a:r>
              <a:rPr lang="en-US" dirty="0"/>
              <a:t>Attendees of first Task Group meeting will be granted 802.15 voting rights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a:xfrm>
            <a:off x="914400" y="685800"/>
            <a:ext cx="10363200" cy="411039"/>
          </a:xfrm>
        </p:spPr>
        <p:txBody>
          <a:bodyPr/>
          <a:lstStyle/>
          <a:p>
            <a:r>
              <a:rPr lang="en-US" dirty="0"/>
              <a:t>Discussion from 802.24 Tuesday</a:t>
            </a:r>
          </a:p>
        </p:txBody>
      </p:sp>
    </p:spTree>
    <p:extLst>
      <p:ext uri="{BB962C8B-B14F-4D97-AF65-F5344CB8AC3E}">
        <p14:creationId xmlns:p14="http://schemas.microsoft.com/office/powerpoint/2010/main" val="242396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Amendment Project</a:t>
            </a:r>
          </a:p>
        </p:txBody>
      </p:sp>
      <p:sp>
        <p:nvSpPr>
          <p:cNvPr id="3" name="Content Placeholder 2"/>
          <p:cNvSpPr>
            <a:spLocks noGrp="1"/>
          </p:cNvSpPr>
          <p:nvPr>
            <p:ph idx="1"/>
          </p:nvPr>
        </p:nvSpPr>
        <p:spPr>
          <a:xfrm>
            <a:off x="914400" y="1700808"/>
            <a:ext cx="10363200" cy="4395192"/>
          </a:xfrm>
        </p:spPr>
        <p:txBody>
          <a:bodyPr/>
          <a:lstStyle/>
          <a:p>
            <a:r>
              <a:rPr lang="en-US" dirty="0"/>
              <a:t>A group of industry stakeholders have come together to support amending IEEE 802.16-2017 to:</a:t>
            </a:r>
          </a:p>
          <a:p>
            <a:pPr lvl="1"/>
            <a:r>
              <a:rPr lang="en-US" dirty="0"/>
              <a:t>Provide support for narrower channels of operation</a:t>
            </a:r>
          </a:p>
          <a:p>
            <a:pPr lvl="1"/>
            <a:r>
              <a:rPr lang="en-US" dirty="0"/>
              <a:t>Aggregate discontinuous narrowband spectrum. </a:t>
            </a:r>
          </a:p>
          <a:p>
            <a:endParaRPr lang="en-US" dirty="0"/>
          </a:p>
          <a:p>
            <a:r>
              <a:rPr lang="en-US" dirty="0"/>
              <a:t>This is needed to address operations in the smaller spectrum allocations that electric utilities and other critical infrastructure industries have access to</a:t>
            </a:r>
          </a:p>
          <a:p>
            <a:pPr lvl="1"/>
            <a:r>
              <a:rPr lang="en-US" dirty="0"/>
              <a:t>The 802.16s amendment defined operation between 1.25 MHz and 100 KHz. </a:t>
            </a:r>
          </a:p>
          <a:p>
            <a:pPr lvl="1"/>
            <a:r>
              <a:rPr lang="en-US" dirty="0"/>
              <a:t>This amendment would define operation to as narrow as 5 KHz channels</a:t>
            </a:r>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2</a:t>
            </a:fld>
            <a:endParaRPr lang="en-GB" altLang="en-US"/>
          </a:p>
        </p:txBody>
      </p:sp>
    </p:spTree>
    <p:extLst>
      <p:ext uri="{BB962C8B-B14F-4D97-AF65-F5344CB8AC3E}">
        <p14:creationId xmlns:p14="http://schemas.microsoft.com/office/powerpoint/2010/main" val="884999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Participants</a:t>
            </a:r>
          </a:p>
        </p:txBody>
      </p:sp>
      <p:sp>
        <p:nvSpPr>
          <p:cNvPr id="3" name="Content Placeholder 2"/>
          <p:cNvSpPr>
            <a:spLocks noGrp="1"/>
          </p:cNvSpPr>
          <p:nvPr>
            <p:ph idx="1"/>
          </p:nvPr>
        </p:nvSpPr>
        <p:spPr>
          <a:xfrm>
            <a:off x="914400" y="1700808"/>
            <a:ext cx="5109592" cy="4395192"/>
          </a:xfrm>
        </p:spPr>
        <p:txBody>
          <a:bodyPr/>
          <a:lstStyle/>
          <a:p>
            <a:r>
              <a:rPr lang="en-US" dirty="0"/>
              <a:t>Through a series of meetings at Utility, Oil, Gas, and Railroad conferences the following individuals and affiliations have expressed intentions to participate in the project</a:t>
            </a:r>
          </a:p>
          <a:p>
            <a:endParaRPr lang="en-US" dirty="0"/>
          </a:p>
          <a:p>
            <a:r>
              <a:rPr lang="en-US" dirty="0"/>
              <a:t>This group came to me to provide guidance on initiating the amendment process. </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3</a:t>
            </a:fld>
            <a:endParaRPr lang="en-GB" altLang="en-US"/>
          </a:p>
        </p:txBody>
      </p:sp>
      <p:graphicFrame>
        <p:nvGraphicFramePr>
          <p:cNvPr id="6" name="Table 5"/>
          <p:cNvGraphicFramePr>
            <a:graphicFrameLocks noGrp="1"/>
          </p:cNvGraphicFramePr>
          <p:nvPr>
            <p:extLst>
              <p:ext uri="{D42A27DB-BD31-4B8C-83A1-F6EECF244321}">
                <p14:modId xmlns:p14="http://schemas.microsoft.com/office/powerpoint/2010/main" val="3166092473"/>
              </p:ext>
            </p:extLst>
          </p:nvPr>
        </p:nvGraphicFramePr>
        <p:xfrm>
          <a:off x="6456040" y="1700808"/>
          <a:ext cx="5400600" cy="4226251"/>
        </p:xfrm>
        <a:graphic>
          <a:graphicData uri="http://schemas.openxmlformats.org/drawingml/2006/table">
            <a:tbl>
              <a:tblPr>
                <a:tableStyleId>{5C22544A-7EE6-4342-B048-85BDC9FD1C3A}</a:tableStyleId>
              </a:tblPr>
              <a:tblGrid>
                <a:gridCol w="2759431">
                  <a:extLst>
                    <a:ext uri="{9D8B030D-6E8A-4147-A177-3AD203B41FA5}">
                      <a16:colId xmlns:a16="http://schemas.microsoft.com/office/drawing/2014/main" val="1323761657"/>
                    </a:ext>
                  </a:extLst>
                </a:gridCol>
                <a:gridCol w="2641169">
                  <a:extLst>
                    <a:ext uri="{9D8B030D-6E8A-4147-A177-3AD203B41FA5}">
                      <a16:colId xmlns:a16="http://schemas.microsoft.com/office/drawing/2014/main" val="854413800"/>
                    </a:ext>
                  </a:extLst>
                </a:gridCol>
              </a:tblGrid>
              <a:tr h="180975">
                <a:tc>
                  <a:txBody>
                    <a:bodyPr/>
                    <a:lstStyle/>
                    <a:p>
                      <a:pPr algn="l" fontAlgn="b"/>
                      <a:r>
                        <a:rPr lang="en-US" sz="1600" u="none" strike="noStrike">
                          <a:effectLst/>
                        </a:rPr>
                        <a:t>Craig Tedrow</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GE MDS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509592675"/>
                  </a:ext>
                </a:extLst>
              </a:tr>
              <a:tr h="180975">
                <a:tc>
                  <a:txBody>
                    <a:bodyPr/>
                    <a:lstStyle/>
                    <a:p>
                      <a:pPr algn="l" fontAlgn="b"/>
                      <a:r>
                        <a:rPr lang="en-US" sz="1600" u="none" strike="noStrike">
                          <a:effectLst/>
                        </a:rPr>
                        <a:t>Leonhard Korowajczuk</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Celplan</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342442947"/>
                  </a:ext>
                </a:extLst>
              </a:tr>
              <a:tr h="180975">
                <a:tc>
                  <a:txBody>
                    <a:bodyPr/>
                    <a:lstStyle/>
                    <a:p>
                      <a:pPr algn="l" fontAlgn="b"/>
                      <a:r>
                        <a:rPr lang="en-US" sz="1600" u="none" strike="noStrike">
                          <a:effectLst/>
                        </a:rPr>
                        <a:t>Daryl Parker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Alligator</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534277665"/>
                  </a:ext>
                </a:extLst>
              </a:tr>
              <a:tr h="180975">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Telewave</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557452569"/>
                  </a:ext>
                </a:extLst>
              </a:tr>
              <a:tr h="180975">
                <a:tc>
                  <a:txBody>
                    <a:bodyPr/>
                    <a:lstStyle/>
                    <a:p>
                      <a:pPr algn="l" fontAlgn="b"/>
                      <a:r>
                        <a:rPr lang="en-US" sz="1600" u="none" strike="noStrike">
                          <a:effectLst/>
                        </a:rPr>
                        <a:t>Tom Peters</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WCC of AAR</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781532030"/>
                  </a:ext>
                </a:extLst>
              </a:tr>
              <a:tr h="180975">
                <a:tc>
                  <a:txBody>
                    <a:bodyPr/>
                    <a:lstStyle/>
                    <a:p>
                      <a:pPr algn="l" fontAlgn="b"/>
                      <a:r>
                        <a:rPr lang="en-US" sz="1600" u="none" strike="noStrike">
                          <a:effectLst/>
                        </a:rPr>
                        <a:t>Bob Finch</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Select Spectrum</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064383280"/>
                  </a:ext>
                </a:extLst>
              </a:tr>
              <a:tr h="180975">
                <a:tc>
                  <a:txBody>
                    <a:bodyPr/>
                    <a:lstStyle/>
                    <a:p>
                      <a:pPr algn="l" fontAlgn="b"/>
                      <a:r>
                        <a:rPr lang="en-US" sz="1600" u="none" strike="noStrike">
                          <a:effectLst/>
                        </a:rPr>
                        <a:t>Daoud Serang</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CML Microcircuits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215302232"/>
                  </a:ext>
                </a:extLst>
              </a:tr>
              <a:tr h="180975">
                <a:tc>
                  <a:txBody>
                    <a:bodyPr/>
                    <a:lstStyle/>
                    <a:p>
                      <a:pPr algn="l" fontAlgn="b"/>
                      <a:r>
                        <a:rPr lang="en-US" sz="1600" u="none" strike="noStrike" dirty="0">
                          <a:effectLst/>
                        </a:rPr>
                        <a:t>Zach Smith</a:t>
                      </a:r>
                      <a:endParaRPr lang="en-US" sz="16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BNSF</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627900393"/>
                  </a:ext>
                </a:extLst>
              </a:tr>
              <a:tr h="180975">
                <a:tc>
                  <a:txBody>
                    <a:bodyPr/>
                    <a:lstStyle/>
                    <a:p>
                      <a:pPr algn="l" fontAlgn="b"/>
                      <a:r>
                        <a:rPr lang="en-US" sz="1600" u="none" strike="noStrike">
                          <a:effectLst/>
                        </a:rPr>
                        <a:t>Jerry Roberts</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Enterprise Products/ENTELEC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568745007"/>
                  </a:ext>
                </a:extLst>
              </a:tr>
              <a:tr h="180975">
                <a:tc>
                  <a:txBody>
                    <a:bodyPr/>
                    <a:lstStyle/>
                    <a:p>
                      <a:pPr algn="l" fontAlgn="b"/>
                      <a:r>
                        <a:rPr lang="en-US" sz="1600" u="none" strike="noStrike">
                          <a:effectLst/>
                        </a:rPr>
                        <a:t>Klaus Bender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UTC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927717427"/>
                  </a:ext>
                </a:extLst>
              </a:tr>
              <a:tr h="180975">
                <a:tc>
                  <a:txBody>
                    <a:bodyPr/>
                    <a:lstStyle/>
                    <a:p>
                      <a:pPr algn="l" fontAlgn="b"/>
                      <a:r>
                        <a:rPr lang="en-US" sz="1600" u="none" strike="noStrike">
                          <a:effectLst/>
                        </a:rPr>
                        <a:t>Tom Guttormson</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Connexus Energy</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206747151"/>
                  </a:ext>
                </a:extLst>
              </a:tr>
              <a:tr h="180975">
                <a:tc>
                  <a:txBody>
                    <a:bodyPr/>
                    <a:lstStyle/>
                    <a:p>
                      <a:pPr algn="l" fontAlgn="b"/>
                      <a:r>
                        <a:rPr lang="en-US" sz="1600" u="none" strike="noStrike">
                          <a:effectLst/>
                        </a:rPr>
                        <a:t>Mark Crosby</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EWA</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273574920"/>
                  </a:ext>
                </a:extLst>
              </a:tr>
              <a:tr h="180975">
                <a:tc>
                  <a:txBody>
                    <a:bodyPr/>
                    <a:lstStyle/>
                    <a:p>
                      <a:pPr algn="l" fontAlgn="b"/>
                      <a:r>
                        <a:rPr lang="en-US" sz="1600" u="none" strike="noStrike">
                          <a:effectLst/>
                        </a:rPr>
                        <a:t>Scott Schoepel</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Motorola Solutions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660421756"/>
                  </a:ext>
                </a:extLst>
              </a:tr>
              <a:tr h="180975">
                <a:tc>
                  <a:txBody>
                    <a:bodyPr/>
                    <a:lstStyle/>
                    <a:p>
                      <a:pPr algn="l" fontAlgn="b"/>
                      <a:r>
                        <a:rPr lang="en-US" sz="1600" u="none" strike="noStrike">
                          <a:effectLst/>
                        </a:rPr>
                        <a:t>Lon Renner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NPPD (representing UTC)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324377864"/>
                  </a:ext>
                </a:extLst>
              </a:tr>
              <a:tr h="180975">
                <a:tc>
                  <a:txBody>
                    <a:bodyPr/>
                    <a:lstStyle/>
                    <a:p>
                      <a:pPr algn="l" fontAlgn="b"/>
                      <a:r>
                        <a:rPr lang="en-US" sz="1600" u="none" strike="noStrike">
                          <a:effectLst/>
                        </a:rPr>
                        <a:t>Guy Simpson/Menashe Shahar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Ondas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645426243"/>
                  </a:ext>
                </a:extLst>
              </a:tr>
              <a:tr h="186055">
                <a:tc>
                  <a:txBody>
                    <a:bodyPr/>
                    <a:lstStyle/>
                    <a:p>
                      <a:pPr algn="l" fontAlgn="b"/>
                      <a:r>
                        <a:rPr lang="en-US" sz="1600" u="none" strike="noStrike" dirty="0">
                          <a:effectLst/>
                        </a:rPr>
                        <a:t>Rick Smith</a:t>
                      </a:r>
                      <a:endParaRPr lang="en-US" sz="16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dirty="0">
                          <a:effectLst/>
                        </a:rPr>
                        <a:t>Chevron</a:t>
                      </a:r>
                      <a:endParaRPr lang="en-US" sz="16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91192612"/>
                  </a:ext>
                </a:extLst>
              </a:tr>
              <a:tr h="186055">
                <a:tc>
                  <a:txBody>
                    <a:bodyPr/>
                    <a:lstStyle/>
                    <a:p>
                      <a:pPr algn="l" fontAlgn="b"/>
                      <a:r>
                        <a:rPr lang="en-US" sz="1600" b="0" i="0" u="none" strike="noStrike">
                          <a:solidFill>
                            <a:srgbClr val="000000"/>
                          </a:solidFill>
                          <a:effectLst/>
                          <a:latin typeface="Calibri" panose="020F0502020204030204" pitchFamily="34" charset="0"/>
                        </a:rPr>
                        <a:t>Rich Hawkins	</a:t>
                      </a:r>
                    </a:p>
                  </a:txBody>
                  <a:tcPr marL="4763" marR="4763" marT="4763" marB="0" anchor="b"/>
                </a:tc>
                <a:tc>
                  <a:txBody>
                    <a:bodyPr/>
                    <a:lstStyle/>
                    <a:p>
                      <a:pPr algn="l" fontAlgn="b"/>
                      <a:r>
                        <a:rPr lang="en-US" sz="1600" b="0" i="0" u="none" strike="noStrike">
                          <a:solidFill>
                            <a:srgbClr val="000000"/>
                          </a:solidFill>
                          <a:effectLst/>
                          <a:latin typeface="Calibri" panose="020F0502020204030204" pitchFamily="34" charset="0"/>
                        </a:rPr>
                        <a:t>WiMAX Forum</a:t>
                      </a:r>
                      <a:endParaRPr lang="en-US" sz="16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955316694"/>
                  </a:ext>
                </a:extLst>
              </a:tr>
            </a:tbl>
          </a:graphicData>
        </a:graphic>
      </p:graphicFrame>
    </p:spTree>
    <p:extLst>
      <p:ext uri="{BB962C8B-B14F-4D97-AF65-F5344CB8AC3E}">
        <p14:creationId xmlns:p14="http://schemas.microsoft.com/office/powerpoint/2010/main" val="1342637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 Forward</a:t>
            </a:r>
          </a:p>
        </p:txBody>
      </p:sp>
      <p:sp>
        <p:nvSpPr>
          <p:cNvPr id="3" name="Content Placeholder 2"/>
          <p:cNvSpPr>
            <a:spLocks noGrp="1"/>
          </p:cNvSpPr>
          <p:nvPr>
            <p:ph idx="1"/>
          </p:nvPr>
        </p:nvSpPr>
        <p:spPr/>
        <p:txBody>
          <a:bodyPr>
            <a:normAutofit fontScale="92500" lnSpcReduction="20000"/>
          </a:bodyPr>
          <a:lstStyle/>
          <a:p>
            <a:r>
              <a:rPr lang="en-US" dirty="0"/>
              <a:t>To proceed with this amendment, there are two options:</a:t>
            </a:r>
          </a:p>
          <a:p>
            <a:endParaRPr lang="en-US" dirty="0"/>
          </a:p>
          <a:p>
            <a:r>
              <a:rPr lang="en-US" dirty="0"/>
              <a:t>1: Bring 802.16 out of hibernation as a Working Group</a:t>
            </a:r>
          </a:p>
          <a:p>
            <a:pPr lvl="1"/>
            <a:r>
              <a:rPr lang="en-US" dirty="0"/>
              <a:t>The prior WG officers are not able to resume their pre-hibernation roles, so it would be a re-start with new people</a:t>
            </a:r>
          </a:p>
          <a:p>
            <a:pPr lvl="1"/>
            <a:r>
              <a:rPr lang="en-US" dirty="0"/>
              <a:t>Most of the people with 802.16 expertise are no longer active or are working in other areas</a:t>
            </a:r>
          </a:p>
          <a:p>
            <a:endParaRPr lang="en-US" dirty="0"/>
          </a:p>
          <a:p>
            <a:r>
              <a:rPr lang="en-US" dirty="0"/>
              <a:t>2: Create in 802.15 Task Group to work on the project</a:t>
            </a:r>
          </a:p>
          <a:p>
            <a:pPr lvl="1"/>
            <a:r>
              <a:rPr lang="en-US" dirty="0"/>
              <a:t>Scope of the project is aligned with Wireless Specialty Networks </a:t>
            </a:r>
          </a:p>
          <a:p>
            <a:pPr lvl="1"/>
            <a:r>
              <a:rPr lang="en-US" dirty="0"/>
              <a:t>Task Group could operate as 802.15.16, similar to 802.15.22</a:t>
            </a:r>
          </a:p>
          <a:p>
            <a:pPr lvl="1"/>
            <a:endParaRPr lang="en-US" dirty="0"/>
          </a:p>
          <a:p>
            <a:r>
              <a:rPr lang="en-US" dirty="0">
                <a:solidFill>
                  <a:schemeClr val="accent2">
                    <a:lumMod val="75000"/>
                  </a:schemeClr>
                </a:solidFill>
              </a:rPr>
              <a:t>Teleconference discussion on moving project into 802.15</a:t>
            </a:r>
          </a:p>
          <a:p>
            <a:pPr lvl="1"/>
            <a:r>
              <a:rPr lang="en-US" dirty="0"/>
              <a:t>Participants and stakeholders are in favor – this is the preferred path</a:t>
            </a:r>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4</a:t>
            </a:fld>
            <a:endParaRPr lang="en-GB" altLang="en-US"/>
          </a:p>
        </p:txBody>
      </p:sp>
    </p:spTree>
    <p:extLst>
      <p:ext uri="{BB962C8B-B14F-4D97-AF65-F5344CB8AC3E}">
        <p14:creationId xmlns:p14="http://schemas.microsoft.com/office/powerpoint/2010/main" val="297532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within IEEE 802 to Date	</a:t>
            </a:r>
          </a:p>
        </p:txBody>
      </p:sp>
      <p:sp>
        <p:nvSpPr>
          <p:cNvPr id="3" name="Content Placeholder 2"/>
          <p:cNvSpPr>
            <a:spLocks noGrp="1"/>
          </p:cNvSpPr>
          <p:nvPr>
            <p:ph idx="1"/>
          </p:nvPr>
        </p:nvSpPr>
        <p:spPr/>
        <p:txBody>
          <a:bodyPr/>
          <a:lstStyle/>
          <a:p>
            <a:r>
              <a:rPr lang="en-US" dirty="0"/>
              <a:t>The potential project was discussed informally with EC members at the July Plenary</a:t>
            </a:r>
          </a:p>
          <a:p>
            <a:r>
              <a:rPr lang="en-US" dirty="0"/>
              <a:t>The 802 Chair suggested the 802.24 TAG should host Teleconferences to provide a forum for discussion and PAR / CSD development</a:t>
            </a:r>
          </a:p>
          <a:p>
            <a:endParaRPr lang="en-US" dirty="0"/>
          </a:p>
          <a:p>
            <a:r>
              <a:rPr lang="en-US" dirty="0"/>
              <a:t>Two teleconferences have been hosted by 802.24</a:t>
            </a:r>
          </a:p>
          <a:p>
            <a:pPr lvl="1"/>
            <a:r>
              <a:rPr lang="en-US" dirty="0"/>
              <a:t>Minutes and Draft PAR and CSD posted on Mentor</a:t>
            </a:r>
          </a:p>
          <a:p>
            <a:pPr lvl="2"/>
            <a:r>
              <a:rPr lang="en-US" dirty="0">
                <a:hlinkClick r:id="rId2"/>
              </a:rPr>
              <a:t>802.24-19-0021r0</a:t>
            </a:r>
            <a:r>
              <a:rPr lang="en-US" dirty="0"/>
              <a:t>	Minutes of August 5</a:t>
            </a:r>
            <a:r>
              <a:rPr lang="en-US" baseline="30000" dirty="0"/>
              <a:t>th</a:t>
            </a:r>
            <a:r>
              <a:rPr lang="en-US" dirty="0"/>
              <a:t> Teleconference</a:t>
            </a:r>
          </a:p>
          <a:p>
            <a:pPr lvl="2"/>
            <a:r>
              <a:rPr lang="en-US" dirty="0">
                <a:hlinkClick r:id="rId3"/>
              </a:rPr>
              <a:t>802.24-19-0022r2</a:t>
            </a:r>
            <a:r>
              <a:rPr lang="en-US" dirty="0"/>
              <a:t>	Draft PAR</a:t>
            </a:r>
          </a:p>
          <a:p>
            <a:pPr lvl="2"/>
            <a:r>
              <a:rPr lang="en-US" dirty="0">
                <a:hlinkClick r:id="rId4"/>
              </a:rPr>
              <a:t>802.24-19-0023r0</a:t>
            </a:r>
            <a:r>
              <a:rPr lang="en-US" dirty="0"/>
              <a:t>	 Minutes of Sept 3</a:t>
            </a:r>
            <a:r>
              <a:rPr lang="en-US" baseline="30000" dirty="0"/>
              <a:t>rd</a:t>
            </a:r>
            <a:r>
              <a:rPr lang="en-US" dirty="0"/>
              <a:t> Teleconference</a:t>
            </a:r>
          </a:p>
          <a:p>
            <a:pPr lvl="2"/>
            <a:r>
              <a:rPr lang="en-US" dirty="0">
                <a:hlinkClick r:id="rId5"/>
              </a:rPr>
              <a:t>802.24-19-0024r1</a:t>
            </a:r>
            <a:r>
              <a:rPr lang="en-US" dirty="0"/>
              <a:t>	Draft CSD</a:t>
            </a:r>
          </a:p>
          <a:p>
            <a:endParaRPr lang="en-US" dirty="0"/>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5</a:t>
            </a:fld>
            <a:endParaRPr lang="en-GB" altLang="en-US"/>
          </a:p>
        </p:txBody>
      </p:sp>
    </p:spTree>
    <p:extLst>
      <p:ext uri="{BB962C8B-B14F-4D97-AF65-F5344CB8AC3E}">
        <p14:creationId xmlns:p14="http://schemas.microsoft.com/office/powerpoint/2010/main" val="9833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Statement from Draft PAR</a:t>
            </a:r>
          </a:p>
        </p:txBody>
      </p:sp>
      <p:sp>
        <p:nvSpPr>
          <p:cNvPr id="3" name="Content Placeholder 2"/>
          <p:cNvSpPr>
            <a:spLocks noGrp="1"/>
          </p:cNvSpPr>
          <p:nvPr>
            <p:ph idx="1"/>
          </p:nvPr>
        </p:nvSpPr>
        <p:spPr/>
        <p:txBody>
          <a:bodyPr/>
          <a:lstStyle/>
          <a:p>
            <a:r>
              <a:rPr lang="en-US" dirty="0"/>
              <a:t>5.2.b. Scope of the project: </a:t>
            </a:r>
          </a:p>
          <a:p>
            <a:pPr lvl="1"/>
            <a:r>
              <a:rPr lang="en-US" dirty="0"/>
              <a:t>This project specifies </a:t>
            </a:r>
            <a:r>
              <a:rPr lang="en-US" dirty="0" err="1"/>
              <a:t>WirelessMAN</a:t>
            </a:r>
            <a:r>
              <a:rPr lang="en-US" dirty="0"/>
              <a:t> TDD operation in licensed spectrum with channel bandwidths greater than or equal to 5 kHz and less than 1.25 </a:t>
            </a:r>
            <a:r>
              <a:rPr lang="en-US" dirty="0" err="1"/>
              <a:t>MHz.</a:t>
            </a:r>
            <a:r>
              <a:rPr lang="en-US" dirty="0"/>
              <a:t> The amendment will be frequency agnostic but will focus on spectrum less than 2 GHz. The project will introduce amendments to the IEEE </a:t>
            </a:r>
            <a:r>
              <a:rPr lang="en-US" dirty="0" err="1"/>
              <a:t>Std</a:t>
            </a:r>
            <a:r>
              <a:rPr lang="en-US" dirty="0"/>
              <a:t> 802.16 as required to support narrower channel widths and other functionality as needed to support operation in adjacent and non-adjacent Private Land Mobile Radio (PLMR) channels. The range and data rate supported by the narrower channels are commensurate with those of the base standard, as scaled by the reduced channel bandwidth. The project will add a modified air interface protocol at the PHY and MAC layers.</a:t>
            </a:r>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6</a:t>
            </a:fld>
            <a:endParaRPr lang="en-GB" altLang="en-US"/>
          </a:p>
        </p:txBody>
      </p:sp>
    </p:spTree>
    <p:extLst>
      <p:ext uri="{BB962C8B-B14F-4D97-AF65-F5344CB8AC3E}">
        <p14:creationId xmlns:p14="http://schemas.microsoft.com/office/powerpoint/2010/main" val="118074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Statement from Draft PAR</a:t>
            </a:r>
          </a:p>
        </p:txBody>
      </p:sp>
      <p:sp>
        <p:nvSpPr>
          <p:cNvPr id="3" name="Content Placeholder 2"/>
          <p:cNvSpPr>
            <a:spLocks noGrp="1"/>
          </p:cNvSpPr>
          <p:nvPr>
            <p:ph idx="1"/>
          </p:nvPr>
        </p:nvSpPr>
        <p:spPr>
          <a:xfrm>
            <a:off x="914400" y="1700808"/>
            <a:ext cx="10363200" cy="4395192"/>
          </a:xfrm>
        </p:spPr>
        <p:txBody>
          <a:bodyPr/>
          <a:lstStyle/>
          <a:p>
            <a:r>
              <a:rPr lang="en-US" dirty="0"/>
              <a:t>5.5 Need for the Project: </a:t>
            </a:r>
          </a:p>
          <a:p>
            <a:pPr lvl="1"/>
            <a:r>
              <a:rPr lang="en-US" dirty="0"/>
              <a:t>Mission critical entities have a strong preference for private, licensed networks in for their data communications needs. Licensed channels from 5 kHz to 1 MHz are available from the FCC and other regulators or in the secondary markets at a lower cost than commercial channels. Example operating frequencies include 160 MHz, 450 MHz, 700 MHz, and 900 </a:t>
            </a:r>
            <a:r>
              <a:rPr lang="en-US" dirty="0" err="1"/>
              <a:t>MHz.</a:t>
            </a:r>
            <a:r>
              <a:rPr lang="en-US" dirty="0"/>
              <a:t> The base standard, and thus this amendment, is not limited to specific operating frequencies.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7</a:t>
            </a:fld>
            <a:endParaRPr lang="en-GB" altLang="en-US"/>
          </a:p>
        </p:txBody>
      </p:sp>
    </p:spTree>
    <p:extLst>
      <p:ext uri="{BB962C8B-B14F-4D97-AF65-F5344CB8AC3E}">
        <p14:creationId xmlns:p14="http://schemas.microsoft.com/office/powerpoint/2010/main" val="2250828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Uniqueness</a:t>
            </a:r>
          </a:p>
        </p:txBody>
      </p:sp>
      <p:sp>
        <p:nvSpPr>
          <p:cNvPr id="3" name="Content Placeholder 2"/>
          <p:cNvSpPr>
            <a:spLocks noGrp="1"/>
          </p:cNvSpPr>
          <p:nvPr>
            <p:ph idx="1"/>
          </p:nvPr>
        </p:nvSpPr>
        <p:spPr/>
        <p:txBody>
          <a:bodyPr/>
          <a:lstStyle/>
          <a:p>
            <a:r>
              <a:rPr lang="en-US" dirty="0"/>
              <a:t>How are the desired use cases different than 802.15.4 SUN?</a:t>
            </a:r>
          </a:p>
          <a:p>
            <a:pPr lvl="1"/>
            <a:r>
              <a:rPr lang="en-US" dirty="0"/>
              <a:t>Operation in Licensed Spectrum</a:t>
            </a:r>
          </a:p>
          <a:p>
            <a:pPr lvl="1"/>
            <a:r>
              <a:rPr lang="en-US" dirty="0"/>
              <a:t>Point to Multi-point with handover between base stations. Relaying, but no mesh</a:t>
            </a:r>
          </a:p>
          <a:p>
            <a:pPr lvl="1"/>
            <a:r>
              <a:rPr lang="en-US" dirty="0"/>
              <a:t>Fully Scheduled MAC supporting low, bounded latency</a:t>
            </a:r>
          </a:p>
          <a:p>
            <a:pPr lvl="1"/>
            <a:endParaRPr lang="en-US" dirty="0"/>
          </a:p>
          <a:p>
            <a:r>
              <a:rPr lang="en-US" dirty="0"/>
              <a:t>How are the desired use cases different than 802.15.4 LMR RCC?</a:t>
            </a:r>
          </a:p>
          <a:p>
            <a:pPr lvl="1"/>
            <a:r>
              <a:rPr lang="en-US" dirty="0"/>
              <a:t>More flexibility in frequency bands and channel sizes</a:t>
            </a:r>
          </a:p>
          <a:p>
            <a:pPr lvl="1"/>
            <a:r>
              <a:rPr lang="en-US" dirty="0"/>
              <a:t>Higher data rates than RCC LMR PHY</a:t>
            </a:r>
          </a:p>
          <a:p>
            <a:pPr lvl="1"/>
            <a:r>
              <a:rPr lang="en-US" dirty="0"/>
              <a:t>Fully Scheduled MAC supporting low, bounded latency</a:t>
            </a:r>
          </a:p>
          <a:p>
            <a:pPr lvl="1"/>
            <a:endParaRPr lang="en-US" dirty="0"/>
          </a:p>
          <a:p>
            <a:pPr lvl="1"/>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8</a:t>
            </a:fld>
            <a:endParaRPr lang="en-GB" altLang="en-US"/>
          </a:p>
        </p:txBody>
      </p:sp>
    </p:spTree>
    <p:extLst>
      <p:ext uri="{BB962C8B-B14F-4D97-AF65-F5344CB8AC3E}">
        <p14:creationId xmlns:p14="http://schemas.microsoft.com/office/powerpoint/2010/main" val="949275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Timeline</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524000"/>
            <a:ext cx="10363200" cy="5228412"/>
          </a:xfrm>
        </p:spPr>
        <p:txBody>
          <a:bodyPr>
            <a:normAutofit/>
          </a:bodyPr>
          <a:lstStyle/>
          <a:p>
            <a:r>
              <a:rPr lang="en-US" dirty="0"/>
              <a:t>October 1</a:t>
            </a:r>
            <a:r>
              <a:rPr lang="en-US" baseline="30000" dirty="0"/>
              <a:t>st</a:t>
            </a:r>
            <a:r>
              <a:rPr lang="en-US" dirty="0"/>
              <a:t> EC Teleconference</a:t>
            </a:r>
          </a:p>
          <a:p>
            <a:pPr lvl="1"/>
            <a:r>
              <a:rPr lang="en-US" dirty="0"/>
              <a:t>Request agenda item to brief EC on plan for PAR</a:t>
            </a:r>
          </a:p>
          <a:p>
            <a:r>
              <a:rPr lang="en-US" dirty="0"/>
              <a:t>Next Licensed Narrowband 802.24 Teleconference – October 1</a:t>
            </a:r>
            <a:r>
              <a:rPr lang="en-US" baseline="30000" dirty="0"/>
              <a:t>st</a:t>
            </a:r>
          </a:p>
          <a:p>
            <a:pPr lvl="1"/>
            <a:r>
              <a:rPr lang="en-US" dirty="0"/>
              <a:t>If SG is formed here, should </a:t>
            </a:r>
            <a:r>
              <a:rPr lang="en-US" dirty="0" err="1"/>
              <a:t>telecon</a:t>
            </a:r>
            <a:r>
              <a:rPr lang="en-US" dirty="0"/>
              <a:t> be moved to 802.15 or jointly? </a:t>
            </a:r>
          </a:p>
          <a:p>
            <a:pPr lvl="1"/>
            <a:r>
              <a:rPr lang="en-US" dirty="0"/>
              <a:t>Final review and editing of PAR and CSD</a:t>
            </a:r>
          </a:p>
          <a:p>
            <a:r>
              <a:rPr lang="en-US" dirty="0"/>
              <a:t>PAR submittal by 30 day deadline before November plenary – October 11</a:t>
            </a:r>
            <a:r>
              <a:rPr lang="en-US" baseline="30000" dirty="0"/>
              <a:t>th</a:t>
            </a:r>
            <a:endParaRPr lang="en-US" dirty="0"/>
          </a:p>
          <a:p>
            <a:pPr lvl="1"/>
            <a:r>
              <a:rPr lang="en-US" dirty="0"/>
              <a:t>Could be initiated by 802.15 if an 802.15 Task Group will do the project. </a:t>
            </a:r>
          </a:p>
          <a:p>
            <a:r>
              <a:rPr lang="en-US" dirty="0"/>
              <a:t>November Plenary</a:t>
            </a:r>
          </a:p>
          <a:p>
            <a:pPr lvl="1"/>
            <a:r>
              <a:rPr lang="en-US" dirty="0"/>
              <a:t>Possible meeting slots for SG</a:t>
            </a:r>
          </a:p>
          <a:p>
            <a:pPr lvl="1"/>
            <a:r>
              <a:rPr lang="en-US" dirty="0"/>
              <a:t>PAR review and response actions</a:t>
            </a:r>
          </a:p>
          <a:p>
            <a:pPr lvl="1"/>
            <a:endParaRPr lang="en-US" dirty="0"/>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315550821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17692</TotalTime>
  <Words>1083</Words>
  <Application>Microsoft Office PowerPoint</Application>
  <PresentationFormat>Widescreen</PresentationFormat>
  <Paragraphs>153</Paragraphs>
  <Slides>10</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Times New Roman</vt:lpstr>
      <vt:lpstr>802-11-Submission</vt:lpstr>
      <vt:lpstr>Document</vt:lpstr>
      <vt:lpstr>Licensed Narrowband Amendment  Update for 802.15 WNG</vt:lpstr>
      <vt:lpstr>Goals of Amendment Project</vt:lpstr>
      <vt:lpstr>Potential Participants</vt:lpstr>
      <vt:lpstr>Path Forward</vt:lpstr>
      <vt:lpstr>Activity within IEEE 802 to Date </vt:lpstr>
      <vt:lpstr>Scope Statement from Draft PAR</vt:lpstr>
      <vt:lpstr>Need Statement from Draft PAR</vt:lpstr>
      <vt:lpstr>Uniqueness</vt:lpstr>
      <vt:lpstr>Licensed Narrowband Amendment Timeline</vt:lpstr>
      <vt:lpstr>Discussion from 802.24 Tuesday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Godfrey, Tim</cp:lastModifiedBy>
  <cp:revision>922</cp:revision>
  <cp:lastPrinted>1998-02-10T13:28:06Z</cp:lastPrinted>
  <dcterms:created xsi:type="dcterms:W3CDTF">2004-12-02T14:01:45Z</dcterms:created>
  <dcterms:modified xsi:type="dcterms:W3CDTF">2019-09-18T03:02:55Z</dcterms:modified>
</cp:coreProperties>
</file>