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29"/>
  </p:notesMasterIdLst>
  <p:handoutMasterIdLst>
    <p:handoutMasterId r:id="rId30"/>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64" r:id="rId16"/>
    <p:sldId id="365" r:id="rId17"/>
    <p:sldId id="363" r:id="rId18"/>
    <p:sldId id="366" r:id="rId19"/>
    <p:sldId id="367" r:id="rId20"/>
    <p:sldId id="368" r:id="rId21"/>
    <p:sldId id="370" r:id="rId22"/>
    <p:sldId id="372" r:id="rId23"/>
    <p:sldId id="371" r:id="rId24"/>
    <p:sldId id="373" r:id="rId25"/>
    <p:sldId id="375" r:id="rId26"/>
    <p:sldId id="374" r:id="rId27"/>
    <p:sldId id="376"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80" d="100"/>
          <a:sy n="80" d="100"/>
        </p:scale>
        <p:origin x="-129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September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September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802-15-19-0411-01-004w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351-00-004w-tg4w-minutes-for-july-2019-plenary-meeting.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9/15-19-0385-00-004w-minutes-august-19th-2019-crg-telco.doc" TargetMode="External"/><Relationship Id="rId2" Type="http://schemas.openxmlformats.org/officeDocument/2006/relationships/hyperlink" Target="https://mentor.ieee.org/802.15/dcn/19/15-19-0381-00-004w-minutes-august-2nd-2019-crg-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September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September 2019 Interim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19 </a:t>
            </a:r>
            <a:r>
              <a:rPr lang="en-US" altLang="en-US" sz="1600" dirty="0" smtClean="0">
                <a:solidFill>
                  <a:schemeClr val="tx2"/>
                </a:solidFill>
              </a:rPr>
              <a:t>September,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Vienna &amp; Telco Minutes</a:t>
            </a:r>
            <a:endParaRPr lang="en-US" sz="1200" dirty="0"/>
          </a:p>
          <a:p>
            <a:r>
              <a:rPr lang="en-US" sz="1200" dirty="0" smtClean="0"/>
              <a:t>Schedule</a:t>
            </a:r>
          </a:p>
          <a:p>
            <a:r>
              <a:rPr lang="en-US" sz="1200" dirty="0" smtClean="0"/>
              <a:t>Comment Resolution</a:t>
            </a:r>
          </a:p>
          <a:p>
            <a:r>
              <a:rPr lang="en-US" sz="1200" dirty="0" smtClean="0"/>
              <a:t>Recess</a:t>
            </a:r>
            <a:endParaRPr lang="en-US" sz="1200" dirty="0"/>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a:t>Comment Resolution</a:t>
            </a:r>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Comment Resolution</a:t>
            </a:r>
          </a:p>
          <a:p>
            <a:r>
              <a:rPr lang="en-US" sz="1200" dirty="0" smtClean="0"/>
              <a:t>Recess</a:t>
            </a:r>
            <a:endParaRPr lang="en-US" sz="1200" dirty="0"/>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Comment Resolution</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a:t>Comment Resolution</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Comment Resolution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September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#34</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r>
              <a:rPr lang="en-US" sz="2000" dirty="0" smtClean="0"/>
              <a:t>: Johannes Wechsler</a:t>
            </a:r>
            <a:endParaRPr lang="en-US" sz="2000" dirty="0" smtClean="0"/>
          </a:p>
          <a:p>
            <a:r>
              <a:rPr lang="en-US" sz="2000" dirty="0" smtClean="0"/>
              <a:t>Seconded by</a:t>
            </a:r>
            <a:r>
              <a:rPr lang="en-US" sz="2000" dirty="0" smtClean="0"/>
              <a:t>: </a:t>
            </a:r>
            <a:r>
              <a:rPr lang="en-US" sz="2000" dirty="0" err="1" smtClean="0"/>
              <a:t>Henk</a:t>
            </a:r>
            <a:r>
              <a:rPr lang="en-US" sz="2000" dirty="0" smtClean="0"/>
              <a:t> </a:t>
            </a:r>
            <a:r>
              <a:rPr lang="en-US" sz="2000" dirty="0"/>
              <a:t>de Ruijter</a:t>
            </a:r>
            <a:endParaRPr lang="en-US" sz="2000" dirty="0" smtClean="0"/>
          </a:p>
          <a:p>
            <a:endParaRPr lang="en-US" sz="2000" dirty="0"/>
          </a:p>
          <a:p>
            <a:r>
              <a:rPr lang="en-US" sz="2000" dirty="0" smtClean="0"/>
              <a:t>Motion passes by unanimous consent</a:t>
            </a:r>
            <a:endParaRPr lang="en-US" sz="2000" dirty="0" smtClean="0"/>
          </a:p>
          <a:p>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September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Vienna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15-19/351r0</a:t>
            </a:r>
            <a:br>
              <a:rPr lang="en-US" sz="2000" dirty="0" smtClean="0"/>
            </a:br>
            <a:r>
              <a:rPr lang="en-US" sz="2000" dirty="0">
                <a:hlinkClick r:id="rId2"/>
              </a:rPr>
              <a:t>https://</a:t>
            </a:r>
            <a:r>
              <a:rPr lang="en-US" sz="2000" dirty="0" smtClean="0">
                <a:hlinkClick r:id="rId2"/>
              </a:rPr>
              <a:t>mentor.ieee.org/802.15/dcn/19/15-19-0351-00-004w-tg4w-minutes-for-july-2019-plenary-meeting.doc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#35</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Vienna meeting minutes in </a:t>
            </a:r>
            <a:r>
              <a:rPr lang="en-US" sz="2000" dirty="0"/>
              <a:t>document </a:t>
            </a:r>
            <a:r>
              <a:rPr lang="en-US" sz="2000" dirty="0" smtClean="0"/>
              <a:t>15-19/351r0</a:t>
            </a:r>
            <a:endParaRPr lang="en-US" sz="2000" dirty="0"/>
          </a:p>
          <a:p>
            <a:endParaRPr lang="en-US" sz="2000" dirty="0"/>
          </a:p>
          <a:p>
            <a:r>
              <a:rPr lang="en-US" sz="2000" dirty="0" smtClean="0"/>
              <a:t>Moved </a:t>
            </a:r>
            <a:r>
              <a:rPr lang="en-US" sz="2000" dirty="0"/>
              <a:t>by: </a:t>
            </a:r>
            <a:r>
              <a:rPr lang="en-US" sz="2000" dirty="0" err="1" smtClean="0"/>
              <a:t>Henk</a:t>
            </a:r>
            <a:r>
              <a:rPr lang="en-US" sz="2000" dirty="0" smtClean="0"/>
              <a:t> de Ruijter</a:t>
            </a:r>
            <a:endParaRPr lang="en-US" sz="2000" dirty="0" smtClean="0"/>
          </a:p>
          <a:p>
            <a:r>
              <a:rPr lang="en-US" sz="2000" dirty="0" smtClean="0"/>
              <a:t>Seconded by</a:t>
            </a:r>
            <a:r>
              <a:rPr lang="en-US" sz="2000" dirty="0" smtClean="0"/>
              <a:t>: Johannes Wechsler</a:t>
            </a:r>
          </a:p>
          <a:p>
            <a:endParaRPr lang="en-US" sz="2000" dirty="0"/>
          </a:p>
          <a:p>
            <a:r>
              <a:rPr lang="en-US" sz="2000" dirty="0"/>
              <a:t>Motion passes by unanimous consent</a:t>
            </a:r>
          </a:p>
          <a:p>
            <a:endParaRPr lang="en-US" sz="2000" dirty="0" smtClean="0"/>
          </a:p>
          <a:p>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a:t>
            </a:r>
            <a:r>
              <a:rPr lang="en-US" dirty="0" smtClean="0"/>
              <a:t>CRG Telco Minutes</a:t>
            </a:r>
            <a:endParaRPr lang="en-US" dirty="0"/>
          </a:p>
        </p:txBody>
      </p:sp>
      <p:sp>
        <p:nvSpPr>
          <p:cNvPr id="3" name="Inhaltsplatzhalter 2"/>
          <p:cNvSpPr>
            <a:spLocks noGrp="1"/>
          </p:cNvSpPr>
          <p:nvPr>
            <p:ph idx="1"/>
          </p:nvPr>
        </p:nvSpPr>
        <p:spPr/>
        <p:txBody>
          <a:bodyPr/>
          <a:lstStyle/>
          <a:p>
            <a:r>
              <a:rPr lang="en-US" sz="2400" dirty="0" smtClean="0"/>
              <a:t>Minutes of the two CRG telcos are available in </a:t>
            </a:r>
            <a:r>
              <a:rPr lang="en-US" sz="2400" dirty="0"/>
              <a:t>document </a:t>
            </a:r>
            <a:r>
              <a:rPr lang="en-US" sz="2400" dirty="0" smtClean="0"/>
              <a:t>15-19/381r0 </a:t>
            </a:r>
            <a:r>
              <a:rPr lang="en-US" sz="2400" dirty="0" smtClean="0">
                <a:hlinkClick r:id="rId2"/>
              </a:rPr>
              <a:t>https</a:t>
            </a:r>
            <a:r>
              <a:rPr lang="en-US" sz="2400" dirty="0">
                <a:hlinkClick r:id="rId2"/>
              </a:rPr>
              <a:t>://</a:t>
            </a:r>
            <a:r>
              <a:rPr lang="en-US" sz="2400" dirty="0" smtClean="0">
                <a:hlinkClick r:id="rId2"/>
              </a:rPr>
              <a:t>mentor.ieee.org/802.15/dcn/19/15-19-0381-00-004w-minutes-august-2nd-2019-crg-telco.doc</a:t>
            </a:r>
            <a:r>
              <a:rPr lang="en-US" sz="2400" dirty="0" smtClean="0"/>
              <a:t> </a:t>
            </a:r>
            <a:br>
              <a:rPr lang="en-US" sz="2400" dirty="0" smtClean="0"/>
            </a:br>
            <a:r>
              <a:rPr lang="en-US" sz="2400" dirty="0" smtClean="0"/>
              <a:t>and 15-19/385r0 </a:t>
            </a:r>
            <a:r>
              <a:rPr lang="en-US" sz="2400" dirty="0" smtClean="0">
                <a:hlinkClick r:id="rId3"/>
              </a:rPr>
              <a:t>https</a:t>
            </a:r>
            <a:r>
              <a:rPr lang="en-US" sz="2400" dirty="0">
                <a:hlinkClick r:id="rId3"/>
              </a:rPr>
              <a:t>://</a:t>
            </a:r>
            <a:r>
              <a:rPr lang="en-US" sz="2400" dirty="0" smtClean="0">
                <a:hlinkClick r:id="rId3"/>
              </a:rPr>
              <a:t>mentor.ieee.org/802.15/dcn/19/15-19-0385-00-004w-minutes-august-19th-2019-crg-telco.doc</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
        <p:nvSpPr>
          <p:cNvPr id="7" name="Rechteck 6"/>
          <p:cNvSpPr/>
          <p:nvPr/>
        </p:nvSpPr>
        <p:spPr>
          <a:xfrm>
            <a:off x="4079717" y="3290501"/>
            <a:ext cx="984565" cy="276999"/>
          </a:xfrm>
          <a:prstGeom prst="rect">
            <a:avLst/>
          </a:prstGeom>
        </p:spPr>
        <p:txBody>
          <a:bodyPr wrap="none">
            <a:spAutoFit/>
          </a:bodyPr>
          <a:lstStyle/>
          <a:p>
            <a:r>
              <a:rPr lang="en-US" dirty="0"/>
              <a:t>15-19/381r0 </a:t>
            </a:r>
          </a:p>
        </p:txBody>
      </p:sp>
    </p:spTree>
    <p:extLst>
      <p:ext uri="{BB962C8B-B14F-4D97-AF65-F5344CB8AC3E}">
        <p14:creationId xmlns:p14="http://schemas.microsoft.com/office/powerpoint/2010/main" val="2015671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#36</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telco meeting minutes in </a:t>
            </a:r>
            <a:r>
              <a:rPr lang="en-US" sz="2000" dirty="0"/>
              <a:t>document </a:t>
            </a:r>
            <a:r>
              <a:rPr lang="en-US" sz="2000" dirty="0" smtClean="0"/>
              <a:t>15-19/381r0 and 15-19/385r0</a:t>
            </a:r>
            <a:endParaRPr lang="en-US" sz="2000" dirty="0"/>
          </a:p>
          <a:p>
            <a:endParaRPr lang="en-US" sz="2000" dirty="0"/>
          </a:p>
          <a:p>
            <a:r>
              <a:rPr lang="en-US" sz="2000" dirty="0"/>
              <a:t>Moved by: </a:t>
            </a:r>
            <a:r>
              <a:rPr lang="en-US" sz="2000" dirty="0" err="1"/>
              <a:t>Henk</a:t>
            </a:r>
            <a:r>
              <a:rPr lang="en-US" sz="2000" dirty="0"/>
              <a:t> de Ruijter</a:t>
            </a:r>
          </a:p>
          <a:p>
            <a:r>
              <a:rPr lang="en-US" sz="2000" dirty="0"/>
              <a:t>Seconded by: Johannes Wechsler</a:t>
            </a:r>
          </a:p>
          <a:p>
            <a:endParaRPr lang="en-US" sz="2000" dirty="0"/>
          </a:p>
          <a:p>
            <a:r>
              <a:rPr lang="en-US" sz="2000" dirty="0"/>
              <a:t>Motion passes by unanimous consent</a:t>
            </a:r>
          </a:p>
          <a:p>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560107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073353844"/>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5687" y="48691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929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Current Status</a:t>
            </a:r>
            <a:endParaRPr lang="en-US" dirty="0"/>
          </a:p>
        </p:txBody>
      </p:sp>
      <p:sp>
        <p:nvSpPr>
          <p:cNvPr id="3" name="Inhaltsplatzhalter 2"/>
          <p:cNvSpPr>
            <a:spLocks noGrp="1"/>
          </p:cNvSpPr>
          <p:nvPr>
            <p:ph idx="1"/>
          </p:nvPr>
        </p:nvSpPr>
        <p:spPr/>
        <p:txBody>
          <a:bodyPr/>
          <a:lstStyle/>
          <a:p>
            <a:r>
              <a:rPr lang="en-US" sz="2400" dirty="0" smtClean="0"/>
              <a:t>Sponsor Ballot is running, will end on Thursday 11am Hanoi time</a:t>
            </a:r>
          </a:p>
          <a:p>
            <a:r>
              <a:rPr lang="en-US" sz="2400" dirty="0" smtClean="0"/>
              <a:t>Currently 4 votes missing to get 75%</a:t>
            </a:r>
          </a:p>
          <a:p>
            <a:r>
              <a:rPr lang="en-US" sz="2400" dirty="0" smtClean="0"/>
              <a:t>Currently one no vote with 3 MBS comments, in total 13 comments</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35124808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SB Comment Resolution</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4182477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Sponsor Ballot Results</a:t>
            </a:r>
            <a:endParaRPr lang="en-US" dirty="0"/>
          </a:p>
        </p:txBody>
      </p:sp>
      <p:sp>
        <p:nvSpPr>
          <p:cNvPr id="7" name="Inhaltsplatzhalter 6"/>
          <p:cNvSpPr>
            <a:spLocks noGrp="1"/>
          </p:cNvSpPr>
          <p:nvPr>
            <p:ph sz="half" idx="1"/>
          </p:nvPr>
        </p:nvSpPr>
        <p:spPr/>
        <p:txBody>
          <a:bodyPr/>
          <a:lstStyle/>
          <a:p>
            <a:r>
              <a:rPr lang="en-US" sz="1400" dirty="0"/>
              <a:t>BALLOT OPEN DATE:       19-Aug-2019</a:t>
            </a:r>
          </a:p>
          <a:p>
            <a:r>
              <a:rPr lang="en-US" sz="1400" dirty="0"/>
              <a:t>BALLOT CLOSE DATE:      18-Sep-2019</a:t>
            </a:r>
          </a:p>
          <a:p>
            <a:r>
              <a:rPr lang="en-US" sz="1400" dirty="0"/>
              <a:t>TYPE:   New</a:t>
            </a:r>
          </a:p>
          <a:p>
            <a:r>
              <a:rPr lang="en-US" sz="1400" dirty="0"/>
              <a:t>DRAFT #:        D04</a:t>
            </a:r>
          </a:p>
          <a:p>
            <a:r>
              <a:rPr lang="en-US" sz="1400" dirty="0"/>
              <a:t>COMMENTS:       21</a:t>
            </a:r>
          </a:p>
          <a:p>
            <a:r>
              <a:rPr lang="en-US" sz="1400" dirty="0"/>
              <a:t>MUST BE SATISFIED COMMENTS:     3</a:t>
            </a:r>
          </a:p>
          <a:p>
            <a:r>
              <a:rPr lang="en-US" sz="1400" dirty="0"/>
              <a:t> </a:t>
            </a:r>
          </a:p>
          <a:p>
            <a:r>
              <a:rPr lang="en-US" sz="1400" dirty="0"/>
              <a:t>RESPONSE RATE</a:t>
            </a:r>
          </a:p>
          <a:p>
            <a:r>
              <a:rPr lang="en-US" sz="1400" dirty="0"/>
              <a:t>This ballot has met the 75% returned ballot requirement.</a:t>
            </a:r>
          </a:p>
          <a:p>
            <a:r>
              <a:rPr lang="en-US" sz="1400" dirty="0"/>
              <a:t> </a:t>
            </a:r>
          </a:p>
          <a:p>
            <a:r>
              <a:rPr lang="en-US" sz="1400" dirty="0"/>
              <a:t>79 eligible people in this ballot group.</a:t>
            </a:r>
          </a:p>
          <a:p>
            <a:r>
              <a:rPr lang="en-US" sz="1400" dirty="0"/>
              <a:t> </a:t>
            </a:r>
          </a:p>
          <a:p>
            <a:endParaRPr lang="en-US" sz="1400" dirty="0"/>
          </a:p>
          <a:p>
            <a:endParaRPr lang="en-US" sz="1400" dirty="0"/>
          </a:p>
        </p:txBody>
      </p:sp>
      <p:sp>
        <p:nvSpPr>
          <p:cNvPr id="8" name="Inhaltsplatzhalter 7"/>
          <p:cNvSpPr>
            <a:spLocks noGrp="1"/>
          </p:cNvSpPr>
          <p:nvPr>
            <p:ph sz="half" idx="2"/>
          </p:nvPr>
        </p:nvSpPr>
        <p:spPr/>
        <p:txBody>
          <a:bodyPr/>
          <a:lstStyle/>
          <a:p>
            <a:r>
              <a:rPr lang="en-US" sz="1400" dirty="0"/>
              <a:t>59 affirmative votes</a:t>
            </a:r>
          </a:p>
          <a:p>
            <a:r>
              <a:rPr lang="en-US" sz="1400" dirty="0"/>
              <a:t>1 total negative votes with comments</a:t>
            </a:r>
          </a:p>
          <a:p>
            <a:r>
              <a:rPr lang="en-US" sz="1400" dirty="0"/>
              <a:t>1 negative votes with new comments</a:t>
            </a:r>
          </a:p>
          <a:p>
            <a:r>
              <a:rPr lang="en-US" sz="1400" dirty="0"/>
              <a:t>0 negative votes without comments</a:t>
            </a:r>
          </a:p>
          <a:p>
            <a:r>
              <a:rPr lang="en-US" sz="1400" dirty="0"/>
              <a:t>5 abstention votes: (Lack of expertise: 1, Lack of time: 3, Other: 1)</a:t>
            </a:r>
          </a:p>
          <a:p>
            <a:r>
              <a:rPr lang="en-US" sz="1400" dirty="0"/>
              <a:t> </a:t>
            </a:r>
          </a:p>
          <a:p>
            <a:r>
              <a:rPr lang="en-US" sz="1400" dirty="0"/>
              <a:t>65 votes received = 82% returned</a:t>
            </a:r>
          </a:p>
          <a:p>
            <a:r>
              <a:rPr lang="en-US" sz="1400" dirty="0"/>
              <a:t>7% abstention</a:t>
            </a:r>
          </a:p>
          <a:p>
            <a:r>
              <a:rPr lang="en-US" sz="1400" dirty="0"/>
              <a:t> </a:t>
            </a:r>
          </a:p>
          <a:p>
            <a:r>
              <a:rPr lang="en-US" sz="1400" dirty="0"/>
              <a:t>APPROVAL RATE</a:t>
            </a:r>
          </a:p>
          <a:p>
            <a:r>
              <a:rPr lang="en-US" sz="1400" dirty="0"/>
              <a:t>The 75% affirmation requirement is being met.</a:t>
            </a:r>
          </a:p>
          <a:p>
            <a:r>
              <a:rPr lang="en-US" sz="1400" dirty="0"/>
              <a:t>59 affirmative votes</a:t>
            </a:r>
          </a:p>
          <a:p>
            <a:r>
              <a:rPr lang="en-US" sz="1400" dirty="0"/>
              <a:t>1 negative votes with comments</a:t>
            </a:r>
          </a:p>
          <a:p>
            <a:r>
              <a:rPr lang="en-US" sz="1400" dirty="0"/>
              <a:t> </a:t>
            </a:r>
          </a:p>
          <a:p>
            <a:r>
              <a:rPr lang="en-US" sz="1400" dirty="0"/>
              <a:t> 60 votes = 98% affirmative</a:t>
            </a:r>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
        <p:nvSpPr>
          <p:cNvPr id="9" name="Textfeld 8"/>
          <p:cNvSpPr txBox="1"/>
          <p:nvPr/>
        </p:nvSpPr>
        <p:spPr>
          <a:xfrm>
            <a:off x="1043608" y="5733256"/>
            <a:ext cx="2478564" cy="584775"/>
          </a:xfrm>
          <a:prstGeom prst="rect">
            <a:avLst/>
          </a:prstGeom>
          <a:noFill/>
        </p:spPr>
        <p:txBody>
          <a:bodyPr wrap="none" rtlCol="0">
            <a:spAutoFit/>
          </a:bodyPr>
          <a:lstStyle/>
          <a:p>
            <a:r>
              <a:rPr lang="en-US" sz="3200" dirty="0" smtClean="0">
                <a:solidFill>
                  <a:srgbClr val="FF0000"/>
                </a:solidFill>
              </a:rPr>
              <a:t>Ballot passes!</a:t>
            </a:r>
            <a:endParaRPr lang="en-US" sz="3200" dirty="0">
              <a:solidFill>
                <a:srgbClr val="FF0000"/>
              </a:solidFill>
            </a:endParaRPr>
          </a:p>
        </p:txBody>
      </p:sp>
    </p:spTree>
    <p:extLst>
      <p:ext uri="{BB962C8B-B14F-4D97-AF65-F5344CB8AC3E}">
        <p14:creationId xmlns:p14="http://schemas.microsoft.com/office/powerpoint/2010/main" val="911571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September 2019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September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Comment </a:t>
            </a:r>
            <a:r>
              <a:rPr lang="en-US" dirty="0" smtClean="0"/>
              <a:t>Resolution Motion #</a:t>
            </a:r>
            <a:r>
              <a:rPr lang="en-US" dirty="0" smtClean="0"/>
              <a:t>37</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400" dirty="0"/>
              <a:t>Move to approve the </a:t>
            </a:r>
            <a:r>
              <a:rPr lang="en-US" sz="2400" dirty="0" smtClean="0"/>
              <a:t>Comment </a:t>
            </a:r>
            <a:r>
              <a:rPr lang="en-US" sz="2400" dirty="0"/>
              <a:t>Resolutions </a:t>
            </a:r>
            <a:r>
              <a:rPr lang="en-US" sz="2400" dirty="0" smtClean="0"/>
              <a:t>against </a:t>
            </a:r>
            <a:r>
              <a:rPr lang="en-US" sz="2400" dirty="0" smtClean="0"/>
              <a:t>802.15.4w SB </a:t>
            </a:r>
            <a:r>
              <a:rPr lang="en-US" sz="2400" dirty="0"/>
              <a:t>draft </a:t>
            </a:r>
            <a:r>
              <a:rPr lang="en-US" sz="2400" dirty="0" smtClean="0"/>
              <a:t>P802.15.4w_D4 contained </a:t>
            </a:r>
            <a:r>
              <a:rPr lang="en-US" sz="2400" dirty="0"/>
              <a:t>in </a:t>
            </a:r>
            <a:r>
              <a:rPr lang="en-US" sz="2400" dirty="0"/>
              <a:t>document </a:t>
            </a:r>
            <a:r>
              <a:rPr lang="en-US" sz="2400" dirty="0" smtClean="0"/>
              <a:t>15-19-451-00-004w</a:t>
            </a:r>
            <a:r>
              <a:rPr lang="en-US" sz="2400" dirty="0"/>
              <a:t>.</a:t>
            </a:r>
            <a:endParaRPr lang="en-US" sz="2400" dirty="0"/>
          </a:p>
          <a:p>
            <a:pPr marL="0" indent="0">
              <a:buNone/>
            </a:pPr>
            <a:endParaRPr lang="en-US" sz="2400" dirty="0"/>
          </a:p>
          <a:p>
            <a:pPr>
              <a:tabLst>
                <a:tab pos="627063" algn="l"/>
              </a:tabLst>
            </a:pPr>
            <a:r>
              <a:rPr lang="en-US" sz="2400" dirty="0" smtClean="0"/>
              <a:t>Moved </a:t>
            </a:r>
            <a:r>
              <a:rPr lang="en-US" sz="2400" dirty="0"/>
              <a:t>by: Johannes </a:t>
            </a:r>
            <a:r>
              <a:rPr lang="en-US" sz="2400" dirty="0" smtClean="0"/>
              <a:t>Wechsler</a:t>
            </a:r>
          </a:p>
          <a:p>
            <a:pPr>
              <a:tabLst>
                <a:tab pos="627063" algn="l"/>
              </a:tabLst>
            </a:pPr>
            <a:r>
              <a:rPr lang="en-US" sz="2400" dirty="0" smtClean="0"/>
              <a:t>Seconded </a:t>
            </a:r>
            <a:r>
              <a:rPr lang="en-US" sz="2400" dirty="0"/>
              <a:t>by: </a:t>
            </a:r>
            <a:r>
              <a:rPr lang="en-US" sz="2400" dirty="0" err="1"/>
              <a:t>Henk</a:t>
            </a:r>
            <a:r>
              <a:rPr lang="en-US" sz="2400" dirty="0"/>
              <a:t> de Ruijter</a:t>
            </a:r>
          </a:p>
          <a:p>
            <a:pPr>
              <a:tabLst>
                <a:tab pos="627063" algn="l"/>
              </a:tabLst>
            </a:pPr>
            <a:endParaRPr lang="en-US" sz="2400" dirty="0" smtClean="0"/>
          </a:p>
          <a:p>
            <a:pPr>
              <a:tabLst>
                <a:tab pos="627063" algn="l"/>
              </a:tabLst>
            </a:pPr>
            <a:r>
              <a:rPr lang="en-US" sz="2400" dirty="0" smtClean="0"/>
              <a:t>Motion </a:t>
            </a:r>
            <a:r>
              <a:rPr lang="en-US" sz="2400" dirty="0"/>
              <a:t>approved by unanimous consent</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8770747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CRG Motion #38</a:t>
            </a:r>
            <a:endParaRPr lang="en-US" dirty="0"/>
          </a:p>
        </p:txBody>
      </p:sp>
      <p:sp>
        <p:nvSpPr>
          <p:cNvPr id="3" name="Inhaltsplatzhalter 2"/>
          <p:cNvSpPr>
            <a:spLocks noGrp="1"/>
          </p:cNvSpPr>
          <p:nvPr>
            <p:ph idx="1"/>
          </p:nvPr>
        </p:nvSpPr>
        <p:spPr/>
        <p:txBody>
          <a:bodyPr/>
          <a:lstStyle/>
          <a:p>
            <a:r>
              <a:rPr lang="en-US" sz="1800" dirty="0"/>
              <a:t>Move that Task Group TG4w requests 802.15 WG approve the </a:t>
            </a:r>
            <a:r>
              <a:rPr lang="en-US" sz="1800" dirty="0" smtClean="0"/>
              <a:t>formation </a:t>
            </a:r>
            <a:r>
              <a:rPr lang="en-US" sz="1800" dirty="0"/>
              <a:t>of a Comment Resolution Group (CRG) for the Standards Association balloting of the P802.15.4w_D5</a:t>
            </a:r>
            <a:r>
              <a:rPr lang="en-US" sz="1800" dirty="0" smtClean="0"/>
              <a:t> </a:t>
            </a:r>
            <a:r>
              <a:rPr lang="en-US" sz="1800" dirty="0"/>
              <a:t>with the following membership: Joerg Robert (Chair), </a:t>
            </a:r>
            <a:r>
              <a:rPr lang="en-US" sz="1800" dirty="0" smtClean="0"/>
              <a:t>Charlie </a:t>
            </a:r>
            <a:r>
              <a:rPr lang="en-US" sz="1800" dirty="0"/>
              <a:t>Perkins, Johannes Wechsler, and Hendricus De Ruijter</a:t>
            </a:r>
            <a:r>
              <a:rPr lang="en-US" sz="1800" dirty="0" smtClean="0"/>
              <a:t>. The 802.15.4w </a:t>
            </a:r>
            <a:r>
              <a:rPr lang="en-US" sz="1800"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dirty="0" smtClean="0"/>
              <a:t>.</a:t>
            </a:r>
          </a:p>
          <a:p>
            <a:endParaRPr lang="en-US" sz="1800" dirty="0"/>
          </a:p>
          <a:p>
            <a:r>
              <a:rPr lang="en-US" sz="1800" dirty="0"/>
              <a:t>Moved by: </a:t>
            </a:r>
            <a:r>
              <a:rPr lang="en-US" sz="1800" dirty="0" err="1" smtClean="0"/>
              <a:t>Henk</a:t>
            </a:r>
            <a:r>
              <a:rPr lang="en-US" sz="1800" dirty="0" smtClean="0"/>
              <a:t> de Ruijter</a:t>
            </a:r>
            <a:endParaRPr lang="en-US" sz="1800" dirty="0"/>
          </a:p>
          <a:p>
            <a:r>
              <a:rPr lang="en-US" sz="1800" dirty="0"/>
              <a:t>Seconded by</a:t>
            </a:r>
            <a:r>
              <a:rPr lang="en-US" sz="1800" dirty="0" smtClean="0"/>
              <a:t>: Johannes Wechsler</a:t>
            </a:r>
          </a:p>
          <a:p>
            <a:r>
              <a:rPr lang="en-US" sz="1800" dirty="0" smtClean="0"/>
              <a:t>Motion </a:t>
            </a:r>
            <a:r>
              <a:rPr lang="en-US" sz="1800" dirty="0"/>
              <a:t>approved by unanimous consent</a:t>
            </a:r>
          </a:p>
          <a:p>
            <a:endParaRPr lang="en-US" sz="1800" dirty="0"/>
          </a:p>
          <a:p>
            <a:endParaRPr lang="en-US" sz="18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40402393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CRG Motion</a:t>
            </a:r>
            <a:endParaRPr lang="en-US" dirty="0"/>
          </a:p>
        </p:txBody>
      </p:sp>
      <p:sp>
        <p:nvSpPr>
          <p:cNvPr id="3" name="Inhaltsplatzhalter 2"/>
          <p:cNvSpPr>
            <a:spLocks noGrp="1"/>
          </p:cNvSpPr>
          <p:nvPr>
            <p:ph idx="1"/>
          </p:nvPr>
        </p:nvSpPr>
        <p:spPr/>
        <p:txBody>
          <a:bodyPr/>
          <a:lstStyle/>
          <a:p>
            <a:r>
              <a:rPr lang="en-US" sz="1800" dirty="0"/>
              <a:t>Move that 802.15 WG approve the formation of a Comment Resolution Group (CRG) for the Standards Association balloting of the </a:t>
            </a:r>
            <a:r>
              <a:rPr lang="en-US" sz="1800" dirty="0" smtClean="0"/>
              <a:t>P802.15.4w_D5 </a:t>
            </a:r>
            <a:r>
              <a:rPr lang="en-US" sz="1800" dirty="0"/>
              <a:t>with the following membership: Joerg Robert (Chair), </a:t>
            </a:r>
            <a:r>
              <a:rPr lang="en-US" sz="1800" dirty="0" smtClean="0"/>
              <a:t>Charlie </a:t>
            </a:r>
            <a:r>
              <a:rPr lang="en-US" sz="1800" dirty="0"/>
              <a:t>Perkins, Johannes Wechsler, and Hendricus De Ruijter</a:t>
            </a:r>
            <a:r>
              <a:rPr lang="en-US" sz="1800" dirty="0" smtClean="0"/>
              <a:t>. The 802.15.4w </a:t>
            </a:r>
            <a:r>
              <a:rPr lang="en-US" sz="1800"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7450968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Conferences</a:t>
            </a:r>
            <a:endParaRPr lang="en-US" dirty="0"/>
          </a:p>
        </p:txBody>
      </p:sp>
      <p:sp>
        <p:nvSpPr>
          <p:cNvPr id="3" name="Inhaltsplatzhalter 2"/>
          <p:cNvSpPr>
            <a:spLocks noGrp="1"/>
          </p:cNvSpPr>
          <p:nvPr>
            <p:ph idx="1"/>
          </p:nvPr>
        </p:nvSpPr>
        <p:spPr/>
        <p:txBody>
          <a:bodyPr/>
          <a:lstStyle/>
          <a:p>
            <a:r>
              <a:rPr lang="en-US" dirty="0" smtClean="0"/>
              <a:t>CRG Telephone Conference:</a:t>
            </a:r>
          </a:p>
          <a:p>
            <a:pPr lvl="1"/>
            <a:r>
              <a:rPr lang="en-US" dirty="0" smtClean="0"/>
              <a:t>Tuesday, Oct. 8</a:t>
            </a:r>
            <a:r>
              <a:rPr lang="en-US" baseline="30000" dirty="0" smtClean="0"/>
              <a:t>th</a:t>
            </a:r>
            <a:r>
              <a:rPr lang="en-US" dirty="0" smtClean="0"/>
              <a:t>, 16:00 CEST</a:t>
            </a:r>
          </a:p>
          <a:p>
            <a:pPr lvl="1"/>
            <a:r>
              <a:rPr lang="en-US" dirty="0" smtClean="0"/>
              <a:t>Duration max. 1h</a:t>
            </a:r>
            <a:endParaRPr lang="en-US"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20414317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356689886"/>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 ,</a:t>
                      </a:r>
                      <a:r>
                        <a:rPr lang="en-US" baseline="0" dirty="0" smtClean="0"/>
                        <a:t> </a:t>
                      </a:r>
                      <a:r>
                        <a:rPr lang="en-US" baseline="0" dirty="0" smtClean="0"/>
                        <a:t>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5687" y="48691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2428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r>
              <a:rPr lang="en-US" sz="2400" dirty="0" smtClean="0"/>
              <a:t>Joerg will provide encoding examples for the implementation verification</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38112591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September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26</a:t>
            </a:fld>
            <a:endParaRPr lang="en-US" altLang="en-US"/>
          </a:p>
        </p:txBody>
      </p:sp>
    </p:spTree>
    <p:extLst>
      <p:ext uri="{BB962C8B-B14F-4D97-AF65-F5344CB8AC3E}">
        <p14:creationId xmlns:p14="http://schemas.microsoft.com/office/powerpoint/2010/main" val="4101983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Vienna and Telco Minutes</a:t>
            </a:r>
            <a:endParaRPr lang="en-US" sz="2400" dirty="0"/>
          </a:p>
          <a:p>
            <a:r>
              <a:rPr lang="en-US" sz="2400" dirty="0"/>
              <a:t>Schedule</a:t>
            </a:r>
          </a:p>
          <a:p>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935288790"/>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trike="noStrike" kern="1200" baseline="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September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1456</Words>
  <Application>Microsoft Office PowerPoint</Application>
  <PresentationFormat>Bildschirmpräsentation (4:3)</PresentationFormat>
  <Paragraphs>336</Paragraphs>
  <Slides>26</Slides>
  <Notes>2</Notes>
  <HiddenSlides>0</HiddenSlides>
  <MMClips>0</MMClips>
  <ScaleCrop>false</ScaleCrop>
  <HeadingPairs>
    <vt:vector size="4" baseType="variant">
      <vt:variant>
        <vt:lpstr>Design</vt:lpstr>
      </vt:variant>
      <vt:variant>
        <vt:i4>2</vt:i4>
      </vt:variant>
      <vt:variant>
        <vt:lpstr>Folientitel</vt:lpstr>
      </vt:variant>
      <vt:variant>
        <vt:i4>26</vt:i4>
      </vt:variant>
    </vt:vector>
  </HeadingPairs>
  <TitlesOfParts>
    <vt:vector size="28" baseType="lpstr">
      <vt:lpstr>IEEE-P802_15_Rbt</vt:lpstr>
      <vt:lpstr>1_Default Design</vt:lpstr>
      <vt:lpstr>PowerPoint-Präsentation</vt:lpstr>
      <vt:lpstr>TG 802.15.4w LPWA Agenda September 2019 Interim</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#34</vt:lpstr>
      <vt:lpstr>Approval of Vienna Minutes</vt:lpstr>
      <vt:lpstr>TG Motion #35</vt:lpstr>
      <vt:lpstr>Approval of CRG Telco Minutes</vt:lpstr>
      <vt:lpstr>TG Motion #36</vt:lpstr>
      <vt:lpstr>TG4w Draft Schedule</vt:lpstr>
      <vt:lpstr>Current Status</vt:lpstr>
      <vt:lpstr>SB Comment Resolution</vt:lpstr>
      <vt:lpstr>Sponsor Ballot Results</vt:lpstr>
      <vt:lpstr>TG Comment Resolution Motion #37</vt:lpstr>
      <vt:lpstr>TG CRG Motion #38</vt:lpstr>
      <vt:lpstr>WG CRG Motion</vt:lpstr>
      <vt:lpstr>Telephone Conferences</vt:lpstr>
      <vt:lpstr>TG4w Draft Schedule</vt:lpstr>
      <vt:lpstr>AoB</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709</cp:revision>
  <cp:lastPrinted>1998-02-10T13:28:06Z</cp:lastPrinted>
  <dcterms:created xsi:type="dcterms:W3CDTF">2018-03-02T09:48:16Z</dcterms:created>
  <dcterms:modified xsi:type="dcterms:W3CDTF">2019-09-19T08:38:32Z</dcterms:modified>
</cp:coreProperties>
</file>