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93"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94"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95"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96"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97"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12D94A45-6938-4940-892C-8EB90AF634C7}"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3288600" y="9736920"/>
            <a:ext cx="887760" cy="794160"/>
          </a:xfrm>
          <a:prstGeom prst="rect">
            <a:avLst/>
          </a:prstGeom>
          <a:noFill/>
          <a:ln>
            <a:noFill/>
          </a:ln>
        </p:spPr>
        <p:style>
          <a:lnRef idx="0"/>
          <a:fillRef idx="0"/>
          <a:effectRef idx="0"/>
          <a:fontRef idx="minor"/>
        </p:style>
        <p:txBody>
          <a:bodyPr lIns="0" rIns="0" tIns="0" bIns="0">
            <a:noAutofit/>
          </a:bodyPr>
          <a:p>
            <a:pPr algn="r">
              <a:lnSpc>
                <a:spcPct val="100000"/>
              </a:lnSpc>
            </a:pPr>
            <a:fld id="{8247B2A9-CA9E-4B5E-8193-9DD28702BC49}" type="slidenum">
              <a:rPr b="0" lang="en-US" sz="1300" spc="-1" strike="noStrike">
                <a:solidFill>
                  <a:srgbClr val="000000"/>
                </a:solidFill>
                <a:latin typeface="Times New Roman"/>
                <a:ea typeface="MS PGothic"/>
              </a:rPr>
              <a:t>&lt;number&gt;</a:t>
            </a:fld>
            <a:endParaRPr b="0" lang="en-US" sz="1300" spc="-1" strike="noStrike">
              <a:latin typeface="Arial"/>
            </a:endParaRPr>
          </a:p>
        </p:txBody>
      </p:sp>
      <p:sp>
        <p:nvSpPr>
          <p:cNvPr id="121" name="PlaceHolder 2"/>
          <p:cNvSpPr>
            <a:spLocks noGrp="1"/>
          </p:cNvSpPr>
          <p:nvPr>
            <p:ph type="body"/>
          </p:nvPr>
        </p:nvSpPr>
        <p:spPr>
          <a:xfrm>
            <a:off x="1036080" y="4777200"/>
            <a:ext cx="5690160" cy="4516200"/>
          </a:xfrm>
          <a:prstGeom prst="rect">
            <a:avLst/>
          </a:prstGeom>
        </p:spPr>
        <p:txBody>
          <a:bodyPr lIns="95760" rIns="95760" tIns="47160" bIns="47160">
            <a:noAutofit/>
          </a:bodyPr>
          <a:p>
            <a:endParaRPr b="0" lang="en-US" sz="2000" spc="-1" strike="noStrike">
              <a:latin typeface="Arial"/>
            </a:endParaRPr>
          </a:p>
        </p:txBody>
      </p:sp>
      <p:sp>
        <p:nvSpPr>
          <p:cNvPr id="122" name="PlaceHolder 3"/>
          <p:cNvSpPr>
            <a:spLocks noGrp="1"/>
          </p:cNvSpPr>
          <p:nvPr>
            <p:ph type="sldImg"/>
          </p:nvPr>
        </p:nvSpPr>
        <p:spPr>
          <a:xfrm>
            <a:off x="1282680" y="760320"/>
            <a:ext cx="5202360" cy="37486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8880" cy="39769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38120" y="365400"/>
            <a:ext cx="8228880" cy="53096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8880" cy="39769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38120" y="365400"/>
            <a:ext cx="8228880" cy="53096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38120" y="365400"/>
            <a:ext cx="8228880" cy="114516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60400" cy="2113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802-15-19-0407-00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6640" cy="3031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6640" cy="3031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271A900B-12F9-41DB-B9AB-AF6FBD2E0207}"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6640" cy="3031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2200" cy="2113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38120" y="36540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47" name="CustomShape 2"/>
          <p:cNvSpPr/>
          <p:nvPr/>
        </p:nvSpPr>
        <p:spPr>
          <a:xfrm>
            <a:off x="3095640" y="396000"/>
            <a:ext cx="5360400" cy="2113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802-15-19-0407-00</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6640" cy="3031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6640" cy="3031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6C3A3FF8-07B4-4308-98D5-DA246A98EDC6}"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6640" cy="3031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72200" cy="2113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2019</a:t>
            </a:r>
            <a:endParaRPr b="0" lang="en-US" sz="1400" spc="-1" strike="noStrike">
              <a:latin typeface="Arial"/>
            </a:endParaRPr>
          </a:p>
        </p:txBody>
      </p:sp>
      <p:sp>
        <p:nvSpPr>
          <p:cNvPr id="55" name="PlaceHolder 10"/>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CustomShape 1"/>
          <p:cNvSpPr/>
          <p:nvPr/>
        </p:nvSpPr>
        <p:spPr>
          <a:xfrm>
            <a:off x="152280" y="609480"/>
            <a:ext cx="8989560" cy="462420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Opening Report for September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16 September,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Opening for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for TG9ma meeting for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190440" y="1007640"/>
            <a:ext cx="8762400" cy="5549040"/>
          </a:xfrm>
          <a:prstGeom prst="rect">
            <a:avLst/>
          </a:prstGeom>
          <a:noFill/>
          <a:ln>
            <a:noFill/>
          </a:ln>
        </p:spPr>
        <p:style>
          <a:lnRef idx="0"/>
          <a:fillRef idx="0"/>
          <a:effectRef idx="0"/>
          <a:fontRef idx="minor"/>
        </p:style>
        <p:txBody>
          <a:bodyPr lIns="90360" rIns="90360" tIns="44280" bIns="44280">
            <a:noAutofit/>
          </a:bodyPr>
          <a:p>
            <a:pPr marL="343080" indent="-342360">
              <a:lnSpc>
                <a:spcPct val="80000"/>
              </a:lnSpc>
              <a:spcBef>
                <a:spcPts val="799"/>
              </a:spcBef>
              <a:spcAft>
                <a:spcPts val="541"/>
              </a:spcAft>
            </a:pPr>
            <a:r>
              <a:rPr b="1" lang="en-US" sz="1800" spc="-1" strike="noStrike">
                <a:solidFill>
                  <a:srgbClr val="000000"/>
                </a:solidFill>
                <a:latin typeface="Arial"/>
                <a:ea typeface="MS PGothic"/>
              </a:rPr>
              <a:t>	</a:t>
            </a:r>
            <a:r>
              <a:rPr b="1" lang="en-US" sz="1800" spc="-1" strike="noStrike">
                <a:solidFill>
                  <a:srgbClr val="000000"/>
                </a:solidFill>
                <a:latin typeface="Arial"/>
                <a:ea typeface="MS PGothic"/>
              </a:rPr>
              <a:t>The IEEE-SA strongly recommends that at each WG meeting the chair or a designee:</a:t>
            </a:r>
            <a:endParaRPr b="0" lang="en-US" sz="1800" spc="-1" strike="noStrike">
              <a:latin typeface="Arial"/>
            </a:endParaRPr>
          </a:p>
          <a:p>
            <a:pPr lvl="1" marL="743040" indent="-285120">
              <a:lnSpc>
                <a:spcPct val="80000"/>
              </a:lnSpc>
              <a:buClr>
                <a:srgbClr val="000000"/>
              </a:buClr>
              <a:buFont typeface="Arial"/>
              <a:buChar char="•"/>
            </a:pPr>
            <a:r>
              <a:rPr b="1" lang="en-US" sz="1400" spc="-1" strike="noStrike">
                <a:solidFill>
                  <a:srgbClr val="000000"/>
                </a:solidFill>
                <a:latin typeface="Arial"/>
                <a:ea typeface="MS PGothic"/>
              </a:rPr>
              <a:t>Show slides #1 through #4 of this presentation</a:t>
            </a:r>
            <a:endParaRPr b="0" lang="en-US" sz="1400" spc="-1" strike="noStrike">
              <a:latin typeface="Arial"/>
            </a:endParaRPr>
          </a:p>
          <a:p>
            <a:pPr lvl="1" marL="743040" indent="-285120">
              <a:lnSpc>
                <a:spcPct val="80000"/>
              </a:lnSpc>
              <a:buClr>
                <a:srgbClr val="000000"/>
              </a:buClr>
              <a:buFont typeface="Arial"/>
              <a:buChar char="•"/>
            </a:pPr>
            <a:r>
              <a:rPr b="1" lang="en-US" sz="1400" spc="-1" strike="noStrike">
                <a:solidFill>
                  <a:srgbClr val="000000"/>
                </a:solidFill>
                <a:latin typeface="Arial"/>
                <a:ea typeface="MS PGothic"/>
              </a:rPr>
              <a:t>Advise the WG attendees that:</a:t>
            </a:r>
            <a:r>
              <a:rPr b="0" lang="en-US" sz="1400" spc="-1" strike="noStrike">
                <a:solidFill>
                  <a:srgbClr val="000000"/>
                </a:solidFill>
                <a:latin typeface="Arial"/>
                <a:ea typeface="MS PGothic"/>
              </a:rPr>
              <a:t> </a:t>
            </a:r>
            <a:endParaRPr b="0" lang="en-US" sz="1400" spc="-1" strike="noStrike">
              <a:latin typeface="Arial"/>
            </a:endParaRPr>
          </a:p>
          <a:p>
            <a:pPr lvl="2" marL="1143000" indent="-227880">
              <a:lnSpc>
                <a:spcPct val="80000"/>
              </a:lnSpc>
              <a:buClr>
                <a:srgbClr val="000000"/>
              </a:buClr>
              <a:buFont typeface="Arial"/>
              <a:buChar char="•"/>
            </a:pPr>
            <a:r>
              <a:rPr b="0" lang="en-US" sz="1400" spc="-1" strike="noStrike">
                <a:solidFill>
                  <a:srgbClr val="000000"/>
                </a:solidFill>
                <a:latin typeface="Arial"/>
                <a:ea typeface="MS PGothic"/>
              </a:rPr>
              <a:t>The IEEE’s patent policy is described in Clause 6 of the </a:t>
            </a:r>
            <a:r>
              <a:rPr b="0" i="1" lang="en-US" sz="1400" spc="-1" strike="noStrike">
                <a:solidFill>
                  <a:srgbClr val="000000"/>
                </a:solidFill>
                <a:latin typeface="Arial"/>
                <a:ea typeface="MS PGothic"/>
              </a:rPr>
              <a:t>IEEE-SA Standards Board Bylaws</a:t>
            </a:r>
            <a:r>
              <a:rPr b="0" lang="en-US" sz="1400" spc="-1" strike="noStrike">
                <a:solidFill>
                  <a:srgbClr val="000000"/>
                </a:solidFill>
                <a:latin typeface="Arial"/>
                <a:ea typeface="MS PGothic"/>
              </a:rPr>
              <a:t>;</a:t>
            </a:r>
            <a:endParaRPr b="0" lang="en-US" sz="1400" spc="-1" strike="noStrike">
              <a:latin typeface="Arial"/>
            </a:endParaRPr>
          </a:p>
          <a:p>
            <a:pPr lvl="2" marL="1143000" indent="-227880">
              <a:lnSpc>
                <a:spcPct val="80000"/>
              </a:lnSpc>
              <a:buClr>
                <a:srgbClr val="000000"/>
              </a:buClr>
              <a:buFont typeface="Arial"/>
              <a:buChar char="•"/>
            </a:pPr>
            <a:r>
              <a:rPr b="0" lang="en-US" sz="1400" spc="-1" strike="noStrike">
                <a:solidFill>
                  <a:srgbClr val="000000"/>
                </a:solidFill>
                <a:latin typeface="Arial"/>
                <a:ea typeface="MS PGothic"/>
              </a:rPr>
              <a:t>Early identification of patent claims which may be essential for the use of standards under development is strongly encouraged; </a:t>
            </a:r>
            <a:endParaRPr b="0" lang="en-US" sz="1400" spc="-1" strike="noStrike">
              <a:latin typeface="Arial"/>
            </a:endParaRPr>
          </a:p>
          <a:p>
            <a:pPr lvl="2" marL="1143000" indent="-227880">
              <a:lnSpc>
                <a:spcPct val="80000"/>
              </a:lnSpc>
              <a:buClr>
                <a:srgbClr val="000000"/>
              </a:buClr>
              <a:buFont typeface="Arial"/>
              <a:buChar char="•"/>
            </a:pPr>
            <a:r>
              <a:rPr b="0" lang="en-US" sz="1400" spc="-1" strike="noStrike">
                <a:solidFill>
                  <a:srgbClr val="000000"/>
                </a:solidFill>
                <a:latin typeface="Arial"/>
                <a:ea typeface="MS PGothic"/>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
              <a:rPr b="0" lang="en-US" sz="1400" spc="-1" strike="noStrike">
                <a:solidFill>
                  <a:srgbClr val="000000"/>
                </a:solidFill>
                <a:latin typeface="Arial"/>
                <a:ea typeface="MS PGothic"/>
              </a:rPr>
              <a:t> </a:t>
            </a:r>
            <a:endParaRPr b="0" lang="en-US" sz="1400" spc="-1" strike="noStrike">
              <a:latin typeface="Arial"/>
            </a:endParaRPr>
          </a:p>
          <a:p>
            <a:pPr lvl="1" marL="743040" indent="-285120">
              <a:lnSpc>
                <a:spcPct val="20000"/>
              </a:lnSpc>
              <a:buClr>
                <a:srgbClr val="000000"/>
              </a:buClr>
              <a:buFont typeface="Arial"/>
              <a:buChar char="•"/>
            </a:pPr>
            <a:r>
              <a:rPr b="1" lang="en-US" sz="1400" spc="-1" strike="noStrike">
                <a:solidFill>
                  <a:srgbClr val="000000"/>
                </a:solidFill>
                <a:latin typeface="Arial"/>
                <a:ea typeface="MS PGothic"/>
              </a:rPr>
              <a:t>Instruct the WG Secretary to record in the minutes of the relevant WG meeting:</a:t>
            </a:r>
            <a:r>
              <a:rPr b="0" lang="en-US" sz="900" spc="-1" strike="noStrike">
                <a:solidFill>
                  <a:srgbClr val="000000"/>
                </a:solidFill>
                <a:latin typeface="Arial"/>
                <a:ea typeface="MS PGothic"/>
              </a:rPr>
              <a:t> </a:t>
            </a:r>
            <a:endParaRPr b="0" lang="en-US" sz="900" spc="-1" strike="noStrike">
              <a:latin typeface="Arial"/>
            </a:endParaRPr>
          </a:p>
          <a:p>
            <a:pPr lvl="2" marL="1143000" indent="-227880">
              <a:lnSpc>
                <a:spcPct val="80000"/>
              </a:lnSpc>
              <a:buClr>
                <a:srgbClr val="000000"/>
              </a:buClr>
              <a:buFont typeface="Arial"/>
              <a:buChar char="•"/>
            </a:pPr>
            <a:r>
              <a:rPr b="0" lang="en-US" sz="1400" spc="-1" strike="noStrike">
                <a:solidFill>
                  <a:srgbClr val="000000"/>
                </a:solidFill>
                <a:latin typeface="Arial"/>
                <a:ea typeface="MS PGothic"/>
              </a:rPr>
              <a:t>That the foregoing information was provided and that slides 1 through 4 (and this slide 0, if applicable) were shown; </a:t>
            </a:r>
            <a:endParaRPr b="0" lang="en-US" sz="1400" spc="-1" strike="noStrike">
              <a:latin typeface="Arial"/>
            </a:endParaRPr>
          </a:p>
          <a:p>
            <a:pPr lvl="2" marL="1143000" indent="-227880">
              <a:lnSpc>
                <a:spcPct val="80000"/>
              </a:lnSpc>
              <a:buClr>
                <a:srgbClr val="000000"/>
              </a:buClr>
              <a:buFont typeface="Arial"/>
              <a:buChar char="•"/>
            </a:pPr>
            <a:r>
              <a:rPr b="0" lang="en-US" sz="1400" spc="-1" strike="noStrike">
                <a:solidFill>
                  <a:srgbClr val="000000"/>
                </a:solidFill>
                <a:latin typeface="Arial"/>
                <a:ea typeface="MS PGothic"/>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b="0" lang="en-US" sz="1400" spc="-1" strike="noStrike">
              <a:latin typeface="Arial"/>
            </a:endParaRPr>
          </a:p>
          <a:p>
            <a:pPr lvl="2" marL="1143000" indent="-227880">
              <a:lnSpc>
                <a:spcPct val="80000"/>
              </a:lnSpc>
              <a:buClr>
                <a:srgbClr val="000000"/>
              </a:buClr>
              <a:buFont typeface="Arial"/>
              <a:buChar char="•"/>
            </a:pPr>
            <a:r>
              <a:rPr b="0" lang="en-US" sz="1400" spc="-1" strike="noStrike">
                <a:solidFill>
                  <a:srgbClr val="000000"/>
                </a:solidFill>
                <a:latin typeface="Arial"/>
                <a:ea typeface="MS PGothic"/>
              </a:rPr>
              <a:t>Any responses that were given, specifically the patent claim(s)/patent application claim(s) and/or the holder of the patent claim(s)/patent application claim(s) that were identified (if any) and by whom.</a:t>
            </a:r>
            <a:endParaRPr b="0" lang="en-US" sz="1400" spc="-1" strike="noStrike">
              <a:latin typeface="Arial"/>
            </a:endParaRPr>
          </a:p>
          <a:p>
            <a:pPr>
              <a:lnSpc>
                <a:spcPct val="100000"/>
              </a:lnSpc>
            </a:pPr>
            <a:endParaRPr b="0" lang="en-US" sz="1400" spc="-1" strike="noStrike">
              <a:latin typeface="Arial"/>
            </a:endParaRPr>
          </a:p>
          <a:p>
            <a:pPr lvl="1" marL="743040" indent="-285120">
              <a:lnSpc>
                <a:spcPct val="80000"/>
              </a:lnSpc>
              <a:buClr>
                <a:srgbClr val="000000"/>
              </a:buClr>
              <a:buFont typeface="Arial"/>
              <a:buChar char="•"/>
            </a:pPr>
            <a:r>
              <a:rPr b="0" lang="en-US" sz="1400" spc="-1" strike="noStrike">
                <a:solidFill>
                  <a:srgbClr val="000000"/>
                </a:solidFill>
                <a:latin typeface="Arial"/>
                <a:ea typeface="MS PGothic"/>
              </a:rPr>
              <a:t>The WG Chair shall ensure that a request is made to any identified holders of potential essential patent claim(s) to complete and submit a Letter of Assurance.</a:t>
            </a:r>
            <a:endParaRPr b="0" lang="en-US" sz="1400" spc="-1" strike="noStrike">
              <a:latin typeface="Arial"/>
            </a:endParaRPr>
          </a:p>
          <a:p>
            <a:pPr lvl="1" marL="743040" indent="-285120">
              <a:lnSpc>
                <a:spcPct val="80000"/>
              </a:lnSpc>
              <a:buClr>
                <a:srgbClr val="000000"/>
              </a:buClr>
              <a:buFont typeface="Arial"/>
              <a:buChar char="•"/>
            </a:pPr>
            <a:r>
              <a:rPr b="0" lang="en-US" sz="1400" spc="-1" strike="noStrike">
                <a:solidFill>
                  <a:srgbClr val="000000"/>
                </a:solidFill>
                <a:latin typeface="Arial"/>
                <a:ea typeface="MS PGothic"/>
              </a:rPr>
              <a:t>It is recommended that the WG chair review the guidance in </a:t>
            </a:r>
            <a:r>
              <a:rPr b="0" i="1" lang="en-US" sz="1400" spc="-1" strike="noStrike">
                <a:solidFill>
                  <a:srgbClr val="000000"/>
                </a:solidFill>
                <a:latin typeface="Arial"/>
                <a:ea typeface="MS PGothic"/>
              </a:rPr>
              <a:t>IEEE-SA Standards Board Operations Manual</a:t>
            </a:r>
            <a:r>
              <a:rPr b="0" lang="en-US" sz="1400" spc="-1" strike="noStrike">
                <a:solidFill>
                  <a:srgbClr val="000000"/>
                </a:solidFill>
                <a:latin typeface="Arial"/>
                <a:ea typeface="MS PGothic"/>
              </a:rPr>
              <a:t> 6.3.5 and in FAQs 14 and 15 on inclusion of potential Essential Patent Claims by incorporation or by reference.</a:t>
            </a:r>
            <a:r>
              <a:rPr b="0" lang="en-US" sz="1400" spc="-1" strike="noStrike">
                <a:solidFill>
                  <a:srgbClr val="ff3300"/>
                </a:solidFill>
                <a:latin typeface="Arial"/>
                <a:ea typeface="MS PGothic"/>
              </a:rPr>
              <a:t> </a:t>
            </a:r>
            <a:endParaRPr b="0" lang="en-US" sz="1400" spc="-1" strike="noStrike">
              <a:latin typeface="Arial"/>
            </a:endParaRPr>
          </a:p>
          <a:p>
            <a:pPr marL="743040" indent="-285120">
              <a:lnSpc>
                <a:spcPct val="80000"/>
              </a:lnSpc>
              <a:spcBef>
                <a:spcPts val="60"/>
              </a:spcBef>
            </a:pPr>
            <a:endParaRPr b="0" lang="en-US" sz="1400" spc="-1" strike="noStrike">
              <a:latin typeface="Arial"/>
            </a:endParaRPr>
          </a:p>
          <a:p>
            <a:pPr marL="743040" indent="-285120">
              <a:lnSpc>
                <a:spcPct val="80000"/>
              </a:lnSpc>
              <a:spcBef>
                <a:spcPts val="60"/>
              </a:spcBef>
            </a:pPr>
            <a:r>
              <a:rPr b="0" lang="en-US" sz="1200" spc="-1" strike="noStrike">
                <a:solidFill>
                  <a:srgbClr val="000000"/>
                </a:solidFill>
                <a:latin typeface="Arial"/>
                <a:ea typeface="MS PGothic"/>
              </a:rPr>
              <a:t>	</a:t>
            </a:r>
            <a:r>
              <a:rPr b="0" lang="en-US" sz="1200" spc="-1" strike="noStrike">
                <a:solidFill>
                  <a:srgbClr val="000000"/>
                </a:solidFill>
                <a:latin typeface="Arial"/>
                <a:ea typeface="MS PGothic"/>
              </a:rPr>
              <a:t>Note: </a:t>
            </a:r>
            <a:r>
              <a:rPr b="1" lang="en-US" sz="1200" spc="-1" strike="noStrike">
                <a:solidFill>
                  <a:srgbClr val="000000"/>
                </a:solidFill>
                <a:latin typeface="Arial"/>
                <a:ea typeface="MS PGothic"/>
              </a:rPr>
              <a:t>WG</a:t>
            </a:r>
            <a:r>
              <a:rPr b="0" lang="en-US" sz="1200" spc="-1" strike="noStrike">
                <a:solidFill>
                  <a:srgbClr val="000000"/>
                </a:solidFill>
                <a:latin typeface="Arial"/>
                <a:ea typeface="MS PGothic"/>
              </a:rPr>
              <a:t> includes Working Groups, Task Groups, and other standards-developing committees with a PAR approved by the IEEE-SA Standards Board.</a:t>
            </a:r>
            <a:endParaRPr b="0" lang="en-US" sz="1200" spc="-1" strike="noStrike">
              <a:latin typeface="Arial"/>
            </a:endParaRPr>
          </a:p>
        </p:txBody>
      </p:sp>
      <p:sp>
        <p:nvSpPr>
          <p:cNvPr id="100" name="CustomShape 2"/>
          <p:cNvSpPr/>
          <p:nvPr/>
        </p:nvSpPr>
        <p:spPr>
          <a:xfrm>
            <a:off x="685800" y="533520"/>
            <a:ext cx="7771680" cy="60876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400" spc="-1" strike="noStrike">
                <a:solidFill>
                  <a:srgbClr val="000000"/>
                </a:solidFill>
                <a:latin typeface="Arial"/>
                <a:ea typeface="MS PGothic"/>
              </a:rPr>
              <a:t>Instructions for the WG Chair</a:t>
            </a:r>
            <a:endParaRPr b="0" lang="en-US" sz="2400" spc="-1" strike="noStrike">
              <a:latin typeface="Arial"/>
            </a:endParaRPr>
          </a:p>
        </p:txBody>
      </p:sp>
      <p:sp>
        <p:nvSpPr>
          <p:cNvPr id="101" name="CustomShape 3"/>
          <p:cNvSpPr/>
          <p:nvPr/>
        </p:nvSpPr>
        <p:spPr>
          <a:xfrm>
            <a:off x="685800" y="-228600"/>
            <a:ext cx="7771680" cy="1069200"/>
          </a:xfrm>
          <a:prstGeom prst="rect">
            <a:avLst/>
          </a:prstGeom>
          <a:noFill/>
          <a:ln>
            <a:noFill/>
          </a:ln>
        </p:spPr>
        <p:style>
          <a:lnRef idx="0"/>
          <a:fillRef idx="0"/>
          <a:effectRef idx="0"/>
          <a:fontRef idx="minor"/>
        </p:style>
      </p:sp>
      <p:sp>
        <p:nvSpPr>
          <p:cNvPr id="102" name="CustomShape 4"/>
          <p:cNvSpPr/>
          <p:nvPr/>
        </p:nvSpPr>
        <p:spPr>
          <a:xfrm>
            <a:off x="380880" y="838080"/>
            <a:ext cx="8457480" cy="556200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339840" y="692280"/>
            <a:ext cx="8838360" cy="3960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a:solidFill>
                  <a:srgbClr val="000000"/>
                </a:solidFill>
                <a:latin typeface="Arial"/>
                <a:ea typeface="MS PGothic"/>
              </a:rPr>
              <a:t>Participants, Patents, and Duty to Inform</a:t>
            </a:r>
            <a:endParaRPr b="0" lang="en-US" sz="2800" spc="-1" strike="noStrike">
              <a:latin typeface="Arial"/>
            </a:endParaRPr>
          </a:p>
        </p:txBody>
      </p:sp>
      <p:sp>
        <p:nvSpPr>
          <p:cNvPr id="104" name="CustomShape 2"/>
          <p:cNvSpPr/>
          <p:nvPr/>
        </p:nvSpPr>
        <p:spPr>
          <a:xfrm>
            <a:off x="34920" y="1413000"/>
            <a:ext cx="9143280" cy="4876200"/>
          </a:xfrm>
          <a:prstGeom prst="rect">
            <a:avLst/>
          </a:prstGeom>
          <a:noFill/>
          <a:ln>
            <a:noFill/>
          </a:ln>
        </p:spPr>
        <p:style>
          <a:lnRef idx="0"/>
          <a:fillRef idx="0"/>
          <a:effectRef idx="0"/>
          <a:fontRef idx="minor"/>
        </p:style>
        <p:txBody>
          <a:bodyPr lIns="92160" rIns="92160" tIns="46080" bIns="46080">
            <a:noAutofit/>
          </a:bodyPr>
          <a:p>
            <a:pPr marL="343080" indent="-342360" algn="ctr">
              <a:lnSpc>
                <a:spcPct val="100000"/>
              </a:lnSpc>
              <a:spcBef>
                <a:spcPts val="799"/>
              </a:spcBef>
            </a:pPr>
            <a:r>
              <a:rPr b="1" lang="en-US" sz="1600" spc="-1" strike="noStrike">
                <a:solidFill>
                  <a:srgbClr val="000000"/>
                </a:solidFill>
                <a:latin typeface="Arial"/>
                <a:ea typeface="MS PGothic"/>
              </a:rPr>
              <a:t>All participants in this meeting have certain obligations under the IEEE-SA Patent Policy. </a:t>
            </a:r>
            <a:endParaRPr b="0" lang="en-US" sz="1600" spc="-1" strike="noStrike">
              <a:latin typeface="Arial"/>
            </a:endParaRPr>
          </a:p>
          <a:p>
            <a:pPr lvl="1" marL="743040" indent="-285120">
              <a:lnSpc>
                <a:spcPct val="100000"/>
              </a:lnSpc>
              <a:spcBef>
                <a:spcPts val="700"/>
              </a:spcBef>
              <a:buClr>
                <a:srgbClr val="000000"/>
              </a:buClr>
              <a:buFont typeface="Arial"/>
              <a:buChar char="•"/>
            </a:pPr>
            <a:r>
              <a:rPr b="1" lang="en-US" sz="1600" spc="-1" strike="noStrike">
                <a:solidFill>
                  <a:srgbClr val="003399"/>
                </a:solidFill>
                <a:latin typeface="Arial"/>
                <a:ea typeface="MS PGothic"/>
              </a:rPr>
              <a:t>Participants [Note: Quoted text excerpted from IEEE-SA Standards Board Bylaws subclause 6.2]:</a:t>
            </a:r>
            <a:endParaRPr b="0" lang="en-US" sz="1600" spc="-1" strike="noStrike">
              <a:latin typeface="Arial"/>
            </a:endParaRPr>
          </a:p>
          <a:p>
            <a:pPr lvl="2" marL="1143000" indent="-22788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600" spc="-1" strike="noStrike">
              <a:latin typeface="Arial"/>
            </a:endParaRPr>
          </a:p>
          <a:p>
            <a:pPr lvl="2" marL="1143000" indent="-22788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endParaRPr b="0" lang="en-US" sz="1600" spc="-1" strike="noStrike">
              <a:latin typeface="Arial"/>
            </a:endParaRPr>
          </a:p>
          <a:p>
            <a:pPr lvl="1" marL="743040" indent="-285120">
              <a:lnSpc>
                <a:spcPct val="100000"/>
              </a:lnSpc>
              <a:spcBef>
                <a:spcPts val="700"/>
              </a:spcBef>
              <a:buClr>
                <a:srgbClr val="000000"/>
              </a:buClr>
              <a:buFont typeface="Arial"/>
              <a:buChar char="•"/>
            </a:pPr>
            <a:r>
              <a:rPr b="1" lang="en-US" sz="1600" spc="-1" strike="noStrike">
                <a:solidFill>
                  <a:srgbClr val="003399"/>
                </a:solidFill>
                <a:latin typeface="Arial"/>
                <a:ea typeface="MS PGothic"/>
              </a:rPr>
              <a:t>The above does not apply if the patent claim is already the subject of an Accepted Letter of Assurance that applies to the proposed standard(s) under consideration by this group</a:t>
            </a:r>
            <a:endParaRPr b="0" lang="en-US" sz="1600" spc="-1" strike="noStrike">
              <a:latin typeface="Arial"/>
            </a:endParaRPr>
          </a:p>
          <a:p>
            <a:pPr lvl="1" marL="743040" indent="-285120">
              <a:lnSpc>
                <a:spcPct val="100000"/>
              </a:lnSpc>
              <a:spcBef>
                <a:spcPts val="700"/>
              </a:spcBef>
              <a:buClr>
                <a:srgbClr val="000000"/>
              </a:buClr>
              <a:buFont typeface="Arial"/>
              <a:buChar char="•"/>
            </a:pPr>
            <a:r>
              <a:rPr b="1" lang="en-US" sz="1600" spc="-1" strike="noStrike">
                <a:solidFill>
                  <a:srgbClr val="003399"/>
                </a:solidFill>
                <a:latin typeface="Arial"/>
                <a:ea typeface="MS PGothic"/>
              </a:rPr>
              <a:t>Early identification of holders of potential Essential Patent Claims is strongly encouraged</a:t>
            </a:r>
            <a:endParaRPr b="0" lang="en-US" sz="1600" spc="-1" strike="noStrike">
              <a:latin typeface="Arial"/>
            </a:endParaRPr>
          </a:p>
          <a:p>
            <a:pPr lvl="1" marL="743040" indent="-285120">
              <a:lnSpc>
                <a:spcPct val="100000"/>
              </a:lnSpc>
              <a:spcBef>
                <a:spcPts val="700"/>
              </a:spcBef>
              <a:buClr>
                <a:srgbClr val="000000"/>
              </a:buClr>
              <a:buFont typeface="Arial"/>
              <a:buChar char="•"/>
            </a:pPr>
            <a:r>
              <a:rPr b="1" lang="en-US" sz="1600" spc="-1" strike="noStrike">
                <a:solidFill>
                  <a:srgbClr val="003399"/>
                </a:solidFill>
                <a:latin typeface="Arial"/>
                <a:ea typeface="MS PGothic"/>
              </a:rPr>
              <a:t>No duty to perform a patent search</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684360" y="658800"/>
            <a:ext cx="7771680" cy="8280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u="sng">
                <a:solidFill>
                  <a:srgbClr val="000000"/>
                </a:solidFill>
                <a:uFillTx/>
                <a:latin typeface="Arial"/>
                <a:ea typeface="MS PGothic"/>
              </a:rPr>
              <a:t>Patent Related Links</a:t>
            </a:r>
            <a:endParaRPr b="0" lang="en-US" sz="4000" spc="-1" strike="noStrike">
              <a:latin typeface="Arial"/>
            </a:endParaRPr>
          </a:p>
        </p:txBody>
      </p:sp>
      <p:sp>
        <p:nvSpPr>
          <p:cNvPr id="106" name="CustomShape 2"/>
          <p:cNvSpPr/>
          <p:nvPr/>
        </p:nvSpPr>
        <p:spPr>
          <a:xfrm>
            <a:off x="0" y="1557360"/>
            <a:ext cx="8991000" cy="3384000"/>
          </a:xfrm>
          <a:prstGeom prst="rect">
            <a:avLst/>
          </a:prstGeom>
          <a:noFill/>
          <a:ln>
            <a:noFill/>
          </a:ln>
        </p:spPr>
        <p:style>
          <a:lnRef idx="0"/>
          <a:fillRef idx="0"/>
          <a:effectRef idx="0"/>
          <a:fontRef idx="minor"/>
        </p:style>
        <p:txBody>
          <a:bodyPr lIns="92160" rIns="92160" tIns="46080" bIns="46080">
            <a:noAutofit/>
          </a:bodyPr>
          <a:p>
            <a:pPr marL="743040" indent="-2851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All participants should be familiar with their obligations under the IEEE-SA Policies &amp; Procedures for standards development.</a:t>
            </a:r>
            <a:endParaRPr b="0" lang="en-US" sz="2000" spc="-1" strike="noStrike">
              <a:latin typeface="Arial"/>
            </a:endParaRPr>
          </a:p>
          <a:p>
            <a:pPr marL="743040" indent="-2851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Patent Policy is stated in these sources:</a:t>
            </a:r>
            <a:endParaRPr b="0" lang="en-US" sz="2000" spc="-1" strike="noStrike">
              <a:latin typeface="Arial"/>
            </a:endParaRPr>
          </a:p>
          <a:p>
            <a:pPr marL="743040" indent="-2851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Boards Bylaws</a:t>
            </a:r>
            <a:endParaRPr b="0" lang="en-US" sz="2000" spc="-1" strike="noStrike">
              <a:latin typeface="Arial"/>
            </a:endParaRPr>
          </a:p>
          <a:p>
            <a:pPr marL="743040" indent="-2851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http://standards.ieee.org/develop/policies/bylaws/sect6-7.html#6</a:t>
            </a:r>
            <a:endParaRPr b="0" lang="en-US" sz="2000" spc="-1" strike="noStrike">
              <a:latin typeface="Arial"/>
            </a:endParaRPr>
          </a:p>
          <a:p>
            <a:pPr marL="743040" indent="-2851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 Operations Manual</a:t>
            </a:r>
            <a:endParaRPr b="0" lang="en-US" sz="2000" spc="-1" strike="noStrike">
              <a:latin typeface="Arial"/>
            </a:endParaRPr>
          </a:p>
          <a:p>
            <a:pPr marL="743040" indent="-2851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http://standards.ieee.org/develop/policies/opman/sect6.html#6.3</a:t>
            </a:r>
            <a:endParaRPr b="0" lang="en-US" sz="2000" spc="-1" strike="noStrike">
              <a:latin typeface="Arial"/>
            </a:endParaRPr>
          </a:p>
          <a:p>
            <a:pPr marL="743040" indent="-2851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Material about the patent policy is available at </a:t>
            </a:r>
            <a:endParaRPr b="0" lang="en-US" sz="2000" spc="-1" strike="noStrike">
              <a:latin typeface="Arial"/>
            </a:endParaRPr>
          </a:p>
          <a:p>
            <a:pPr marL="743040" indent="-2851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http://standards.ieee.org/about/sasb/patcom/materials.html</a:t>
            </a:r>
            <a:endParaRPr b="0" lang="en-US" sz="2000" spc="-1" strike="noStrike">
              <a:latin typeface="Arial"/>
            </a:endParaRPr>
          </a:p>
        </p:txBody>
      </p:sp>
      <p:sp>
        <p:nvSpPr>
          <p:cNvPr id="107" name="CustomShape 3"/>
          <p:cNvSpPr/>
          <p:nvPr/>
        </p:nvSpPr>
        <p:spPr>
          <a:xfrm>
            <a:off x="1403280" y="5030640"/>
            <a:ext cx="6780960" cy="11361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99"/>
                </a:solidFill>
                <a:latin typeface="Arial"/>
                <a:ea typeface="MS PGothic"/>
              </a:rPr>
              <a:t>If you have questions, contact the IEEE-SA Standards Board Patent Committee Administrator at patcom@ieee.org or visit http://standards.ieee.org/about/sasb/patcom/index.html</a:t>
            </a:r>
            <a:endParaRPr b="0" lang="en-US" sz="1200" spc="-1" strike="noStrike">
              <a:latin typeface="Arial"/>
            </a:endParaRPr>
          </a:p>
          <a:p>
            <a:pPr algn="ctr">
              <a:lnSpc>
                <a:spcPct val="80000"/>
              </a:lnSpc>
              <a:spcBef>
                <a:spcPts val="241"/>
              </a:spcBef>
            </a:pPr>
            <a:endParaRPr b="0" lang="en-US" sz="1200" spc="-1" strike="noStrike">
              <a:latin typeface="Arial"/>
            </a:endParaRPr>
          </a:p>
          <a:p>
            <a:pPr algn="ctr">
              <a:lnSpc>
                <a:spcPct val="80000"/>
              </a:lnSpc>
              <a:spcBef>
                <a:spcPts val="241"/>
              </a:spcBef>
            </a:pPr>
            <a:r>
              <a:rPr b="1" lang="en-US" sz="1200" spc="-1" strike="noStrike">
                <a:solidFill>
                  <a:srgbClr val="000099"/>
                </a:solidFill>
                <a:latin typeface="Arial"/>
                <a:ea typeface="MS PGothic"/>
              </a:rPr>
              <a:t>This slide set is available at https://development.standards.ieee.org/myproject/Public/mytools/mob/slideset.ppt</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324000" y="630360"/>
            <a:ext cx="8686080" cy="11422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a:solidFill>
                  <a:srgbClr val="000000"/>
                </a:solidFill>
                <a:latin typeface="Arial"/>
                <a:ea typeface="MS PGothic"/>
              </a:rPr>
              <a:t>Call for Potentially Essential Patents</a:t>
            </a:r>
            <a:endParaRPr b="0" lang="en-US" sz="4000" spc="-1" strike="noStrike">
              <a:latin typeface="Arial"/>
            </a:endParaRPr>
          </a:p>
        </p:txBody>
      </p:sp>
      <p:sp>
        <p:nvSpPr>
          <p:cNvPr id="109" name="CustomShape 2"/>
          <p:cNvSpPr/>
          <p:nvPr/>
        </p:nvSpPr>
        <p:spPr>
          <a:xfrm>
            <a:off x="609480" y="1773360"/>
            <a:ext cx="7763760" cy="4466520"/>
          </a:xfrm>
          <a:prstGeom prst="rect">
            <a:avLst/>
          </a:prstGeom>
          <a:noFill/>
          <a:ln>
            <a:noFill/>
          </a:ln>
        </p:spPr>
        <p:style>
          <a:lnRef idx="0"/>
          <a:fillRef idx="0"/>
          <a:effectRef idx="0"/>
          <a:fontRef idx="minor"/>
        </p:style>
        <p:txBody>
          <a:bodyPr lIns="92160" rIns="92160" tIns="46080" bIns="46080">
            <a:noAutofit/>
          </a:bodyPr>
          <a:p>
            <a:pPr marL="343080" indent="-342360">
              <a:lnSpc>
                <a:spcPct val="100000"/>
              </a:lnSpc>
              <a:spcBef>
                <a:spcPts val="799"/>
              </a:spcBef>
              <a:buClr>
                <a:srgbClr val="000000"/>
              </a:buClr>
              <a:buFont typeface="Arial"/>
              <a:buChar char="•"/>
            </a:pPr>
            <a:r>
              <a:rPr b="0" lang="en-US" sz="2800" spc="-1" strike="noStrike">
                <a:solidFill>
                  <a:srgbClr val="000000"/>
                </a:solidFill>
                <a:latin typeface="Arial"/>
                <a:ea typeface="MS PGothic"/>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b="0" lang="en-US" sz="2800" spc="-1" strike="noStrike">
              <a:latin typeface="Arial"/>
            </a:endParaRPr>
          </a:p>
          <a:p>
            <a:pPr lvl="1" marL="743040" indent="-285120">
              <a:lnSpc>
                <a:spcPct val="100000"/>
              </a:lnSpc>
              <a:spcBef>
                <a:spcPts val="700"/>
              </a:spcBef>
              <a:buClr>
                <a:srgbClr val="000000"/>
              </a:buClr>
              <a:buFont typeface="Arial"/>
              <a:buChar char="•"/>
            </a:pPr>
            <a:r>
              <a:rPr b="0" lang="en-US" sz="2000" spc="-1" strike="noStrike">
                <a:solidFill>
                  <a:srgbClr val="000000"/>
                </a:solidFill>
                <a:latin typeface="Arial"/>
                <a:ea typeface="MS PGothic"/>
              </a:rPr>
              <a:t>Either speak up now or</a:t>
            </a:r>
            <a:endParaRPr b="0" lang="en-US" sz="2000" spc="-1" strike="noStrike">
              <a:latin typeface="Arial"/>
            </a:endParaRPr>
          </a:p>
          <a:p>
            <a:pPr lvl="1" marL="743040" indent="-285120">
              <a:lnSpc>
                <a:spcPct val="100000"/>
              </a:lnSpc>
              <a:spcBef>
                <a:spcPts val="700"/>
              </a:spcBef>
              <a:buClr>
                <a:srgbClr val="000000"/>
              </a:buClr>
              <a:buFont typeface="Arial"/>
              <a:buChar char="•"/>
            </a:pPr>
            <a:r>
              <a:rPr b="0" lang="en-US" sz="2000" spc="-1" strike="noStrike">
                <a:solidFill>
                  <a:srgbClr val="000000"/>
                </a:solidFill>
                <a:latin typeface="Arial"/>
                <a:ea typeface="MS PGothic"/>
              </a:rPr>
              <a:t>Provide the chair of this group with the identity of the holder(s) of any and all such claims as soon as possible or</a:t>
            </a:r>
            <a:endParaRPr b="0" lang="en-US" sz="2000" spc="-1" strike="noStrike">
              <a:latin typeface="Arial"/>
            </a:endParaRPr>
          </a:p>
          <a:p>
            <a:pPr lvl="1" marL="743040" indent="-285120">
              <a:lnSpc>
                <a:spcPct val="100000"/>
              </a:lnSpc>
              <a:spcBef>
                <a:spcPts val="700"/>
              </a:spcBef>
              <a:buClr>
                <a:srgbClr val="000000"/>
              </a:buClr>
              <a:buFont typeface="Arial"/>
              <a:buChar char="•"/>
            </a:pPr>
            <a:r>
              <a:rPr b="0" lang="en-US" sz="2000" spc="-1" strike="noStrike">
                <a:solidFill>
                  <a:srgbClr val="000000"/>
                </a:solidFill>
                <a:latin typeface="Arial"/>
                <a:ea typeface="MS PGothic"/>
              </a:rPr>
              <a:t>Cause an LOA to be submitted</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685800" y="685440"/>
            <a:ext cx="7770240" cy="1064880"/>
          </a:xfrm>
          <a:prstGeom prst="rect">
            <a:avLst/>
          </a:prstGeom>
          <a:noFill/>
          <a:ln>
            <a:noFill/>
          </a:ln>
        </p:spPr>
        <p:style>
          <a:lnRef idx="0"/>
          <a:fillRef idx="0"/>
          <a:effectRef idx="0"/>
          <a:fontRef idx="minor"/>
        </p:style>
      </p:sp>
      <p:sp>
        <p:nvSpPr>
          <p:cNvPr id="111" name="CustomShape 2"/>
          <p:cNvSpPr/>
          <p:nvPr/>
        </p:nvSpPr>
        <p:spPr>
          <a:xfrm>
            <a:off x="438120" y="602280"/>
            <a:ext cx="822888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September</a:t>
            </a:r>
            <a:endParaRPr b="0" lang="en-US" sz="4400" spc="-1" strike="noStrike">
              <a:latin typeface="Arial"/>
            </a:endParaRPr>
          </a:p>
        </p:txBody>
      </p:sp>
      <p:sp>
        <p:nvSpPr>
          <p:cNvPr id="112" name="CustomShape 3"/>
          <p:cNvSpPr/>
          <p:nvPr/>
        </p:nvSpPr>
        <p:spPr>
          <a:xfrm>
            <a:off x="457200" y="1604520"/>
            <a:ext cx="8228880" cy="3976920"/>
          </a:xfrm>
          <a:prstGeom prst="rect">
            <a:avLst/>
          </a:prstGeom>
          <a:noFill/>
          <a:ln>
            <a:noFill/>
          </a:ln>
        </p:spPr>
        <p:style>
          <a:lnRef idx="0"/>
          <a:fillRef idx="0"/>
          <a:effectRef idx="0"/>
          <a:fontRef idx="minor"/>
        </p:style>
      </p:sp>
      <p:sp>
        <p:nvSpPr>
          <p:cNvPr id="113" name="CustomShape 4"/>
          <p:cNvSpPr/>
          <p:nvPr/>
        </p:nvSpPr>
        <p:spPr>
          <a:xfrm>
            <a:off x="457200" y="1604520"/>
            <a:ext cx="8227800" cy="3975840"/>
          </a:xfrm>
          <a:prstGeom prst="rect">
            <a:avLst/>
          </a:prstGeom>
          <a:noFill/>
          <a:ln>
            <a:noFill/>
          </a:ln>
        </p:spPr>
        <p:style>
          <a:lnRef idx="0"/>
          <a:fillRef idx="0"/>
          <a:effectRef idx="0"/>
          <a:fontRef idx="minor"/>
        </p:style>
        <p:txBody>
          <a:bodyPr lIns="0" rIns="0" tIns="0" bIns="0">
            <a:normAutofit/>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a:t>
            </a:r>
            <a:r>
              <a:rPr b="0" lang="en-US" sz="3200" spc="-1" strike="noStrike">
                <a:solidFill>
                  <a:srgbClr val="000000"/>
                </a:solidFill>
                <a:latin typeface="Arial"/>
                <a:ea typeface="DejaVu Sans"/>
              </a:rPr>
              <a:t>workin</a:t>
            </a:r>
            <a:r>
              <a:rPr b="0" lang="en-US" sz="3200" spc="-1" strike="noStrike">
                <a:solidFill>
                  <a:srgbClr val="000000"/>
                </a:solidFill>
                <a:latin typeface="Arial"/>
                <a:ea typeface="DejaVu Sans"/>
              </a:rPr>
              <a:t>g on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draft </a:t>
            </a:r>
            <a:r>
              <a:rPr b="0" lang="en-US" sz="3200" spc="-1" strike="noStrike">
                <a:solidFill>
                  <a:srgbClr val="000000"/>
                </a:solidFill>
                <a:latin typeface="Arial"/>
                <a:ea typeface="DejaVu Sans"/>
              </a:rPr>
              <a:t>docum</a:t>
            </a:r>
            <a:r>
              <a:rPr b="0" lang="en-US" sz="3200" spc="-1" strike="noStrike">
                <a:solidFill>
                  <a:srgbClr val="000000"/>
                </a:solidFill>
                <a:latin typeface="Arial"/>
                <a:ea typeface="DejaVu Sans"/>
              </a:rPr>
              <a:t>ent</a:t>
            </a:r>
            <a:endParaRPr b="0" lang="en-US"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Identi</a:t>
            </a:r>
            <a:r>
              <a:rPr b="0" lang="en-US" sz="3200" spc="-1" strike="noStrike">
                <a:solidFill>
                  <a:srgbClr val="000000"/>
                </a:solidFill>
                <a:latin typeface="Arial"/>
                <a:ea typeface="DejaVu Sans"/>
              </a:rPr>
              <a:t>fy </a:t>
            </a:r>
            <a:r>
              <a:rPr b="0" lang="en-US" sz="3200" spc="-1" strike="noStrike">
                <a:solidFill>
                  <a:srgbClr val="000000"/>
                </a:solidFill>
                <a:latin typeface="Arial"/>
                <a:ea typeface="DejaVu Sans"/>
              </a:rPr>
              <a:t>what </a:t>
            </a:r>
            <a:r>
              <a:rPr b="0" lang="en-US" sz="3200" spc="-1" strike="noStrike">
                <a:solidFill>
                  <a:srgbClr val="000000"/>
                </a:solidFill>
                <a:latin typeface="Arial"/>
                <a:ea typeface="DejaVu Sans"/>
              </a:rPr>
              <a:t>parts </a:t>
            </a:r>
            <a:r>
              <a:rPr b="0" lang="en-US" sz="3200" spc="-1" strike="noStrike">
                <a:solidFill>
                  <a:srgbClr val="000000"/>
                </a:solidFill>
                <a:latin typeface="Arial"/>
                <a:ea typeface="DejaVu Sans"/>
              </a:rPr>
              <a:t>need</a:t>
            </a:r>
            <a:r>
              <a:rPr b="0" lang="en-US" sz="3200" spc="-1" strike="noStrike">
                <a:solidFill>
                  <a:srgbClr val="000000"/>
                </a:solidFill>
                <a:latin typeface="Arial"/>
                <a:ea typeface="DejaVu Sans"/>
              </a:rPr>
              <a:t>s to </a:t>
            </a:r>
            <a:r>
              <a:rPr b="0" lang="en-US" sz="3200" spc="-1" strike="noStrike">
                <a:solidFill>
                  <a:srgbClr val="000000"/>
                </a:solidFill>
                <a:latin typeface="Arial"/>
                <a:ea typeface="DejaVu Sans"/>
              </a:rPr>
              <a:t>be </a:t>
            </a:r>
            <a:r>
              <a:rPr b="0" lang="en-US" sz="3200" spc="-1" strike="noStrike">
                <a:solidFill>
                  <a:srgbClr val="000000"/>
                </a:solidFill>
                <a:latin typeface="Arial"/>
                <a:ea typeface="DejaVu Sans"/>
              </a:rPr>
              <a:t>chan</a:t>
            </a:r>
            <a:r>
              <a:rPr b="0" lang="en-US" sz="3200" spc="-1" strike="noStrike">
                <a:solidFill>
                  <a:srgbClr val="000000"/>
                </a:solidFill>
                <a:latin typeface="Arial"/>
                <a:ea typeface="DejaVu Sans"/>
              </a:rPr>
              <a:t>ged</a:t>
            </a:r>
            <a:endParaRPr b="0" lang="en-US"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Call </a:t>
            </a:r>
            <a:r>
              <a:rPr b="0" lang="en-US" sz="3200" spc="-1" strike="noStrike">
                <a:solidFill>
                  <a:srgbClr val="000000"/>
                </a:solidFill>
                <a:latin typeface="Arial"/>
                <a:ea typeface="DejaVu Sans"/>
              </a:rPr>
              <a:t>for </a:t>
            </a:r>
            <a:r>
              <a:rPr b="0" lang="en-US" sz="3200" spc="-1" strike="noStrike">
                <a:solidFill>
                  <a:srgbClr val="000000"/>
                </a:solidFill>
                <a:latin typeface="Arial"/>
                <a:ea typeface="DejaVu Sans"/>
              </a:rPr>
              <a:t>propo</a:t>
            </a:r>
            <a:r>
              <a:rPr b="0" lang="en-US" sz="3200" spc="-1" strike="noStrike">
                <a:solidFill>
                  <a:srgbClr val="000000"/>
                </a:solidFill>
                <a:latin typeface="Arial"/>
                <a:ea typeface="DejaVu Sans"/>
              </a:rPr>
              <a:t>sals </a:t>
            </a:r>
            <a:r>
              <a:rPr b="0" lang="en-US" sz="3200" spc="-1" strike="noStrike">
                <a:solidFill>
                  <a:srgbClr val="000000"/>
                </a:solidFill>
                <a:latin typeface="Arial"/>
                <a:ea typeface="DejaVu Sans"/>
              </a:rPr>
              <a:t>for </a:t>
            </a:r>
            <a:r>
              <a:rPr b="0" lang="en-US" sz="3200" spc="-1" strike="noStrike">
                <a:solidFill>
                  <a:srgbClr val="000000"/>
                </a:solidFill>
                <a:latin typeface="Arial"/>
                <a:ea typeface="DejaVu Sans"/>
              </a:rPr>
              <a:t>new </a:t>
            </a:r>
            <a:r>
              <a:rPr b="0" lang="en-US" sz="3200" spc="-1" strike="noStrike">
                <a:solidFill>
                  <a:srgbClr val="000000"/>
                </a:solidFill>
                <a:latin typeface="Arial"/>
                <a:ea typeface="DejaVu Sans"/>
              </a:rPr>
              <a:t>KMP</a:t>
            </a:r>
            <a:r>
              <a:rPr b="0" lang="en-US" sz="3200" spc="-1" strike="noStrike">
                <a:solidFill>
                  <a:srgbClr val="000000"/>
                </a:solidFill>
                <a:latin typeface="Arial"/>
                <a:ea typeface="DejaVu Sans"/>
              </a:rPr>
              <a:t>s to </a:t>
            </a:r>
            <a:r>
              <a:rPr b="0" lang="en-US" sz="3200" spc="-1" strike="noStrike">
                <a:solidFill>
                  <a:srgbClr val="000000"/>
                </a:solidFill>
                <a:latin typeface="Arial"/>
                <a:ea typeface="DejaVu Sans"/>
              </a:rPr>
              <a:t>includ</a:t>
            </a:r>
            <a:r>
              <a:rPr b="0" lang="en-US" sz="3200" spc="-1" strike="noStrike">
                <a:solidFill>
                  <a:srgbClr val="000000"/>
                </a:solidFill>
                <a:latin typeface="Arial"/>
                <a:ea typeface="DejaVu Sans"/>
              </a:rPr>
              <a:t>e</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438120" y="365400"/>
            <a:ext cx="8228880" cy="1145160"/>
          </a:xfrm>
          <a:prstGeom prst="rect">
            <a:avLst/>
          </a:prstGeom>
          <a:noFill/>
          <a:ln>
            <a:noFill/>
          </a:ln>
        </p:spPr>
        <p:txBody>
          <a:bodyPr lIns="0" rIns="0" tIns="0" bIns="0" anchor="ctr">
            <a:spAutoFit/>
          </a:bodyPr>
          <a:p>
            <a:pPr algn="ctr"/>
            <a:r>
              <a:rPr b="0" lang="en-US" sz="4400" spc="-1" strike="noStrike">
                <a:latin typeface="Arial"/>
              </a:rPr>
              <a:t>Scope</a:t>
            </a:r>
            <a:endParaRPr b="0" lang="en-US" sz="4400" spc="-1" strike="noStrike">
              <a:latin typeface="Arial"/>
            </a:endParaRPr>
          </a:p>
        </p:txBody>
      </p:sp>
      <p:sp>
        <p:nvSpPr>
          <p:cNvPr id="115" name="CustomShape 2"/>
          <p:cNvSpPr/>
          <p:nvPr/>
        </p:nvSpPr>
        <p:spPr>
          <a:xfrm>
            <a:off x="685800" y="685440"/>
            <a:ext cx="7770240" cy="1064880"/>
          </a:xfrm>
          <a:prstGeom prst="rect">
            <a:avLst/>
          </a:prstGeom>
          <a:noFill/>
          <a:ln>
            <a:noFill/>
          </a:ln>
        </p:spPr>
        <p:style>
          <a:lnRef idx="0"/>
          <a:fillRef idx="0"/>
          <a:effectRef idx="0"/>
          <a:fontRef idx="minor"/>
        </p:style>
      </p:sp>
      <p:sp>
        <p:nvSpPr>
          <p:cNvPr id="116" name="TextShape 3"/>
          <p:cNvSpPr txBox="1"/>
          <p:nvPr/>
        </p:nvSpPr>
        <p:spPr>
          <a:xfrm>
            <a:off x="457200" y="1604520"/>
            <a:ext cx="8228880" cy="397692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685800" y="685440"/>
            <a:ext cx="7770240" cy="1064880"/>
          </a:xfrm>
          <a:prstGeom prst="rect">
            <a:avLst/>
          </a:prstGeom>
          <a:noFill/>
          <a:ln>
            <a:noFill/>
          </a:ln>
        </p:spPr>
        <p:style>
          <a:lnRef idx="0"/>
          <a:fillRef idx="0"/>
          <a:effectRef idx="0"/>
          <a:fontRef idx="minor"/>
        </p:style>
      </p:sp>
      <p:sp>
        <p:nvSpPr>
          <p:cNvPr id="118" name="CustomShape 2"/>
          <p:cNvSpPr/>
          <p:nvPr/>
        </p:nvSpPr>
        <p:spPr>
          <a:xfrm>
            <a:off x="438120" y="602280"/>
            <a:ext cx="822888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Approve agenda &amp; minutes</a:t>
            </a:r>
            <a:endParaRPr b="0" lang="en-US" sz="4400" spc="-1" strike="noStrike">
              <a:latin typeface="Arial"/>
            </a:endParaRPr>
          </a:p>
        </p:txBody>
      </p:sp>
      <p:sp>
        <p:nvSpPr>
          <p:cNvPr id="119" name="CustomShape 3"/>
          <p:cNvSpPr/>
          <p:nvPr/>
        </p:nvSpPr>
        <p:spPr>
          <a:xfrm>
            <a:off x="457200" y="1604520"/>
            <a:ext cx="8228880" cy="397692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for this meeting</a:t>
            </a:r>
            <a:endParaRPr b="0" lang="en-US" sz="3200" spc="-1" strike="noStrike">
              <a:latin typeface="Arial"/>
            </a:endParaRPr>
          </a:p>
          <a:p>
            <a:pPr lvl="1" marL="864000" indent="-32364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15-19-0330-01</a:t>
            </a:r>
            <a:endParaRPr b="0" lang="en-US" sz="3200" spc="-1" strike="noStrike">
              <a:latin typeface="Arial"/>
            </a:endParaRPr>
          </a:p>
          <a:p>
            <a:pPr marL="432000" indent="-32364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the July meeting</a:t>
            </a:r>
            <a:endParaRPr b="0" lang="en-US" sz="3200" spc="-1" strike="noStrike">
              <a:latin typeface="Arial"/>
            </a:endParaRPr>
          </a:p>
          <a:p>
            <a:pPr lvl="1" marL="864000" indent="-32364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15-19-</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293</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2019-09-16T04:23:57Z</dcterms:modified>
  <cp:revision>57</cp:revision>
  <dc:subject>IEEE 802.15.9ma</dc:subject>
  <dc:title>Agenda for July</dc:title>
</cp:coreProperties>
</file>