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6"/>
  </p:notesMasterIdLst>
  <p:sldIdLst>
    <p:sldId id="287" r:id="rId3"/>
    <p:sldId id="288" r:id="rId4"/>
    <p:sldId id="258" r:id="rId5"/>
    <p:sldId id="259" r:id="rId6"/>
    <p:sldId id="284" r:id="rId7"/>
    <p:sldId id="278" r:id="rId8"/>
    <p:sldId id="279" r:id="rId9"/>
    <p:sldId id="280" r:id="rId10"/>
    <p:sldId id="281" r:id="rId11"/>
    <p:sldId id="282" r:id="rId12"/>
    <p:sldId id="273" r:id="rId13"/>
    <p:sldId id="261" r:id="rId14"/>
    <p:sldId id="263" r:id="rId15"/>
    <p:sldId id="308" r:id="rId16"/>
    <p:sldId id="311" r:id="rId17"/>
    <p:sldId id="312" r:id="rId18"/>
    <p:sldId id="313" r:id="rId19"/>
    <p:sldId id="314" r:id="rId20"/>
    <p:sldId id="340" r:id="rId21"/>
    <p:sldId id="337" r:id="rId22"/>
    <p:sldId id="338" r:id="rId23"/>
    <p:sldId id="333" r:id="rId24"/>
    <p:sldId id="334" r:id="rId2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5C245-73EB-43A1-917E-1B78E9814D31}" v="12" dt="2019-09-15T15:05:51.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0" autoAdjust="0"/>
    <p:restoredTop sz="94660"/>
  </p:normalViewPr>
  <p:slideViewPr>
    <p:cSldViewPr>
      <p:cViewPr varScale="1">
        <p:scale>
          <a:sx n="58" d="100"/>
          <a:sy n="58" d="100"/>
        </p:scale>
        <p:origin x="150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1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1385C245-73EB-43A1-917E-1B78E9814D31}"/>
    <pc:docChg chg="undo custSel delSld modSld modMainMaster">
      <pc:chgData name="Tim Harrington" userId="c9ef61428b357156" providerId="LiveId" clId="{1385C245-73EB-43A1-917E-1B78E9814D31}" dt="2019-09-15T15:06:19.837" v="207" actId="2696"/>
      <pc:docMkLst>
        <pc:docMk/>
      </pc:docMkLst>
      <pc:sldChg chg="modSp">
        <pc:chgData name="Tim Harrington" userId="c9ef61428b357156" providerId="LiveId" clId="{1385C245-73EB-43A1-917E-1B78E9814D31}" dt="2019-09-15T14:55:53.369" v="75" actId="20577"/>
        <pc:sldMkLst>
          <pc:docMk/>
          <pc:sldMk cId="0" sldId="261"/>
        </pc:sldMkLst>
        <pc:graphicFrameChg chg="mod modGraphic">
          <ac:chgData name="Tim Harrington" userId="c9ef61428b357156" providerId="LiveId" clId="{1385C245-73EB-43A1-917E-1B78E9814D31}" dt="2019-09-15T14:55:53.369" v="75" actId="20577"/>
          <ac:graphicFrameMkLst>
            <pc:docMk/>
            <pc:sldMk cId="0" sldId="261"/>
            <ac:graphicFrameMk id="7" creationId="{512FCB49-E6DA-4039-B5A4-C488B9A1926B}"/>
          </ac:graphicFrameMkLst>
        </pc:graphicFrameChg>
      </pc:sldChg>
      <pc:sldChg chg="modSp">
        <pc:chgData name="Tim Harrington" userId="c9ef61428b357156" providerId="LiveId" clId="{1385C245-73EB-43A1-917E-1B78E9814D31}" dt="2019-09-15T14:57:50.850" v="76"/>
        <pc:sldMkLst>
          <pc:docMk/>
          <pc:sldMk cId="0" sldId="263"/>
        </pc:sldMkLst>
        <pc:spChg chg="mod">
          <ac:chgData name="Tim Harrington" userId="c9ef61428b357156" providerId="LiveId" clId="{1385C245-73EB-43A1-917E-1B78E9814D31}" dt="2019-09-15T14:57:50.850" v="76"/>
          <ac:spMkLst>
            <pc:docMk/>
            <pc:sldMk cId="0" sldId="263"/>
            <ac:spMk id="13318" creationId="{E7C3CFF8-E788-4F01-87AE-DAECA83A0086}"/>
          </ac:spMkLst>
        </pc:spChg>
      </pc:sldChg>
      <pc:sldChg chg="modSp">
        <pc:chgData name="Tim Harrington" userId="c9ef61428b357156" providerId="LiveId" clId="{1385C245-73EB-43A1-917E-1B78E9814D31}" dt="2019-09-15T14:52:44.206" v="66" actId="20577"/>
        <pc:sldMkLst>
          <pc:docMk/>
          <pc:sldMk cId="0" sldId="273"/>
        </pc:sldMkLst>
        <pc:spChg chg="mod">
          <ac:chgData name="Tim Harrington" userId="c9ef61428b357156" providerId="LiveId" clId="{1385C245-73EB-43A1-917E-1B78E9814D31}" dt="2019-09-15T14:52:44.206" v="66" actId="20577"/>
          <ac:spMkLst>
            <pc:docMk/>
            <pc:sldMk cId="0" sldId="273"/>
            <ac:spMk id="12293" creationId="{CFEBF262-3F24-43A9-BB33-4FA8B11D4E16}"/>
          </ac:spMkLst>
        </pc:spChg>
      </pc:sldChg>
      <pc:sldChg chg="modSp">
        <pc:chgData name="Tim Harrington" userId="c9ef61428b357156" providerId="LiveId" clId="{1385C245-73EB-43A1-917E-1B78E9814D31}" dt="2019-09-15T14:49:58.603" v="48" actId="20577"/>
        <pc:sldMkLst>
          <pc:docMk/>
          <pc:sldMk cId="0" sldId="287"/>
        </pc:sldMkLst>
        <pc:spChg chg="mod">
          <ac:chgData name="Tim Harrington" userId="c9ef61428b357156" providerId="LiveId" clId="{1385C245-73EB-43A1-917E-1B78E9814D31}" dt="2019-09-15T14:49:58.603" v="48" actId="20577"/>
          <ac:spMkLst>
            <pc:docMk/>
            <pc:sldMk cId="0" sldId="287"/>
            <ac:spMk id="2" creationId="{500CA393-BE7D-4F6C-99E2-7A9245C88DC2}"/>
          </ac:spMkLst>
        </pc:spChg>
      </pc:sldChg>
      <pc:sldChg chg="modSp">
        <pc:chgData name="Tim Harrington" userId="c9ef61428b357156" providerId="LiveId" clId="{1385C245-73EB-43A1-917E-1B78E9814D31}" dt="2019-09-15T15:02:43.302" v="151" actId="20577"/>
        <pc:sldMkLst>
          <pc:docMk/>
          <pc:sldMk cId="3713206816" sldId="337"/>
        </pc:sldMkLst>
        <pc:spChg chg="mod">
          <ac:chgData name="Tim Harrington" userId="c9ef61428b357156" providerId="LiveId" clId="{1385C245-73EB-43A1-917E-1B78E9814D31}" dt="2019-09-15T14:58:34.157" v="80" actId="20577"/>
          <ac:spMkLst>
            <pc:docMk/>
            <pc:sldMk cId="3713206816" sldId="337"/>
            <ac:spMk id="2" creationId="{8B723831-EE36-4148-BBF6-BD2DCB294C84}"/>
          </ac:spMkLst>
        </pc:spChg>
        <pc:spChg chg="mod">
          <ac:chgData name="Tim Harrington" userId="c9ef61428b357156" providerId="LiveId" clId="{1385C245-73EB-43A1-917E-1B78E9814D31}" dt="2019-09-15T15:02:43.302" v="151" actId="20577"/>
          <ac:spMkLst>
            <pc:docMk/>
            <pc:sldMk cId="3713206816" sldId="337"/>
            <ac:spMk id="3" creationId="{C8661547-E7FE-4216-B014-A974163B41E2}"/>
          </ac:spMkLst>
        </pc:spChg>
      </pc:sldChg>
      <pc:sldChg chg="modSp">
        <pc:chgData name="Tim Harrington" userId="c9ef61428b357156" providerId="LiveId" clId="{1385C245-73EB-43A1-917E-1B78E9814D31}" dt="2019-09-15T15:05:51.988" v="206" actId="255"/>
        <pc:sldMkLst>
          <pc:docMk/>
          <pc:sldMk cId="269485508" sldId="338"/>
        </pc:sldMkLst>
        <pc:spChg chg="mod">
          <ac:chgData name="Tim Harrington" userId="c9ef61428b357156" providerId="LiveId" clId="{1385C245-73EB-43A1-917E-1B78E9814D31}" dt="2019-09-15T15:05:51.988" v="206" actId="255"/>
          <ac:spMkLst>
            <pc:docMk/>
            <pc:sldMk cId="269485508" sldId="338"/>
            <ac:spMk id="5124" creationId="{00000000-0000-0000-0000-000000000000}"/>
          </ac:spMkLst>
        </pc:spChg>
      </pc:sldChg>
      <pc:sldChg chg="del">
        <pc:chgData name="Tim Harrington" userId="c9ef61428b357156" providerId="LiveId" clId="{1385C245-73EB-43A1-917E-1B78E9814D31}" dt="2019-09-15T15:06:19.837" v="207" actId="2696"/>
        <pc:sldMkLst>
          <pc:docMk/>
          <pc:sldMk cId="3128966203" sldId="341"/>
        </pc:sldMkLst>
      </pc:sldChg>
      <pc:sldMasterChg chg="modSp">
        <pc:chgData name="Tim Harrington" userId="c9ef61428b357156" providerId="LiveId" clId="{1385C245-73EB-43A1-917E-1B78E9814D31}" dt="2019-09-15T14:48:32.660" v="13" actId="20577"/>
        <pc:sldMasterMkLst>
          <pc:docMk/>
          <pc:sldMasterMk cId="0" sldId="2147483648"/>
        </pc:sldMasterMkLst>
        <pc:spChg chg="mod">
          <ac:chgData name="Tim Harrington" userId="c9ef61428b357156" providerId="LiveId" clId="{1385C245-73EB-43A1-917E-1B78E9814D31}" dt="2019-09-15T14:48:32.660" v="13" actId="20577"/>
          <ac:spMkLst>
            <pc:docMk/>
            <pc:sldMasterMk cId="0" sldId="2147483648"/>
            <ac:spMk id="2" creationId="{07CC2B97-0371-4993-915E-8C16730C8DB4}"/>
          </ac:spMkLst>
        </pc:spChg>
        <pc:spChg chg="mod">
          <ac:chgData name="Tim Harrington" userId="c9ef61428b357156" providerId="LiveId" clId="{1385C245-73EB-43A1-917E-1B78E9814D31}" dt="2019-09-15T14:48:16.019" v="0"/>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6</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extLst>
      <p:ext uri="{BB962C8B-B14F-4D97-AF65-F5344CB8AC3E}">
        <p14:creationId xmlns:p14="http://schemas.microsoft.com/office/powerpoint/2010/main" val="1236058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10</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474642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11</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11</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13</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13</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15-19-0406-00-004z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19/15-19-0246-01-004z-july-plenary-agenda.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September 2019</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September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Provide information for opening Sessions</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4995449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1</a:t>
            </a:r>
            <a:r>
              <a:rPr lang="en-GB" altLang="en-US" sz="2800" baseline="30000" dirty="0">
                <a:solidFill>
                  <a:srgbClr val="000000"/>
                </a:solidFill>
              </a:rPr>
              <a:t>st</a:t>
            </a:r>
            <a:r>
              <a:rPr lang="en-GB" altLang="en-US" sz="2800" dirty="0">
                <a:solidFill>
                  <a:srgbClr val="000000"/>
                </a:solidFill>
              </a:rPr>
              <a:t> Recirculation of  WG letter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Start recirculation</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1500372239"/>
              </p:ext>
            </p:extLst>
          </p:nvPr>
        </p:nvGraphicFramePr>
        <p:xfrm>
          <a:off x="827584" y="1916832"/>
          <a:ext cx="7590396" cy="2657475"/>
        </p:xfrm>
        <a:graphic>
          <a:graphicData uri="http://schemas.openxmlformats.org/drawingml/2006/table">
            <a:tbl>
              <a:tblPr/>
              <a:tblGrid>
                <a:gridCol w="1346008">
                  <a:extLst>
                    <a:ext uri="{9D8B030D-6E8A-4147-A177-3AD203B41FA5}">
                      <a16:colId xmlns:a16="http://schemas.microsoft.com/office/drawing/2014/main" val="3549254852"/>
                    </a:ext>
                  </a:extLst>
                </a:gridCol>
                <a:gridCol w="1560698">
                  <a:extLst>
                    <a:ext uri="{9D8B030D-6E8A-4147-A177-3AD203B41FA5}">
                      <a16:colId xmlns:a16="http://schemas.microsoft.com/office/drawing/2014/main" val="3324392173"/>
                    </a:ext>
                  </a:extLst>
                </a:gridCol>
                <a:gridCol w="1562293">
                  <a:extLst>
                    <a:ext uri="{9D8B030D-6E8A-4147-A177-3AD203B41FA5}">
                      <a16:colId xmlns:a16="http://schemas.microsoft.com/office/drawing/2014/main" val="2032698531"/>
                    </a:ext>
                  </a:extLst>
                </a:gridCol>
                <a:gridCol w="1560699">
                  <a:extLst>
                    <a:ext uri="{9D8B030D-6E8A-4147-A177-3AD203B41FA5}">
                      <a16:colId xmlns:a16="http://schemas.microsoft.com/office/drawing/2014/main" val="389132739"/>
                    </a:ext>
                  </a:extLst>
                </a:gridCol>
                <a:gridCol w="1560698">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403448">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12</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a:xfrm>
            <a:off x="609600" y="1417019"/>
            <a:ext cx="7764463" cy="4868863"/>
          </a:xfrm>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chemeClr val="accent2"/>
                </a:solidFill>
                <a:hlinkClick r:id="rId4">
                  <a:extLst>
                    <a:ext uri="{A12FA001-AC4F-418D-AE19-62706E023703}">
                      <ahyp:hlinkClr xmlns:ahyp="http://schemas.microsoft.com/office/drawing/2018/hyperlinkcolor" val="tx"/>
                    </a:ext>
                  </a:extLst>
                </a:hlinkClick>
              </a:rPr>
              <a:t>https://mentor.ieee.org/802.15/dcn/15-19-0362-01-004z-TG4z September Interim Agenda-agenda.xlsx</a:t>
            </a:r>
            <a:endParaRPr lang="en-US" altLang="en-US" dirty="0">
              <a:solidFill>
                <a:schemeClr val="accent2"/>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D68B996B-0836-411E-BE56-6E1E48D959D5}"/>
              </a:ext>
            </a:extLst>
          </p:cNvPr>
          <p:cNvSpPr>
            <a:spLocks noGrp="1"/>
          </p:cNvSpPr>
          <p:nvPr>
            <p:ph idx="1"/>
          </p:nvPr>
        </p:nvSpPr>
        <p:spPr/>
        <p:txBody>
          <a:bodyPr/>
          <a:lstStyle/>
          <a:p>
            <a:r>
              <a:rPr lang="en-US" altLang="en-US" dirty="0"/>
              <a:t>The Guideline is intended to provide assistance to the Standards Committee in preparing comment resolutions that increase the likelihood of quick project approval at </a:t>
            </a:r>
            <a:r>
              <a:rPr lang="en-US" altLang="en-US" dirty="0" err="1"/>
              <a:t>RevCom</a:t>
            </a:r>
            <a:r>
              <a:rPr lang="en-US" altLang="en-US" dirty="0"/>
              <a:t>.</a:t>
            </a:r>
          </a:p>
          <a:p>
            <a:endParaRPr lang="en-US" altLang="en-US" dirty="0"/>
          </a:p>
          <a:p>
            <a:r>
              <a:rPr lang="en-US" altLang="en-US" dirty="0" err="1"/>
              <a:t>RevCom</a:t>
            </a:r>
            <a:r>
              <a:rPr lang="en-US" altLang="en-US" dirty="0"/>
              <a:t> guidance on the contents of the disposition and disposition detail fields:</a:t>
            </a:r>
          </a:p>
          <a:p>
            <a:r>
              <a:rPr lang="en-US" altLang="en-US" dirty="0"/>
              <a:t>	The disposition status field of a comment resolution must be set to one of: Accepted, Revised or Rejected. </a:t>
            </a:r>
          </a:p>
          <a:p>
            <a:r>
              <a:rPr lang="en-US" altLang="en-US" dirty="0"/>
              <a:t>	This section gives guidance on how to determine which is the appropriate disposition status, and based on that, what might go in the disposition detail field.</a:t>
            </a:r>
          </a:p>
          <a:p>
            <a:endParaRPr lang="en-US" altLang="en-US" dirty="0">
              <a:hlinkClick r:id="" action="ppaction://noaction"/>
            </a:endParaRPr>
          </a:p>
          <a:p>
            <a:endParaRPr lang="en-US" altLang="en-US" dirty="0">
              <a:hlinkClick r:id="" action="ppaction://noaction"/>
            </a:endParaRPr>
          </a:p>
          <a:p>
            <a:endParaRPr lang="en-US" altLang="en-US" dirty="0"/>
          </a:p>
        </p:txBody>
      </p:sp>
      <p:sp>
        <p:nvSpPr>
          <p:cNvPr id="40963" name="Title 2">
            <a:extLst>
              <a:ext uri="{FF2B5EF4-FFF2-40B4-BE49-F238E27FC236}">
                <a16:creationId xmlns:a16="http://schemas.microsoft.com/office/drawing/2014/main" id="{6F177366-70DB-4FE6-B660-83BF6F95107F}"/>
              </a:ext>
            </a:extLst>
          </p:cNvPr>
          <p:cNvSpPr>
            <a:spLocks noGrp="1"/>
          </p:cNvSpPr>
          <p:nvPr>
            <p:ph type="title"/>
          </p:nvPr>
        </p:nvSpPr>
        <p:spPr/>
        <p:txBody>
          <a:bodyPr/>
          <a:lstStyle/>
          <a:p>
            <a:r>
              <a:rPr lang="en-US" altLang="en-US" sz="2400"/>
              <a:t>IEEE-SA RevCom Comment Resolution Preparation Guidelines</a:t>
            </a:r>
          </a:p>
        </p:txBody>
      </p:sp>
      <p:sp>
        <p:nvSpPr>
          <p:cNvPr id="40964" name="Slide Number Placeholder 3">
            <a:extLst>
              <a:ext uri="{FF2B5EF4-FFF2-40B4-BE49-F238E27FC236}">
                <a16:creationId xmlns:a16="http://schemas.microsoft.com/office/drawing/2014/main" id="{E70922AE-FC2D-41DF-8D61-F6FEF07CA63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7E109EE-FFB2-4A8B-B49E-8484B3EF7EA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AE2146DF-6F9A-415A-811A-29BB0003AD5F}"/>
              </a:ext>
            </a:extLst>
          </p:cNvPr>
          <p:cNvSpPr>
            <a:spLocks noGrp="1"/>
          </p:cNvSpPr>
          <p:nvPr>
            <p:ph idx="1"/>
          </p:nvPr>
        </p:nvSpPr>
        <p:spPr/>
        <p:txBody>
          <a:bodyPr/>
          <a:lstStyle/>
          <a:p>
            <a:r>
              <a:rPr lang="en-US" altLang="en-US"/>
              <a:t>Disposition status is “Accepted”</a:t>
            </a:r>
          </a:p>
          <a:p>
            <a:r>
              <a:rPr lang="en-US" altLang="en-US"/>
              <a:t>- Means: The CRC agreed exactly with comment and change proposed by the commenter. </a:t>
            </a:r>
          </a:p>
          <a:p>
            <a:r>
              <a:rPr lang="en-US" altLang="en-US"/>
              <a:t>- Prerequisite: The changes proposed in the comment contain sufficient detail so that voters can understand the specific changes that satisfy the commenter and the editor can make the change.</a:t>
            </a:r>
          </a:p>
          <a:p>
            <a:r>
              <a:rPr lang="en-US" altLang="en-US"/>
              <a:t>-The disposition detail field should be left blank</a:t>
            </a:r>
          </a:p>
          <a:p>
            <a:endParaRPr lang="en-US" altLang="en-US"/>
          </a:p>
        </p:txBody>
      </p:sp>
      <p:sp>
        <p:nvSpPr>
          <p:cNvPr id="41987" name="Title 2">
            <a:extLst>
              <a:ext uri="{FF2B5EF4-FFF2-40B4-BE49-F238E27FC236}">
                <a16:creationId xmlns:a16="http://schemas.microsoft.com/office/drawing/2014/main" id="{E049E18E-D3F6-4DB1-8FB5-E925B81FD704}"/>
              </a:ext>
            </a:extLst>
          </p:cNvPr>
          <p:cNvSpPr>
            <a:spLocks noGrp="1"/>
          </p:cNvSpPr>
          <p:nvPr>
            <p:ph type="title"/>
          </p:nvPr>
        </p:nvSpPr>
        <p:spPr/>
        <p:txBody>
          <a:bodyPr/>
          <a:lstStyle/>
          <a:p>
            <a:r>
              <a:rPr lang="en-US" altLang="en-US"/>
              <a:t>RevCom Guidelines</a:t>
            </a:r>
          </a:p>
        </p:txBody>
      </p:sp>
      <p:sp>
        <p:nvSpPr>
          <p:cNvPr id="41988" name="Slide Number Placeholder 3">
            <a:extLst>
              <a:ext uri="{FF2B5EF4-FFF2-40B4-BE49-F238E27FC236}">
                <a16:creationId xmlns:a16="http://schemas.microsoft.com/office/drawing/2014/main" id="{5DAC1B8F-67A7-45DC-9856-CF5E9C49445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0F0370C6-5787-4745-805D-A1DAA67F45E7}"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16FE9-BF6B-409D-9EF7-DBC070F476D5}"/>
              </a:ext>
            </a:extLst>
          </p:cNvPr>
          <p:cNvSpPr>
            <a:spLocks noGrp="1"/>
          </p:cNvSpPr>
          <p:nvPr>
            <p:ph idx="1"/>
          </p:nvPr>
        </p:nvSpPr>
        <p:spPr>
          <a:xfrm>
            <a:off x="609600" y="1295400"/>
            <a:ext cx="8077200" cy="4800600"/>
          </a:xfrm>
        </p:spPr>
        <p:txBody>
          <a:bodyPr/>
          <a:lstStyle/>
          <a:p>
            <a:pPr>
              <a:defRPr/>
            </a:pPr>
            <a:r>
              <a:rPr lang="en-US" dirty="0"/>
              <a:t>Disposition status is “Revised”</a:t>
            </a:r>
          </a:p>
          <a:p>
            <a:pPr>
              <a:buFontTx/>
              <a:buChar char="-"/>
              <a:defRPr/>
            </a:pPr>
            <a:r>
              <a:rPr lang="en-US" dirty="0"/>
              <a:t>Means: CRC agrees in principle with the comment and/or proposed change, and one or more of:</a:t>
            </a:r>
          </a:p>
          <a:p>
            <a:pPr marL="0" indent="0">
              <a:defRPr/>
            </a:pPr>
            <a:r>
              <a:rPr lang="en-US" dirty="0"/>
              <a:t>	the CRC disagrees with all or part of the specific details in 	the proposed change in the comment, </a:t>
            </a:r>
          </a:p>
          <a:p>
            <a:pPr marL="0" indent="0">
              <a:defRPr/>
            </a:pPr>
            <a:r>
              <a:rPr lang="en-US" dirty="0"/>
              <a:t>	the proposed change in the comment does not contain 	sufficient detail so that the CRC can understand the specific 	changes that satisfy the commenter, or</a:t>
            </a:r>
          </a:p>
          <a:p>
            <a:pPr marL="0" indent="0">
              <a:defRPr/>
            </a:pPr>
            <a:r>
              <a:rPr lang="en-US" dirty="0"/>
              <a:t>	the changes made by the CRC contain additions or 	modifications to what was proposed by the commenter </a:t>
            </a:r>
          </a:p>
          <a:p>
            <a:pPr marL="0" indent="0">
              <a:defRPr/>
            </a:pPr>
            <a:r>
              <a:rPr lang="en-US" dirty="0"/>
              <a:t>	the proposed change offers more than one alternative</a:t>
            </a:r>
          </a:p>
          <a:p>
            <a:pPr>
              <a:defRPr/>
            </a:pPr>
            <a:r>
              <a:rPr lang="en-US" dirty="0"/>
              <a:t>- The disposition details field should contain sufficient detail so that voters can understand the specific changes determined by the CRC and the editor can make the change</a:t>
            </a:r>
          </a:p>
          <a:p>
            <a:pPr>
              <a:defRPr/>
            </a:pPr>
            <a:endParaRPr lang="en-US" dirty="0"/>
          </a:p>
        </p:txBody>
      </p:sp>
      <p:sp>
        <p:nvSpPr>
          <p:cNvPr id="43011" name="Title 2">
            <a:extLst>
              <a:ext uri="{FF2B5EF4-FFF2-40B4-BE49-F238E27FC236}">
                <a16:creationId xmlns:a16="http://schemas.microsoft.com/office/drawing/2014/main" id="{2A5DB7F5-2841-4600-8A63-17F57C52887F}"/>
              </a:ext>
            </a:extLst>
          </p:cNvPr>
          <p:cNvSpPr>
            <a:spLocks noGrp="1"/>
          </p:cNvSpPr>
          <p:nvPr>
            <p:ph type="title"/>
          </p:nvPr>
        </p:nvSpPr>
        <p:spPr/>
        <p:txBody>
          <a:bodyPr/>
          <a:lstStyle/>
          <a:p>
            <a:r>
              <a:rPr lang="en-US" altLang="en-US"/>
              <a:t>RevCom Guidelines</a:t>
            </a:r>
          </a:p>
        </p:txBody>
      </p:sp>
      <p:sp>
        <p:nvSpPr>
          <p:cNvPr id="43012" name="Slide Number Placeholder 3">
            <a:extLst>
              <a:ext uri="{FF2B5EF4-FFF2-40B4-BE49-F238E27FC236}">
                <a16:creationId xmlns:a16="http://schemas.microsoft.com/office/drawing/2014/main" id="{81BA9B38-7B7A-4895-BFE3-85A9D5DFBF7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E4B039F-5A04-41D0-BFDD-377B313C9AC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a:extLst>
              <a:ext uri="{FF2B5EF4-FFF2-40B4-BE49-F238E27FC236}">
                <a16:creationId xmlns:a16="http://schemas.microsoft.com/office/drawing/2014/main" id="{5DBE6F9E-FDF6-47C9-98EA-CE3156A85A37}"/>
              </a:ext>
            </a:extLst>
          </p:cNvPr>
          <p:cNvSpPr>
            <a:spLocks noGrp="1"/>
          </p:cNvSpPr>
          <p:nvPr>
            <p:ph idx="1"/>
          </p:nvPr>
        </p:nvSpPr>
        <p:spPr>
          <a:xfrm>
            <a:off x="533400" y="762000"/>
            <a:ext cx="8077200" cy="5181600"/>
          </a:xfrm>
        </p:spPr>
        <p:txBody>
          <a:bodyPr/>
          <a:lstStyle/>
          <a:p>
            <a:r>
              <a:rPr lang="en-US" altLang="en-US" sz="1600" dirty="0"/>
              <a:t>Disposition status is “Rejected”</a:t>
            </a:r>
          </a:p>
          <a:p>
            <a:r>
              <a:rPr lang="en-US" altLang="en-US" sz="1600" dirty="0"/>
              <a:t>-Used when one or more of these applies:</a:t>
            </a:r>
          </a:p>
          <a:p>
            <a:r>
              <a:rPr lang="en-US" altLang="en-US" sz="1600" dirty="0"/>
              <a:t>	- the CRC disagree with the comment</a:t>
            </a:r>
          </a:p>
          <a:p>
            <a:r>
              <a:rPr lang="en-US" altLang="en-US" sz="1600" dirty="0"/>
              <a:t>	- the comment is out of scope</a:t>
            </a:r>
          </a:p>
          <a:p>
            <a:r>
              <a:rPr lang="en-US" altLang="en-US" sz="1600" dirty="0"/>
              <a:t>	- the proposed change in the comment does not contain sufficient detail so that the CRC can understand the specific changes that satisfy the commenter </a:t>
            </a:r>
          </a:p>
          <a:p>
            <a:r>
              <a:rPr lang="en-US" altLang="en-US" sz="1600" dirty="0"/>
              <a:t>	- the CRC cannot come to a consensus to make changes necessary to address the comment</a:t>
            </a:r>
          </a:p>
          <a:p>
            <a:r>
              <a:rPr lang="en-US" altLang="en-US" sz="1600" dirty="0"/>
              <a:t>	- the comment is in support of an unsatisfied previous comment associated with a disapprove vote and does not provide substantive additional rationale</a:t>
            </a:r>
          </a:p>
          <a:p>
            <a:pPr marL="342900" lvl="1" indent="-342900">
              <a:spcBef>
                <a:spcPct val="50000"/>
              </a:spcBef>
              <a:buFontTx/>
              <a:buNone/>
            </a:pPr>
            <a:r>
              <a:rPr lang="en-US" altLang="en-US" sz="1600" dirty="0"/>
              <a:t>	- the comment includes an attachment that does not meet the criteria indicated by the </a:t>
            </a:r>
            <a:r>
              <a:rPr lang="en-US" altLang="en-US" sz="1600" dirty="0" err="1"/>
              <a:t>myBallot</a:t>
            </a:r>
            <a:r>
              <a:rPr lang="en-US" altLang="en-US" sz="1600" dirty="0"/>
              <a:t> system; that the CRG cannot address as a single issue; or that does not relate to a specific line, paragraph, figure, or equation in the balloted draft</a:t>
            </a:r>
          </a:p>
          <a:p>
            <a:pPr marL="342900" lvl="1" indent="-342900">
              <a:spcBef>
                <a:spcPct val="50000"/>
              </a:spcBef>
              <a:buFontTx/>
              <a:buNone/>
            </a:pPr>
            <a:r>
              <a:rPr lang="en-US" altLang="en-US" sz="1600" dirty="0"/>
              <a:t>	- </a:t>
            </a:r>
            <a:r>
              <a:rPr lang="en-GB" altLang="en-US" sz="1600" dirty="0"/>
              <a:t>the commenter has indicated to the CRG chair that they wish to withdraw the comment</a:t>
            </a:r>
            <a:endParaRPr lang="en-US" altLang="en-US" sz="1600" dirty="0"/>
          </a:p>
          <a:p>
            <a:endParaRPr lang="en-US" altLang="en-US" dirty="0"/>
          </a:p>
          <a:p>
            <a:endParaRPr lang="en-US" altLang="en-US" dirty="0"/>
          </a:p>
        </p:txBody>
      </p:sp>
      <p:sp>
        <p:nvSpPr>
          <p:cNvPr id="44035" name="Title 2">
            <a:extLst>
              <a:ext uri="{FF2B5EF4-FFF2-40B4-BE49-F238E27FC236}">
                <a16:creationId xmlns:a16="http://schemas.microsoft.com/office/drawing/2014/main" id="{9687FAA4-C9A2-4088-A43A-0B87874929D5}"/>
              </a:ext>
            </a:extLst>
          </p:cNvPr>
          <p:cNvSpPr>
            <a:spLocks noGrp="1"/>
          </p:cNvSpPr>
          <p:nvPr>
            <p:ph type="title"/>
          </p:nvPr>
        </p:nvSpPr>
        <p:spPr>
          <a:xfrm>
            <a:off x="609600" y="304800"/>
            <a:ext cx="8077200" cy="533400"/>
          </a:xfrm>
        </p:spPr>
        <p:txBody>
          <a:bodyPr/>
          <a:lstStyle/>
          <a:p>
            <a:r>
              <a:rPr lang="en-US" altLang="en-US"/>
              <a:t>RevCom Guidelines</a:t>
            </a:r>
          </a:p>
        </p:txBody>
      </p:sp>
      <p:sp>
        <p:nvSpPr>
          <p:cNvPr id="44036" name="Slide Number Placeholder 3">
            <a:extLst>
              <a:ext uri="{FF2B5EF4-FFF2-40B4-BE49-F238E27FC236}">
                <a16:creationId xmlns:a16="http://schemas.microsoft.com/office/drawing/2014/main" id="{DC8AF009-407E-4C44-B06A-F775CD47D1B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5622F0C-4F42-49D8-A85A-9781B5C386CB}"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a:extLst>
              <a:ext uri="{FF2B5EF4-FFF2-40B4-BE49-F238E27FC236}">
                <a16:creationId xmlns:a16="http://schemas.microsoft.com/office/drawing/2014/main" id="{9C5ED1D8-D658-4106-B8B1-5108749DC6CD}"/>
              </a:ext>
            </a:extLst>
          </p:cNvPr>
          <p:cNvSpPr>
            <a:spLocks noGrp="1"/>
          </p:cNvSpPr>
          <p:nvPr>
            <p:ph idx="1"/>
          </p:nvPr>
        </p:nvSpPr>
        <p:spPr>
          <a:xfrm>
            <a:off x="609600" y="838200"/>
            <a:ext cx="8077200" cy="5181600"/>
          </a:xfrm>
        </p:spPr>
        <p:txBody>
          <a:bodyPr/>
          <a:lstStyle/>
          <a:p>
            <a:pPr>
              <a:defRPr/>
            </a:pPr>
            <a:r>
              <a:rPr lang="en-US" altLang="en-US" sz="1600" dirty="0"/>
              <a:t>The disposition detail field should explain why the comment is being </a:t>
            </a:r>
          </a:p>
          <a:p>
            <a:pPr>
              <a:defRPr/>
            </a:pPr>
            <a:r>
              <a:rPr lang="en-US" altLang="en-US" sz="1600" dirty="0"/>
              <a:t>rejected using one or more of these reasons:</a:t>
            </a:r>
          </a:p>
          <a:p>
            <a:pPr>
              <a:defRPr/>
            </a:pPr>
            <a:r>
              <a:rPr lang="en-US" altLang="en-US" sz="1600" dirty="0"/>
              <a:t>- an explanation of why the CRC disagrees with the comment,</a:t>
            </a:r>
          </a:p>
          <a:p>
            <a:pPr>
              <a:defRPr/>
            </a:pPr>
            <a:r>
              <a:rPr lang="en-US" altLang="en-US" sz="1600" dirty="0"/>
              <a:t>- a statement that the comment is out of scope, and the rationale,</a:t>
            </a:r>
          </a:p>
          <a:p>
            <a:pPr>
              <a:defRPr/>
            </a:pPr>
            <a:r>
              <a:rPr lang="en-US" altLang="en-US" sz="1600" dirty="0"/>
              <a:t>- a statement that the proposed change in the comment does not contain sufficient detail so that the CRC can understand the specific changes that satisfy the commenter </a:t>
            </a:r>
          </a:p>
          <a:p>
            <a:pPr>
              <a:defRPr/>
            </a:pPr>
            <a:r>
              <a:rPr lang="en-US" altLang="en-US" sz="1600" dirty="0"/>
              <a:t>- a statement that the CRC could not reach consensus on the changes necessary to address the comment, along with the reason</a:t>
            </a:r>
          </a:p>
          <a:p>
            <a:pPr>
              <a:defRPr/>
            </a:pPr>
            <a:r>
              <a:rPr lang="en-US" altLang="en-US" sz="1600" dirty="0"/>
              <a:t>- a statement that the CRC has previously considered the comment (or a substantively similar comment), along with identification (by reference or copy) of the original comment and its disposition detail and status</a:t>
            </a:r>
          </a:p>
          <a:p>
            <a:pPr marL="342900" lvl="1" indent="-342900">
              <a:spcBef>
                <a:spcPct val="50000"/>
              </a:spcBef>
              <a:buFontTx/>
              <a:buChar char="-"/>
              <a:defRPr/>
            </a:pPr>
            <a:r>
              <a:rPr lang="en-US" sz="1600" dirty="0"/>
              <a:t>a statement of why the CRC considers the attachment does not meet the criteria indicated by the </a:t>
            </a:r>
            <a:r>
              <a:rPr lang="en-US" sz="1600" dirty="0" err="1"/>
              <a:t>myBallot</a:t>
            </a:r>
            <a:r>
              <a:rPr lang="en-US" sz="1600" dirty="0"/>
              <a:t> system; or cannot be addressed as a single issue; or does not relate to a specific line, paragraph, figure, or equation in the balloted draft</a:t>
            </a:r>
          </a:p>
          <a:p>
            <a:pPr marL="0" lvl="1" indent="0">
              <a:spcBef>
                <a:spcPct val="50000"/>
              </a:spcBef>
              <a:buFontTx/>
              <a:buNone/>
              <a:defRPr/>
            </a:pPr>
            <a:r>
              <a:rPr lang="en-US" sz="1600" dirty="0"/>
              <a:t>- a statement that the commenter has withdrawn the comment </a:t>
            </a:r>
          </a:p>
          <a:p>
            <a:pPr marL="0" lvl="1" indent="0">
              <a:spcBef>
                <a:spcPct val="50000"/>
              </a:spcBef>
              <a:buFontTx/>
              <a:buNone/>
              <a:defRPr/>
            </a:pPr>
            <a:endParaRPr lang="en-US" sz="1600" dirty="0"/>
          </a:p>
          <a:p>
            <a:pPr>
              <a:defRPr/>
            </a:pPr>
            <a:endParaRPr lang="en-US" altLang="en-US" dirty="0"/>
          </a:p>
        </p:txBody>
      </p:sp>
      <p:sp>
        <p:nvSpPr>
          <p:cNvPr id="45059" name="Title 2">
            <a:extLst>
              <a:ext uri="{FF2B5EF4-FFF2-40B4-BE49-F238E27FC236}">
                <a16:creationId xmlns:a16="http://schemas.microsoft.com/office/drawing/2014/main" id="{6C2C1C3B-4535-4987-8C9B-7E0FDC15D85D}"/>
              </a:ext>
            </a:extLst>
          </p:cNvPr>
          <p:cNvSpPr>
            <a:spLocks noGrp="1"/>
          </p:cNvSpPr>
          <p:nvPr>
            <p:ph type="title"/>
          </p:nvPr>
        </p:nvSpPr>
        <p:spPr>
          <a:xfrm>
            <a:off x="609600" y="304800"/>
            <a:ext cx="8077200" cy="533400"/>
          </a:xfrm>
        </p:spPr>
        <p:txBody>
          <a:bodyPr/>
          <a:lstStyle/>
          <a:p>
            <a:r>
              <a:rPr lang="en-US" altLang="en-US"/>
              <a:t>RevCom Guidelines</a:t>
            </a:r>
          </a:p>
        </p:txBody>
      </p:sp>
      <p:sp>
        <p:nvSpPr>
          <p:cNvPr id="45060" name="Slide Number Placeholder 3">
            <a:extLst>
              <a:ext uri="{FF2B5EF4-FFF2-40B4-BE49-F238E27FC236}">
                <a16:creationId xmlns:a16="http://schemas.microsoft.com/office/drawing/2014/main" id="{859714CC-0546-40AF-B873-3C75B0FC61E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116CB34-4042-4B44-9057-52EB48B60E26}"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F6589-30EC-4EAC-9146-D95459F4F8FD}"/>
              </a:ext>
            </a:extLst>
          </p:cNvPr>
          <p:cNvSpPr>
            <a:spLocks noGrp="1"/>
          </p:cNvSpPr>
          <p:nvPr>
            <p:ph type="title"/>
          </p:nvPr>
        </p:nvSpPr>
        <p:spPr/>
        <p:txBody>
          <a:bodyPr/>
          <a:lstStyle/>
          <a:p>
            <a:r>
              <a:rPr lang="en-US" dirty="0"/>
              <a:t>Motions and Discussion</a:t>
            </a:r>
          </a:p>
        </p:txBody>
      </p:sp>
      <p:sp>
        <p:nvSpPr>
          <p:cNvPr id="2" name="Content Placeholder 1">
            <a:extLst>
              <a:ext uri="{FF2B5EF4-FFF2-40B4-BE49-F238E27FC236}">
                <a16:creationId xmlns:a16="http://schemas.microsoft.com/office/drawing/2014/main" id="{44F78D05-004B-4DF7-B7AD-EFBAE36AADD7}"/>
              </a:ext>
            </a:extLst>
          </p:cNvPr>
          <p:cNvSpPr>
            <a:spLocks noGrp="1"/>
          </p:cNvSpPr>
          <p:nvPr>
            <p:ph idx="1"/>
          </p:nvPr>
        </p:nvSpPr>
        <p:spPr/>
        <p:txBody>
          <a:bodyPr/>
          <a:lstStyle/>
          <a:p>
            <a:pPr marL="457200" indent="-457200">
              <a:buFont typeface="Arial" panose="020B0604020202020204" pitchFamily="34" charset="0"/>
              <a:buChar char="•"/>
            </a:pPr>
            <a:r>
              <a:rPr lang="en-US" dirty="0"/>
              <a:t>Discussion will be limited to 2 minutes per presenter</a:t>
            </a:r>
          </a:p>
          <a:p>
            <a:pPr marL="457200" indent="-457200">
              <a:buFont typeface="Arial" panose="020B0604020202020204" pitchFamily="34" charset="0"/>
              <a:buChar char="•"/>
            </a:pPr>
            <a:r>
              <a:rPr lang="en-US" dirty="0"/>
              <a:t>1 rebuttal up to 1 minutes</a:t>
            </a:r>
          </a:p>
          <a:p>
            <a:pPr marL="457200" indent="-457200">
              <a:buFont typeface="Arial" panose="020B0604020202020204" pitchFamily="34" charset="0"/>
              <a:buChar char="•"/>
            </a:pPr>
            <a:r>
              <a:rPr lang="en-US" dirty="0"/>
              <a:t>May be extended at the discretion of Chairman upon request</a:t>
            </a:r>
          </a:p>
        </p:txBody>
      </p:sp>
      <p:sp>
        <p:nvSpPr>
          <p:cNvPr id="4" name="Slide Number Placeholder 3">
            <a:extLst>
              <a:ext uri="{FF2B5EF4-FFF2-40B4-BE49-F238E27FC236}">
                <a16:creationId xmlns:a16="http://schemas.microsoft.com/office/drawing/2014/main" id="{1214B29E-B78D-40A2-A318-B5E827B73DC8}"/>
              </a:ext>
            </a:extLst>
          </p:cNvPr>
          <p:cNvSpPr>
            <a:spLocks noGrp="1"/>
          </p:cNvSpPr>
          <p:nvPr>
            <p:ph type="sldNum" idx="10"/>
          </p:nvPr>
        </p:nvSpPr>
        <p:spPr/>
        <p:txBody>
          <a:bodyPr/>
          <a:lstStyle/>
          <a:p>
            <a:pPr>
              <a:defRPr/>
            </a:pPr>
            <a:fld id="{3E9ECBF8-339B-4AB0-8154-15FF339AEE6A}" type="slidenum">
              <a:rPr lang="en-US" altLang="en-US" smtClean="0"/>
              <a:pPr>
                <a:defRPr/>
              </a:pPr>
              <a:t>19</a:t>
            </a:fld>
            <a:endParaRPr lang="en-US" altLang="en-US"/>
          </a:p>
        </p:txBody>
      </p:sp>
    </p:spTree>
    <p:extLst>
      <p:ext uri="{BB962C8B-B14F-4D97-AF65-F5344CB8AC3E}">
        <p14:creationId xmlns:p14="http://schemas.microsoft.com/office/powerpoint/2010/main" val="246088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July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Progress on CR of 1</a:t>
            </a:r>
            <a:r>
              <a:rPr lang="en-US" baseline="30000" dirty="0"/>
              <a:t>st</a:t>
            </a:r>
            <a:r>
              <a:rPr lang="en-US" dirty="0"/>
              <a:t> WG letter ballot</a:t>
            </a:r>
          </a:p>
          <a:p>
            <a:r>
              <a:rPr lang="en-US" dirty="0"/>
              <a:t>1</a:t>
            </a:r>
            <a:r>
              <a:rPr lang="en-US" baseline="30000" dirty="0"/>
              <a:t>st</a:t>
            </a:r>
            <a:r>
              <a:rPr lang="en-US" dirty="0"/>
              <a:t> recirculation started by CRG between meetings</a:t>
            </a:r>
          </a:p>
          <a:p>
            <a:endParaRPr lang="en-US" dirty="0"/>
          </a:p>
          <a:p>
            <a:endParaRPr lang="en-US" dirty="0"/>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20</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March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2</a:t>
            </a:r>
            <a:r>
              <a:rPr lang="en-US" altLang="en-US" sz="2200" baseline="30000" dirty="0">
                <a:solidFill>
                  <a:srgbClr val="000000"/>
                </a:solidFill>
                <a:latin typeface="Times New Roman" panose="02020603050405020304" pitchFamily="18" charset="0"/>
                <a:cs typeface="Times New Roman" panose="02020603050405020304" pitchFamily="18" charset="0"/>
              </a:rPr>
              <a:t>nd</a:t>
            </a:r>
            <a:r>
              <a:rPr lang="en-US" altLang="en-US" sz="2200" dirty="0">
                <a:solidFill>
                  <a:srgbClr val="000000"/>
                </a:solidFill>
                <a:latin typeface="Times New Roman" panose="02020603050405020304" pitchFamily="18" charset="0"/>
                <a:cs typeface="Times New Roman" panose="02020603050405020304" pitchFamily="18" charset="0"/>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July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Sept 2018 </a:t>
            </a:r>
            <a:r>
              <a:rPr lang="mr-IN" altLang="en-US" sz="2200" dirty="0">
                <a:solidFill>
                  <a:srgbClr val="000000"/>
                </a:solidFill>
                <a:latin typeface="Times New Roman" panose="02020603050405020304" pitchFamily="18" charset="0"/>
              </a:rPr>
              <a:t>–</a:t>
            </a:r>
            <a:r>
              <a:rPr lang="en-US" altLang="en-US" sz="2200" dirty="0">
                <a:solidFill>
                  <a:srgbClr val="000000"/>
                </a:solidFill>
                <a:latin typeface="Times New Roman" panose="02020603050405020304" pitchFamily="18" charset="0"/>
                <a:cs typeface="Times New Roman" panose="02020603050405020304" pitchFamily="18" charset="0"/>
              </a:rPr>
              <a:t>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rgbClr val="000000"/>
                </a:solidFill>
                <a:latin typeface="Times New Roman" panose="02020603050405020304" pitchFamily="18" charset="0"/>
                <a:cs typeface="Times New Roman" panose="02020603050405020304" pitchFamily="18" charset="0"/>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March 2019 – Comment Res – 1</a:t>
            </a:r>
            <a:r>
              <a:rPr lang="en-US" altLang="en-US" sz="2200" baseline="30000" dirty="0">
                <a:solidFill>
                  <a:schemeClr val="tx1"/>
                </a:solidFill>
                <a:latin typeface="Times New Roman" panose="02020603050405020304" pitchFamily="18" charset="0"/>
                <a:cs typeface="Times New Roman" panose="02020603050405020304" pitchFamily="18" charset="0"/>
              </a:rPr>
              <a:t>st</a:t>
            </a:r>
            <a:r>
              <a:rPr lang="en-US" altLang="en-US" sz="2200" dirty="0">
                <a:solidFill>
                  <a:schemeClr val="tx1"/>
                </a:solidFill>
                <a:latin typeface="Times New Roman" panose="02020603050405020304" pitchFamily="18" charset="0"/>
                <a:cs typeface="Times New Roman" panose="02020603050405020304" pitchFamily="18" charset="0"/>
              </a:rPr>
              <a:t>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May 2019 – Comment Resolution</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July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Sept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Nov 2019 – Comment resolution &amp; start SA ballot</a:t>
            </a:r>
          </a:p>
          <a:p>
            <a:pPr marL="800100" indent="-457200" eaLnBrk="1" hangingPunct="1">
              <a:spcBef>
                <a:spcPts val="375"/>
              </a:spcBef>
              <a:buSzPct val="100000"/>
              <a:buFont typeface="Arial" panose="020B0604020202020204" pitchFamily="34" charset="0"/>
              <a:buChar char="•"/>
            </a:pPr>
            <a:r>
              <a:rPr lang="en-US" altLang="en-US" sz="2200" dirty="0">
                <a:solidFill>
                  <a:schemeClr val="tx1"/>
                </a:solidFill>
                <a:latin typeface="Times New Roman" panose="02020603050405020304" pitchFamily="18" charset="0"/>
                <a:cs typeface="Times New Roman" panose="02020603050405020304" pitchFamily="18" charset="0"/>
              </a:rPr>
              <a:t>Jan 2020 - Comment Res – Forward to </a:t>
            </a:r>
            <a:r>
              <a:rPr lang="en-US" altLang="en-US" sz="2200" dirty="0" err="1">
                <a:solidFill>
                  <a:schemeClr val="tx1"/>
                </a:solidFill>
                <a:latin typeface="Times New Roman" panose="02020603050405020304" pitchFamily="18" charset="0"/>
                <a:cs typeface="Times New Roman" panose="02020603050405020304" pitchFamily="18" charset="0"/>
              </a:rPr>
              <a:t>RevCom</a:t>
            </a:r>
            <a:endParaRPr lang="en-US" altLang="en-US" sz="2200" dirty="0">
              <a:solidFill>
                <a:schemeClr val="tx1"/>
              </a:solidFill>
              <a:latin typeface="Times New Roman" panose="02020603050405020304" pitchFamily="18" charset="0"/>
              <a:cs typeface="Times New Roman" panose="02020603050405020304" pitchFamily="18" charset="0"/>
            </a:endParaRPr>
          </a:p>
          <a:p>
            <a:pPr marL="800100" indent="-457200" eaLnBrk="1" hangingPunct="1">
              <a:spcBef>
                <a:spcPts val="375"/>
              </a:spcBef>
              <a:buSzPct val="100000"/>
              <a:buFont typeface="Arial" panose="020B0604020202020204" pitchFamily="34" charset="0"/>
              <a:buChar char="•"/>
            </a:pPr>
            <a:endParaRPr lang="en-US" altLang="en-US" sz="2200" dirty="0">
              <a:solidFill>
                <a:srgbClr val="000000"/>
              </a:solidFill>
              <a:latin typeface="Times New Roman" panose="02020603050405020304" pitchFamily="18" charset="0"/>
              <a:cs typeface="Times New Roman" panose="02020603050405020304" pitchFamily="18" charset="0"/>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21</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7FB34789-C3E3-49CB-BEC3-5453568E3F23}"/>
              </a:ext>
            </a:extLst>
          </p:cNvPr>
          <p:cNvSpPr>
            <a:spLocks noGrp="1"/>
          </p:cNvSpPr>
          <p:nvPr>
            <p:ph idx="1"/>
          </p:nvPr>
        </p:nvSpPr>
        <p:spPr>
          <a:xfrm>
            <a:off x="609600" y="1219200"/>
            <a:ext cx="8077200" cy="4648200"/>
          </a:xfrm>
        </p:spPr>
        <p:txBody>
          <a:bodyPr/>
          <a:lstStyle/>
          <a:p>
            <a:r>
              <a:rPr lang="en-US" altLang="en-US" dirty="0"/>
              <a:t>Disapprove vote, cited as technical:</a:t>
            </a:r>
          </a:p>
          <a:p>
            <a:r>
              <a:rPr lang="en-US" altLang="en-US" dirty="0"/>
              <a:t>“Class 1E is a name and therefore the "c" must be </a:t>
            </a:r>
            <a:r>
              <a:rPr lang="en-US" altLang="en-US" dirty="0" err="1"/>
              <a:t>capatalized</a:t>
            </a:r>
            <a:r>
              <a:rPr lang="en-US" altLang="en-US" dirty="0"/>
              <a:t> regardless of the formatting utilized for Terms and Definitions”</a:t>
            </a:r>
          </a:p>
          <a:p>
            <a:r>
              <a:rPr lang="en-US" altLang="en-US" dirty="0"/>
              <a:t>Disposition detail was Rejected with the following detail:</a:t>
            </a:r>
          </a:p>
          <a:p>
            <a:r>
              <a:rPr lang="en-US" altLang="en-US" dirty="0"/>
              <a:t>“I will leave this up to IEEE and IEC to determine what is the correct format.”</a:t>
            </a:r>
          </a:p>
          <a:p>
            <a:endParaRPr lang="en-US" altLang="en-US" dirty="0"/>
          </a:p>
          <a:p>
            <a:r>
              <a:rPr lang="en-US" altLang="en-US" dirty="0" err="1"/>
              <a:t>RevCom</a:t>
            </a:r>
            <a:r>
              <a:rPr lang="en-US" altLang="en-US" dirty="0"/>
              <a:t> Member commented, questioning this disposition detail and offered the following: </a:t>
            </a:r>
          </a:p>
          <a:p>
            <a:r>
              <a:rPr lang="en-US" altLang="en-US" dirty="0"/>
              <a:t>“The only valid promise of future action is to refer a comment to the publication editor for consideration during publication editing. It is not clear that "IEEE and IEC" meant the IEEE-SA editors.”</a:t>
            </a:r>
          </a:p>
        </p:txBody>
      </p:sp>
      <p:sp>
        <p:nvSpPr>
          <p:cNvPr id="46083" name="Title 2">
            <a:extLst>
              <a:ext uri="{FF2B5EF4-FFF2-40B4-BE49-F238E27FC236}">
                <a16:creationId xmlns:a16="http://schemas.microsoft.com/office/drawing/2014/main" id="{D3F26A85-47D8-4A29-8B55-9723702DEFCF}"/>
              </a:ext>
            </a:extLst>
          </p:cNvPr>
          <p:cNvSpPr>
            <a:spLocks noGrp="1"/>
          </p:cNvSpPr>
          <p:nvPr>
            <p:ph type="title"/>
          </p:nvPr>
        </p:nvSpPr>
        <p:spPr/>
        <p:txBody>
          <a:bodyPr/>
          <a:lstStyle/>
          <a:p>
            <a:r>
              <a:rPr lang="en-US" altLang="en-US"/>
              <a:t>Examples</a:t>
            </a:r>
          </a:p>
        </p:txBody>
      </p:sp>
      <p:sp>
        <p:nvSpPr>
          <p:cNvPr id="46084" name="Slide Number Placeholder 3">
            <a:extLst>
              <a:ext uri="{FF2B5EF4-FFF2-40B4-BE49-F238E27FC236}">
                <a16:creationId xmlns:a16="http://schemas.microsoft.com/office/drawing/2014/main" id="{403FC07E-A902-4E5C-BCB1-3DAADD6D0EC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A9032C-6101-47F0-83A8-05B46543809C}"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22</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8C62B2AE-F0AF-48B3-A01D-EE59DCF639E4}"/>
              </a:ext>
            </a:extLst>
          </p:cNvPr>
          <p:cNvSpPr>
            <a:spLocks noGrp="1"/>
          </p:cNvSpPr>
          <p:nvPr>
            <p:ph idx="1"/>
          </p:nvPr>
        </p:nvSpPr>
        <p:spPr>
          <a:xfrm>
            <a:off x="609600" y="1371600"/>
            <a:ext cx="8077200" cy="4648200"/>
          </a:xfrm>
        </p:spPr>
        <p:txBody>
          <a:bodyPr/>
          <a:lstStyle/>
          <a:p>
            <a:r>
              <a:rPr lang="en-US" altLang="en-US"/>
              <a:t>Approve vote with comment:</a:t>
            </a:r>
          </a:p>
          <a:p>
            <a:r>
              <a:rPr lang="en-US" altLang="en-US"/>
              <a:t>“Delete "European community (CE)", if only third party certification is accepted. Or add the alternative of self declaration.”</a:t>
            </a:r>
          </a:p>
          <a:p>
            <a:r>
              <a:rPr lang="en-US" altLang="en-US"/>
              <a:t>Disposition status was Accepted with the detail:</a:t>
            </a:r>
          </a:p>
          <a:p>
            <a:r>
              <a:rPr lang="en-US" altLang="en-US"/>
              <a:t>“Added the alternative of self declaration, "an accredited testing laboratory“”</a:t>
            </a:r>
          </a:p>
          <a:p>
            <a:endParaRPr lang="en-US" altLang="en-US"/>
          </a:p>
          <a:p>
            <a:r>
              <a:rPr lang="en-US" altLang="en-US"/>
              <a:t>RevCom Member commented:</a:t>
            </a:r>
          </a:p>
          <a:p>
            <a:r>
              <a:rPr lang="en-US" altLang="en-US"/>
              <a:t>“Comment should have been "revised" because the comment itself offers a choice, and it is not possible to implement both parts of an exclusive choice.”</a:t>
            </a:r>
          </a:p>
        </p:txBody>
      </p:sp>
      <p:sp>
        <p:nvSpPr>
          <p:cNvPr id="47107" name="Title 2">
            <a:extLst>
              <a:ext uri="{FF2B5EF4-FFF2-40B4-BE49-F238E27FC236}">
                <a16:creationId xmlns:a16="http://schemas.microsoft.com/office/drawing/2014/main" id="{03FE3521-E40A-4283-80B3-838F3356A268}"/>
              </a:ext>
            </a:extLst>
          </p:cNvPr>
          <p:cNvSpPr>
            <a:spLocks noGrp="1"/>
          </p:cNvSpPr>
          <p:nvPr>
            <p:ph type="title"/>
          </p:nvPr>
        </p:nvSpPr>
        <p:spPr/>
        <p:txBody>
          <a:bodyPr/>
          <a:lstStyle/>
          <a:p>
            <a:r>
              <a:rPr lang="en-US" altLang="en-US"/>
              <a:t>Example</a:t>
            </a:r>
          </a:p>
        </p:txBody>
      </p:sp>
      <p:sp>
        <p:nvSpPr>
          <p:cNvPr id="47108" name="Slide Number Placeholder 3">
            <a:extLst>
              <a:ext uri="{FF2B5EF4-FFF2-40B4-BE49-F238E27FC236}">
                <a16:creationId xmlns:a16="http://schemas.microsoft.com/office/drawing/2014/main" id="{0F3D6549-DA44-4782-8E06-1BA78399CFF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AC975F-195A-4389-B74E-46DC104E53AD}"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IEEE Slides</a:t>
            </a:r>
          </a:p>
          <a:p>
            <a:r>
              <a:rPr lang="en-US" altLang="en-US" dirty="0"/>
              <a:t>Review and modify agenda</a:t>
            </a:r>
          </a:p>
          <a:p>
            <a:r>
              <a:rPr lang="en-US" altLang="en-US" dirty="0"/>
              <a:t>Approve agenda</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7851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13471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599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320872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61535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5358</TotalTime>
  <Words>1527</Words>
  <Application>Microsoft Office PowerPoint</Application>
  <PresentationFormat>On-screen Show (4:3)</PresentationFormat>
  <Paragraphs>241</Paragraphs>
  <Slides>23</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Helvetica</vt:lpstr>
      <vt:lpstr>Monotype Sorts</vt:lpstr>
      <vt:lpstr>Times New Roman</vt:lpstr>
      <vt:lpstr>Verdana</vt:lpstr>
      <vt:lpstr>Wingdings</vt:lpstr>
      <vt:lpstr>Office Theme</vt:lpstr>
      <vt:lpstr>IEEE-SA_PowerPoint_Template</vt:lpstr>
      <vt:lpstr>PowerPoint Presentation</vt:lpstr>
      <vt:lpstr>Sign In for attendance </vt:lpstr>
      <vt:lpstr>PowerPoint Presentation</vt:lpstr>
      <vt:lpstr>PowerPoint Presentation</vt:lpstr>
      <vt:lpstr>Overhead</vt:lpstr>
      <vt:lpstr>Instructions for the WG Chair</vt:lpstr>
      <vt:lpstr>Participants, Patents, and Duty to Inform</vt:lpstr>
      <vt:lpstr>Patent Related Links</vt:lpstr>
      <vt:lpstr>Call for Potentially Essential Patents</vt:lpstr>
      <vt:lpstr>Other Guidelines for IEEE WG Meetings</vt:lpstr>
      <vt:lpstr>PowerPoint Presentation</vt:lpstr>
      <vt:lpstr>4z-EIR Schedule for the Week</vt:lpstr>
      <vt:lpstr>Agenda</vt:lpstr>
      <vt:lpstr>IEEE-SA RevCom Comment Resolution Preparation Guidelines</vt:lpstr>
      <vt:lpstr>RevCom Guidelines</vt:lpstr>
      <vt:lpstr>RevCom Guidelines</vt:lpstr>
      <vt:lpstr>RevCom Guidelines</vt:lpstr>
      <vt:lpstr>RevCom Guidelines</vt:lpstr>
      <vt:lpstr>Motions and Discussion</vt:lpstr>
      <vt:lpstr>July Accomplishments</vt:lpstr>
      <vt:lpstr>PowerPoint Presentation</vt:lpstr>
      <vt:lpstr>Examples</vt:lpstr>
      <vt:lpstr>Example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2019-09-15T15:06:28Z</dcterms:modified>
</cp:coreProperties>
</file>