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7" r:id="rId3"/>
    <p:sldId id="260" r:id="rId4"/>
    <p:sldId id="258" r:id="rId5"/>
    <p:sldId id="298" r:id="rId6"/>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96" autoAdjust="0"/>
    <p:restoredTop sz="94660"/>
  </p:normalViewPr>
  <p:slideViewPr>
    <p:cSldViewPr>
      <p:cViewPr varScale="1">
        <p:scale>
          <a:sx n="69" d="100"/>
          <a:sy n="69" d="100"/>
        </p:scale>
        <p:origin x="979"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ja-JP"/>
              <a:t>September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S. Kitazawa, R. Salazar, C. Hett and H. Yokota </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September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S. Kitazawa, R. Salazar, C. Hett and H. Yokota </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September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S. Kitazawa, R. Salazar, C. Hett and H. Yokota </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ja-JP"/>
              <a:t>September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S. Kitazawa, R. Salazar, C. Hett and H. Yokota </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a:t>September 2019</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a:t>S. Kitazawa, R. Salazar, C. Hett and H. Yokota </a:t>
            </a:r>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ja-JP"/>
              <a:t>September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S. Kitazawa, R. Salazar, C. Hett and H. Yokota </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ja-JP"/>
              <a:t>September 2019</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a:t>S. Kitazawa, R. Salazar, C. Hett and H. Yokota </a:t>
            </a:r>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ja-JP"/>
              <a:t>September 2019</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a:t>S. Kitazawa, R. Salazar, C. Hett and H. Yokota </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a:t>September 2019</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a:t>S. Kitazawa, R. Salazar, C. Hett and H. Yokota </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September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S. Kitazawa, R. Salazar, C. Hett and H. Yokota </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a:t>September 2019</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a:t>S. Kitazawa, R. Salazar, C. Hett and H. Yokota </a:t>
            </a:r>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a:t>September 2019</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S. Kitazawa, R. Salazar, C. Hett and H. Yokota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802. 15-19-0405-00-04md</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a:t>September 2019</a:t>
            </a:r>
            <a:endParaRPr lang="en-US" altLang="ja-JP"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[Supplementary document for CID#220]	</a:t>
            </a:r>
          </a:p>
          <a:p>
            <a:r>
              <a:rPr lang="en-US" altLang="ja-JP" sz="1600" b="1" dirty="0">
                <a:ea typeface="ＭＳ Ｐゴシック" panose="020B0600070205080204" pitchFamily="34" charset="-128"/>
              </a:rPr>
              <a:t>Date Submitted: </a:t>
            </a:r>
            <a:r>
              <a:rPr lang="en-US" altLang="ja-JP" sz="1600" dirty="0">
                <a:ea typeface="ＭＳ Ｐゴシック" panose="020B0600070205080204" pitchFamily="34" charset="-128"/>
              </a:rPr>
              <a:t>[15 September, 2019]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Shoichi Kitazawa, Ruben Salazar, Chris Hett and Hidetoshi Yokota</a:t>
            </a:r>
            <a:r>
              <a:rPr lang="en-US" altLang="ja-JP" sz="1600" dirty="0">
                <a:ea typeface="ＭＳ Ｐゴシック" panose="020B0600070205080204" pitchFamily="34" charset="-128"/>
              </a:rPr>
              <a:t>] Company [</a:t>
            </a:r>
            <a:r>
              <a:rPr lang="en-US" altLang="ja-JP" sz="1600" dirty="0" err="1">
                <a:ea typeface="ＭＳ Ｐゴシック" panose="020B0600070205080204" pitchFamily="34" charset="-128"/>
              </a:rPr>
              <a:t>Muroran</a:t>
            </a:r>
            <a:r>
              <a:rPr lang="en-US" altLang="ja-JP" sz="1600" dirty="0">
                <a:ea typeface="ＭＳ Ｐゴシック" panose="020B0600070205080204" pitchFamily="34" charset="-128"/>
              </a:rPr>
              <a:t> IT, Landis+Gyr]</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Hokkaido Japan, Alpharetta GA, USA</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[kitazawa@ieee.org, {</a:t>
            </a:r>
            <a:r>
              <a:rPr lang="en-US" altLang="ja-JP" sz="1600" dirty="0" err="1">
                <a:ea typeface="ＭＳ Ｐゴシック" panose="020B0600070205080204" pitchFamily="34" charset="-128"/>
              </a:rPr>
              <a:t>ruben.salazar</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chris.hett</a:t>
            </a:r>
            <a:r>
              <a:rPr lang="en-US" altLang="ja-JP" sz="1600" dirty="0">
                <a:ea typeface="ＭＳ Ｐゴシック" panose="020B0600070205080204" pitchFamily="34" charset="-128"/>
              </a:rPr>
              <a:t>, </a:t>
            </a:r>
            <a:r>
              <a:rPr lang="en-US" altLang="ja-JP" sz="1600" dirty="0" err="1">
                <a:ea typeface="ＭＳ Ｐゴシック" panose="020B0600070205080204" pitchFamily="34" charset="-128"/>
              </a:rPr>
              <a:t>hidetoshi.yokota</a:t>
            </a:r>
            <a:r>
              <a:rPr lang="en-US" altLang="ja-JP" sz="1600" dirty="0">
                <a:ea typeface="ＭＳ Ｐゴシック" panose="020B0600070205080204" pitchFamily="34" charset="-128"/>
              </a:rPr>
              <a:t>}@landisgyr.com]</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[This contribution is a supplementary document to support the proposed resolution for CID#220]</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[Discussion]</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p:txBody>
          <a:bodyPr/>
          <a:lstStyle/>
          <a:p>
            <a:r>
              <a:rPr lang="en-US" altLang="ja-JP"/>
              <a:t>S. Kitazawa, R. Salazar, C. Hett and H. Yokota </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SRM Request/Response</a:t>
            </a:r>
            <a:r>
              <a:rPr lang="en-US" b="1" dirty="0"/>
              <a:t> (Original)</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4070" y="2260348"/>
            <a:ext cx="7406640" cy="3438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721961" y="1917121"/>
            <a:ext cx="3465576" cy="479121"/>
            <a:chOff x="962614" y="1413161"/>
            <a:chExt cx="4620768" cy="638828"/>
          </a:xfrm>
        </p:grpSpPr>
        <p:sp>
          <p:nvSpPr>
            <p:cNvPr id="3" name="Right Bracket 2"/>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4" name="TextBox 3"/>
            <p:cNvSpPr txBox="1"/>
            <p:nvPr/>
          </p:nvSpPr>
          <p:spPr>
            <a:xfrm>
              <a:off x="3214255" y="1413161"/>
              <a:ext cx="357363" cy="307776"/>
            </a:xfrm>
            <a:prstGeom prst="rect">
              <a:avLst/>
            </a:prstGeom>
            <a:noFill/>
          </p:spPr>
          <p:txBody>
            <a:bodyPr wrap="none" rtlCol="0">
              <a:spAutoFit/>
            </a:bodyPr>
            <a:lstStyle/>
            <a:p>
              <a:r>
                <a:rPr lang="en-US" sz="900" dirty="0"/>
                <a:t>A</a:t>
              </a:r>
            </a:p>
          </p:txBody>
        </p:sp>
      </p:grpSp>
      <p:grpSp>
        <p:nvGrpSpPr>
          <p:cNvPr id="8" name="Group 7"/>
          <p:cNvGrpSpPr/>
          <p:nvPr/>
        </p:nvGrpSpPr>
        <p:grpSpPr>
          <a:xfrm>
            <a:off x="4951053" y="1917117"/>
            <a:ext cx="3465576" cy="479121"/>
            <a:chOff x="962614" y="1413161"/>
            <a:chExt cx="4620768" cy="638828"/>
          </a:xfrm>
        </p:grpSpPr>
        <p:sp>
          <p:nvSpPr>
            <p:cNvPr id="9" name="Right Bracket 8"/>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10" name="TextBox 9"/>
            <p:cNvSpPr txBox="1"/>
            <p:nvPr/>
          </p:nvSpPr>
          <p:spPr>
            <a:xfrm>
              <a:off x="3214255" y="1413161"/>
              <a:ext cx="348813" cy="307776"/>
            </a:xfrm>
            <a:prstGeom prst="rect">
              <a:avLst/>
            </a:prstGeom>
            <a:noFill/>
          </p:spPr>
          <p:txBody>
            <a:bodyPr wrap="none" rtlCol="0">
              <a:spAutoFit/>
            </a:bodyPr>
            <a:lstStyle/>
            <a:p>
              <a:r>
                <a:rPr lang="en-US" sz="900" dirty="0"/>
                <a:t>B</a:t>
              </a:r>
            </a:p>
          </p:txBody>
        </p:sp>
      </p:grpSp>
      <p:sp>
        <p:nvSpPr>
          <p:cNvPr id="6" name="TextBox 5"/>
          <p:cNvSpPr txBox="1"/>
          <p:nvPr/>
        </p:nvSpPr>
        <p:spPr>
          <a:xfrm>
            <a:off x="1597824" y="3188292"/>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4" name="TextBox 13"/>
          <p:cNvSpPr txBox="1"/>
          <p:nvPr/>
        </p:nvSpPr>
        <p:spPr>
          <a:xfrm>
            <a:off x="1554718" y="4666882"/>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5" name="TextBox 14"/>
          <p:cNvSpPr txBox="1"/>
          <p:nvPr/>
        </p:nvSpPr>
        <p:spPr>
          <a:xfrm>
            <a:off x="5735119" y="2844438"/>
            <a:ext cx="1231427"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 </a:t>
            </a:r>
            <a:r>
              <a:rPr lang="en-US" sz="900" dirty="0" err="1">
                <a:solidFill>
                  <a:srgbClr val="FF0000"/>
                </a:solidFill>
              </a:rPr>
              <a:t>SrmHandle</a:t>
            </a:r>
            <a:r>
              <a:rPr lang="en-US" sz="900" dirty="0">
                <a:solidFill>
                  <a:srgbClr val="FF0000"/>
                </a:solidFill>
              </a:rPr>
              <a:t>)</a:t>
            </a:r>
          </a:p>
        </p:txBody>
      </p:sp>
      <p:sp>
        <p:nvSpPr>
          <p:cNvPr id="16" name="TextBox 15"/>
          <p:cNvSpPr txBox="1"/>
          <p:nvPr/>
        </p:nvSpPr>
        <p:spPr>
          <a:xfrm>
            <a:off x="5745503" y="4440808"/>
            <a:ext cx="1231427"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 </a:t>
            </a:r>
            <a:r>
              <a:rPr lang="en-US" sz="900" dirty="0" err="1">
                <a:solidFill>
                  <a:srgbClr val="FF0000"/>
                </a:solidFill>
              </a:rPr>
              <a:t>SrmHandle</a:t>
            </a:r>
            <a:r>
              <a:rPr lang="en-US" sz="900" dirty="0">
                <a:solidFill>
                  <a:srgbClr val="FF0000"/>
                </a:solidFill>
              </a:rPr>
              <a:t>)</a:t>
            </a:r>
          </a:p>
        </p:txBody>
      </p:sp>
      <p:sp>
        <p:nvSpPr>
          <p:cNvPr id="17" name="TextBox 16"/>
          <p:cNvSpPr txBox="1"/>
          <p:nvPr/>
        </p:nvSpPr>
        <p:spPr>
          <a:xfrm>
            <a:off x="3807743" y="3227992"/>
            <a:ext cx="1160895" cy="230832"/>
          </a:xfrm>
          <a:prstGeom prst="rect">
            <a:avLst/>
          </a:prstGeom>
          <a:noFill/>
        </p:spPr>
        <p:txBody>
          <a:bodyPr wrap="none" rtlCol="0">
            <a:spAutoFit/>
          </a:bodyPr>
          <a:lstStyle/>
          <a:p>
            <a:r>
              <a:rPr lang="en-US" sz="900" dirty="0">
                <a:solidFill>
                  <a:srgbClr val="FF0000"/>
                </a:solidFill>
              </a:rPr>
              <a:t>(A</a:t>
            </a:r>
            <a:r>
              <a:rPr lang="en-US" sz="900" dirty="0">
                <a:solidFill>
                  <a:srgbClr val="FF0000"/>
                </a:solidFill>
                <a:sym typeface="Wingdings" panose="05000000000000000000" pitchFamily="2" charset="2"/>
              </a:rPr>
              <a:t>B, SRM Token)</a:t>
            </a:r>
            <a:endParaRPr lang="en-US" sz="900" dirty="0">
              <a:solidFill>
                <a:srgbClr val="FF0000"/>
              </a:solidFill>
            </a:endParaRPr>
          </a:p>
        </p:txBody>
      </p:sp>
      <p:sp>
        <p:nvSpPr>
          <p:cNvPr id="18" name="TextBox 17"/>
          <p:cNvSpPr txBox="1"/>
          <p:nvPr/>
        </p:nvSpPr>
        <p:spPr>
          <a:xfrm>
            <a:off x="3840550" y="4614513"/>
            <a:ext cx="1160895" cy="230832"/>
          </a:xfrm>
          <a:prstGeom prst="rect">
            <a:avLst/>
          </a:prstGeom>
          <a:noFill/>
        </p:spPr>
        <p:txBody>
          <a:bodyPr wrap="none" rtlCol="0">
            <a:spAutoFit/>
          </a:bodyPr>
          <a:lstStyle/>
          <a:p>
            <a:r>
              <a:rPr lang="en-US" sz="900" dirty="0">
                <a:solidFill>
                  <a:srgbClr val="FF0000"/>
                </a:solidFill>
              </a:rPr>
              <a:t>(B</a:t>
            </a:r>
            <a:r>
              <a:rPr lang="en-US" sz="900" dirty="0">
                <a:solidFill>
                  <a:srgbClr val="FF0000"/>
                </a:solidFill>
                <a:sym typeface="Wingdings" panose="05000000000000000000" pitchFamily="2" charset="2"/>
              </a:rPr>
              <a:t>A, SRM Token)</a:t>
            </a:r>
            <a:endParaRPr lang="en-US" sz="900" dirty="0">
              <a:solidFill>
                <a:srgbClr val="FF0000"/>
              </a:solidFill>
            </a:endParaRPr>
          </a:p>
        </p:txBody>
      </p:sp>
      <p:sp>
        <p:nvSpPr>
          <p:cNvPr id="7" name="Curved Up Arrow 6"/>
          <p:cNvSpPr/>
          <p:nvPr/>
        </p:nvSpPr>
        <p:spPr>
          <a:xfrm>
            <a:off x="2576794" y="3465291"/>
            <a:ext cx="2110058" cy="249382"/>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900">
              <a:solidFill>
                <a:schemeClr val="tx1"/>
              </a:solidFill>
            </a:endParaRPr>
          </a:p>
        </p:txBody>
      </p:sp>
      <p:sp>
        <p:nvSpPr>
          <p:cNvPr id="19" name="Curved Up Arrow 18"/>
          <p:cNvSpPr/>
          <p:nvPr/>
        </p:nvSpPr>
        <p:spPr>
          <a:xfrm rot="20943848">
            <a:off x="4815813" y="3329299"/>
            <a:ext cx="2011660" cy="202502"/>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900">
              <a:solidFill>
                <a:schemeClr val="tx1"/>
              </a:solidFill>
            </a:endParaRPr>
          </a:p>
        </p:txBody>
      </p:sp>
      <p:sp>
        <p:nvSpPr>
          <p:cNvPr id="11" name="Curved Left Arrow 10"/>
          <p:cNvSpPr/>
          <p:nvPr/>
        </p:nvSpPr>
        <p:spPr>
          <a:xfrm>
            <a:off x="7335981" y="2997778"/>
            <a:ext cx="332509" cy="1616736"/>
          </a:xfrm>
          <a:prstGeom prst="curved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900">
              <a:solidFill>
                <a:schemeClr val="tx1"/>
              </a:solidFill>
            </a:endParaRPr>
          </a:p>
        </p:txBody>
      </p:sp>
      <p:sp>
        <p:nvSpPr>
          <p:cNvPr id="20" name="Curved Up Arrow 19"/>
          <p:cNvSpPr/>
          <p:nvPr/>
        </p:nvSpPr>
        <p:spPr>
          <a:xfrm rot="21289976" flipH="1">
            <a:off x="4867766" y="4784026"/>
            <a:ext cx="2011660" cy="202502"/>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900">
              <a:solidFill>
                <a:schemeClr val="tx1"/>
              </a:solidFill>
            </a:endParaRPr>
          </a:p>
        </p:txBody>
      </p:sp>
      <p:sp>
        <p:nvSpPr>
          <p:cNvPr id="21" name="Curved Up Arrow 20"/>
          <p:cNvSpPr/>
          <p:nvPr/>
        </p:nvSpPr>
        <p:spPr>
          <a:xfrm rot="21439207" flipH="1">
            <a:off x="2493667" y="4909624"/>
            <a:ext cx="2110058" cy="249382"/>
          </a:xfrm>
          <a:prstGeom prst="curved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900">
              <a:solidFill>
                <a:schemeClr val="tx1"/>
              </a:solidFill>
            </a:endParaRPr>
          </a:p>
        </p:txBody>
      </p:sp>
    </p:spTree>
    <p:extLst>
      <p:ext uri="{BB962C8B-B14F-4D97-AF65-F5344CB8AC3E}">
        <p14:creationId xmlns:p14="http://schemas.microsoft.com/office/powerpoint/2010/main" val="107884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SRM Request/Response</a:t>
            </a:r>
            <a:r>
              <a:rPr lang="en-US" b="1" dirty="0"/>
              <a:t> (Revised)</a:t>
            </a:r>
            <a:endParaRPr lang="en-US" dirty="0"/>
          </a:p>
        </p:txBody>
      </p:sp>
      <p:grpSp>
        <p:nvGrpSpPr>
          <p:cNvPr id="5" name="Group 4"/>
          <p:cNvGrpSpPr/>
          <p:nvPr/>
        </p:nvGrpSpPr>
        <p:grpSpPr>
          <a:xfrm>
            <a:off x="721961" y="1917121"/>
            <a:ext cx="3465576" cy="479121"/>
            <a:chOff x="962614" y="1413161"/>
            <a:chExt cx="4620768" cy="638828"/>
          </a:xfrm>
        </p:grpSpPr>
        <p:sp>
          <p:nvSpPr>
            <p:cNvPr id="3" name="Right Bracket 2"/>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4" name="TextBox 3"/>
            <p:cNvSpPr txBox="1"/>
            <p:nvPr/>
          </p:nvSpPr>
          <p:spPr>
            <a:xfrm>
              <a:off x="3214255" y="1413161"/>
              <a:ext cx="357363" cy="307776"/>
            </a:xfrm>
            <a:prstGeom prst="rect">
              <a:avLst/>
            </a:prstGeom>
            <a:noFill/>
          </p:spPr>
          <p:txBody>
            <a:bodyPr wrap="none" rtlCol="0">
              <a:spAutoFit/>
            </a:bodyPr>
            <a:lstStyle/>
            <a:p>
              <a:r>
                <a:rPr lang="en-US" sz="900" dirty="0"/>
                <a:t>A</a:t>
              </a:r>
            </a:p>
          </p:txBody>
        </p:sp>
      </p:grpSp>
      <p:grpSp>
        <p:nvGrpSpPr>
          <p:cNvPr id="8" name="Group 7"/>
          <p:cNvGrpSpPr/>
          <p:nvPr/>
        </p:nvGrpSpPr>
        <p:grpSpPr>
          <a:xfrm>
            <a:off x="4951053" y="1917117"/>
            <a:ext cx="3465576" cy="479121"/>
            <a:chOff x="962614" y="1413161"/>
            <a:chExt cx="4620768" cy="638828"/>
          </a:xfrm>
        </p:grpSpPr>
        <p:sp>
          <p:nvSpPr>
            <p:cNvPr id="9" name="Right Bracket 8"/>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10" name="TextBox 9"/>
            <p:cNvSpPr txBox="1"/>
            <p:nvPr/>
          </p:nvSpPr>
          <p:spPr>
            <a:xfrm>
              <a:off x="3214255" y="1413161"/>
              <a:ext cx="348813" cy="307776"/>
            </a:xfrm>
            <a:prstGeom prst="rect">
              <a:avLst/>
            </a:prstGeom>
            <a:noFill/>
          </p:spPr>
          <p:txBody>
            <a:bodyPr wrap="none" rtlCol="0">
              <a:spAutoFit/>
            </a:bodyPr>
            <a:lstStyle/>
            <a:p>
              <a:r>
                <a:rPr lang="en-US" sz="900" dirty="0"/>
                <a:t>B</a:t>
              </a:r>
            </a:p>
          </p:txBody>
        </p:sp>
      </p:grpSp>
      <p:sp>
        <p:nvSpPr>
          <p:cNvPr id="6" name="TextBox 5"/>
          <p:cNvSpPr txBox="1"/>
          <p:nvPr/>
        </p:nvSpPr>
        <p:spPr>
          <a:xfrm>
            <a:off x="1597823" y="3188292"/>
            <a:ext cx="1281120"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baseline="-25000" dirty="0" err="1">
                <a:solidFill>
                  <a:srgbClr val="FF0000"/>
                </a:solidFill>
              </a:rPr>
              <a:t>X</a:t>
            </a:r>
            <a:r>
              <a:rPr lang="en-US" sz="900" dirty="0">
                <a:solidFill>
                  <a:srgbClr val="FF0000"/>
                </a:solidFill>
              </a:rPr>
              <a:t>)</a:t>
            </a:r>
          </a:p>
        </p:txBody>
      </p:sp>
      <p:sp>
        <p:nvSpPr>
          <p:cNvPr id="14" name="TextBox 13"/>
          <p:cNvSpPr txBox="1"/>
          <p:nvPr/>
        </p:nvSpPr>
        <p:spPr>
          <a:xfrm>
            <a:off x="1547719" y="4659879"/>
            <a:ext cx="1281120"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baseline="-25000" dirty="0" err="1">
                <a:solidFill>
                  <a:srgbClr val="FF0000"/>
                </a:solidFill>
              </a:rPr>
              <a:t>X</a:t>
            </a:r>
            <a:r>
              <a:rPr lang="en-US" sz="900" dirty="0">
                <a:solidFill>
                  <a:srgbClr val="FF0000"/>
                </a:solidFill>
              </a:rPr>
              <a:t>)</a:t>
            </a:r>
          </a:p>
        </p:txBody>
      </p:sp>
      <p:sp>
        <p:nvSpPr>
          <p:cNvPr id="15" name="TextBox 14"/>
          <p:cNvSpPr txBox="1"/>
          <p:nvPr/>
        </p:nvSpPr>
        <p:spPr>
          <a:xfrm>
            <a:off x="5735119" y="2844438"/>
            <a:ext cx="1287532"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 </a:t>
            </a:r>
            <a:r>
              <a:rPr lang="en-US" sz="900" dirty="0" err="1">
                <a:solidFill>
                  <a:srgbClr val="FF0000"/>
                </a:solidFill>
              </a:rPr>
              <a:t>SrmHandle</a:t>
            </a:r>
            <a:r>
              <a:rPr lang="en-US" sz="900" baseline="-25000" dirty="0" err="1">
                <a:solidFill>
                  <a:srgbClr val="FF0000"/>
                </a:solidFill>
              </a:rPr>
              <a:t>Y</a:t>
            </a:r>
            <a:r>
              <a:rPr lang="en-US" sz="900" dirty="0">
                <a:solidFill>
                  <a:srgbClr val="FF0000"/>
                </a:solidFill>
              </a:rPr>
              <a:t>)</a:t>
            </a:r>
          </a:p>
        </p:txBody>
      </p:sp>
      <p:sp>
        <p:nvSpPr>
          <p:cNvPr id="16" name="TextBox 15"/>
          <p:cNvSpPr txBox="1"/>
          <p:nvPr/>
        </p:nvSpPr>
        <p:spPr>
          <a:xfrm>
            <a:off x="5745503" y="4160885"/>
            <a:ext cx="1287532"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 </a:t>
            </a:r>
            <a:r>
              <a:rPr lang="en-US" sz="900" dirty="0" err="1">
                <a:solidFill>
                  <a:srgbClr val="FF0000"/>
                </a:solidFill>
              </a:rPr>
              <a:t>SrmHandle</a:t>
            </a:r>
            <a:r>
              <a:rPr lang="en-US" sz="900" baseline="-25000" dirty="0" err="1">
                <a:solidFill>
                  <a:srgbClr val="FF0000"/>
                </a:solidFill>
              </a:rPr>
              <a:t>Y</a:t>
            </a:r>
            <a:r>
              <a:rPr lang="en-US" sz="900" dirty="0">
                <a:solidFill>
                  <a:srgbClr val="FF0000"/>
                </a:solidFill>
              </a:rPr>
              <a:t>)</a:t>
            </a:r>
          </a:p>
        </p:txBody>
      </p:sp>
      <p:sp>
        <p:nvSpPr>
          <p:cNvPr id="17" name="TextBox 16"/>
          <p:cNvSpPr txBox="1"/>
          <p:nvPr/>
        </p:nvSpPr>
        <p:spPr>
          <a:xfrm>
            <a:off x="3807743" y="3227992"/>
            <a:ext cx="1199367" cy="230832"/>
          </a:xfrm>
          <a:prstGeom prst="rect">
            <a:avLst/>
          </a:prstGeom>
          <a:noFill/>
        </p:spPr>
        <p:txBody>
          <a:bodyPr wrap="none" rtlCol="0">
            <a:spAutoFit/>
          </a:bodyPr>
          <a:lstStyle/>
          <a:p>
            <a:r>
              <a:rPr lang="en-US" sz="900" dirty="0">
                <a:solidFill>
                  <a:srgbClr val="FF0000"/>
                </a:solidFill>
              </a:rPr>
              <a:t>(A</a:t>
            </a:r>
            <a:r>
              <a:rPr lang="en-US" sz="900" dirty="0">
                <a:solidFill>
                  <a:srgbClr val="FF0000"/>
                </a:solidFill>
                <a:sym typeface="Wingdings" panose="05000000000000000000" pitchFamily="2" charset="2"/>
              </a:rPr>
              <a:t>B, SRM Token</a:t>
            </a:r>
            <a:r>
              <a:rPr lang="en-US" sz="900" baseline="-25000" dirty="0">
                <a:solidFill>
                  <a:srgbClr val="FF0000"/>
                </a:solidFill>
                <a:sym typeface="Wingdings" panose="05000000000000000000" pitchFamily="2" charset="2"/>
              </a:rPr>
              <a:t>1</a:t>
            </a:r>
            <a:r>
              <a:rPr lang="en-US" sz="900" dirty="0">
                <a:solidFill>
                  <a:srgbClr val="FF0000"/>
                </a:solidFill>
                <a:sym typeface="Wingdings" panose="05000000000000000000" pitchFamily="2" charset="2"/>
              </a:rPr>
              <a:t>)</a:t>
            </a:r>
            <a:endParaRPr lang="en-US" sz="900" dirty="0">
              <a:solidFill>
                <a:srgbClr val="FF0000"/>
              </a:solidFill>
            </a:endParaRPr>
          </a:p>
        </p:txBody>
      </p:sp>
      <p:sp>
        <p:nvSpPr>
          <p:cNvPr id="18" name="TextBox 17"/>
          <p:cNvSpPr txBox="1"/>
          <p:nvPr/>
        </p:nvSpPr>
        <p:spPr>
          <a:xfrm>
            <a:off x="3840550" y="4460549"/>
            <a:ext cx="1199367" cy="230832"/>
          </a:xfrm>
          <a:prstGeom prst="rect">
            <a:avLst/>
          </a:prstGeom>
          <a:noFill/>
        </p:spPr>
        <p:txBody>
          <a:bodyPr wrap="none" rtlCol="0">
            <a:spAutoFit/>
          </a:bodyPr>
          <a:lstStyle/>
          <a:p>
            <a:r>
              <a:rPr lang="en-US" sz="900" dirty="0">
                <a:solidFill>
                  <a:srgbClr val="FF0000"/>
                </a:solidFill>
              </a:rPr>
              <a:t>(B</a:t>
            </a:r>
            <a:r>
              <a:rPr lang="en-US" sz="900" dirty="0">
                <a:solidFill>
                  <a:srgbClr val="FF0000"/>
                </a:solidFill>
                <a:sym typeface="Wingdings" panose="05000000000000000000" pitchFamily="2" charset="2"/>
              </a:rPr>
              <a:t>A, SRM Token</a:t>
            </a:r>
            <a:r>
              <a:rPr lang="en-US" sz="900" baseline="-25000" dirty="0">
                <a:solidFill>
                  <a:srgbClr val="FF0000"/>
                </a:solidFill>
                <a:sym typeface="Wingdings" panose="05000000000000000000" pitchFamily="2" charset="2"/>
              </a:rPr>
              <a:t>1</a:t>
            </a:r>
            <a:r>
              <a:rPr lang="en-US" sz="900" dirty="0">
                <a:solidFill>
                  <a:srgbClr val="FF0000"/>
                </a:solidFill>
                <a:sym typeface="Wingdings" panose="05000000000000000000" pitchFamily="2" charset="2"/>
              </a:rPr>
              <a:t>)</a:t>
            </a:r>
            <a:endParaRPr lang="en-US" sz="900" dirty="0">
              <a:solidFill>
                <a:srgbClr val="FF0000"/>
              </a:solidFill>
            </a:endParaRPr>
          </a:p>
        </p:txBody>
      </p:sp>
      <p:sp>
        <p:nvSpPr>
          <p:cNvPr id="22" name="Rectangle 5">
            <a:extLst>
              <a:ext uri="{FF2B5EF4-FFF2-40B4-BE49-F238E27FC236}">
                <a16:creationId xmlns:a16="http://schemas.microsoft.com/office/drawing/2014/main" id="{F77C063D-2BBE-4310-A7FA-AB64B4D2BA6E}"/>
              </a:ext>
            </a:extLst>
          </p:cNvPr>
          <p:cNvSpPr>
            <a:spLocks noChangeArrowheads="1"/>
          </p:cNvSpPr>
          <p:nvPr/>
        </p:nvSpPr>
        <p:spPr bwMode="auto">
          <a:xfrm>
            <a:off x="839391" y="2657475"/>
            <a:ext cx="1197769" cy="2297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23" name="Rectangle 6">
            <a:extLst>
              <a:ext uri="{FF2B5EF4-FFF2-40B4-BE49-F238E27FC236}">
                <a16:creationId xmlns:a16="http://schemas.microsoft.com/office/drawing/2014/main" id="{D8716689-8E5B-463E-8DB9-D7CA44DF067A}"/>
              </a:ext>
            </a:extLst>
          </p:cNvPr>
          <p:cNvSpPr>
            <a:spLocks noChangeArrowheads="1"/>
          </p:cNvSpPr>
          <p:nvPr/>
        </p:nvSpPr>
        <p:spPr bwMode="auto">
          <a:xfrm>
            <a:off x="839391" y="2657475"/>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24" name="Line 7">
            <a:extLst>
              <a:ext uri="{FF2B5EF4-FFF2-40B4-BE49-F238E27FC236}">
                <a16:creationId xmlns:a16="http://schemas.microsoft.com/office/drawing/2014/main" id="{85D43D36-86E0-4912-AA60-E5595992460C}"/>
              </a:ext>
            </a:extLst>
          </p:cNvPr>
          <p:cNvSpPr>
            <a:spLocks noChangeShapeType="1"/>
          </p:cNvSpPr>
          <p:nvPr/>
        </p:nvSpPr>
        <p:spPr bwMode="auto">
          <a:xfrm flipH="1">
            <a:off x="1433513" y="2887267"/>
            <a:ext cx="4763" cy="2040731"/>
          </a:xfrm>
          <a:prstGeom prst="line">
            <a:avLst/>
          </a:prstGeom>
          <a:noFill/>
          <a:ln w="238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25" name="Rectangle 8">
            <a:extLst>
              <a:ext uri="{FF2B5EF4-FFF2-40B4-BE49-F238E27FC236}">
                <a16:creationId xmlns:a16="http://schemas.microsoft.com/office/drawing/2014/main" id="{50138AC5-CAFA-4356-B2F1-EA53DCABE33F}"/>
              </a:ext>
            </a:extLst>
          </p:cNvPr>
          <p:cNvSpPr>
            <a:spLocks noChangeArrowheads="1"/>
          </p:cNvSpPr>
          <p:nvPr/>
        </p:nvSpPr>
        <p:spPr bwMode="auto">
          <a:xfrm>
            <a:off x="2799160" y="2657475"/>
            <a:ext cx="1198960" cy="2297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26" name="Rectangle 9">
            <a:extLst>
              <a:ext uri="{FF2B5EF4-FFF2-40B4-BE49-F238E27FC236}">
                <a16:creationId xmlns:a16="http://schemas.microsoft.com/office/drawing/2014/main" id="{080739B3-D7C0-4737-8F2F-5937C841FA73}"/>
              </a:ext>
            </a:extLst>
          </p:cNvPr>
          <p:cNvSpPr>
            <a:spLocks noChangeArrowheads="1"/>
          </p:cNvSpPr>
          <p:nvPr/>
        </p:nvSpPr>
        <p:spPr bwMode="auto">
          <a:xfrm>
            <a:off x="2799160" y="2657475"/>
            <a:ext cx="1198960"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27" name="Line 10">
            <a:extLst>
              <a:ext uri="{FF2B5EF4-FFF2-40B4-BE49-F238E27FC236}">
                <a16:creationId xmlns:a16="http://schemas.microsoft.com/office/drawing/2014/main" id="{4BF80C88-3730-48C9-AEFA-CC3970F7B0E6}"/>
              </a:ext>
            </a:extLst>
          </p:cNvPr>
          <p:cNvSpPr>
            <a:spLocks noChangeShapeType="1"/>
          </p:cNvSpPr>
          <p:nvPr/>
        </p:nvSpPr>
        <p:spPr bwMode="auto">
          <a:xfrm flipH="1">
            <a:off x="3394472" y="2887267"/>
            <a:ext cx="4763" cy="2040731"/>
          </a:xfrm>
          <a:prstGeom prst="line">
            <a:avLst/>
          </a:prstGeom>
          <a:noFill/>
          <a:ln w="238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28" name="Rectangle 11">
            <a:extLst>
              <a:ext uri="{FF2B5EF4-FFF2-40B4-BE49-F238E27FC236}">
                <a16:creationId xmlns:a16="http://schemas.microsoft.com/office/drawing/2014/main" id="{B2D25A58-8399-48E6-AFD9-BB7513C3C9C4}"/>
              </a:ext>
            </a:extLst>
          </p:cNvPr>
          <p:cNvSpPr>
            <a:spLocks noChangeArrowheads="1"/>
          </p:cNvSpPr>
          <p:nvPr/>
        </p:nvSpPr>
        <p:spPr bwMode="auto">
          <a:xfrm>
            <a:off x="5078016" y="2657475"/>
            <a:ext cx="1197769" cy="2297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29" name="Rectangle 12">
            <a:extLst>
              <a:ext uri="{FF2B5EF4-FFF2-40B4-BE49-F238E27FC236}">
                <a16:creationId xmlns:a16="http://schemas.microsoft.com/office/drawing/2014/main" id="{DB7FBFA7-AB35-4345-98E3-2712EBB16013}"/>
              </a:ext>
            </a:extLst>
          </p:cNvPr>
          <p:cNvSpPr>
            <a:spLocks noChangeArrowheads="1"/>
          </p:cNvSpPr>
          <p:nvPr/>
        </p:nvSpPr>
        <p:spPr bwMode="auto">
          <a:xfrm>
            <a:off x="5078016" y="2657475"/>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30" name="Rectangle 13">
            <a:extLst>
              <a:ext uri="{FF2B5EF4-FFF2-40B4-BE49-F238E27FC236}">
                <a16:creationId xmlns:a16="http://schemas.microsoft.com/office/drawing/2014/main" id="{46565E8E-662A-4339-971C-AA8D9E682D3B}"/>
              </a:ext>
            </a:extLst>
          </p:cNvPr>
          <p:cNvSpPr>
            <a:spLocks noChangeArrowheads="1"/>
          </p:cNvSpPr>
          <p:nvPr/>
        </p:nvSpPr>
        <p:spPr bwMode="auto">
          <a:xfrm>
            <a:off x="5482829" y="2309813"/>
            <a:ext cx="37991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Device</a:t>
            </a:r>
            <a:endParaRPr lang="en-US" altLang="en-US" sz="1350"/>
          </a:p>
        </p:txBody>
      </p:sp>
      <p:sp>
        <p:nvSpPr>
          <p:cNvPr id="31" name="Rectangle 14">
            <a:extLst>
              <a:ext uri="{FF2B5EF4-FFF2-40B4-BE49-F238E27FC236}">
                <a16:creationId xmlns:a16="http://schemas.microsoft.com/office/drawing/2014/main" id="{5E342A88-C68C-4327-812F-32D6E1C62E62}"/>
              </a:ext>
            </a:extLst>
          </p:cNvPr>
          <p:cNvSpPr>
            <a:spLocks noChangeArrowheads="1"/>
          </p:cNvSpPr>
          <p:nvPr/>
        </p:nvSpPr>
        <p:spPr bwMode="auto">
          <a:xfrm>
            <a:off x="5472114" y="2470548"/>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24" name="Line 15">
            <a:extLst>
              <a:ext uri="{FF2B5EF4-FFF2-40B4-BE49-F238E27FC236}">
                <a16:creationId xmlns:a16="http://schemas.microsoft.com/office/drawing/2014/main" id="{E25961CD-56D8-498E-BF4A-95B75652F1F8}"/>
              </a:ext>
            </a:extLst>
          </p:cNvPr>
          <p:cNvSpPr>
            <a:spLocks noChangeShapeType="1"/>
          </p:cNvSpPr>
          <p:nvPr/>
        </p:nvSpPr>
        <p:spPr bwMode="auto">
          <a:xfrm flipH="1">
            <a:off x="5672138" y="2887267"/>
            <a:ext cx="5954" cy="2040731"/>
          </a:xfrm>
          <a:prstGeom prst="line">
            <a:avLst/>
          </a:prstGeom>
          <a:noFill/>
          <a:ln w="238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25" name="Rectangle 16">
            <a:extLst>
              <a:ext uri="{FF2B5EF4-FFF2-40B4-BE49-F238E27FC236}">
                <a16:creationId xmlns:a16="http://schemas.microsoft.com/office/drawing/2014/main" id="{5E9031AB-0509-437D-AC0A-5FAB13A0A98C}"/>
              </a:ext>
            </a:extLst>
          </p:cNvPr>
          <p:cNvSpPr>
            <a:spLocks noChangeArrowheads="1"/>
          </p:cNvSpPr>
          <p:nvPr/>
        </p:nvSpPr>
        <p:spPr bwMode="auto">
          <a:xfrm>
            <a:off x="7037785" y="2657475"/>
            <a:ext cx="1197769" cy="22979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026" name="Rectangle 17">
            <a:extLst>
              <a:ext uri="{FF2B5EF4-FFF2-40B4-BE49-F238E27FC236}">
                <a16:creationId xmlns:a16="http://schemas.microsoft.com/office/drawing/2014/main" id="{AEC86955-DF1E-418F-87D6-3F87C9A6E1A0}"/>
              </a:ext>
            </a:extLst>
          </p:cNvPr>
          <p:cNvSpPr>
            <a:spLocks noChangeArrowheads="1"/>
          </p:cNvSpPr>
          <p:nvPr/>
        </p:nvSpPr>
        <p:spPr bwMode="auto">
          <a:xfrm>
            <a:off x="7037785" y="2657475"/>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28" name="Rectangle 18">
            <a:extLst>
              <a:ext uri="{FF2B5EF4-FFF2-40B4-BE49-F238E27FC236}">
                <a16:creationId xmlns:a16="http://schemas.microsoft.com/office/drawing/2014/main" id="{570EEA5B-366B-470E-A5C2-EAD8041AFE83}"/>
              </a:ext>
            </a:extLst>
          </p:cNvPr>
          <p:cNvSpPr>
            <a:spLocks noChangeArrowheads="1"/>
          </p:cNvSpPr>
          <p:nvPr/>
        </p:nvSpPr>
        <p:spPr bwMode="auto">
          <a:xfrm>
            <a:off x="7315201" y="2309813"/>
            <a:ext cx="64440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Device next</a:t>
            </a:r>
            <a:endParaRPr lang="en-US" altLang="en-US" sz="1350"/>
          </a:p>
        </p:txBody>
      </p:sp>
      <p:sp>
        <p:nvSpPr>
          <p:cNvPr id="1029" name="Rectangle 19">
            <a:extLst>
              <a:ext uri="{FF2B5EF4-FFF2-40B4-BE49-F238E27FC236}">
                <a16:creationId xmlns:a16="http://schemas.microsoft.com/office/drawing/2014/main" id="{B522E373-8CA4-4E8C-A611-3882A04CA4C3}"/>
              </a:ext>
            </a:extLst>
          </p:cNvPr>
          <p:cNvSpPr>
            <a:spLocks noChangeArrowheads="1"/>
          </p:cNvSpPr>
          <p:nvPr/>
        </p:nvSpPr>
        <p:spPr bwMode="auto">
          <a:xfrm>
            <a:off x="7318773" y="2470548"/>
            <a:ext cx="64440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higher layer</a:t>
            </a:r>
            <a:endParaRPr lang="en-US" altLang="en-US" sz="1350"/>
          </a:p>
        </p:txBody>
      </p:sp>
      <p:sp>
        <p:nvSpPr>
          <p:cNvPr id="1030" name="Line 20">
            <a:extLst>
              <a:ext uri="{FF2B5EF4-FFF2-40B4-BE49-F238E27FC236}">
                <a16:creationId xmlns:a16="http://schemas.microsoft.com/office/drawing/2014/main" id="{FF7AA0FE-FF98-4C73-BD09-ADB7EB1E69B9}"/>
              </a:ext>
            </a:extLst>
          </p:cNvPr>
          <p:cNvSpPr>
            <a:spLocks noChangeShapeType="1"/>
          </p:cNvSpPr>
          <p:nvPr/>
        </p:nvSpPr>
        <p:spPr bwMode="auto">
          <a:xfrm flipH="1">
            <a:off x="7631907" y="2887267"/>
            <a:ext cx="5954" cy="2040731"/>
          </a:xfrm>
          <a:prstGeom prst="line">
            <a:avLst/>
          </a:prstGeom>
          <a:noFill/>
          <a:ln w="23813" cap="flat">
            <a:solidFill>
              <a:srgbClr val="000000"/>
            </a:solidFill>
            <a:prstDash val="solid"/>
            <a:miter lim="800000"/>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31" name="Freeform 21">
            <a:extLst>
              <a:ext uri="{FF2B5EF4-FFF2-40B4-BE49-F238E27FC236}">
                <a16:creationId xmlns:a16="http://schemas.microsoft.com/office/drawing/2014/main" id="{E95204BC-A7AA-4DB9-B38E-E009DB964C6D}"/>
              </a:ext>
            </a:extLst>
          </p:cNvPr>
          <p:cNvSpPr>
            <a:spLocks noEditPoints="1"/>
          </p:cNvSpPr>
          <p:nvPr/>
        </p:nvSpPr>
        <p:spPr bwMode="auto">
          <a:xfrm>
            <a:off x="1438276" y="3121819"/>
            <a:ext cx="1955006" cy="66675"/>
          </a:xfrm>
          <a:custGeom>
            <a:avLst/>
            <a:gdLst>
              <a:gd name="T0" fmla="*/ 0 w 1642"/>
              <a:gd name="T1" fmla="*/ 20 h 56"/>
              <a:gd name="T2" fmla="*/ 1596 w 1642"/>
              <a:gd name="T3" fmla="*/ 20 h 56"/>
              <a:gd name="T4" fmla="*/ 1596 w 1642"/>
              <a:gd name="T5" fmla="*/ 35 h 56"/>
              <a:gd name="T6" fmla="*/ 0 w 1642"/>
              <a:gd name="T7" fmla="*/ 35 h 56"/>
              <a:gd name="T8" fmla="*/ 0 w 1642"/>
              <a:gd name="T9" fmla="*/ 20 h 56"/>
              <a:gd name="T10" fmla="*/ 1586 w 1642"/>
              <a:gd name="T11" fmla="*/ 0 h 56"/>
              <a:gd name="T12" fmla="*/ 1642 w 1642"/>
              <a:gd name="T13" fmla="*/ 28 h 56"/>
              <a:gd name="T14" fmla="*/ 1586 w 1642"/>
              <a:gd name="T15" fmla="*/ 56 h 56"/>
              <a:gd name="T16" fmla="*/ 1586 w 1642"/>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2" h="56">
                <a:moveTo>
                  <a:pt x="0" y="20"/>
                </a:moveTo>
                <a:lnTo>
                  <a:pt x="1596" y="20"/>
                </a:lnTo>
                <a:lnTo>
                  <a:pt x="1596" y="35"/>
                </a:lnTo>
                <a:lnTo>
                  <a:pt x="0" y="35"/>
                </a:lnTo>
                <a:lnTo>
                  <a:pt x="0" y="20"/>
                </a:lnTo>
                <a:close/>
                <a:moveTo>
                  <a:pt x="1586" y="0"/>
                </a:moveTo>
                <a:lnTo>
                  <a:pt x="1642" y="28"/>
                </a:lnTo>
                <a:lnTo>
                  <a:pt x="1586" y="56"/>
                </a:lnTo>
                <a:lnTo>
                  <a:pt x="158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32" name="Rectangle 22">
            <a:extLst>
              <a:ext uri="{FF2B5EF4-FFF2-40B4-BE49-F238E27FC236}">
                <a16:creationId xmlns:a16="http://schemas.microsoft.com/office/drawing/2014/main" id="{7A585983-DCC8-4E25-B086-AD615FAAA5D0}"/>
              </a:ext>
            </a:extLst>
          </p:cNvPr>
          <p:cNvSpPr>
            <a:spLocks noChangeArrowheads="1"/>
          </p:cNvSpPr>
          <p:nvPr/>
        </p:nvSpPr>
        <p:spPr bwMode="auto">
          <a:xfrm>
            <a:off x="1837135" y="2992042"/>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dirty="0">
                <a:solidFill>
                  <a:srgbClr val="000000"/>
                </a:solidFill>
                <a:latin typeface="Times New Roman" panose="02020603050405020304" pitchFamily="18" charset="0"/>
              </a:rPr>
              <a:t>MLME</a:t>
            </a:r>
            <a:endParaRPr lang="en-US" altLang="en-US" sz="1350" dirty="0"/>
          </a:p>
        </p:txBody>
      </p:sp>
      <p:sp>
        <p:nvSpPr>
          <p:cNvPr id="1033" name="Rectangle 23">
            <a:extLst>
              <a:ext uri="{FF2B5EF4-FFF2-40B4-BE49-F238E27FC236}">
                <a16:creationId xmlns:a16="http://schemas.microsoft.com/office/drawing/2014/main" id="{12CA3BCF-B432-4858-900E-72A4487697B9}"/>
              </a:ext>
            </a:extLst>
          </p:cNvPr>
          <p:cNvSpPr>
            <a:spLocks noChangeArrowheads="1"/>
          </p:cNvSpPr>
          <p:nvPr/>
        </p:nvSpPr>
        <p:spPr bwMode="auto">
          <a:xfrm>
            <a:off x="2235995" y="2992042"/>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34" name="Rectangle 24">
            <a:extLst>
              <a:ext uri="{FF2B5EF4-FFF2-40B4-BE49-F238E27FC236}">
                <a16:creationId xmlns:a16="http://schemas.microsoft.com/office/drawing/2014/main" id="{E9C05C0C-1056-4A6A-BC92-4D95E6B71B6D}"/>
              </a:ext>
            </a:extLst>
          </p:cNvPr>
          <p:cNvSpPr>
            <a:spLocks noChangeArrowheads="1"/>
          </p:cNvSpPr>
          <p:nvPr/>
        </p:nvSpPr>
        <p:spPr bwMode="auto">
          <a:xfrm>
            <a:off x="2280048" y="2992042"/>
            <a:ext cx="706925"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dirty="0" err="1">
                <a:solidFill>
                  <a:srgbClr val="000000"/>
                </a:solidFill>
                <a:latin typeface="Times New Roman" panose="02020603050405020304" pitchFamily="18" charset="0"/>
              </a:rPr>
              <a:t>SRM.request</a:t>
            </a:r>
            <a:endParaRPr lang="en-US" altLang="en-US" sz="1350" dirty="0"/>
          </a:p>
        </p:txBody>
      </p:sp>
      <p:sp>
        <p:nvSpPr>
          <p:cNvPr id="1035" name="Freeform 25">
            <a:extLst>
              <a:ext uri="{FF2B5EF4-FFF2-40B4-BE49-F238E27FC236}">
                <a16:creationId xmlns:a16="http://schemas.microsoft.com/office/drawing/2014/main" id="{556F1512-CC71-46B8-98E3-AB7757ABF495}"/>
              </a:ext>
            </a:extLst>
          </p:cNvPr>
          <p:cNvSpPr>
            <a:spLocks noEditPoints="1"/>
          </p:cNvSpPr>
          <p:nvPr/>
        </p:nvSpPr>
        <p:spPr bwMode="auto">
          <a:xfrm>
            <a:off x="3394473" y="3201591"/>
            <a:ext cx="2288381" cy="66675"/>
          </a:xfrm>
          <a:custGeom>
            <a:avLst/>
            <a:gdLst>
              <a:gd name="T0" fmla="*/ 0 w 1922"/>
              <a:gd name="T1" fmla="*/ 21 h 56"/>
              <a:gd name="T2" fmla="*/ 1876 w 1922"/>
              <a:gd name="T3" fmla="*/ 21 h 56"/>
              <a:gd name="T4" fmla="*/ 1876 w 1922"/>
              <a:gd name="T5" fmla="*/ 35 h 56"/>
              <a:gd name="T6" fmla="*/ 0 w 1922"/>
              <a:gd name="T7" fmla="*/ 35 h 56"/>
              <a:gd name="T8" fmla="*/ 0 w 1922"/>
              <a:gd name="T9" fmla="*/ 21 h 56"/>
              <a:gd name="T10" fmla="*/ 1866 w 1922"/>
              <a:gd name="T11" fmla="*/ 0 h 56"/>
              <a:gd name="T12" fmla="*/ 1922 w 1922"/>
              <a:gd name="T13" fmla="*/ 28 h 56"/>
              <a:gd name="T14" fmla="*/ 1866 w 1922"/>
              <a:gd name="T15" fmla="*/ 56 h 56"/>
              <a:gd name="T16" fmla="*/ 1866 w 1922"/>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2" h="56">
                <a:moveTo>
                  <a:pt x="0" y="21"/>
                </a:moveTo>
                <a:lnTo>
                  <a:pt x="1876" y="21"/>
                </a:lnTo>
                <a:lnTo>
                  <a:pt x="1876" y="35"/>
                </a:lnTo>
                <a:lnTo>
                  <a:pt x="0" y="35"/>
                </a:lnTo>
                <a:lnTo>
                  <a:pt x="0" y="21"/>
                </a:lnTo>
                <a:close/>
                <a:moveTo>
                  <a:pt x="1866" y="0"/>
                </a:moveTo>
                <a:lnTo>
                  <a:pt x="1922" y="28"/>
                </a:lnTo>
                <a:lnTo>
                  <a:pt x="1866" y="56"/>
                </a:lnTo>
                <a:lnTo>
                  <a:pt x="186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36" name="Freeform 26">
            <a:extLst>
              <a:ext uri="{FF2B5EF4-FFF2-40B4-BE49-F238E27FC236}">
                <a16:creationId xmlns:a16="http://schemas.microsoft.com/office/drawing/2014/main" id="{DBE0146F-58F5-414A-BB4A-43E23FBF5DF4}"/>
              </a:ext>
            </a:extLst>
          </p:cNvPr>
          <p:cNvSpPr>
            <a:spLocks noEditPoints="1"/>
          </p:cNvSpPr>
          <p:nvPr/>
        </p:nvSpPr>
        <p:spPr bwMode="auto">
          <a:xfrm>
            <a:off x="5682854" y="3295650"/>
            <a:ext cx="1955006" cy="66675"/>
          </a:xfrm>
          <a:custGeom>
            <a:avLst/>
            <a:gdLst>
              <a:gd name="T0" fmla="*/ 0 w 1642"/>
              <a:gd name="T1" fmla="*/ 20 h 56"/>
              <a:gd name="T2" fmla="*/ 1596 w 1642"/>
              <a:gd name="T3" fmla="*/ 20 h 56"/>
              <a:gd name="T4" fmla="*/ 1596 w 1642"/>
              <a:gd name="T5" fmla="*/ 35 h 56"/>
              <a:gd name="T6" fmla="*/ 0 w 1642"/>
              <a:gd name="T7" fmla="*/ 35 h 56"/>
              <a:gd name="T8" fmla="*/ 0 w 1642"/>
              <a:gd name="T9" fmla="*/ 20 h 56"/>
              <a:gd name="T10" fmla="*/ 1586 w 1642"/>
              <a:gd name="T11" fmla="*/ 0 h 56"/>
              <a:gd name="T12" fmla="*/ 1642 w 1642"/>
              <a:gd name="T13" fmla="*/ 28 h 56"/>
              <a:gd name="T14" fmla="*/ 1586 w 1642"/>
              <a:gd name="T15" fmla="*/ 56 h 56"/>
              <a:gd name="T16" fmla="*/ 1586 w 1642"/>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2" h="56">
                <a:moveTo>
                  <a:pt x="0" y="20"/>
                </a:moveTo>
                <a:lnTo>
                  <a:pt x="1596" y="20"/>
                </a:lnTo>
                <a:lnTo>
                  <a:pt x="1596" y="35"/>
                </a:lnTo>
                <a:lnTo>
                  <a:pt x="0" y="35"/>
                </a:lnTo>
                <a:lnTo>
                  <a:pt x="0" y="20"/>
                </a:lnTo>
                <a:close/>
                <a:moveTo>
                  <a:pt x="1586" y="0"/>
                </a:moveTo>
                <a:lnTo>
                  <a:pt x="1642" y="28"/>
                </a:lnTo>
                <a:lnTo>
                  <a:pt x="1586" y="56"/>
                </a:lnTo>
                <a:lnTo>
                  <a:pt x="158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37" name="Rectangle 27">
            <a:extLst>
              <a:ext uri="{FF2B5EF4-FFF2-40B4-BE49-F238E27FC236}">
                <a16:creationId xmlns:a16="http://schemas.microsoft.com/office/drawing/2014/main" id="{0DEBF711-32AE-4175-9A89-ABA54F790D33}"/>
              </a:ext>
            </a:extLst>
          </p:cNvPr>
          <p:cNvSpPr>
            <a:spLocks noChangeArrowheads="1"/>
          </p:cNvSpPr>
          <p:nvPr/>
        </p:nvSpPr>
        <p:spPr bwMode="auto">
          <a:xfrm>
            <a:off x="4160045" y="3058135"/>
            <a:ext cx="719749"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i="1" dirty="0">
                <a:solidFill>
                  <a:srgbClr val="000000"/>
                </a:solidFill>
                <a:latin typeface="Times New Roman" panose="02020603050405020304" pitchFamily="18" charset="0"/>
              </a:rPr>
              <a:t>SRM Request</a:t>
            </a:r>
            <a:endParaRPr lang="en-US" altLang="en-US" sz="1350" dirty="0"/>
          </a:p>
        </p:txBody>
      </p:sp>
      <p:sp>
        <p:nvSpPr>
          <p:cNvPr id="1038" name="Freeform 28">
            <a:extLst>
              <a:ext uri="{FF2B5EF4-FFF2-40B4-BE49-F238E27FC236}">
                <a16:creationId xmlns:a16="http://schemas.microsoft.com/office/drawing/2014/main" id="{4BCA794C-D273-448E-9437-1BC61B78B2BD}"/>
              </a:ext>
            </a:extLst>
          </p:cNvPr>
          <p:cNvSpPr>
            <a:spLocks noEditPoints="1"/>
          </p:cNvSpPr>
          <p:nvPr/>
        </p:nvSpPr>
        <p:spPr bwMode="auto">
          <a:xfrm>
            <a:off x="3376613" y="4452564"/>
            <a:ext cx="2301479" cy="66675"/>
          </a:xfrm>
          <a:custGeom>
            <a:avLst/>
            <a:gdLst>
              <a:gd name="T0" fmla="*/ 1933 w 1933"/>
              <a:gd name="T1" fmla="*/ 21 h 56"/>
              <a:gd name="T2" fmla="*/ 47 w 1933"/>
              <a:gd name="T3" fmla="*/ 21 h 56"/>
              <a:gd name="T4" fmla="*/ 47 w 1933"/>
              <a:gd name="T5" fmla="*/ 36 h 56"/>
              <a:gd name="T6" fmla="*/ 1933 w 1933"/>
              <a:gd name="T7" fmla="*/ 36 h 56"/>
              <a:gd name="T8" fmla="*/ 1933 w 1933"/>
              <a:gd name="T9" fmla="*/ 21 h 56"/>
              <a:gd name="T10" fmla="*/ 57 w 1933"/>
              <a:gd name="T11" fmla="*/ 0 h 56"/>
              <a:gd name="T12" fmla="*/ 0 w 1933"/>
              <a:gd name="T13" fmla="*/ 28 h 56"/>
              <a:gd name="T14" fmla="*/ 57 w 1933"/>
              <a:gd name="T15" fmla="*/ 56 h 56"/>
              <a:gd name="T16" fmla="*/ 57 w 1933"/>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3" h="56">
                <a:moveTo>
                  <a:pt x="1933" y="21"/>
                </a:moveTo>
                <a:lnTo>
                  <a:pt x="47" y="21"/>
                </a:lnTo>
                <a:lnTo>
                  <a:pt x="47" y="36"/>
                </a:lnTo>
                <a:lnTo>
                  <a:pt x="1933" y="36"/>
                </a:lnTo>
                <a:lnTo>
                  <a:pt x="1933" y="21"/>
                </a:lnTo>
                <a:close/>
                <a:moveTo>
                  <a:pt x="57" y="0"/>
                </a:moveTo>
                <a:lnTo>
                  <a:pt x="0" y="28"/>
                </a:lnTo>
                <a:lnTo>
                  <a:pt x="57" y="56"/>
                </a:lnTo>
                <a:lnTo>
                  <a:pt x="57"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39" name="Rectangle 29">
            <a:extLst>
              <a:ext uri="{FF2B5EF4-FFF2-40B4-BE49-F238E27FC236}">
                <a16:creationId xmlns:a16="http://schemas.microsoft.com/office/drawing/2014/main" id="{5E523F49-A394-4E46-A319-9B501F407F03}"/>
              </a:ext>
            </a:extLst>
          </p:cNvPr>
          <p:cNvSpPr>
            <a:spLocks noChangeArrowheads="1"/>
          </p:cNvSpPr>
          <p:nvPr/>
        </p:nvSpPr>
        <p:spPr bwMode="auto">
          <a:xfrm>
            <a:off x="4167189" y="4309716"/>
            <a:ext cx="803105"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i="1" dirty="0">
                <a:solidFill>
                  <a:srgbClr val="000000"/>
                </a:solidFill>
                <a:latin typeface="Times New Roman" panose="02020603050405020304" pitchFamily="18" charset="0"/>
              </a:rPr>
              <a:t>SRM Response</a:t>
            </a:r>
            <a:endParaRPr lang="en-US" altLang="en-US" sz="1350" dirty="0"/>
          </a:p>
        </p:txBody>
      </p:sp>
      <p:sp>
        <p:nvSpPr>
          <p:cNvPr id="1040" name="Freeform 30">
            <a:extLst>
              <a:ext uri="{FF2B5EF4-FFF2-40B4-BE49-F238E27FC236}">
                <a16:creationId xmlns:a16="http://schemas.microsoft.com/office/drawing/2014/main" id="{6E8ABE4D-D45F-41EB-96C1-68AAE107B5C2}"/>
              </a:ext>
            </a:extLst>
          </p:cNvPr>
          <p:cNvSpPr>
            <a:spLocks noEditPoints="1"/>
          </p:cNvSpPr>
          <p:nvPr/>
        </p:nvSpPr>
        <p:spPr bwMode="auto">
          <a:xfrm>
            <a:off x="5672139" y="4171825"/>
            <a:ext cx="1960960" cy="66675"/>
          </a:xfrm>
          <a:custGeom>
            <a:avLst/>
            <a:gdLst>
              <a:gd name="T0" fmla="*/ 1647 w 1647"/>
              <a:gd name="T1" fmla="*/ 21 h 56"/>
              <a:gd name="T2" fmla="*/ 47 w 1647"/>
              <a:gd name="T3" fmla="*/ 21 h 56"/>
              <a:gd name="T4" fmla="*/ 47 w 1647"/>
              <a:gd name="T5" fmla="*/ 36 h 56"/>
              <a:gd name="T6" fmla="*/ 1647 w 1647"/>
              <a:gd name="T7" fmla="*/ 36 h 56"/>
              <a:gd name="T8" fmla="*/ 1647 w 1647"/>
              <a:gd name="T9" fmla="*/ 21 h 56"/>
              <a:gd name="T10" fmla="*/ 56 w 1647"/>
              <a:gd name="T11" fmla="*/ 0 h 56"/>
              <a:gd name="T12" fmla="*/ 0 w 1647"/>
              <a:gd name="T13" fmla="*/ 28 h 56"/>
              <a:gd name="T14" fmla="*/ 56 w 1647"/>
              <a:gd name="T15" fmla="*/ 56 h 56"/>
              <a:gd name="T16" fmla="*/ 56 w 1647"/>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7" h="56">
                <a:moveTo>
                  <a:pt x="1647" y="21"/>
                </a:moveTo>
                <a:lnTo>
                  <a:pt x="47" y="21"/>
                </a:lnTo>
                <a:lnTo>
                  <a:pt x="47" y="36"/>
                </a:lnTo>
                <a:lnTo>
                  <a:pt x="1647" y="36"/>
                </a:lnTo>
                <a:lnTo>
                  <a:pt x="1647" y="21"/>
                </a:lnTo>
                <a:close/>
                <a:moveTo>
                  <a:pt x="56" y="0"/>
                </a:moveTo>
                <a:lnTo>
                  <a:pt x="0" y="28"/>
                </a:lnTo>
                <a:lnTo>
                  <a:pt x="56" y="56"/>
                </a:lnTo>
                <a:lnTo>
                  <a:pt x="5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41" name="Rectangle 31">
            <a:extLst>
              <a:ext uri="{FF2B5EF4-FFF2-40B4-BE49-F238E27FC236}">
                <a16:creationId xmlns:a16="http://schemas.microsoft.com/office/drawing/2014/main" id="{6D96BC01-A7D5-4EA1-A358-6BBD679ECC0F}"/>
              </a:ext>
            </a:extLst>
          </p:cNvPr>
          <p:cNvSpPr>
            <a:spLocks noChangeArrowheads="1"/>
          </p:cNvSpPr>
          <p:nvPr/>
        </p:nvSpPr>
        <p:spPr bwMode="auto">
          <a:xfrm>
            <a:off x="6075760" y="3111104"/>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42" name="Rectangle 32">
            <a:extLst>
              <a:ext uri="{FF2B5EF4-FFF2-40B4-BE49-F238E27FC236}">
                <a16:creationId xmlns:a16="http://schemas.microsoft.com/office/drawing/2014/main" id="{43182BC2-AED9-45C1-9CE5-F7B1D206B342}"/>
              </a:ext>
            </a:extLst>
          </p:cNvPr>
          <p:cNvSpPr>
            <a:spLocks noChangeArrowheads="1"/>
          </p:cNvSpPr>
          <p:nvPr/>
        </p:nvSpPr>
        <p:spPr bwMode="auto">
          <a:xfrm>
            <a:off x="6474620" y="3111104"/>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43" name="Rectangle 33">
            <a:extLst>
              <a:ext uri="{FF2B5EF4-FFF2-40B4-BE49-F238E27FC236}">
                <a16:creationId xmlns:a16="http://schemas.microsoft.com/office/drawing/2014/main" id="{3758F861-A42B-4280-9FA1-CAB3E7499DF3}"/>
              </a:ext>
            </a:extLst>
          </p:cNvPr>
          <p:cNvSpPr>
            <a:spLocks noChangeArrowheads="1"/>
          </p:cNvSpPr>
          <p:nvPr/>
        </p:nvSpPr>
        <p:spPr bwMode="auto">
          <a:xfrm>
            <a:off x="6518673" y="3111104"/>
            <a:ext cx="854401"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SRM.indication</a:t>
            </a:r>
            <a:endParaRPr lang="en-US" altLang="en-US" sz="1350"/>
          </a:p>
        </p:txBody>
      </p:sp>
      <p:sp>
        <p:nvSpPr>
          <p:cNvPr id="1044" name="Rectangle 34">
            <a:extLst>
              <a:ext uri="{FF2B5EF4-FFF2-40B4-BE49-F238E27FC236}">
                <a16:creationId xmlns:a16="http://schemas.microsoft.com/office/drawing/2014/main" id="{825AB6EA-645D-4776-A872-B12D4CEDB835}"/>
              </a:ext>
            </a:extLst>
          </p:cNvPr>
          <p:cNvSpPr>
            <a:spLocks noChangeArrowheads="1"/>
          </p:cNvSpPr>
          <p:nvPr/>
        </p:nvSpPr>
        <p:spPr bwMode="auto">
          <a:xfrm>
            <a:off x="6075760" y="4011091"/>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45" name="Rectangle 35">
            <a:extLst>
              <a:ext uri="{FF2B5EF4-FFF2-40B4-BE49-F238E27FC236}">
                <a16:creationId xmlns:a16="http://schemas.microsoft.com/office/drawing/2014/main" id="{8B7E7956-F6AC-4FE0-B201-C0A63C361E8E}"/>
              </a:ext>
            </a:extLst>
          </p:cNvPr>
          <p:cNvSpPr>
            <a:spLocks noChangeArrowheads="1"/>
          </p:cNvSpPr>
          <p:nvPr/>
        </p:nvSpPr>
        <p:spPr bwMode="auto">
          <a:xfrm>
            <a:off x="6474620" y="4011091"/>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46" name="Rectangle 36">
            <a:extLst>
              <a:ext uri="{FF2B5EF4-FFF2-40B4-BE49-F238E27FC236}">
                <a16:creationId xmlns:a16="http://schemas.microsoft.com/office/drawing/2014/main" id="{5DB87B64-0234-481E-B9C2-BA5DA57E2FE4}"/>
              </a:ext>
            </a:extLst>
          </p:cNvPr>
          <p:cNvSpPr>
            <a:spLocks noChangeArrowheads="1"/>
          </p:cNvSpPr>
          <p:nvPr/>
        </p:nvSpPr>
        <p:spPr bwMode="auto">
          <a:xfrm>
            <a:off x="6518673" y="4011091"/>
            <a:ext cx="790281"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SRM.response</a:t>
            </a:r>
            <a:endParaRPr lang="en-US" altLang="en-US" sz="1350"/>
          </a:p>
        </p:txBody>
      </p:sp>
      <p:sp>
        <p:nvSpPr>
          <p:cNvPr id="1047" name="Freeform 37">
            <a:extLst>
              <a:ext uri="{FF2B5EF4-FFF2-40B4-BE49-F238E27FC236}">
                <a16:creationId xmlns:a16="http://schemas.microsoft.com/office/drawing/2014/main" id="{2326E8C0-D2A9-4419-899B-C60959D21C6E}"/>
              </a:ext>
            </a:extLst>
          </p:cNvPr>
          <p:cNvSpPr>
            <a:spLocks noEditPoints="1"/>
          </p:cNvSpPr>
          <p:nvPr/>
        </p:nvSpPr>
        <p:spPr bwMode="auto">
          <a:xfrm>
            <a:off x="1444374" y="4684060"/>
            <a:ext cx="1959769" cy="66675"/>
          </a:xfrm>
          <a:custGeom>
            <a:avLst/>
            <a:gdLst>
              <a:gd name="T0" fmla="*/ 1646 w 1646"/>
              <a:gd name="T1" fmla="*/ 21 h 56"/>
              <a:gd name="T2" fmla="*/ 46 w 1646"/>
              <a:gd name="T3" fmla="*/ 21 h 56"/>
              <a:gd name="T4" fmla="*/ 46 w 1646"/>
              <a:gd name="T5" fmla="*/ 35 h 56"/>
              <a:gd name="T6" fmla="*/ 1646 w 1646"/>
              <a:gd name="T7" fmla="*/ 35 h 56"/>
              <a:gd name="T8" fmla="*/ 1646 w 1646"/>
              <a:gd name="T9" fmla="*/ 21 h 56"/>
              <a:gd name="T10" fmla="*/ 56 w 1646"/>
              <a:gd name="T11" fmla="*/ 0 h 56"/>
              <a:gd name="T12" fmla="*/ 0 w 1646"/>
              <a:gd name="T13" fmla="*/ 28 h 56"/>
              <a:gd name="T14" fmla="*/ 56 w 1646"/>
              <a:gd name="T15" fmla="*/ 56 h 56"/>
              <a:gd name="T16" fmla="*/ 56 w 1646"/>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6" h="56">
                <a:moveTo>
                  <a:pt x="1646" y="21"/>
                </a:moveTo>
                <a:lnTo>
                  <a:pt x="46" y="21"/>
                </a:lnTo>
                <a:lnTo>
                  <a:pt x="46" y="35"/>
                </a:lnTo>
                <a:lnTo>
                  <a:pt x="1646" y="35"/>
                </a:lnTo>
                <a:lnTo>
                  <a:pt x="1646" y="21"/>
                </a:lnTo>
                <a:close/>
                <a:moveTo>
                  <a:pt x="56" y="0"/>
                </a:moveTo>
                <a:lnTo>
                  <a:pt x="0" y="28"/>
                </a:lnTo>
                <a:lnTo>
                  <a:pt x="56" y="56"/>
                </a:lnTo>
                <a:lnTo>
                  <a:pt x="5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48" name="Rectangle 38">
            <a:extLst>
              <a:ext uri="{FF2B5EF4-FFF2-40B4-BE49-F238E27FC236}">
                <a16:creationId xmlns:a16="http://schemas.microsoft.com/office/drawing/2014/main" id="{43B1C3D1-11D0-4157-B875-CBC0670CE4CD}"/>
              </a:ext>
            </a:extLst>
          </p:cNvPr>
          <p:cNvSpPr>
            <a:spLocks noChangeArrowheads="1"/>
          </p:cNvSpPr>
          <p:nvPr/>
        </p:nvSpPr>
        <p:spPr bwMode="auto">
          <a:xfrm>
            <a:off x="1782512" y="4487608"/>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49" name="Rectangle 39">
            <a:extLst>
              <a:ext uri="{FF2B5EF4-FFF2-40B4-BE49-F238E27FC236}">
                <a16:creationId xmlns:a16="http://schemas.microsoft.com/office/drawing/2014/main" id="{FEB0AB98-B5B8-4467-A2B6-C9F7F326ED10}"/>
              </a:ext>
            </a:extLst>
          </p:cNvPr>
          <p:cNvSpPr>
            <a:spLocks noChangeArrowheads="1"/>
          </p:cNvSpPr>
          <p:nvPr/>
        </p:nvSpPr>
        <p:spPr bwMode="auto">
          <a:xfrm>
            <a:off x="2180180" y="4487608"/>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50" name="Rectangle 40">
            <a:extLst>
              <a:ext uri="{FF2B5EF4-FFF2-40B4-BE49-F238E27FC236}">
                <a16:creationId xmlns:a16="http://schemas.microsoft.com/office/drawing/2014/main" id="{EC142400-5839-4BBC-A5E8-6ACD866BB86B}"/>
              </a:ext>
            </a:extLst>
          </p:cNvPr>
          <p:cNvSpPr>
            <a:spLocks noChangeArrowheads="1"/>
          </p:cNvSpPr>
          <p:nvPr/>
        </p:nvSpPr>
        <p:spPr bwMode="auto">
          <a:xfrm>
            <a:off x="2224234" y="4487608"/>
            <a:ext cx="743793"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SRM.confirm</a:t>
            </a:r>
            <a:endParaRPr lang="en-US" altLang="en-US" sz="1350"/>
          </a:p>
        </p:txBody>
      </p:sp>
      <p:sp>
        <p:nvSpPr>
          <p:cNvPr id="1051" name="Rectangle 41">
            <a:extLst>
              <a:ext uri="{FF2B5EF4-FFF2-40B4-BE49-F238E27FC236}">
                <a16:creationId xmlns:a16="http://schemas.microsoft.com/office/drawing/2014/main" id="{10F3F8E1-29AC-4F2B-8718-533F4C3C5BB5}"/>
              </a:ext>
            </a:extLst>
          </p:cNvPr>
          <p:cNvSpPr>
            <a:spLocks noChangeArrowheads="1"/>
          </p:cNvSpPr>
          <p:nvPr/>
        </p:nvSpPr>
        <p:spPr bwMode="auto">
          <a:xfrm>
            <a:off x="848916" y="4926806"/>
            <a:ext cx="1197769" cy="2297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052" name="Rectangle 42">
            <a:extLst>
              <a:ext uri="{FF2B5EF4-FFF2-40B4-BE49-F238E27FC236}">
                <a16:creationId xmlns:a16="http://schemas.microsoft.com/office/drawing/2014/main" id="{846FEA28-4707-42A6-B777-91FAD8F65027}"/>
              </a:ext>
            </a:extLst>
          </p:cNvPr>
          <p:cNvSpPr>
            <a:spLocks noChangeArrowheads="1"/>
          </p:cNvSpPr>
          <p:nvPr/>
        </p:nvSpPr>
        <p:spPr bwMode="auto">
          <a:xfrm>
            <a:off x="848916" y="4926806"/>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53" name="Rectangle 43">
            <a:extLst>
              <a:ext uri="{FF2B5EF4-FFF2-40B4-BE49-F238E27FC236}">
                <a16:creationId xmlns:a16="http://schemas.microsoft.com/office/drawing/2014/main" id="{01329CC0-1CA1-4794-85D3-7285611531F0}"/>
              </a:ext>
            </a:extLst>
          </p:cNvPr>
          <p:cNvSpPr>
            <a:spLocks noChangeArrowheads="1"/>
          </p:cNvSpPr>
          <p:nvPr/>
        </p:nvSpPr>
        <p:spPr bwMode="auto">
          <a:xfrm>
            <a:off x="2797970" y="4918472"/>
            <a:ext cx="1198960" cy="2297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054" name="Rectangle 44">
            <a:extLst>
              <a:ext uri="{FF2B5EF4-FFF2-40B4-BE49-F238E27FC236}">
                <a16:creationId xmlns:a16="http://schemas.microsoft.com/office/drawing/2014/main" id="{0C77C555-25A2-427D-869C-2A07A578A531}"/>
              </a:ext>
            </a:extLst>
          </p:cNvPr>
          <p:cNvSpPr>
            <a:spLocks noChangeArrowheads="1"/>
          </p:cNvSpPr>
          <p:nvPr/>
        </p:nvSpPr>
        <p:spPr bwMode="auto">
          <a:xfrm>
            <a:off x="2797970" y="4918472"/>
            <a:ext cx="1198960"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55" name="Rectangle 45">
            <a:extLst>
              <a:ext uri="{FF2B5EF4-FFF2-40B4-BE49-F238E27FC236}">
                <a16:creationId xmlns:a16="http://schemas.microsoft.com/office/drawing/2014/main" id="{10349596-0D97-4C53-9DD2-F985D34720EF}"/>
              </a:ext>
            </a:extLst>
          </p:cNvPr>
          <p:cNvSpPr>
            <a:spLocks noChangeArrowheads="1"/>
          </p:cNvSpPr>
          <p:nvPr/>
        </p:nvSpPr>
        <p:spPr bwMode="auto">
          <a:xfrm>
            <a:off x="5078016" y="4901804"/>
            <a:ext cx="1197769" cy="2297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056" name="Rectangle 46">
            <a:extLst>
              <a:ext uri="{FF2B5EF4-FFF2-40B4-BE49-F238E27FC236}">
                <a16:creationId xmlns:a16="http://schemas.microsoft.com/office/drawing/2014/main" id="{34D1B3DC-9FF6-4968-A11E-C7C70F370310}"/>
              </a:ext>
            </a:extLst>
          </p:cNvPr>
          <p:cNvSpPr>
            <a:spLocks noChangeArrowheads="1"/>
          </p:cNvSpPr>
          <p:nvPr/>
        </p:nvSpPr>
        <p:spPr bwMode="auto">
          <a:xfrm>
            <a:off x="5078016" y="4901804"/>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57" name="Rectangle 47">
            <a:extLst>
              <a:ext uri="{FF2B5EF4-FFF2-40B4-BE49-F238E27FC236}">
                <a16:creationId xmlns:a16="http://schemas.microsoft.com/office/drawing/2014/main" id="{1C80B60E-DA7D-4129-954C-0127D9D79538}"/>
              </a:ext>
            </a:extLst>
          </p:cNvPr>
          <p:cNvSpPr>
            <a:spLocks noChangeArrowheads="1"/>
          </p:cNvSpPr>
          <p:nvPr/>
        </p:nvSpPr>
        <p:spPr bwMode="auto">
          <a:xfrm>
            <a:off x="7037785" y="4918472"/>
            <a:ext cx="1197769" cy="2297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sz="900"/>
          </a:p>
        </p:txBody>
      </p:sp>
      <p:sp>
        <p:nvSpPr>
          <p:cNvPr id="1058" name="Rectangle 48">
            <a:extLst>
              <a:ext uri="{FF2B5EF4-FFF2-40B4-BE49-F238E27FC236}">
                <a16:creationId xmlns:a16="http://schemas.microsoft.com/office/drawing/2014/main" id="{81F814C0-44B6-4872-93B7-DC691B9F47A0}"/>
              </a:ext>
            </a:extLst>
          </p:cNvPr>
          <p:cNvSpPr>
            <a:spLocks noChangeArrowheads="1"/>
          </p:cNvSpPr>
          <p:nvPr/>
        </p:nvSpPr>
        <p:spPr bwMode="auto">
          <a:xfrm>
            <a:off x="7037785" y="4918472"/>
            <a:ext cx="1197769" cy="229791"/>
          </a:xfrm>
          <a:prstGeom prst="rect">
            <a:avLst/>
          </a:prstGeom>
          <a:noFill/>
          <a:ln w="14288"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900"/>
          </a:p>
        </p:txBody>
      </p:sp>
      <p:sp>
        <p:nvSpPr>
          <p:cNvPr id="1059" name="Rectangle 49">
            <a:extLst>
              <a:ext uri="{FF2B5EF4-FFF2-40B4-BE49-F238E27FC236}">
                <a16:creationId xmlns:a16="http://schemas.microsoft.com/office/drawing/2014/main" id="{C53527E8-FCD9-4C11-A0D6-37D63661C978}"/>
              </a:ext>
            </a:extLst>
          </p:cNvPr>
          <p:cNvSpPr>
            <a:spLocks noChangeArrowheads="1"/>
          </p:cNvSpPr>
          <p:nvPr/>
        </p:nvSpPr>
        <p:spPr bwMode="auto">
          <a:xfrm>
            <a:off x="3207545" y="2309813"/>
            <a:ext cx="37991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Device</a:t>
            </a:r>
            <a:endParaRPr lang="en-US" altLang="en-US" sz="1350"/>
          </a:p>
        </p:txBody>
      </p:sp>
      <p:sp>
        <p:nvSpPr>
          <p:cNvPr id="1060" name="Rectangle 50">
            <a:extLst>
              <a:ext uri="{FF2B5EF4-FFF2-40B4-BE49-F238E27FC236}">
                <a16:creationId xmlns:a16="http://schemas.microsoft.com/office/drawing/2014/main" id="{B97170CE-E404-4EA4-95FF-0B2C8F952DAC}"/>
              </a:ext>
            </a:extLst>
          </p:cNvPr>
          <p:cNvSpPr>
            <a:spLocks noChangeArrowheads="1"/>
          </p:cNvSpPr>
          <p:nvPr/>
        </p:nvSpPr>
        <p:spPr bwMode="auto">
          <a:xfrm>
            <a:off x="3196829" y="2470548"/>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61" name="Rectangle 51">
            <a:extLst>
              <a:ext uri="{FF2B5EF4-FFF2-40B4-BE49-F238E27FC236}">
                <a16:creationId xmlns:a16="http://schemas.microsoft.com/office/drawing/2014/main" id="{D73AB125-12A8-4CD8-BD14-613328EB55A3}"/>
              </a:ext>
            </a:extLst>
          </p:cNvPr>
          <p:cNvSpPr>
            <a:spLocks noChangeArrowheads="1"/>
          </p:cNvSpPr>
          <p:nvPr/>
        </p:nvSpPr>
        <p:spPr bwMode="auto">
          <a:xfrm>
            <a:off x="1109663" y="2309813"/>
            <a:ext cx="37991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Device</a:t>
            </a:r>
            <a:endParaRPr lang="en-US" altLang="en-US" sz="1350"/>
          </a:p>
        </p:txBody>
      </p:sp>
      <p:sp>
        <p:nvSpPr>
          <p:cNvPr id="1062" name="Rectangle 52">
            <a:extLst>
              <a:ext uri="{FF2B5EF4-FFF2-40B4-BE49-F238E27FC236}">
                <a16:creationId xmlns:a16="http://schemas.microsoft.com/office/drawing/2014/main" id="{A6157072-57BC-4CBC-957A-77E34365B303}"/>
              </a:ext>
            </a:extLst>
          </p:cNvPr>
          <p:cNvSpPr>
            <a:spLocks noChangeArrowheads="1"/>
          </p:cNvSpPr>
          <p:nvPr/>
        </p:nvSpPr>
        <p:spPr bwMode="auto">
          <a:xfrm>
            <a:off x="1522810" y="2309813"/>
            <a:ext cx="23083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next</a:t>
            </a:r>
            <a:endParaRPr lang="en-US" altLang="en-US" sz="1350"/>
          </a:p>
        </p:txBody>
      </p:sp>
      <p:sp>
        <p:nvSpPr>
          <p:cNvPr id="1063" name="Rectangle 53">
            <a:extLst>
              <a:ext uri="{FF2B5EF4-FFF2-40B4-BE49-F238E27FC236}">
                <a16:creationId xmlns:a16="http://schemas.microsoft.com/office/drawing/2014/main" id="{CE4D2DAF-C4FC-4456-BFA3-1A86198D31A3}"/>
              </a:ext>
            </a:extLst>
          </p:cNvPr>
          <p:cNvSpPr>
            <a:spLocks noChangeArrowheads="1"/>
          </p:cNvSpPr>
          <p:nvPr/>
        </p:nvSpPr>
        <p:spPr bwMode="auto">
          <a:xfrm>
            <a:off x="1129904" y="2470548"/>
            <a:ext cx="64440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higher layer</a:t>
            </a:r>
            <a:endParaRPr lang="en-US" altLang="en-US" sz="1350"/>
          </a:p>
        </p:txBody>
      </p:sp>
      <p:sp>
        <p:nvSpPr>
          <p:cNvPr id="1064" name="Freeform 54">
            <a:extLst>
              <a:ext uri="{FF2B5EF4-FFF2-40B4-BE49-F238E27FC236}">
                <a16:creationId xmlns:a16="http://schemas.microsoft.com/office/drawing/2014/main" id="{CF001583-C474-45D5-84BA-56E37F1720CC}"/>
              </a:ext>
            </a:extLst>
          </p:cNvPr>
          <p:cNvSpPr>
            <a:spLocks noEditPoints="1"/>
          </p:cNvSpPr>
          <p:nvPr/>
        </p:nvSpPr>
        <p:spPr bwMode="auto">
          <a:xfrm>
            <a:off x="5669757" y="3586163"/>
            <a:ext cx="1959769" cy="66675"/>
          </a:xfrm>
          <a:custGeom>
            <a:avLst/>
            <a:gdLst>
              <a:gd name="T0" fmla="*/ 1646 w 1646"/>
              <a:gd name="T1" fmla="*/ 21 h 56"/>
              <a:gd name="T2" fmla="*/ 47 w 1646"/>
              <a:gd name="T3" fmla="*/ 21 h 56"/>
              <a:gd name="T4" fmla="*/ 47 w 1646"/>
              <a:gd name="T5" fmla="*/ 35 h 56"/>
              <a:gd name="T6" fmla="*/ 1646 w 1646"/>
              <a:gd name="T7" fmla="*/ 35 h 56"/>
              <a:gd name="T8" fmla="*/ 1646 w 1646"/>
              <a:gd name="T9" fmla="*/ 21 h 56"/>
              <a:gd name="T10" fmla="*/ 56 w 1646"/>
              <a:gd name="T11" fmla="*/ 0 h 56"/>
              <a:gd name="T12" fmla="*/ 0 w 1646"/>
              <a:gd name="T13" fmla="*/ 28 h 56"/>
              <a:gd name="T14" fmla="*/ 56 w 1646"/>
              <a:gd name="T15" fmla="*/ 56 h 56"/>
              <a:gd name="T16" fmla="*/ 56 w 1646"/>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6" h="56">
                <a:moveTo>
                  <a:pt x="1646" y="21"/>
                </a:moveTo>
                <a:lnTo>
                  <a:pt x="47" y="21"/>
                </a:lnTo>
                <a:lnTo>
                  <a:pt x="47" y="35"/>
                </a:lnTo>
                <a:lnTo>
                  <a:pt x="1646" y="35"/>
                </a:lnTo>
                <a:lnTo>
                  <a:pt x="1646" y="21"/>
                </a:lnTo>
                <a:close/>
                <a:moveTo>
                  <a:pt x="56" y="0"/>
                </a:moveTo>
                <a:lnTo>
                  <a:pt x="0" y="28"/>
                </a:lnTo>
                <a:lnTo>
                  <a:pt x="56" y="56"/>
                </a:lnTo>
                <a:lnTo>
                  <a:pt x="5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65" name="Rectangle 55">
            <a:extLst>
              <a:ext uri="{FF2B5EF4-FFF2-40B4-BE49-F238E27FC236}">
                <a16:creationId xmlns:a16="http://schemas.microsoft.com/office/drawing/2014/main" id="{B4943A23-47EF-4B38-8803-58DA29CE6F4C}"/>
              </a:ext>
            </a:extLst>
          </p:cNvPr>
          <p:cNvSpPr>
            <a:spLocks noChangeArrowheads="1"/>
          </p:cNvSpPr>
          <p:nvPr/>
        </p:nvSpPr>
        <p:spPr bwMode="auto">
          <a:xfrm>
            <a:off x="6072189" y="3424238"/>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66" name="Rectangle 56">
            <a:extLst>
              <a:ext uri="{FF2B5EF4-FFF2-40B4-BE49-F238E27FC236}">
                <a16:creationId xmlns:a16="http://schemas.microsoft.com/office/drawing/2014/main" id="{37A2DE26-5746-4300-B015-3E76B05CB2C3}"/>
              </a:ext>
            </a:extLst>
          </p:cNvPr>
          <p:cNvSpPr>
            <a:spLocks noChangeArrowheads="1"/>
          </p:cNvSpPr>
          <p:nvPr/>
        </p:nvSpPr>
        <p:spPr bwMode="auto">
          <a:xfrm>
            <a:off x="6471047" y="3424238"/>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67" name="Rectangle 57">
            <a:extLst>
              <a:ext uri="{FF2B5EF4-FFF2-40B4-BE49-F238E27FC236}">
                <a16:creationId xmlns:a16="http://schemas.microsoft.com/office/drawing/2014/main" id="{94D63A5B-CD46-418A-9027-C329211577C2}"/>
              </a:ext>
            </a:extLst>
          </p:cNvPr>
          <p:cNvSpPr>
            <a:spLocks noChangeArrowheads="1"/>
          </p:cNvSpPr>
          <p:nvPr/>
        </p:nvSpPr>
        <p:spPr bwMode="auto">
          <a:xfrm>
            <a:off x="6515101" y="3424238"/>
            <a:ext cx="261290"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GET</a:t>
            </a:r>
            <a:endParaRPr lang="en-US" altLang="en-US" sz="1350"/>
          </a:p>
        </p:txBody>
      </p:sp>
      <p:sp>
        <p:nvSpPr>
          <p:cNvPr id="1068" name="Rectangle 58">
            <a:extLst>
              <a:ext uri="{FF2B5EF4-FFF2-40B4-BE49-F238E27FC236}">
                <a16:creationId xmlns:a16="http://schemas.microsoft.com/office/drawing/2014/main" id="{BF71B504-A292-40AC-B11E-DA08D30FEB1F}"/>
              </a:ext>
            </a:extLst>
          </p:cNvPr>
          <p:cNvSpPr>
            <a:spLocks noChangeArrowheads="1"/>
          </p:cNvSpPr>
          <p:nvPr/>
        </p:nvSpPr>
        <p:spPr bwMode="auto">
          <a:xfrm>
            <a:off x="6765132" y="3424238"/>
            <a:ext cx="421590"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.request</a:t>
            </a:r>
            <a:endParaRPr lang="en-US" altLang="en-US" sz="1350"/>
          </a:p>
        </p:txBody>
      </p:sp>
      <p:sp>
        <p:nvSpPr>
          <p:cNvPr id="1073" name="Freeform 63">
            <a:extLst>
              <a:ext uri="{FF2B5EF4-FFF2-40B4-BE49-F238E27FC236}">
                <a16:creationId xmlns:a16="http://schemas.microsoft.com/office/drawing/2014/main" id="{757E52DA-CD44-4624-9DB1-E649F59128CC}"/>
              </a:ext>
            </a:extLst>
          </p:cNvPr>
          <p:cNvSpPr>
            <a:spLocks noEditPoints="1"/>
          </p:cNvSpPr>
          <p:nvPr/>
        </p:nvSpPr>
        <p:spPr bwMode="auto">
          <a:xfrm>
            <a:off x="5689998" y="3890110"/>
            <a:ext cx="1955006" cy="66675"/>
          </a:xfrm>
          <a:custGeom>
            <a:avLst/>
            <a:gdLst>
              <a:gd name="T0" fmla="*/ 0 w 1642"/>
              <a:gd name="T1" fmla="*/ 21 h 56"/>
              <a:gd name="T2" fmla="*/ 1595 w 1642"/>
              <a:gd name="T3" fmla="*/ 21 h 56"/>
              <a:gd name="T4" fmla="*/ 1595 w 1642"/>
              <a:gd name="T5" fmla="*/ 36 h 56"/>
              <a:gd name="T6" fmla="*/ 0 w 1642"/>
              <a:gd name="T7" fmla="*/ 36 h 56"/>
              <a:gd name="T8" fmla="*/ 0 w 1642"/>
              <a:gd name="T9" fmla="*/ 21 h 56"/>
              <a:gd name="T10" fmla="*/ 1586 w 1642"/>
              <a:gd name="T11" fmla="*/ 0 h 56"/>
              <a:gd name="T12" fmla="*/ 1642 w 1642"/>
              <a:gd name="T13" fmla="*/ 28 h 56"/>
              <a:gd name="T14" fmla="*/ 1586 w 1642"/>
              <a:gd name="T15" fmla="*/ 56 h 56"/>
              <a:gd name="T16" fmla="*/ 1586 w 1642"/>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42" h="56">
                <a:moveTo>
                  <a:pt x="0" y="21"/>
                </a:moveTo>
                <a:lnTo>
                  <a:pt x="1595" y="21"/>
                </a:lnTo>
                <a:lnTo>
                  <a:pt x="1595" y="36"/>
                </a:lnTo>
                <a:lnTo>
                  <a:pt x="0" y="36"/>
                </a:lnTo>
                <a:lnTo>
                  <a:pt x="0" y="21"/>
                </a:lnTo>
                <a:close/>
                <a:moveTo>
                  <a:pt x="1586" y="0"/>
                </a:moveTo>
                <a:lnTo>
                  <a:pt x="1642" y="28"/>
                </a:lnTo>
                <a:lnTo>
                  <a:pt x="1586" y="56"/>
                </a:lnTo>
                <a:lnTo>
                  <a:pt x="1586" y="0"/>
                </a:lnTo>
                <a:close/>
              </a:path>
            </a:pathLst>
          </a:custGeom>
          <a:solidFill>
            <a:srgbClr val="000000"/>
          </a:solidFill>
          <a:ln w="0" cap="flat">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74" name="Rectangle 64">
            <a:extLst>
              <a:ext uri="{FF2B5EF4-FFF2-40B4-BE49-F238E27FC236}">
                <a16:creationId xmlns:a16="http://schemas.microsoft.com/office/drawing/2014/main" id="{9DD580DD-75B9-42D6-9D0E-353ED5AD2FCF}"/>
              </a:ext>
            </a:extLst>
          </p:cNvPr>
          <p:cNvSpPr>
            <a:spLocks noChangeArrowheads="1"/>
          </p:cNvSpPr>
          <p:nvPr/>
        </p:nvSpPr>
        <p:spPr bwMode="auto">
          <a:xfrm>
            <a:off x="6072189" y="3696038"/>
            <a:ext cx="40395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MLME</a:t>
            </a:r>
            <a:endParaRPr lang="en-US" altLang="en-US" sz="1350"/>
          </a:p>
        </p:txBody>
      </p:sp>
      <p:sp>
        <p:nvSpPr>
          <p:cNvPr id="1075" name="Rectangle 65">
            <a:extLst>
              <a:ext uri="{FF2B5EF4-FFF2-40B4-BE49-F238E27FC236}">
                <a16:creationId xmlns:a16="http://schemas.microsoft.com/office/drawing/2014/main" id="{989E099E-8BCE-4B40-B268-4EF7582AB3BE}"/>
              </a:ext>
            </a:extLst>
          </p:cNvPr>
          <p:cNvSpPr>
            <a:spLocks noChangeArrowheads="1"/>
          </p:cNvSpPr>
          <p:nvPr/>
        </p:nvSpPr>
        <p:spPr bwMode="auto">
          <a:xfrm>
            <a:off x="6471047" y="3696038"/>
            <a:ext cx="44884"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a:t>
            </a:r>
            <a:endParaRPr lang="en-US" altLang="en-US" sz="1350"/>
          </a:p>
        </p:txBody>
      </p:sp>
      <p:sp>
        <p:nvSpPr>
          <p:cNvPr id="1076" name="Rectangle 66">
            <a:extLst>
              <a:ext uri="{FF2B5EF4-FFF2-40B4-BE49-F238E27FC236}">
                <a16:creationId xmlns:a16="http://schemas.microsoft.com/office/drawing/2014/main" id="{5A3BDF20-068A-435F-B63D-CC7D517C6F66}"/>
              </a:ext>
            </a:extLst>
          </p:cNvPr>
          <p:cNvSpPr>
            <a:spLocks noChangeArrowheads="1"/>
          </p:cNvSpPr>
          <p:nvPr/>
        </p:nvSpPr>
        <p:spPr bwMode="auto">
          <a:xfrm>
            <a:off x="6515101" y="3696038"/>
            <a:ext cx="261290"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dirty="0">
                <a:solidFill>
                  <a:srgbClr val="000000"/>
                </a:solidFill>
                <a:latin typeface="Times New Roman" panose="02020603050405020304" pitchFamily="18" charset="0"/>
              </a:rPr>
              <a:t>GET</a:t>
            </a:r>
            <a:endParaRPr lang="en-US" altLang="en-US" sz="1350" dirty="0"/>
          </a:p>
        </p:txBody>
      </p:sp>
      <p:sp>
        <p:nvSpPr>
          <p:cNvPr id="1077" name="Rectangle 67">
            <a:extLst>
              <a:ext uri="{FF2B5EF4-FFF2-40B4-BE49-F238E27FC236}">
                <a16:creationId xmlns:a16="http://schemas.microsoft.com/office/drawing/2014/main" id="{5482EB83-7AA4-445B-B98F-6518AA708F29}"/>
              </a:ext>
            </a:extLst>
          </p:cNvPr>
          <p:cNvSpPr>
            <a:spLocks noChangeArrowheads="1"/>
          </p:cNvSpPr>
          <p:nvPr/>
        </p:nvSpPr>
        <p:spPr bwMode="auto">
          <a:xfrm>
            <a:off x="6765133" y="3696038"/>
            <a:ext cx="458459"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a:solidFill>
                  <a:srgbClr val="000000"/>
                </a:solidFill>
                <a:latin typeface="Times New Roman" panose="02020603050405020304" pitchFamily="18" charset="0"/>
              </a:rPr>
              <a:t>.confirm</a:t>
            </a:r>
            <a:endParaRPr lang="en-US" altLang="en-US" sz="1350"/>
          </a:p>
        </p:txBody>
      </p:sp>
      <p:graphicFrame>
        <p:nvGraphicFramePr>
          <p:cNvPr id="1085" name="Table 1084">
            <a:extLst>
              <a:ext uri="{FF2B5EF4-FFF2-40B4-BE49-F238E27FC236}">
                <a16:creationId xmlns:a16="http://schemas.microsoft.com/office/drawing/2014/main" id="{0F6575E1-FB55-4A32-B86A-A48AB5C6584B}"/>
              </a:ext>
            </a:extLst>
          </p:cNvPr>
          <p:cNvGraphicFramePr>
            <a:graphicFrameLocks noGrp="1"/>
          </p:cNvGraphicFramePr>
          <p:nvPr/>
        </p:nvGraphicFramePr>
        <p:xfrm>
          <a:off x="2415895" y="5271516"/>
          <a:ext cx="1906528" cy="708660"/>
        </p:xfrm>
        <a:graphic>
          <a:graphicData uri="http://schemas.openxmlformats.org/drawingml/2006/table">
            <a:tbl>
              <a:tblPr firstRow="1">
                <a:tableStyleId>{F5AB1C69-6EDB-4FF4-983F-18BD219EF322}</a:tableStyleId>
              </a:tblPr>
              <a:tblGrid>
                <a:gridCol w="953264">
                  <a:extLst>
                    <a:ext uri="{9D8B030D-6E8A-4147-A177-3AD203B41FA5}">
                      <a16:colId xmlns:a16="http://schemas.microsoft.com/office/drawing/2014/main" val="1439896287"/>
                    </a:ext>
                  </a:extLst>
                </a:gridCol>
                <a:gridCol w="953264">
                  <a:extLst>
                    <a:ext uri="{9D8B030D-6E8A-4147-A177-3AD203B41FA5}">
                      <a16:colId xmlns:a16="http://schemas.microsoft.com/office/drawing/2014/main" val="1187285361"/>
                    </a:ext>
                  </a:extLst>
                </a:gridCol>
              </a:tblGrid>
              <a:tr h="228600">
                <a:tc>
                  <a:txBody>
                    <a:bodyPr/>
                    <a:lstStyle/>
                    <a:p>
                      <a:r>
                        <a:rPr lang="en-US" sz="1100" dirty="0"/>
                        <a:t>SRM Handle</a:t>
                      </a:r>
                    </a:p>
                  </a:txBody>
                  <a:tcPr marL="68580" marR="68580" marT="34290" marB="34290"/>
                </a:tc>
                <a:tc>
                  <a:txBody>
                    <a:bodyPr/>
                    <a:lstStyle/>
                    <a:p>
                      <a:r>
                        <a:rPr lang="en-US" sz="1100" dirty="0"/>
                        <a:t>SRM Token</a:t>
                      </a:r>
                    </a:p>
                  </a:txBody>
                  <a:tcPr marL="68580" marR="68580" marT="34290" marB="34290"/>
                </a:tc>
                <a:extLst>
                  <a:ext uri="{0D108BD9-81ED-4DB2-BD59-A6C34878D82A}">
                    <a16:rowId xmlns:a16="http://schemas.microsoft.com/office/drawing/2014/main" val="3151904969"/>
                  </a:ext>
                </a:extLst>
              </a:tr>
              <a:tr h="228600">
                <a:tc>
                  <a:txBody>
                    <a:bodyPr/>
                    <a:lstStyle/>
                    <a:p>
                      <a:r>
                        <a:rPr lang="en-US" sz="1100" dirty="0" err="1"/>
                        <a:t>SrmHandle</a:t>
                      </a:r>
                      <a:r>
                        <a:rPr lang="en-US" sz="1100" baseline="-25000" dirty="0" err="1"/>
                        <a:t>X</a:t>
                      </a:r>
                      <a:endParaRPr lang="en-US" sz="1100" baseline="-25000" dirty="0"/>
                    </a:p>
                  </a:txBody>
                  <a:tcPr marL="68580" marR="68580" marT="34290" marB="34290"/>
                </a:tc>
                <a:tc>
                  <a:txBody>
                    <a:bodyPr/>
                    <a:lstStyle/>
                    <a:p>
                      <a:r>
                        <a:rPr lang="en-US" sz="1100" dirty="0"/>
                        <a:t>SrmToken</a:t>
                      </a:r>
                      <a:r>
                        <a:rPr lang="en-US" sz="1100" baseline="-25000" dirty="0"/>
                        <a:t>1</a:t>
                      </a:r>
                    </a:p>
                  </a:txBody>
                  <a:tcPr marL="68580" marR="68580" marT="34290" marB="34290"/>
                </a:tc>
                <a:extLst>
                  <a:ext uri="{0D108BD9-81ED-4DB2-BD59-A6C34878D82A}">
                    <a16:rowId xmlns:a16="http://schemas.microsoft.com/office/drawing/2014/main" val="3743001561"/>
                  </a:ext>
                </a:extLst>
              </a:tr>
              <a:tr h="228600">
                <a:tc>
                  <a:txBody>
                    <a:bodyPr/>
                    <a:lstStyle/>
                    <a:p>
                      <a:endParaRPr lang="en-US" sz="1100" dirty="0"/>
                    </a:p>
                  </a:txBody>
                  <a:tcPr marL="68580" marR="68580" marT="34290" marB="34290"/>
                </a:tc>
                <a:tc>
                  <a:txBody>
                    <a:bodyPr/>
                    <a:lstStyle/>
                    <a:p>
                      <a:r>
                        <a:rPr lang="en-US" sz="1100" dirty="0"/>
                        <a:t>SrmToken</a:t>
                      </a:r>
                      <a:r>
                        <a:rPr lang="en-US" sz="1100" baseline="-25000" dirty="0"/>
                        <a:t>2</a:t>
                      </a:r>
                    </a:p>
                  </a:txBody>
                  <a:tcPr marL="68580" marR="68580" marT="34290" marB="34290"/>
                </a:tc>
                <a:extLst>
                  <a:ext uri="{0D108BD9-81ED-4DB2-BD59-A6C34878D82A}">
                    <a16:rowId xmlns:a16="http://schemas.microsoft.com/office/drawing/2014/main" val="319412144"/>
                  </a:ext>
                </a:extLst>
              </a:tr>
            </a:tbl>
          </a:graphicData>
        </a:graphic>
      </p:graphicFrame>
      <p:graphicFrame>
        <p:nvGraphicFramePr>
          <p:cNvPr id="94" name="Table 93">
            <a:extLst>
              <a:ext uri="{FF2B5EF4-FFF2-40B4-BE49-F238E27FC236}">
                <a16:creationId xmlns:a16="http://schemas.microsoft.com/office/drawing/2014/main" id="{CF96C1F2-D6B9-4C05-9A70-E2CD38DBDBDC}"/>
              </a:ext>
            </a:extLst>
          </p:cNvPr>
          <p:cNvGraphicFramePr>
            <a:graphicFrameLocks noGrp="1"/>
          </p:cNvGraphicFramePr>
          <p:nvPr/>
        </p:nvGraphicFramePr>
        <p:xfrm>
          <a:off x="4753828" y="5267158"/>
          <a:ext cx="1906528" cy="708660"/>
        </p:xfrm>
        <a:graphic>
          <a:graphicData uri="http://schemas.openxmlformats.org/drawingml/2006/table">
            <a:tbl>
              <a:tblPr firstRow="1">
                <a:tableStyleId>{F5AB1C69-6EDB-4FF4-983F-18BD219EF322}</a:tableStyleId>
              </a:tblPr>
              <a:tblGrid>
                <a:gridCol w="953264">
                  <a:extLst>
                    <a:ext uri="{9D8B030D-6E8A-4147-A177-3AD203B41FA5}">
                      <a16:colId xmlns:a16="http://schemas.microsoft.com/office/drawing/2014/main" val="1439896287"/>
                    </a:ext>
                  </a:extLst>
                </a:gridCol>
                <a:gridCol w="953264">
                  <a:extLst>
                    <a:ext uri="{9D8B030D-6E8A-4147-A177-3AD203B41FA5}">
                      <a16:colId xmlns:a16="http://schemas.microsoft.com/office/drawing/2014/main" val="1187285361"/>
                    </a:ext>
                  </a:extLst>
                </a:gridCol>
              </a:tblGrid>
              <a:tr h="228600">
                <a:tc>
                  <a:txBody>
                    <a:bodyPr/>
                    <a:lstStyle/>
                    <a:p>
                      <a:r>
                        <a:rPr lang="en-US" sz="1100" dirty="0"/>
                        <a:t>SRM Handle</a:t>
                      </a:r>
                    </a:p>
                  </a:txBody>
                  <a:tcPr marL="68580" marR="68580" marT="34290" marB="34290"/>
                </a:tc>
                <a:tc>
                  <a:txBody>
                    <a:bodyPr/>
                    <a:lstStyle/>
                    <a:p>
                      <a:r>
                        <a:rPr lang="en-US" sz="1100" dirty="0"/>
                        <a:t>SRM Token</a:t>
                      </a:r>
                    </a:p>
                  </a:txBody>
                  <a:tcPr marL="68580" marR="68580" marT="34290" marB="34290"/>
                </a:tc>
                <a:extLst>
                  <a:ext uri="{0D108BD9-81ED-4DB2-BD59-A6C34878D82A}">
                    <a16:rowId xmlns:a16="http://schemas.microsoft.com/office/drawing/2014/main" val="3151904969"/>
                  </a:ext>
                </a:extLst>
              </a:tr>
              <a:tr h="228600">
                <a:tc>
                  <a:txBody>
                    <a:bodyPr/>
                    <a:lstStyle/>
                    <a:p>
                      <a:r>
                        <a:rPr lang="en-US" sz="1100" dirty="0" err="1"/>
                        <a:t>SrmHandle</a:t>
                      </a:r>
                      <a:r>
                        <a:rPr lang="en-US" sz="1100" baseline="-25000" dirty="0" err="1"/>
                        <a:t>Y</a:t>
                      </a:r>
                      <a:endParaRPr lang="en-US" sz="1100" baseline="-25000" dirty="0"/>
                    </a:p>
                  </a:txBody>
                  <a:tcPr marL="68580" marR="68580" marT="34290" marB="34290"/>
                </a:tc>
                <a:tc>
                  <a:txBody>
                    <a:bodyPr/>
                    <a:lstStyle/>
                    <a:p>
                      <a:r>
                        <a:rPr lang="en-US" sz="1100" dirty="0"/>
                        <a:t>SrmToken</a:t>
                      </a:r>
                      <a:r>
                        <a:rPr lang="en-US" sz="1100" baseline="-25000" dirty="0"/>
                        <a:t>1</a:t>
                      </a:r>
                    </a:p>
                  </a:txBody>
                  <a:tcPr marL="68580" marR="68580" marT="34290" marB="34290"/>
                </a:tc>
                <a:extLst>
                  <a:ext uri="{0D108BD9-81ED-4DB2-BD59-A6C34878D82A}">
                    <a16:rowId xmlns:a16="http://schemas.microsoft.com/office/drawing/2014/main" val="3743001561"/>
                  </a:ext>
                </a:extLst>
              </a:tr>
              <a:tr h="228600">
                <a:tc>
                  <a:txBody>
                    <a:bodyPr/>
                    <a:lstStyle/>
                    <a:p>
                      <a:endParaRPr lang="en-US" sz="1100" dirty="0"/>
                    </a:p>
                  </a:txBody>
                  <a:tcPr marL="68580" marR="68580" marT="34290" marB="34290"/>
                </a:tc>
                <a:tc>
                  <a:txBody>
                    <a:bodyPr/>
                    <a:lstStyle/>
                    <a:p>
                      <a:endParaRPr lang="en-US" sz="1100" baseline="-25000" dirty="0"/>
                    </a:p>
                  </a:txBody>
                  <a:tcPr marL="68580" marR="68580" marT="34290" marB="34290"/>
                </a:tc>
                <a:extLst>
                  <a:ext uri="{0D108BD9-81ED-4DB2-BD59-A6C34878D82A}">
                    <a16:rowId xmlns:a16="http://schemas.microsoft.com/office/drawing/2014/main" val="319412144"/>
                  </a:ext>
                </a:extLst>
              </a:tr>
            </a:tbl>
          </a:graphicData>
        </a:graphic>
      </p:graphicFrame>
      <p:sp>
        <p:nvSpPr>
          <p:cNvPr id="95" name="TextBox 94">
            <a:extLst>
              <a:ext uri="{FF2B5EF4-FFF2-40B4-BE49-F238E27FC236}">
                <a16:creationId xmlns:a16="http://schemas.microsoft.com/office/drawing/2014/main" id="{F920B55E-613C-4FAF-A838-A148C864A1DE}"/>
              </a:ext>
            </a:extLst>
          </p:cNvPr>
          <p:cNvSpPr txBox="1"/>
          <p:nvPr/>
        </p:nvSpPr>
        <p:spPr>
          <a:xfrm>
            <a:off x="3797140" y="3657583"/>
            <a:ext cx="1199367" cy="230832"/>
          </a:xfrm>
          <a:prstGeom prst="rect">
            <a:avLst/>
          </a:prstGeom>
          <a:noFill/>
        </p:spPr>
        <p:txBody>
          <a:bodyPr wrap="none" rtlCol="0">
            <a:spAutoFit/>
          </a:bodyPr>
          <a:lstStyle/>
          <a:p>
            <a:r>
              <a:rPr lang="en-US" sz="900" dirty="0">
                <a:solidFill>
                  <a:srgbClr val="FF0000"/>
                </a:solidFill>
              </a:rPr>
              <a:t>(A</a:t>
            </a:r>
            <a:r>
              <a:rPr lang="en-US" sz="900" dirty="0">
                <a:solidFill>
                  <a:srgbClr val="FF0000"/>
                </a:solidFill>
                <a:sym typeface="Wingdings" panose="05000000000000000000" pitchFamily="2" charset="2"/>
              </a:rPr>
              <a:t>B, SRM Token</a:t>
            </a:r>
            <a:r>
              <a:rPr lang="en-US" sz="900" baseline="-25000" dirty="0">
                <a:solidFill>
                  <a:srgbClr val="FF0000"/>
                </a:solidFill>
                <a:sym typeface="Wingdings" panose="05000000000000000000" pitchFamily="2" charset="2"/>
              </a:rPr>
              <a:t>2</a:t>
            </a:r>
            <a:r>
              <a:rPr lang="en-US" sz="900" dirty="0">
                <a:solidFill>
                  <a:srgbClr val="FF0000"/>
                </a:solidFill>
                <a:sym typeface="Wingdings" panose="05000000000000000000" pitchFamily="2" charset="2"/>
              </a:rPr>
              <a:t>)</a:t>
            </a:r>
            <a:endParaRPr lang="en-US" sz="900" dirty="0">
              <a:solidFill>
                <a:srgbClr val="FF0000"/>
              </a:solidFill>
            </a:endParaRPr>
          </a:p>
        </p:txBody>
      </p:sp>
      <p:sp>
        <p:nvSpPr>
          <p:cNvPr id="96" name="Freeform 25">
            <a:extLst>
              <a:ext uri="{FF2B5EF4-FFF2-40B4-BE49-F238E27FC236}">
                <a16:creationId xmlns:a16="http://schemas.microsoft.com/office/drawing/2014/main" id="{EB381518-9578-4E4B-BD89-8CC8A8076052}"/>
              </a:ext>
            </a:extLst>
          </p:cNvPr>
          <p:cNvSpPr>
            <a:spLocks noEditPoints="1"/>
          </p:cNvSpPr>
          <p:nvPr/>
        </p:nvSpPr>
        <p:spPr bwMode="auto">
          <a:xfrm>
            <a:off x="3362875" y="3631182"/>
            <a:ext cx="2288381" cy="66675"/>
          </a:xfrm>
          <a:custGeom>
            <a:avLst/>
            <a:gdLst>
              <a:gd name="T0" fmla="*/ 0 w 1922"/>
              <a:gd name="T1" fmla="*/ 21 h 56"/>
              <a:gd name="T2" fmla="*/ 1876 w 1922"/>
              <a:gd name="T3" fmla="*/ 21 h 56"/>
              <a:gd name="T4" fmla="*/ 1876 w 1922"/>
              <a:gd name="T5" fmla="*/ 35 h 56"/>
              <a:gd name="T6" fmla="*/ 0 w 1922"/>
              <a:gd name="T7" fmla="*/ 35 h 56"/>
              <a:gd name="T8" fmla="*/ 0 w 1922"/>
              <a:gd name="T9" fmla="*/ 21 h 56"/>
              <a:gd name="T10" fmla="*/ 1866 w 1922"/>
              <a:gd name="T11" fmla="*/ 0 h 56"/>
              <a:gd name="T12" fmla="*/ 1922 w 1922"/>
              <a:gd name="T13" fmla="*/ 28 h 56"/>
              <a:gd name="T14" fmla="*/ 1866 w 1922"/>
              <a:gd name="T15" fmla="*/ 56 h 56"/>
              <a:gd name="T16" fmla="*/ 1866 w 1922"/>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22" h="56">
                <a:moveTo>
                  <a:pt x="0" y="21"/>
                </a:moveTo>
                <a:lnTo>
                  <a:pt x="1876" y="21"/>
                </a:lnTo>
                <a:lnTo>
                  <a:pt x="1876" y="35"/>
                </a:lnTo>
                <a:lnTo>
                  <a:pt x="0" y="35"/>
                </a:lnTo>
                <a:lnTo>
                  <a:pt x="0" y="21"/>
                </a:lnTo>
                <a:close/>
                <a:moveTo>
                  <a:pt x="1866" y="0"/>
                </a:moveTo>
                <a:lnTo>
                  <a:pt x="1922" y="28"/>
                </a:lnTo>
                <a:lnTo>
                  <a:pt x="1866" y="56"/>
                </a:lnTo>
                <a:lnTo>
                  <a:pt x="1866" y="0"/>
                </a:lnTo>
                <a:close/>
              </a:path>
            </a:pathLst>
          </a:custGeom>
          <a:solidFill>
            <a:srgbClr val="000000"/>
          </a:solidFill>
          <a:ln w="0" cap="flat">
            <a:solidFill>
              <a:schemeClr val="accent6"/>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97" name="Rectangle 27">
            <a:extLst>
              <a:ext uri="{FF2B5EF4-FFF2-40B4-BE49-F238E27FC236}">
                <a16:creationId xmlns:a16="http://schemas.microsoft.com/office/drawing/2014/main" id="{20CEBE57-22BC-47C5-931E-AD667C6A06D4}"/>
              </a:ext>
            </a:extLst>
          </p:cNvPr>
          <p:cNvSpPr>
            <a:spLocks noChangeArrowheads="1"/>
          </p:cNvSpPr>
          <p:nvPr/>
        </p:nvSpPr>
        <p:spPr bwMode="auto">
          <a:xfrm>
            <a:off x="4128447" y="3501722"/>
            <a:ext cx="719749"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i="1" dirty="0">
                <a:solidFill>
                  <a:srgbClr val="000000"/>
                </a:solidFill>
                <a:latin typeface="Times New Roman" panose="02020603050405020304" pitchFamily="18" charset="0"/>
              </a:rPr>
              <a:t>SRM Request</a:t>
            </a:r>
            <a:endParaRPr lang="en-US" altLang="en-US" sz="1350" dirty="0"/>
          </a:p>
        </p:txBody>
      </p:sp>
      <p:sp>
        <p:nvSpPr>
          <p:cNvPr id="102" name="TextBox 101">
            <a:extLst>
              <a:ext uri="{FF2B5EF4-FFF2-40B4-BE49-F238E27FC236}">
                <a16:creationId xmlns:a16="http://schemas.microsoft.com/office/drawing/2014/main" id="{2CEC1288-272A-494B-9127-BE5B1484925C}"/>
              </a:ext>
            </a:extLst>
          </p:cNvPr>
          <p:cNvSpPr txBox="1"/>
          <p:nvPr/>
        </p:nvSpPr>
        <p:spPr>
          <a:xfrm>
            <a:off x="3849879" y="4057000"/>
            <a:ext cx="1199367" cy="230832"/>
          </a:xfrm>
          <a:prstGeom prst="rect">
            <a:avLst/>
          </a:prstGeom>
          <a:noFill/>
        </p:spPr>
        <p:txBody>
          <a:bodyPr wrap="none" rtlCol="0">
            <a:spAutoFit/>
          </a:bodyPr>
          <a:lstStyle/>
          <a:p>
            <a:r>
              <a:rPr lang="en-US" sz="900" dirty="0">
                <a:solidFill>
                  <a:srgbClr val="FF0000"/>
                </a:solidFill>
              </a:rPr>
              <a:t>(B</a:t>
            </a:r>
            <a:r>
              <a:rPr lang="en-US" sz="900" dirty="0">
                <a:solidFill>
                  <a:srgbClr val="FF0000"/>
                </a:solidFill>
                <a:sym typeface="Wingdings" panose="05000000000000000000" pitchFamily="2" charset="2"/>
              </a:rPr>
              <a:t>A, SRM Token</a:t>
            </a:r>
            <a:r>
              <a:rPr lang="en-US" sz="900" baseline="-25000" dirty="0">
                <a:solidFill>
                  <a:srgbClr val="FF0000"/>
                </a:solidFill>
                <a:sym typeface="Wingdings" panose="05000000000000000000" pitchFamily="2" charset="2"/>
              </a:rPr>
              <a:t>2</a:t>
            </a:r>
            <a:r>
              <a:rPr lang="en-US" sz="900" dirty="0">
                <a:solidFill>
                  <a:srgbClr val="FF0000"/>
                </a:solidFill>
                <a:sym typeface="Wingdings" panose="05000000000000000000" pitchFamily="2" charset="2"/>
              </a:rPr>
              <a:t>)</a:t>
            </a:r>
            <a:endParaRPr lang="en-US" sz="900" dirty="0">
              <a:solidFill>
                <a:srgbClr val="FF0000"/>
              </a:solidFill>
            </a:endParaRPr>
          </a:p>
        </p:txBody>
      </p:sp>
      <p:sp>
        <p:nvSpPr>
          <p:cNvPr id="103" name="Freeform 28">
            <a:extLst>
              <a:ext uri="{FF2B5EF4-FFF2-40B4-BE49-F238E27FC236}">
                <a16:creationId xmlns:a16="http://schemas.microsoft.com/office/drawing/2014/main" id="{BFF1CB30-039C-4EFE-8DA3-08F3614402E3}"/>
              </a:ext>
            </a:extLst>
          </p:cNvPr>
          <p:cNvSpPr>
            <a:spLocks noEditPoints="1"/>
          </p:cNvSpPr>
          <p:nvPr/>
        </p:nvSpPr>
        <p:spPr bwMode="auto">
          <a:xfrm>
            <a:off x="3385942" y="4049015"/>
            <a:ext cx="2301479" cy="66675"/>
          </a:xfrm>
          <a:custGeom>
            <a:avLst/>
            <a:gdLst>
              <a:gd name="T0" fmla="*/ 1933 w 1933"/>
              <a:gd name="T1" fmla="*/ 21 h 56"/>
              <a:gd name="T2" fmla="*/ 47 w 1933"/>
              <a:gd name="T3" fmla="*/ 21 h 56"/>
              <a:gd name="T4" fmla="*/ 47 w 1933"/>
              <a:gd name="T5" fmla="*/ 36 h 56"/>
              <a:gd name="T6" fmla="*/ 1933 w 1933"/>
              <a:gd name="T7" fmla="*/ 36 h 56"/>
              <a:gd name="T8" fmla="*/ 1933 w 1933"/>
              <a:gd name="T9" fmla="*/ 21 h 56"/>
              <a:gd name="T10" fmla="*/ 57 w 1933"/>
              <a:gd name="T11" fmla="*/ 0 h 56"/>
              <a:gd name="T12" fmla="*/ 0 w 1933"/>
              <a:gd name="T13" fmla="*/ 28 h 56"/>
              <a:gd name="T14" fmla="*/ 57 w 1933"/>
              <a:gd name="T15" fmla="*/ 56 h 56"/>
              <a:gd name="T16" fmla="*/ 57 w 1933"/>
              <a:gd name="T1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3" h="56">
                <a:moveTo>
                  <a:pt x="1933" y="21"/>
                </a:moveTo>
                <a:lnTo>
                  <a:pt x="47" y="21"/>
                </a:lnTo>
                <a:lnTo>
                  <a:pt x="47" y="36"/>
                </a:lnTo>
                <a:lnTo>
                  <a:pt x="1933" y="36"/>
                </a:lnTo>
                <a:lnTo>
                  <a:pt x="1933" y="21"/>
                </a:lnTo>
                <a:close/>
                <a:moveTo>
                  <a:pt x="57" y="0"/>
                </a:moveTo>
                <a:lnTo>
                  <a:pt x="0" y="28"/>
                </a:lnTo>
                <a:lnTo>
                  <a:pt x="57" y="56"/>
                </a:lnTo>
                <a:lnTo>
                  <a:pt x="57" y="0"/>
                </a:lnTo>
                <a:close/>
              </a:path>
            </a:pathLst>
          </a:custGeom>
          <a:solidFill>
            <a:srgbClr val="000000"/>
          </a:solidFill>
          <a:ln w="0" cap="flat">
            <a:solidFill>
              <a:schemeClr val="accent6"/>
            </a:solidFill>
            <a:prstDash val="solid"/>
            <a:round/>
            <a:headEnd/>
            <a:tailEnd/>
          </a:ln>
        </p:spPr>
        <p:txBody>
          <a:bodyPr vert="horz" wrap="square" lIns="68580" tIns="34290" rIns="68580" bIns="34290" numCol="1" anchor="t" anchorCtr="0" compatLnSpc="1">
            <a:prstTxWarp prst="textNoShape">
              <a:avLst/>
            </a:prstTxWarp>
          </a:bodyPr>
          <a:lstStyle/>
          <a:p>
            <a:endParaRPr lang="en-US" sz="900"/>
          </a:p>
        </p:txBody>
      </p:sp>
      <p:sp>
        <p:nvSpPr>
          <p:cNvPr id="104" name="Rectangle 29">
            <a:extLst>
              <a:ext uri="{FF2B5EF4-FFF2-40B4-BE49-F238E27FC236}">
                <a16:creationId xmlns:a16="http://schemas.microsoft.com/office/drawing/2014/main" id="{5A97AB5E-E5F1-401F-A9DF-C4D3D1A6C13C}"/>
              </a:ext>
            </a:extLst>
          </p:cNvPr>
          <p:cNvSpPr>
            <a:spLocks noChangeArrowheads="1"/>
          </p:cNvSpPr>
          <p:nvPr/>
        </p:nvSpPr>
        <p:spPr bwMode="auto">
          <a:xfrm>
            <a:off x="4176517" y="3906167"/>
            <a:ext cx="803105"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1050" i="1" dirty="0">
                <a:solidFill>
                  <a:srgbClr val="000000"/>
                </a:solidFill>
                <a:latin typeface="Times New Roman" panose="02020603050405020304" pitchFamily="18" charset="0"/>
              </a:rPr>
              <a:t>SRM Response</a:t>
            </a:r>
            <a:endParaRPr lang="en-US" altLang="en-US" sz="1350" dirty="0"/>
          </a:p>
        </p:txBody>
      </p:sp>
    </p:spTree>
    <p:extLst>
      <p:ext uri="{BB962C8B-B14F-4D97-AF65-F5344CB8AC3E}">
        <p14:creationId xmlns:p14="http://schemas.microsoft.com/office/powerpoint/2010/main" val="3068222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SRM Report</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8680" y="2396295"/>
            <a:ext cx="7406640" cy="2903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p:nvPr/>
        </p:nvGrpSpPr>
        <p:grpSpPr>
          <a:xfrm>
            <a:off x="721961" y="1917121"/>
            <a:ext cx="3465576" cy="479121"/>
            <a:chOff x="962614" y="1413161"/>
            <a:chExt cx="4620768" cy="638828"/>
          </a:xfrm>
        </p:grpSpPr>
        <p:sp>
          <p:nvSpPr>
            <p:cNvPr id="5" name="Right Bracket 4"/>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6" name="TextBox 5"/>
            <p:cNvSpPr txBox="1"/>
            <p:nvPr/>
          </p:nvSpPr>
          <p:spPr>
            <a:xfrm>
              <a:off x="3214255" y="1413161"/>
              <a:ext cx="357363" cy="307776"/>
            </a:xfrm>
            <a:prstGeom prst="rect">
              <a:avLst/>
            </a:prstGeom>
            <a:noFill/>
          </p:spPr>
          <p:txBody>
            <a:bodyPr wrap="none" rtlCol="0">
              <a:spAutoFit/>
            </a:bodyPr>
            <a:lstStyle/>
            <a:p>
              <a:r>
                <a:rPr lang="en-US" sz="900" dirty="0"/>
                <a:t>A</a:t>
              </a:r>
            </a:p>
          </p:txBody>
        </p:sp>
      </p:grpSp>
      <p:grpSp>
        <p:nvGrpSpPr>
          <p:cNvPr id="7" name="Group 6"/>
          <p:cNvGrpSpPr/>
          <p:nvPr/>
        </p:nvGrpSpPr>
        <p:grpSpPr>
          <a:xfrm>
            <a:off x="4951053" y="1917117"/>
            <a:ext cx="3465576" cy="479121"/>
            <a:chOff x="962614" y="1413161"/>
            <a:chExt cx="4620768" cy="638828"/>
          </a:xfrm>
        </p:grpSpPr>
        <p:sp>
          <p:nvSpPr>
            <p:cNvPr id="8" name="Right Bracket 7"/>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9" name="TextBox 8"/>
            <p:cNvSpPr txBox="1"/>
            <p:nvPr/>
          </p:nvSpPr>
          <p:spPr>
            <a:xfrm>
              <a:off x="3214255" y="1413161"/>
              <a:ext cx="348813" cy="307776"/>
            </a:xfrm>
            <a:prstGeom prst="rect">
              <a:avLst/>
            </a:prstGeom>
            <a:noFill/>
          </p:spPr>
          <p:txBody>
            <a:bodyPr wrap="none" rtlCol="0">
              <a:spAutoFit/>
            </a:bodyPr>
            <a:lstStyle/>
            <a:p>
              <a:r>
                <a:rPr lang="en-US" sz="900" dirty="0"/>
                <a:t>B</a:t>
              </a:r>
            </a:p>
          </p:txBody>
        </p:sp>
      </p:grpSp>
      <p:sp>
        <p:nvSpPr>
          <p:cNvPr id="10" name="TextBox 9"/>
          <p:cNvSpPr txBox="1"/>
          <p:nvPr/>
        </p:nvSpPr>
        <p:spPr>
          <a:xfrm>
            <a:off x="1639386" y="3354550"/>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1" name="TextBox 10"/>
          <p:cNvSpPr txBox="1"/>
          <p:nvPr/>
        </p:nvSpPr>
        <p:spPr>
          <a:xfrm>
            <a:off x="1648234" y="4833140"/>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2" name="TextBox 11"/>
          <p:cNvSpPr txBox="1"/>
          <p:nvPr/>
        </p:nvSpPr>
        <p:spPr>
          <a:xfrm>
            <a:off x="6253139" y="4071681"/>
            <a:ext cx="647934"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a:t>
            </a:r>
          </a:p>
        </p:txBody>
      </p:sp>
      <p:sp>
        <p:nvSpPr>
          <p:cNvPr id="14" name="TextBox 13"/>
          <p:cNvSpPr txBox="1"/>
          <p:nvPr/>
        </p:nvSpPr>
        <p:spPr>
          <a:xfrm>
            <a:off x="3998144" y="3631549"/>
            <a:ext cx="1284326" cy="230832"/>
          </a:xfrm>
          <a:prstGeom prst="rect">
            <a:avLst/>
          </a:prstGeom>
          <a:noFill/>
        </p:spPr>
        <p:txBody>
          <a:bodyPr wrap="none" rtlCol="0">
            <a:spAutoFit/>
          </a:bodyPr>
          <a:lstStyle/>
          <a:p>
            <a:r>
              <a:rPr lang="en-US" sz="900" dirty="0">
                <a:solidFill>
                  <a:srgbClr val="FF0000"/>
                </a:solidFill>
              </a:rPr>
              <a:t>(A</a:t>
            </a:r>
            <a:r>
              <a:rPr lang="en-US" sz="900" dirty="0">
                <a:solidFill>
                  <a:srgbClr val="FF0000"/>
                </a:solidFill>
                <a:sym typeface="Wingdings" panose="05000000000000000000" pitchFamily="2" charset="2"/>
              </a:rPr>
              <a:t>B, SRM Token=0)</a:t>
            </a:r>
            <a:endParaRPr lang="en-US" sz="900" dirty="0">
              <a:solidFill>
                <a:srgbClr val="FF0000"/>
              </a:solidFill>
            </a:endParaRPr>
          </a:p>
        </p:txBody>
      </p:sp>
      <p:sp>
        <p:nvSpPr>
          <p:cNvPr id="15" name="TextBox 14"/>
          <p:cNvSpPr txBox="1"/>
          <p:nvPr/>
        </p:nvSpPr>
        <p:spPr>
          <a:xfrm>
            <a:off x="4018925" y="4534948"/>
            <a:ext cx="535724" cy="230832"/>
          </a:xfrm>
          <a:prstGeom prst="rect">
            <a:avLst/>
          </a:prstGeom>
          <a:noFill/>
        </p:spPr>
        <p:txBody>
          <a:bodyPr wrap="none" rtlCol="0">
            <a:spAutoFit/>
          </a:bodyPr>
          <a:lstStyle/>
          <a:p>
            <a:r>
              <a:rPr lang="en-US" sz="900" dirty="0">
                <a:solidFill>
                  <a:srgbClr val="FF0000"/>
                </a:solidFill>
              </a:rPr>
              <a:t>(B</a:t>
            </a:r>
            <a:r>
              <a:rPr lang="en-US" sz="900" dirty="0">
                <a:solidFill>
                  <a:srgbClr val="FF0000"/>
                </a:solidFill>
                <a:sym typeface="Wingdings" panose="05000000000000000000" pitchFamily="2" charset="2"/>
              </a:rPr>
              <a:t>A)</a:t>
            </a:r>
            <a:endParaRPr lang="en-US" sz="900" dirty="0">
              <a:solidFill>
                <a:srgbClr val="FF0000"/>
              </a:solidFill>
            </a:endParaRPr>
          </a:p>
        </p:txBody>
      </p:sp>
    </p:spTree>
    <p:extLst>
      <p:ext uri="{BB962C8B-B14F-4D97-AF65-F5344CB8AC3E}">
        <p14:creationId xmlns:p14="http://schemas.microsoft.com/office/powerpoint/2010/main" val="2583071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SRM Information</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2271" y="2303414"/>
            <a:ext cx="7406640" cy="3332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p:nvPr/>
        </p:nvGrpSpPr>
        <p:grpSpPr>
          <a:xfrm>
            <a:off x="721961" y="1917121"/>
            <a:ext cx="3465576" cy="479121"/>
            <a:chOff x="962614" y="1413161"/>
            <a:chExt cx="4620768" cy="638828"/>
          </a:xfrm>
        </p:grpSpPr>
        <p:sp>
          <p:nvSpPr>
            <p:cNvPr id="5" name="Right Bracket 4"/>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6" name="TextBox 5"/>
            <p:cNvSpPr txBox="1"/>
            <p:nvPr/>
          </p:nvSpPr>
          <p:spPr>
            <a:xfrm>
              <a:off x="3214255" y="1413161"/>
              <a:ext cx="357363" cy="307776"/>
            </a:xfrm>
            <a:prstGeom prst="rect">
              <a:avLst/>
            </a:prstGeom>
            <a:noFill/>
          </p:spPr>
          <p:txBody>
            <a:bodyPr wrap="none" rtlCol="0">
              <a:spAutoFit/>
            </a:bodyPr>
            <a:lstStyle/>
            <a:p>
              <a:r>
                <a:rPr lang="en-US" sz="900" dirty="0"/>
                <a:t>A</a:t>
              </a:r>
            </a:p>
          </p:txBody>
        </p:sp>
      </p:grpSp>
      <p:grpSp>
        <p:nvGrpSpPr>
          <p:cNvPr id="7" name="Group 6"/>
          <p:cNvGrpSpPr/>
          <p:nvPr/>
        </p:nvGrpSpPr>
        <p:grpSpPr>
          <a:xfrm>
            <a:off x="4951053" y="1917117"/>
            <a:ext cx="3465576" cy="479121"/>
            <a:chOff x="962614" y="1413161"/>
            <a:chExt cx="4620768" cy="638828"/>
          </a:xfrm>
        </p:grpSpPr>
        <p:sp>
          <p:nvSpPr>
            <p:cNvPr id="8" name="Right Bracket 7"/>
            <p:cNvSpPr/>
            <p:nvPr/>
          </p:nvSpPr>
          <p:spPr>
            <a:xfrm rot="16200000">
              <a:off x="3092347" y="-439045"/>
              <a:ext cx="361301" cy="4620768"/>
            </a:xfrm>
            <a:prstGeom prst="rightBracket">
              <a:avLst>
                <a:gd name="adj" fmla="val 54607"/>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900" dirty="0"/>
            </a:p>
          </p:txBody>
        </p:sp>
        <p:sp>
          <p:nvSpPr>
            <p:cNvPr id="9" name="TextBox 8"/>
            <p:cNvSpPr txBox="1"/>
            <p:nvPr/>
          </p:nvSpPr>
          <p:spPr>
            <a:xfrm>
              <a:off x="3214255" y="1413161"/>
              <a:ext cx="348813" cy="307776"/>
            </a:xfrm>
            <a:prstGeom prst="rect">
              <a:avLst/>
            </a:prstGeom>
            <a:noFill/>
          </p:spPr>
          <p:txBody>
            <a:bodyPr wrap="none" rtlCol="0">
              <a:spAutoFit/>
            </a:bodyPr>
            <a:lstStyle/>
            <a:p>
              <a:r>
                <a:rPr lang="en-US" sz="900" dirty="0"/>
                <a:t>B</a:t>
              </a:r>
            </a:p>
          </p:txBody>
        </p:sp>
      </p:grpSp>
      <p:sp>
        <p:nvSpPr>
          <p:cNvPr id="10" name="TextBox 9"/>
          <p:cNvSpPr txBox="1"/>
          <p:nvPr/>
        </p:nvSpPr>
        <p:spPr>
          <a:xfrm>
            <a:off x="1878381" y="3292202"/>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1" name="TextBox 10"/>
          <p:cNvSpPr txBox="1"/>
          <p:nvPr/>
        </p:nvSpPr>
        <p:spPr>
          <a:xfrm>
            <a:off x="1826427" y="4089750"/>
            <a:ext cx="1225015"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=B, </a:t>
            </a:r>
            <a:r>
              <a:rPr lang="en-US" sz="900" dirty="0" err="1">
                <a:solidFill>
                  <a:srgbClr val="FF0000"/>
                </a:solidFill>
              </a:rPr>
              <a:t>SrmHandle</a:t>
            </a:r>
            <a:r>
              <a:rPr lang="en-US" sz="900" dirty="0">
                <a:solidFill>
                  <a:srgbClr val="FF0000"/>
                </a:solidFill>
              </a:rPr>
              <a:t>)</a:t>
            </a:r>
          </a:p>
        </p:txBody>
      </p:sp>
      <p:sp>
        <p:nvSpPr>
          <p:cNvPr id="12" name="TextBox 11"/>
          <p:cNvSpPr txBox="1"/>
          <p:nvPr/>
        </p:nvSpPr>
        <p:spPr>
          <a:xfrm>
            <a:off x="6307024" y="3424863"/>
            <a:ext cx="647934" cy="230832"/>
          </a:xfrm>
          <a:prstGeom prst="rect">
            <a:avLst/>
          </a:prstGeom>
          <a:noFill/>
        </p:spPr>
        <p:txBody>
          <a:bodyPr wrap="none" rtlCol="0">
            <a:spAutoFit/>
          </a:bodyPr>
          <a:lstStyle/>
          <a:p>
            <a:r>
              <a:rPr lang="en-US" sz="900" dirty="0">
                <a:solidFill>
                  <a:srgbClr val="FF0000"/>
                </a:solidFill>
              </a:rPr>
              <a:t>(</a:t>
            </a:r>
            <a:r>
              <a:rPr lang="en-US" sz="900" dirty="0" err="1">
                <a:solidFill>
                  <a:srgbClr val="FF0000"/>
                </a:solidFill>
              </a:rPr>
              <a:t>Addr</a:t>
            </a:r>
            <a:r>
              <a:rPr lang="en-US" sz="900" dirty="0">
                <a:solidFill>
                  <a:srgbClr val="FF0000"/>
                </a:solidFill>
              </a:rPr>
              <a:t>=A)</a:t>
            </a:r>
          </a:p>
        </p:txBody>
      </p:sp>
      <p:sp>
        <p:nvSpPr>
          <p:cNvPr id="13" name="TextBox 12"/>
          <p:cNvSpPr txBox="1"/>
          <p:nvPr/>
        </p:nvSpPr>
        <p:spPr>
          <a:xfrm>
            <a:off x="4039711" y="3409919"/>
            <a:ext cx="1284326" cy="230832"/>
          </a:xfrm>
          <a:prstGeom prst="rect">
            <a:avLst/>
          </a:prstGeom>
          <a:noFill/>
        </p:spPr>
        <p:txBody>
          <a:bodyPr wrap="none" rtlCol="0">
            <a:spAutoFit/>
          </a:bodyPr>
          <a:lstStyle/>
          <a:p>
            <a:r>
              <a:rPr lang="en-US" sz="900" dirty="0">
                <a:solidFill>
                  <a:srgbClr val="FF0000"/>
                </a:solidFill>
              </a:rPr>
              <a:t>(A</a:t>
            </a:r>
            <a:r>
              <a:rPr lang="en-US" sz="900" dirty="0">
                <a:solidFill>
                  <a:srgbClr val="FF0000"/>
                </a:solidFill>
                <a:sym typeface="Wingdings" panose="05000000000000000000" pitchFamily="2" charset="2"/>
              </a:rPr>
              <a:t>B, SRM Token=0)</a:t>
            </a:r>
            <a:endParaRPr lang="en-US" sz="900" dirty="0">
              <a:solidFill>
                <a:srgbClr val="FF0000"/>
              </a:solidFill>
            </a:endParaRPr>
          </a:p>
        </p:txBody>
      </p:sp>
      <p:sp>
        <p:nvSpPr>
          <p:cNvPr id="14" name="TextBox 13"/>
          <p:cNvSpPr txBox="1"/>
          <p:nvPr/>
        </p:nvSpPr>
        <p:spPr>
          <a:xfrm>
            <a:off x="4341050" y="4730486"/>
            <a:ext cx="535724" cy="230832"/>
          </a:xfrm>
          <a:prstGeom prst="rect">
            <a:avLst/>
          </a:prstGeom>
          <a:noFill/>
        </p:spPr>
        <p:txBody>
          <a:bodyPr wrap="none" rtlCol="0">
            <a:spAutoFit/>
          </a:bodyPr>
          <a:lstStyle/>
          <a:p>
            <a:r>
              <a:rPr lang="en-US" sz="900" dirty="0">
                <a:solidFill>
                  <a:srgbClr val="FF0000"/>
                </a:solidFill>
              </a:rPr>
              <a:t>(B</a:t>
            </a:r>
            <a:r>
              <a:rPr lang="en-US" sz="900" dirty="0">
                <a:solidFill>
                  <a:srgbClr val="FF0000"/>
                </a:solidFill>
                <a:sym typeface="Wingdings" panose="05000000000000000000" pitchFamily="2" charset="2"/>
              </a:rPr>
              <a:t>A)</a:t>
            </a:r>
            <a:endParaRPr lang="en-US" sz="900" dirty="0">
              <a:solidFill>
                <a:srgbClr val="FF0000"/>
              </a:solidFill>
            </a:endParaRPr>
          </a:p>
        </p:txBody>
      </p:sp>
    </p:spTree>
    <p:extLst>
      <p:ext uri="{BB962C8B-B14F-4D97-AF65-F5344CB8AC3E}">
        <p14:creationId xmlns:p14="http://schemas.microsoft.com/office/powerpoint/2010/main" val="33246909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325</Words>
  <Application>Microsoft Office PowerPoint</Application>
  <PresentationFormat>On-screen Show (4:3)</PresentationFormat>
  <Paragraphs>97</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Office Theme</vt:lpstr>
      <vt:lpstr>PowerPoint Presentation</vt:lpstr>
      <vt:lpstr>SRM Request/Response (Original)</vt:lpstr>
      <vt:lpstr>SRM Request/Response (Revised)</vt:lpstr>
      <vt:lpstr>SRM Report</vt:lpstr>
      <vt:lpstr>SRM Information</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257</cp:revision>
  <cp:lastPrinted>2019-02-21T03:58:11Z</cp:lastPrinted>
  <dcterms:created xsi:type="dcterms:W3CDTF">2015-03-06T22:24:22Z</dcterms:created>
  <dcterms:modified xsi:type="dcterms:W3CDTF">2019-09-15T12:37:48Z</dcterms:modified>
</cp:coreProperties>
</file>