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9628" autoAdjust="0"/>
  </p:normalViewPr>
  <p:slideViewPr>
    <p:cSldViewPr showGuides="1">
      <p:cViewPr varScale="1">
        <p:scale>
          <a:sx n="53" d="100"/>
          <a:sy n="53" d="100"/>
        </p:scale>
        <p:origin x="40" y="17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42" d="100"/>
          <a:sy n="42" d="100"/>
        </p:scale>
        <p:origin x="984" y="3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 UofOulu)</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802.15-19-0401-00-0dep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 </a:t>
            </a:r>
            <a:r>
              <a:rPr lang="en-US" altLang="ja-JP" dirty="0" err="1"/>
              <a:t>UofOulu</a:t>
            </a:r>
            <a:r>
              <a:rPr lang="en-US" altLang="ja-JP"/>
              <a: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473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September 2019]	</a:t>
            </a:r>
          </a:p>
          <a:p>
            <a:r>
              <a:rPr lang="en-US" altLang="ja-JP" sz="1600" b="1" dirty="0">
                <a:ea typeface="ＭＳ Ｐゴシック" charset="-128"/>
              </a:rPr>
              <a:t>Date Submitted: </a:t>
            </a:r>
            <a:r>
              <a:rPr lang="en-US" altLang="ja-JP" sz="1600" dirty="0">
                <a:ea typeface="ＭＳ Ｐゴシック" charset="-128"/>
              </a:rPr>
              <a:t>[15 September 2019]	</a:t>
            </a:r>
          </a:p>
          <a:p>
            <a:r>
              <a:rPr lang="en-US" altLang="ja-JP" sz="1600" b="1" dirty="0">
                <a:ea typeface="ＭＳ Ｐゴシック" charset="-128"/>
              </a:rPr>
              <a:t>Source:</a:t>
            </a:r>
            <a:r>
              <a:rPr lang="en-US" altLang="ja-JP" sz="1600" dirty="0">
                <a:ea typeface="ＭＳ Ｐゴシック" charset="-128"/>
              </a:rPr>
              <a:t>  [Ryuji Kohno1,2] [1;Yokohama National University, 2;Centre for Wireless Communications(CWC), University of Oulu]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992113"/>
            <a:ext cx="8928992" cy="5533231"/>
          </a:xfrm>
          <a:ln/>
        </p:spPr>
        <p:txBody>
          <a:bodyPr>
            <a:noAutofit/>
          </a:bodyPr>
          <a:lstStyle/>
          <a:p>
            <a:pPr>
              <a:lnSpc>
                <a:spcPts val="1300"/>
              </a:lnSpc>
            </a:pPr>
            <a:r>
              <a:rPr lang="en-US" altLang="ja-JP" sz="1400" dirty="0"/>
              <a:t>IG DEP meeting call to order</a:t>
            </a:r>
          </a:p>
          <a:p>
            <a:pPr>
              <a:lnSpc>
                <a:spcPts val="1300"/>
              </a:lnSpc>
            </a:pPr>
            <a:r>
              <a:rPr lang="en-US" altLang="ja-JP" sz="1400" dirty="0"/>
              <a:t>Call for essential patents and policies &amp; procedures reminder </a:t>
            </a:r>
          </a:p>
          <a:p>
            <a:pPr>
              <a:lnSpc>
                <a:spcPts val="1300"/>
              </a:lnSpc>
            </a:pPr>
            <a:r>
              <a:rPr lang="en-US" altLang="ja-JP" sz="1400" dirty="0"/>
              <a:t>Approve last meeting minutes: 15-19-0338-00-0dep-ig-dependability-July-2019-meeting-minutes</a:t>
            </a:r>
          </a:p>
          <a:p>
            <a:pPr>
              <a:lnSpc>
                <a:spcPts val="1300"/>
              </a:lnSpc>
            </a:pPr>
            <a:r>
              <a:rPr lang="en-US" altLang="ja-JP" sz="1400" dirty="0"/>
              <a:t>Review</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IG Dependability Activities for Cars and other IoT &amp; M2M Use cases and Amendment of IEEE802.15.6 Wireless Medical BAN        </a:t>
            </a:r>
            <a:r>
              <a:rPr lang="ja-JP" altLang="en-US" sz="1400" dirty="0">
                <a:cs typeface="Times New Roman" pitchFamily="18" charset="0"/>
              </a:rPr>
              <a:t>　　　　　　　</a:t>
            </a:r>
            <a:r>
              <a:rPr lang="en-US" altLang="ja-JP" sz="1400" dirty="0">
                <a:cs typeface="Times New Roman" pitchFamily="18" charset="0"/>
              </a:rPr>
              <a:t>doc.#15-18-0347-00-0dep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IEEE802.15.6 Wireless Medical BAN                doc.#15-18-0384-00-odep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Updated  Technical Requirements for Focused Use Cases on WBAN for Human, Robotic and Car Bodies</a:t>
            </a:r>
            <a:r>
              <a:rPr lang="ja-JP" altLang="en-US" sz="1400" dirty="0">
                <a:cs typeface="Times New Roman" pitchFamily="18" charset="0"/>
              </a:rPr>
              <a:t>　                                                                             </a:t>
            </a:r>
            <a:r>
              <a:rPr lang="en-US" altLang="ja-JP" sz="1400" dirty="0">
                <a:cs typeface="Times New Roman" pitchFamily="18" charset="0"/>
              </a:rPr>
              <a:t>doc.#15-19-0157-00-0dep</a:t>
            </a:r>
          </a:p>
          <a:p>
            <a:pPr>
              <a:lnSpc>
                <a:spcPts val="1300"/>
              </a:lnSpc>
            </a:pPr>
            <a:r>
              <a:rPr lang="en-US" altLang="ja-JP" sz="1400" dirty="0"/>
              <a:t>Discussion</a:t>
            </a:r>
          </a:p>
          <a:p>
            <a:pPr marL="804863" indent="0">
              <a:lnSpc>
                <a:spcPts val="1300"/>
              </a:lnSpc>
              <a:buNone/>
            </a:pPr>
            <a:r>
              <a:rPr lang="en-US" altLang="ja-JP" sz="1400" dirty="0"/>
              <a:t>Amendment of PHY and MAC of IEEE802.15.6 Wireless Medical BAN to Dependable BAN for Medicine, Cars and other IoT/M2M Use cases with Data Science</a:t>
            </a:r>
          </a:p>
          <a:p>
            <a:pPr>
              <a:lnSpc>
                <a:spcPts val="1300"/>
              </a:lnSpc>
            </a:pPr>
            <a:r>
              <a:rPr lang="en-US" altLang="ja-JP" sz="1400" dirty="0"/>
              <a:t>Presentation</a:t>
            </a:r>
          </a:p>
          <a:p>
            <a:pPr lvl="1">
              <a:lnSpc>
                <a:spcPts val="1300"/>
              </a:lnSpc>
              <a:buFont typeface="+mj-lt"/>
              <a:buAutoNum type="arabicPeriod"/>
            </a:pPr>
            <a:r>
              <a:rPr lang="en-US" altLang="ja-JP" sz="1400" dirty="0"/>
              <a:t>Requirement for Wireless Medical BAN to Apply for </a:t>
            </a:r>
            <a:r>
              <a:rPr lang="en-US" altLang="ja-JP" sz="1400" dirty="0" err="1"/>
              <a:t>ECoG</a:t>
            </a:r>
            <a:r>
              <a:rPr lang="en-US" altLang="ja-JP" sz="1400" dirty="0"/>
              <a:t>-based Brain-Machine Interface</a:t>
            </a:r>
          </a:p>
          <a:p>
            <a:pPr lvl="1">
              <a:lnSpc>
                <a:spcPts val="1300"/>
              </a:lnSpc>
              <a:buFont typeface="+mj-lt"/>
              <a:buAutoNum type="arabicPeriod"/>
            </a:pPr>
            <a:r>
              <a:rPr lang="en-US" altLang="ja-JP" sz="1400" dirty="0"/>
              <a:t>Updated MAC Protocol with Interference Mitigation Using Negotiation among Coordinators in Multiple Wireless Body Area Networks(BANs)</a:t>
            </a:r>
          </a:p>
          <a:p>
            <a:pPr lvl="1">
              <a:lnSpc>
                <a:spcPts val="1300"/>
              </a:lnSpc>
              <a:buFont typeface="+mj-lt"/>
              <a:buAutoNum type="arabicPeriod"/>
            </a:pPr>
            <a:r>
              <a:rPr lang="en-US" altLang="ja-JP" sz="1400" dirty="0"/>
              <a:t>Maximizing Power Supply Efficiency with Amplification in Relay Nodes for Multi-hop Relay Wireless Power Transmission</a:t>
            </a:r>
          </a:p>
          <a:p>
            <a:pPr lvl="1">
              <a:lnSpc>
                <a:spcPts val="1300"/>
              </a:lnSpc>
              <a:buFont typeface="+mj-lt"/>
              <a:buAutoNum type="arabicPeriod"/>
            </a:pPr>
            <a:r>
              <a:rPr lang="en-US" altLang="ja-JP" sz="1400" dirty="0"/>
              <a:t>Transmission power control using integrated terminal between 5G and UWB-BAN to maximize throughput of the BAN                                                        doc.#15-19-0327-00-0dep</a:t>
            </a:r>
          </a:p>
          <a:p>
            <a:pPr lvl="1">
              <a:lnSpc>
                <a:spcPts val="1300"/>
              </a:lnSpc>
              <a:buFont typeface="+mj-lt"/>
              <a:buAutoNum type="arabicPeriod"/>
            </a:pPr>
            <a:r>
              <a:rPr lang="en-US" altLang="ja-JP" sz="1400" dirty="0"/>
              <a:t>A dependable MAC protocol for bi-directional transmission for WBAN doc.#15-18-0115-01-0dep</a:t>
            </a:r>
          </a:p>
          <a:p>
            <a:pPr lvl="1">
              <a:lnSpc>
                <a:spcPts val="1300"/>
              </a:lnSpc>
              <a:buFont typeface="+mj-lt"/>
              <a:buAutoNum type="arabicPeriod"/>
            </a:pPr>
            <a:r>
              <a:rPr lang="en-US" altLang="ja-JP" sz="1400" dirty="0"/>
              <a:t>Learning and Recognition with Neural Network of Heart Beats Sensed by WBAN for Patient Stress Estimate for Rehabilitation                                                 doc.#15-19-0124-01-0dep</a:t>
            </a:r>
          </a:p>
          <a:p>
            <a:pPr>
              <a:lnSpc>
                <a:spcPts val="1300"/>
              </a:lnSpc>
            </a:pPr>
            <a:r>
              <a:rPr lang="en-US" altLang="ja-JP" sz="1400" dirty="0"/>
              <a:t>Discussion</a:t>
            </a:r>
          </a:p>
          <a:p>
            <a:pPr lvl="1">
              <a:lnSpc>
                <a:spcPts val="1300"/>
              </a:lnSpc>
              <a:buFont typeface="+mj-lt"/>
              <a:buAutoNum type="arabicPeriod"/>
            </a:pPr>
            <a:r>
              <a:rPr lang="en-US" altLang="ja-JP" sz="1400" dirty="0"/>
              <a:t>Technical requirement update with possible enable technologies   doc.#15-19-0157-02-0dep</a:t>
            </a:r>
          </a:p>
          <a:p>
            <a:pPr lvl="1">
              <a:lnSpc>
                <a:spcPts val="1300"/>
              </a:lnSpc>
              <a:buFont typeface="+mj-lt"/>
              <a:buAutoNum type="arabicPeriod"/>
            </a:pPr>
            <a:r>
              <a:rPr lang="en-US" altLang="ja-JP" sz="1400" dirty="0"/>
              <a:t>Review and Update of draft of PAR and CSD;                                doc.#15-16-0290-03-0dep</a:t>
            </a:r>
          </a:p>
          <a:p>
            <a:pPr lvl="1">
              <a:lnSpc>
                <a:spcPts val="1300"/>
              </a:lnSpc>
              <a:buFont typeface="+mj-lt"/>
              <a:buAutoNum type="arabicPeriod"/>
            </a:pPr>
            <a:r>
              <a:rPr lang="en-US" altLang="ja-JP" sz="1400" dirty="0"/>
              <a:t>Update of Timeline and Progress to SG/TG/WG</a:t>
            </a:r>
          </a:p>
        </p:txBody>
      </p:sp>
      <p:sp>
        <p:nvSpPr>
          <p:cNvPr id="4098" name="Rectangle 2"/>
          <p:cNvSpPr>
            <a:spLocks noGrp="1" noChangeArrowheads="1"/>
          </p:cNvSpPr>
          <p:nvPr>
            <p:ph type="title"/>
          </p:nvPr>
        </p:nvSpPr>
        <p:spPr>
          <a:xfrm>
            <a:off x="685800" y="404664"/>
            <a:ext cx="7772400" cy="726976"/>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Ha Noi, Vietnam</a:t>
            </a:r>
            <a:br>
              <a:rPr lang="en-US" altLang="ja-JP" dirty="0">
                <a:ea typeface="ＭＳ Ｐゴシック" pitchFamily="50" charset="-128"/>
              </a:rPr>
            </a:br>
            <a:r>
              <a:rPr lang="en-US" altLang="ja-JP" dirty="0">
                <a:ea typeface="ＭＳ Ｐゴシック" pitchFamily="50" charset="-128"/>
              </a:rPr>
              <a:t>September 15</a:t>
            </a:r>
            <a:r>
              <a:rPr lang="en-US" altLang="ja-JP" baseline="30000" dirty="0">
                <a:ea typeface="ＭＳ Ｐゴシック" pitchFamily="50" charset="-128"/>
              </a:rPr>
              <a:t>th</a:t>
            </a:r>
            <a:r>
              <a:rPr lang="en-US" altLang="ja-JP" dirty="0">
                <a:ea typeface="ＭＳ Ｐゴシック" pitchFamily="50" charset="-128"/>
              </a:rPr>
              <a:t>, 2019</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September 2019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
        <p:nvSpPr>
          <p:cNvPr id="4" name="フッター プレースホルダー 3">
            <a:extLst>
              <a:ext uri="{FF2B5EF4-FFF2-40B4-BE49-F238E27FC236}">
                <a16:creationId xmlns:a16="http://schemas.microsoft.com/office/drawing/2014/main" id="{7ED88F5D-0A14-4539-B9EA-C19E69C447D6}"/>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
        <p:nvSpPr>
          <p:cNvPr id="4" name="フッター プレースホルダー 3">
            <a:extLst>
              <a:ext uri="{FF2B5EF4-FFF2-40B4-BE49-F238E27FC236}">
                <a16:creationId xmlns:a16="http://schemas.microsoft.com/office/drawing/2014/main" id="{B181F6DF-F567-43DC-81E1-6C7AEFCC077E}"/>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
        <p:nvSpPr>
          <p:cNvPr id="3" name="フッター プレースホルダー 2">
            <a:extLst>
              <a:ext uri="{FF2B5EF4-FFF2-40B4-BE49-F238E27FC236}">
                <a16:creationId xmlns:a16="http://schemas.microsoft.com/office/drawing/2014/main" id="{7BC253D0-7C9E-4364-AAE6-F6ACD0632411}"/>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646972368"/>
              </p:ext>
            </p:extLst>
          </p:nvPr>
        </p:nvGraphicFramePr>
        <p:xfrm>
          <a:off x="956916" y="1556792"/>
          <a:ext cx="7287490" cy="4370785"/>
        </p:xfrm>
        <a:graphic>
          <a:graphicData uri="http://schemas.openxmlformats.org/drawingml/2006/table">
            <a:tbl>
              <a:tblPr firstRow="1" bandRow="1">
                <a:tableStyleId>{93296810-A885-4BE3-A3E7-6D5BEEA58F35}</a:tableStyleId>
              </a:tblPr>
              <a:tblGrid>
                <a:gridCol w="95078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r>
                        <a:rPr kumimoji="1" lang="en-US" altLang="ja-JP" dirty="0">
                          <a:solidFill>
                            <a:schemeClr val="tx1"/>
                          </a:solidFill>
                        </a:rPr>
                        <a:t>IG-DEP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r>
                        <a:rPr kumimoji="1" lang="en-US" altLang="ja-JP" u="none" dirty="0">
                          <a:solidFill>
                            <a:schemeClr val="tx1"/>
                          </a:solidFill>
                        </a:rPr>
                        <a:t>IG-DEP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 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392258" cy="276999"/>
          </a:xfrm>
          <a:prstGeom prst="rect">
            <a:avLst/>
          </a:prstGeom>
        </p:spPr>
        <p:txBody>
          <a:bodyPr wrap="none">
            <a:spAutoFit/>
          </a:bodyPr>
          <a:lstStyle/>
          <a:p>
            <a:r>
              <a:rPr lang="en-US" altLang="ja-JP" dirty="0"/>
              <a:t>Ryuji Kohno(YNU, CWC-Nippon)</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
        <p:nvSpPr>
          <p:cNvPr id="2" name="フッター プレースホルダー 1">
            <a:extLst>
              <a:ext uri="{FF2B5EF4-FFF2-40B4-BE49-F238E27FC236}">
                <a16:creationId xmlns:a16="http://schemas.microsoft.com/office/drawing/2014/main" id="{99C0D30D-16D7-4A7B-BCD9-945450F95209}"/>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32040</TotalTime>
  <Words>1083</Words>
  <Application>Microsoft Office PowerPoint</Application>
  <PresentationFormat>画面に合わせる (4:3)</PresentationFormat>
  <Paragraphs>178</Paragraphs>
  <Slides>11</Slides>
  <Notes>11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Arial</vt:lpstr>
      <vt:lpstr>Monotype Sorts</vt:lpstr>
      <vt:lpstr>Times New Roman</vt:lpstr>
      <vt:lpstr>IEEE-P802_15</vt:lpstr>
      <vt:lpstr>PowerPoint プレゼンテーション</vt:lpstr>
      <vt:lpstr>IEEE 802.15 IG DEP   Opening Information  Ha Noi, Vietnam September 15th, 2019</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 Ryuji</cp:lastModifiedBy>
  <cp:revision>125</cp:revision>
  <cp:lastPrinted>2013-04-17T07:57:49Z</cp:lastPrinted>
  <dcterms:created xsi:type="dcterms:W3CDTF">2013-04-16T01:38:08Z</dcterms:created>
  <dcterms:modified xsi:type="dcterms:W3CDTF">2019-09-15T07:01:41Z</dcterms:modified>
</cp:coreProperties>
</file>