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717" r:id="rId4"/>
    <p:sldId id="423" r:id="rId5"/>
    <p:sldId id="608" r:id="rId6"/>
    <p:sldId id="708" r:id="rId7"/>
    <p:sldId id="386" r:id="rId8"/>
    <p:sldId id="754" r:id="rId9"/>
    <p:sldId id="560" r:id="rId10"/>
    <p:sldId id="800" r:id="rId11"/>
    <p:sldId id="846" r:id="rId12"/>
    <p:sldId id="801" r:id="rId13"/>
    <p:sldId id="822" r:id="rId14"/>
    <p:sldId id="835" r:id="rId15"/>
    <p:sldId id="718" r:id="rId16"/>
    <p:sldId id="790" r:id="rId17"/>
    <p:sldId id="817" r:id="rId18"/>
    <p:sldId id="812" r:id="rId19"/>
    <p:sldId id="847" r:id="rId20"/>
    <p:sldId id="774" r:id="rId21"/>
    <p:sldId id="828" r:id="rId22"/>
    <p:sldId id="829" r:id="rId23"/>
    <p:sldId id="830" r:id="rId24"/>
    <p:sldId id="832" r:id="rId25"/>
    <p:sldId id="845"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05167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1340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-0398-02-0013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2019-09-19</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52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Kai Lennert Bober as new </a:t>
            </a:r>
            <a:r>
              <a:rPr lang="en-GB" altLang="en-US" dirty="0">
                <a:sym typeface="Wingdings" panose="05000000000000000000" pitchFamily="2" charset="2"/>
              </a:rPr>
              <a:t>T</a:t>
            </a:r>
            <a:r>
              <a:rPr lang="en-GB" altLang="en-US" dirty="0" smtClean="0">
                <a:sym typeface="Wingdings" panose="05000000000000000000" pitchFamily="2" charset="2"/>
              </a:rPr>
              <a:t>echnical Editor of TG13.</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15-19/0398r1.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Tuncer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Vienna in doc. 15-19/0363r1.</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Atlanta and Vienna meetings in doc. 15-19/0400r0.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Tuncer</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AM1, September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600461713"/>
              </p:ext>
            </p:extLst>
          </p:nvPr>
        </p:nvGraphicFramePr>
        <p:xfrm>
          <a:off x="685800" y="2362200"/>
          <a:ext cx="8229600" cy="222499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Tuncer took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TBDs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 Revised PM PHY text</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AM2, September 17,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163056558"/>
              </p:ext>
            </p:extLst>
          </p:nvPr>
        </p:nvGraphicFramePr>
        <p:xfrm>
          <a:off x="685800" y="2362200"/>
          <a:ext cx="8229600" cy="295669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/Tuncer took the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TBDs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altLang="en-US" sz="1800" baseline="0" dirty="0" smtClean="0"/>
                        <a:t>Discussion on other PHYs </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Presentation of doc. 15-19/414r0</a:t>
                      </a:r>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57656600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Check To-do-List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4060297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September 18,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643599637"/>
              </p:ext>
            </p:extLst>
          </p:nvPr>
        </p:nvGraphicFramePr>
        <p:xfrm>
          <a:off x="559401" y="2362200"/>
          <a:ext cx="8229600" cy="3078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Tuncer took the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Copyright letter to ITU-T doc. 15-19/0422r0</a:t>
                      </a:r>
                    </a:p>
                  </a:txBody>
                  <a:tcPr marT="45764" marB="45764"/>
                </a:tc>
                <a:tc>
                  <a:txBody>
                    <a:bodyPr/>
                    <a:lstStyle/>
                    <a:p>
                      <a:r>
                        <a:rPr lang="en-US" sz="1800" baseline="0" dirty="0" smtClean="0"/>
                        <a:t>40</a:t>
                      </a:r>
                      <a:endParaRPr lang="en-US" sz="1800" baseline="0" dirty="0"/>
                    </a:p>
                  </a:txBody>
                  <a:tcPr marT="45764" marB="45764"/>
                </a:tc>
                <a:extLst>
                  <a:ext uri="{0D108BD9-81ED-4DB2-BD59-A6C34878D82A}">
                    <a16:rowId xmlns:a16="http://schemas.microsoft.com/office/drawing/2014/main" val="978482085"/>
                  </a:ext>
                </a:extLst>
              </a:tr>
              <a:tr h="518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TG Motion to send it out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8715307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Discuss content of coexistence assurance document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438506977"/>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Continue working on TBDs</a:t>
                      </a:r>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71446926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de-DE" altLang="en-US" dirty="0" smtClean="0">
                <a:sym typeface="Wingdings" panose="05000000000000000000" pitchFamily="2" charset="2"/>
              </a:rPr>
              <a:t>Move </a:t>
            </a:r>
            <a:r>
              <a:rPr lang="de-DE" altLang="en-US" dirty="0" err="1" smtClean="0">
                <a:sym typeface="Wingdings" panose="05000000000000000000" pitchFamily="2" charset="2"/>
              </a:rPr>
              <a:t>to</a:t>
            </a:r>
            <a:r>
              <a:rPr lang="de-DE" altLang="en-US" dirty="0" smtClean="0">
                <a:sym typeface="Wingdings" panose="05000000000000000000" pitchFamily="2" charset="2"/>
              </a:rPr>
              <a:t> </a:t>
            </a:r>
            <a:r>
              <a:rPr lang="de-DE" altLang="en-US" dirty="0" err="1" smtClean="0">
                <a:sym typeface="Wingdings" panose="05000000000000000000" pitchFamily="2" charset="2"/>
              </a:rPr>
              <a:t>request</a:t>
            </a:r>
            <a:r>
              <a:rPr lang="de-DE" altLang="en-US" dirty="0" smtClean="0">
                <a:sym typeface="Wingdings" panose="05000000000000000000" pitchFamily="2" charset="2"/>
              </a:rPr>
              <a:t> </a:t>
            </a:r>
            <a:r>
              <a:rPr lang="de-DE" altLang="en-US" dirty="0" err="1" smtClean="0">
                <a:sym typeface="Wingdings" panose="05000000000000000000" pitchFamily="2" charset="2"/>
              </a:rPr>
              <a:t>from</a:t>
            </a:r>
            <a:r>
              <a:rPr lang="de-DE" altLang="en-US" dirty="0" smtClean="0">
                <a:sym typeface="Wingdings" panose="05000000000000000000" pitchFamily="2" charset="2"/>
              </a:rPr>
              <a:t> 802.15 WG </a:t>
            </a:r>
            <a:r>
              <a:rPr lang="de-DE" altLang="en-US" dirty="0" err="1" smtClean="0">
                <a:sym typeface="Wingdings" panose="05000000000000000000" pitchFamily="2" charset="2"/>
              </a:rPr>
              <a:t>to</a:t>
            </a:r>
            <a:r>
              <a:rPr lang="de-DE" altLang="en-US" dirty="0" smtClean="0">
                <a:sym typeface="Wingdings" panose="05000000000000000000" pitchFamily="2" charset="2"/>
              </a:rPr>
              <a:t> send </a:t>
            </a:r>
            <a:r>
              <a:rPr lang="de-DE" altLang="en-US" dirty="0">
                <a:sym typeface="Wingdings" panose="05000000000000000000" pitchFamily="2" charset="2"/>
              </a:rPr>
              <a:t>out </a:t>
            </a:r>
            <a:r>
              <a:rPr lang="de-DE" altLang="en-US" dirty="0" err="1" smtClean="0">
                <a:sym typeface="Wingdings" panose="05000000000000000000" pitchFamily="2" charset="2"/>
              </a:rPr>
              <a:t>copyright</a:t>
            </a:r>
            <a:r>
              <a:rPr lang="de-DE" altLang="en-US" dirty="0" smtClean="0">
                <a:sym typeface="Wingdings" panose="05000000000000000000" pitchFamily="2" charset="2"/>
              </a:rPr>
              <a:t> </a:t>
            </a:r>
            <a:r>
              <a:rPr lang="de-DE" altLang="en-US" dirty="0" err="1">
                <a:sym typeface="Wingdings" panose="05000000000000000000" pitchFamily="2" charset="2"/>
              </a:rPr>
              <a:t>request</a:t>
            </a:r>
            <a:r>
              <a:rPr lang="de-DE" altLang="en-US" dirty="0">
                <a:sym typeface="Wingdings" panose="05000000000000000000" pitchFamily="2" charset="2"/>
              </a:rPr>
              <a:t> </a:t>
            </a:r>
            <a:r>
              <a:rPr lang="de-DE" altLang="en-US" dirty="0" err="1" smtClean="0">
                <a:sym typeface="Wingdings" panose="05000000000000000000" pitchFamily="2" charset="2"/>
              </a:rPr>
              <a:t>from</a:t>
            </a:r>
            <a:r>
              <a:rPr lang="de-DE" altLang="en-US" dirty="0" smtClean="0">
                <a:sym typeface="Wingdings" panose="05000000000000000000" pitchFamily="2" charset="2"/>
              </a:rPr>
              <a:t> ITU-T in </a:t>
            </a:r>
            <a:r>
              <a:rPr lang="de-DE" altLang="en-US" dirty="0" err="1" smtClean="0">
                <a:sym typeface="Wingdings" panose="05000000000000000000" pitchFamily="2" charset="2"/>
              </a:rPr>
              <a:t>doc</a:t>
            </a:r>
            <a:r>
              <a:rPr lang="de-DE" altLang="en-US" dirty="0" smtClean="0">
                <a:sym typeface="Wingdings" panose="05000000000000000000" pitchFamily="2" charset="2"/>
              </a:rPr>
              <a:t>. 15-19/0422r1 „</a:t>
            </a:r>
            <a:r>
              <a:rPr lang="en-GB" dirty="0"/>
              <a:t>Proposed Liaison from IEEE 802.15 Working Group to ITU-T </a:t>
            </a:r>
            <a:r>
              <a:rPr lang="en-GB" dirty="0" smtClean="0"/>
              <a:t>Q18/15”</a:t>
            </a:r>
            <a:r>
              <a:rPr lang="de-DE" altLang="en-US" dirty="0" smtClean="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Harry </a:t>
            </a:r>
            <a:r>
              <a:rPr lang="en-GB" altLang="en-US" dirty="0" err="1" smtClean="0">
                <a:sym typeface="Wingdings" panose="05000000000000000000" pitchFamily="2" charset="2"/>
              </a:rPr>
              <a:t>Bims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PM1, September 19,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961904819"/>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15-19/114r1</a:t>
                      </a:r>
                      <a:endParaRPr lang="en-US" altLang="en-US" sz="1800" baseline="0" dirty="0" smtClean="0"/>
                    </a:p>
                  </a:txBody>
                  <a:tcPr marT="45764" marB="45764"/>
                </a:tc>
                <a:tc>
                  <a:txBody>
                    <a:bodyPr/>
                    <a:lstStyle/>
                    <a:p>
                      <a:r>
                        <a:rPr lang="en-US" sz="1800" baseline="0" dirty="0" smtClean="0"/>
                        <a:t>40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Work on residual TBDs</a:t>
                      </a:r>
                      <a:endParaRPr lang="en-US" altLang="en-US" sz="1800" baseline="0" dirty="0" smtClean="0"/>
                    </a:p>
                  </a:txBody>
                  <a:tcPr marT="45764" marB="45764"/>
                </a:tc>
                <a:tc>
                  <a:txBody>
                    <a:bodyPr/>
                    <a:lstStyle/>
                    <a:p>
                      <a:r>
                        <a:rPr lang="en-US" sz="1800" baseline="0" dirty="0" smtClean="0"/>
                        <a:t>70</a:t>
                      </a:r>
                      <a:endParaRPr lang="en-US" sz="1800" baseline="0" dirty="0"/>
                    </a:p>
                  </a:txBody>
                  <a:tcPr marT="45764" marB="45764"/>
                </a:tc>
                <a:extLst>
                  <a:ext uri="{0D108BD9-81ED-4DB2-BD59-A6C34878D82A}">
                    <a16:rowId xmlns:a16="http://schemas.microsoft.com/office/drawing/2014/main" val="217274557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a:t>
            </a:r>
            <a:r>
              <a:rPr lang="en-GB" altLang="en-US" dirty="0" smtClean="0">
                <a:sym typeface="Wingdings" panose="05000000000000000000" pitchFamily="2" charset="2"/>
              </a:rPr>
              <a:t>highlighted text in doc. 15-19/0414r4 into </a:t>
            </a:r>
            <a:r>
              <a:rPr lang="en-GB" altLang="en-US" dirty="0" smtClean="0">
                <a:sym typeface="Wingdings" panose="05000000000000000000" pitchFamily="2" charset="2"/>
              </a:rPr>
              <a:t>draft </a:t>
            </a:r>
            <a:r>
              <a:rPr lang="en-GB" altLang="en-US" dirty="0" smtClean="0">
                <a:sym typeface="Wingdings" panose="05000000000000000000" pitchFamily="2" charset="2"/>
              </a:rPr>
              <a:t>D7.0</a:t>
            </a:r>
            <a:r>
              <a:rPr lang="en-US" altLang="en-US" dirty="0" smtClean="0"/>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	Tuncer</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3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780047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September 2019 </a:t>
            </a:r>
            <a:r>
              <a:rPr lang="en-US" altLang="en-US" dirty="0"/>
              <a:t>session in </a:t>
            </a:r>
            <a:r>
              <a:rPr lang="en-US" altLang="en-US" dirty="0" smtClean="0"/>
              <a:t>Hanoi.</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PM2, September </a:t>
            </a:r>
            <a:r>
              <a:rPr lang="nn-NO" altLang="en-US" sz="3600" dirty="0" smtClean="0"/>
              <a:t>19,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59203565"/>
              </p:ext>
            </p:extLst>
          </p:nvPr>
        </p:nvGraphicFramePr>
        <p:xfrm>
          <a:off x="838200" y="2362200"/>
          <a:ext cx="8077200" cy="3292243"/>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September</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Work on remaining TBDs</a:t>
                      </a:r>
                    </a:p>
                  </a:txBody>
                  <a:tcPr marT="45684" marB="45684"/>
                </a:tc>
                <a:tc>
                  <a:txBody>
                    <a:bodyPr/>
                    <a:lstStyle/>
                    <a:p>
                      <a:r>
                        <a:rPr lang="en-US" sz="1800" dirty="0" smtClean="0"/>
                        <a:t>40</a:t>
                      </a:r>
                      <a:endParaRPr lang="en-US" sz="1800" dirty="0"/>
                    </a:p>
                  </a:txBody>
                  <a:tcPr marT="45684" marB="45684"/>
                </a:tc>
                <a:extLst>
                  <a:ext uri="{0D108BD9-81ED-4DB2-BD59-A6C34878D82A}">
                    <a16:rowId xmlns:a16="http://schemas.microsoft.com/office/drawing/2014/main" val="1584585780"/>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 to include new text</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421673897"/>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September Interim	</a:t>
            </a:r>
            <a:r>
              <a:rPr lang="de-DE" sz="2000" b="0" dirty="0" smtClean="0"/>
              <a:t>Request 	</a:t>
            </a:r>
            <a:r>
              <a:rPr lang="de-DE" sz="2000" b="0" dirty="0" err="1" smtClean="0"/>
              <a:t>copyright</a:t>
            </a:r>
            <a:r>
              <a:rPr lang="de-DE" sz="2000" b="0" dirty="0" smtClean="0"/>
              <a:t> </a:t>
            </a:r>
            <a:r>
              <a:rPr lang="de-DE" sz="2000" b="0" dirty="0" err="1" smtClean="0"/>
              <a:t>from</a:t>
            </a:r>
            <a:r>
              <a:rPr lang="de-DE" sz="2000" b="0" dirty="0" smtClean="0"/>
              <a:t> ITU-T </a:t>
            </a:r>
            <a:r>
              <a:rPr lang="de-DE" sz="2000" b="0" dirty="0" err="1" smtClean="0"/>
              <a:t>and</a:t>
            </a:r>
            <a:r>
              <a:rPr lang="de-DE" sz="2000" b="0" dirty="0" smtClean="0"/>
              <a:t> </a:t>
            </a:r>
            <a:r>
              <a:rPr lang="de-DE" sz="2000" b="0" dirty="0" err="1" smtClean="0"/>
              <a:t>work</a:t>
            </a:r>
            <a:r>
              <a:rPr lang="de-DE" sz="2000" b="0" dirty="0" smtClean="0"/>
              <a:t> on TBDs</a:t>
            </a:r>
            <a:endParaRPr lang="de-DE" sz="2000" b="0" dirty="0" smtClean="0"/>
          </a:p>
          <a:p>
            <a:r>
              <a:rPr lang="de-DE" sz="2000" b="0" dirty="0" smtClean="0"/>
              <a:t>September </a:t>
            </a:r>
            <a:r>
              <a:rPr lang="de-DE" sz="2000" b="0" dirty="0" err="1" smtClean="0"/>
              <a:t>to</a:t>
            </a:r>
            <a:r>
              <a:rPr lang="de-DE" sz="2000" b="0" dirty="0" smtClean="0"/>
              <a:t> Nov. 	Create </a:t>
            </a:r>
            <a:r>
              <a:rPr lang="de-DE" sz="2000" b="0" dirty="0" smtClean="0"/>
              <a:t>D7.0, send </a:t>
            </a:r>
            <a:r>
              <a:rPr lang="de-DE" sz="2000" b="0" dirty="0" err="1" smtClean="0"/>
              <a:t>to</a:t>
            </a:r>
            <a:r>
              <a:rPr lang="de-DE" sz="2000" b="0" dirty="0" smtClean="0"/>
              <a:t> James </a:t>
            </a:r>
            <a:r>
              <a:rPr lang="de-DE" sz="2000" b="0" dirty="0" err="1" smtClean="0"/>
              <a:t>and</a:t>
            </a:r>
            <a:r>
              <a:rPr lang="de-DE" sz="2000" b="0" dirty="0" smtClean="0"/>
              <a:t> </a:t>
            </a:r>
            <a:r>
              <a:rPr lang="de-DE" sz="2000" b="0" dirty="0" err="1" smtClean="0"/>
              <a:t>Tero</a:t>
            </a:r>
            <a:r>
              <a:rPr lang="de-DE" sz="2000" b="0" dirty="0" smtClean="0"/>
              <a:t> </a:t>
            </a:r>
            <a:r>
              <a:rPr lang="de-DE" sz="2000" b="0" dirty="0" err="1" smtClean="0"/>
              <a:t>for</a:t>
            </a:r>
            <a:r>
              <a:rPr lang="de-DE" sz="2000" b="0" dirty="0" smtClean="0"/>
              <a:t> internal WG 				Editors </a:t>
            </a:r>
            <a:r>
              <a:rPr lang="de-DE" sz="2000" b="0" dirty="0" err="1" smtClean="0"/>
              <a:t>review</a:t>
            </a:r>
            <a:r>
              <a:rPr lang="de-DE" sz="2000" b="0" dirty="0" smtClean="0"/>
              <a:t>, </a:t>
            </a:r>
            <a:r>
              <a:rPr lang="de-DE" sz="2000" b="0" dirty="0" err="1" smtClean="0"/>
              <a:t>submit</a:t>
            </a:r>
            <a:r>
              <a:rPr lang="de-DE" sz="2000" b="0" dirty="0" smtClean="0"/>
              <a:t> </a:t>
            </a:r>
            <a:r>
              <a:rPr lang="de-DE" sz="2000" b="0" dirty="0" err="1" smtClean="0"/>
              <a:t>comments</a:t>
            </a:r>
            <a:endParaRPr lang="de-DE" sz="2000" b="0" dirty="0" smtClean="0"/>
          </a:p>
          <a:p>
            <a:r>
              <a:rPr lang="de-DE" sz="2000" b="0" dirty="0" smtClean="0"/>
              <a:t>November </a:t>
            </a:r>
            <a:r>
              <a:rPr lang="de-DE" sz="2000" b="0" dirty="0" err="1" smtClean="0"/>
              <a:t>Plenary</a:t>
            </a:r>
            <a:r>
              <a:rPr lang="de-DE" sz="2000" b="0" dirty="0" smtClean="0"/>
              <a:t>	</a:t>
            </a:r>
            <a:r>
              <a:rPr lang="de-DE" sz="2000" b="0" dirty="0" smtClean="0"/>
              <a:t>Comment </a:t>
            </a:r>
            <a:r>
              <a:rPr lang="de-DE" sz="2000" b="0" dirty="0" err="1" smtClean="0"/>
              <a:t>resolution</a:t>
            </a:r>
            <a:r>
              <a:rPr lang="de-DE" sz="2000" b="0" dirty="0" smtClean="0"/>
              <a:t>, </a:t>
            </a:r>
            <a:r>
              <a:rPr lang="de-DE" sz="2000" b="0" dirty="0" err="1" smtClean="0"/>
              <a:t>create</a:t>
            </a:r>
            <a:r>
              <a:rPr lang="de-DE" sz="2000" b="0" dirty="0" smtClean="0"/>
              <a:t> D8.0, </a:t>
            </a:r>
            <a:r>
              <a:rPr lang="de-DE" sz="2000" b="0" dirty="0" err="1" smtClean="0"/>
              <a:t>start</a:t>
            </a:r>
            <a:r>
              <a:rPr lang="de-DE" sz="2000" b="0" dirty="0" smtClean="0"/>
              <a:t> WGLB</a:t>
            </a:r>
            <a:endParaRPr lang="de-DE" sz="2000" b="0" dirty="0" smtClean="0"/>
          </a:p>
          <a:p>
            <a:r>
              <a:rPr lang="de-DE" sz="2000" b="0" dirty="0" smtClean="0"/>
              <a:t>Nov. </a:t>
            </a:r>
            <a:r>
              <a:rPr lang="de-DE" sz="2000" b="0" dirty="0" err="1" smtClean="0"/>
              <a:t>to</a:t>
            </a:r>
            <a:r>
              <a:rPr lang="de-DE" sz="2000" b="0" dirty="0" smtClean="0"/>
              <a:t> </a:t>
            </a:r>
            <a:r>
              <a:rPr lang="de-DE" sz="2000" b="0" dirty="0" err="1" smtClean="0"/>
              <a:t>January</a:t>
            </a:r>
            <a:r>
              <a:rPr lang="de-DE" sz="2000" b="0" dirty="0" smtClean="0"/>
              <a:t>	</a:t>
            </a:r>
            <a:r>
              <a:rPr lang="de-DE" sz="2000" b="0" dirty="0" err="1" smtClean="0"/>
              <a:t>create</a:t>
            </a:r>
            <a:r>
              <a:rPr lang="de-DE" sz="2000" b="0" dirty="0" smtClean="0"/>
              <a:t> </a:t>
            </a:r>
            <a:r>
              <a:rPr lang="de-DE" sz="2000" b="0" dirty="0" err="1" smtClean="0"/>
              <a:t>comments</a:t>
            </a:r>
            <a:r>
              <a:rPr lang="de-DE" sz="2000" b="0" dirty="0" smtClean="0"/>
              <a:t> </a:t>
            </a:r>
            <a:endParaRPr lang="de-DE" sz="2000" b="0" dirty="0" smtClean="0"/>
          </a:p>
          <a:p>
            <a:r>
              <a:rPr lang="de-DE" sz="2000" b="0" dirty="0" err="1" smtClean="0"/>
              <a:t>January</a:t>
            </a:r>
            <a:r>
              <a:rPr lang="de-DE" sz="2000" b="0" dirty="0" smtClean="0"/>
              <a:t>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creat</a:t>
            </a:r>
            <a:r>
              <a:rPr lang="de-DE" sz="2000" b="0" dirty="0" smtClean="0"/>
              <a:t> D9.0 </a:t>
            </a:r>
            <a:r>
              <a:rPr lang="de-DE" sz="2000" b="0" dirty="0" err="1" smtClean="0"/>
              <a:t>start</a:t>
            </a:r>
            <a:r>
              <a:rPr lang="de-DE" sz="2000" b="0" dirty="0" smtClean="0"/>
              <a:t> </a:t>
            </a:r>
            <a:r>
              <a:rPr lang="de-DE" sz="2000" b="0" dirty="0" err="1" smtClean="0"/>
              <a:t>recirculation</a:t>
            </a:r>
            <a:endParaRPr lang="de-DE" sz="2000" b="0" dirty="0" smtClean="0"/>
          </a:p>
          <a:p>
            <a:r>
              <a:rPr lang="de-DE" sz="2000" b="0" dirty="0" smtClean="0"/>
              <a:t>March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November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a:t>Create D7.0, send </a:t>
            </a:r>
            <a:r>
              <a:rPr lang="de-DE" b="0" dirty="0" err="1" smtClean="0"/>
              <a:t>it</a:t>
            </a:r>
            <a:r>
              <a:rPr lang="de-DE" b="0" dirty="0" smtClean="0"/>
              <a:t> </a:t>
            </a:r>
            <a:r>
              <a:rPr lang="de-DE" b="0" dirty="0" err="1" smtClean="0"/>
              <a:t>for</a:t>
            </a:r>
            <a:r>
              <a:rPr lang="de-DE" b="0" dirty="0" smtClean="0"/>
              <a:t> </a:t>
            </a:r>
            <a:r>
              <a:rPr lang="de-DE" b="0" dirty="0"/>
              <a:t>internal </a:t>
            </a:r>
            <a:r>
              <a:rPr lang="de-DE" b="0" dirty="0" smtClean="0"/>
              <a:t>WG Editors </a:t>
            </a:r>
            <a:r>
              <a:rPr lang="de-DE" b="0" dirty="0" err="1" smtClean="0"/>
              <a:t>review</a:t>
            </a:r>
            <a:endParaRPr lang="de-DE" b="0" dirty="0" smtClean="0"/>
          </a:p>
          <a:p>
            <a:pPr marL="630238" indent="-630238"/>
            <a:r>
              <a:rPr lang="de-DE" b="0" dirty="0" err="1" smtClean="0"/>
              <a:t>Submit</a:t>
            </a:r>
            <a:r>
              <a:rPr lang="de-DE" b="0" dirty="0" smtClean="0"/>
              <a:t> </a:t>
            </a:r>
            <a:r>
              <a:rPr lang="de-DE" b="0" dirty="0" err="1"/>
              <a:t>comments</a:t>
            </a: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#59</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a:t>
            </a:r>
            <a:r>
              <a:rPr lang="en-GB" altLang="en-US" dirty="0" smtClean="0"/>
              <a:t>on</a:t>
            </a:r>
          </a:p>
          <a:p>
            <a:pPr algn="just">
              <a:buNone/>
              <a:defRPr/>
            </a:pPr>
            <a:endParaRPr lang="en-GB" altLang="en-US" dirty="0" smtClean="0"/>
          </a:p>
          <a:p>
            <a:pPr marL="808038" lvl="1" indent="-268288" algn="just">
              <a:buFont typeface="Arial" panose="020B0604020202020204" pitchFamily="34" charset="0"/>
              <a:buChar char="•"/>
              <a:defRPr/>
            </a:pPr>
            <a:r>
              <a:rPr lang="en-GB" altLang="en-US" sz="2400" dirty="0" smtClean="0"/>
              <a:t>Oct 8 </a:t>
            </a:r>
            <a:r>
              <a:rPr lang="en-GB" altLang="en-US" sz="2400" dirty="0" smtClean="0"/>
              <a:t>	10:00-11:00 EST on </a:t>
            </a:r>
            <a:r>
              <a:rPr lang="en-GB" altLang="en-US" sz="2400" dirty="0" smtClean="0"/>
              <a:t>PHYs</a:t>
            </a:r>
            <a:endParaRPr lang="en-GB" altLang="en-US" sz="2400" dirty="0" smtClean="0"/>
          </a:p>
          <a:p>
            <a:pPr marL="808038" lvl="1" indent="-268288" algn="just">
              <a:buFont typeface="Arial" panose="020B0604020202020204" pitchFamily="34" charset="0"/>
              <a:buChar char="•"/>
              <a:defRPr/>
            </a:pPr>
            <a:r>
              <a:rPr lang="en-GB" altLang="en-US" sz="2400" dirty="0" smtClean="0"/>
              <a:t>Oct. 29</a:t>
            </a:r>
            <a:r>
              <a:rPr lang="en-GB" altLang="en-US" sz="2400" dirty="0"/>
              <a:t>	</a:t>
            </a:r>
            <a:r>
              <a:rPr lang="en-GB" altLang="en-US" sz="2400" dirty="0" smtClean="0"/>
              <a:t>10:00-11:00 </a:t>
            </a:r>
            <a:r>
              <a:rPr lang="en-GB" altLang="en-US" sz="2400" dirty="0"/>
              <a:t>EST on </a:t>
            </a:r>
            <a:r>
              <a:rPr lang="en-GB" altLang="en-US" sz="2400" dirty="0" smtClean="0"/>
              <a:t>TBD</a:t>
            </a:r>
            <a:endParaRPr lang="en-GB" altLang="en-US" sz="2400" dirty="0"/>
          </a:p>
          <a:p>
            <a:pPr algn="just">
              <a:buNone/>
              <a:defRPr/>
            </a:pPr>
            <a:endParaRPr lang="en-GB" altLang="en-US" dirty="0" smtClean="0"/>
          </a:p>
          <a:p>
            <a:pPr algn="just">
              <a:buNone/>
              <a:defRPr/>
            </a:pPr>
            <a:r>
              <a:rPr lang="en-GB" altLang="en-US" dirty="0" smtClean="0"/>
              <a:t>Moved </a:t>
            </a:r>
            <a:r>
              <a:rPr lang="en-GB" altLang="en-US" dirty="0" smtClean="0"/>
              <a:t>by 	Nikola </a:t>
            </a:r>
            <a:r>
              <a:rPr lang="en-GB" altLang="en-US" dirty="0" smtClean="0"/>
              <a:t>	</a:t>
            </a:r>
          </a:p>
          <a:p>
            <a:pPr algn="just">
              <a:buNone/>
              <a:defRPr/>
            </a:pPr>
            <a:r>
              <a:rPr lang="en-GB" altLang="en-US" dirty="0" smtClean="0"/>
              <a:t>Seconded by 	</a:t>
            </a:r>
            <a:r>
              <a:rPr lang="en-GB" altLang="en-US" dirty="0" smtClean="0"/>
              <a:t>Tuncer</a:t>
            </a:r>
            <a:endParaRPr lang="en-GB" altLang="en-US" dirty="0" smtClean="0"/>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November </a:t>
            </a:r>
            <a:r>
              <a:rPr lang="en-US" altLang="en-US" sz="3600" dirty="0" smtClean="0"/>
              <a:t>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a:t>Comment </a:t>
            </a:r>
            <a:r>
              <a:rPr lang="de-DE" b="0" dirty="0" err="1" smtClean="0"/>
              <a:t>resolution</a:t>
            </a:r>
            <a:r>
              <a:rPr lang="de-DE" b="0" dirty="0" smtClean="0"/>
              <a:t> </a:t>
            </a:r>
            <a:r>
              <a:rPr lang="de-DE" b="0" dirty="0" err="1" smtClean="0"/>
              <a:t>for</a:t>
            </a:r>
            <a:r>
              <a:rPr lang="de-DE" b="0" dirty="0" smtClean="0"/>
              <a:t> D7.0, </a:t>
            </a:r>
          </a:p>
          <a:p>
            <a:pPr marL="342900" indent="-342900" algn="just">
              <a:buFont typeface="Arial" panose="020B0604020202020204" pitchFamily="34" charset="0"/>
              <a:buChar char="•"/>
              <a:defRPr/>
            </a:pPr>
            <a:r>
              <a:rPr lang="de-DE" b="0" dirty="0"/>
              <a:t>C</a:t>
            </a:r>
            <a:r>
              <a:rPr lang="de-DE" b="0" dirty="0" smtClean="0"/>
              <a:t>reate D8.0</a:t>
            </a:r>
          </a:p>
          <a:p>
            <a:pPr marL="342900" indent="-342900" algn="just">
              <a:buFont typeface="Arial" panose="020B0604020202020204" pitchFamily="34" charset="0"/>
              <a:buChar char="•"/>
              <a:defRPr/>
            </a:pPr>
            <a:r>
              <a:rPr lang="de-DE" b="0" dirty="0" smtClean="0"/>
              <a:t>Start </a:t>
            </a:r>
            <a:r>
              <a:rPr lang="de-DE" b="0" dirty="0"/>
              <a:t>WGLB</a:t>
            </a: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Instruct the Technical Editor to include </a:t>
            </a:r>
            <a:r>
              <a:rPr lang="en-GB" altLang="en-US" dirty="0" smtClean="0">
                <a:sym typeface="Wingdings" panose="05000000000000000000" pitchFamily="2" charset="2"/>
              </a:rPr>
              <a:t>the </a:t>
            </a:r>
            <a:r>
              <a:rPr lang="en-GB" altLang="en-US" dirty="0" smtClean="0">
                <a:sym typeface="Wingdings" panose="05000000000000000000" pitchFamily="2" charset="2"/>
              </a:rPr>
              <a:t>content of doc. 15-19/0415r3 as new PM PHY and implement the instructions in doc. 15-19/452r1 </a:t>
            </a:r>
            <a:r>
              <a:rPr lang="en-US" altLang="en-US" dirty="0" smtClean="0"/>
              <a:t>in </a:t>
            </a:r>
            <a:r>
              <a:rPr lang="en-US" altLang="en-US" dirty="0" smtClean="0"/>
              <a:t>the new TG13 draft D7.0. The Technical Editor is granted the right to correct the </a:t>
            </a:r>
            <a:r>
              <a:rPr lang="en-US" altLang="en-US" dirty="0" smtClean="0"/>
              <a:t>section, figure and table numbering </a:t>
            </a:r>
            <a:r>
              <a:rPr lang="en-US" altLang="en-US" dirty="0" smtClean="0"/>
              <a:t>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	Tuncer</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2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0 </a:t>
            </a:r>
            <a:r>
              <a:rPr lang="en-GB" altLang="en-US" dirty="0" smtClean="0">
                <a:sym typeface="Wingdings" panose="05000000000000000000" pitchFamily="2" charset="2"/>
              </a:rPr>
              <a:t>	</a:t>
            </a:r>
            <a:r>
              <a:rPr lang="en-GB" altLang="en-US" dirty="0" smtClean="0">
                <a:sym typeface="Wingdings" panose="05000000000000000000" pitchFamily="2" charset="2"/>
              </a:rPr>
              <a:t>Motion </a:t>
            </a:r>
            <a:r>
              <a:rPr lang="en-GB" altLang="en-US" dirty="0" smtClean="0">
                <a:sym typeface="Wingdings" panose="05000000000000000000" pitchFamily="2" charset="2"/>
              </a:rPr>
              <a:t>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extLst>
      <p:ext uri="{BB962C8B-B14F-4D97-AF65-F5344CB8AC3E}">
        <p14:creationId xmlns:p14="http://schemas.microsoft.com/office/powerpoint/2010/main" val="1182448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2729987861"/>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 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Hanoi</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8517535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ax</a:t>
                      </a:r>
                      <a:r>
                        <a:rPr lang="de-DE" sz="1600" i="1" dirty="0" smtClean="0">
                          <a:solidFill>
                            <a:schemeClr val="tx1"/>
                          </a:solidFill>
                        </a:rPr>
                        <a:t>)</a:t>
                      </a:r>
                    </a:p>
                  </a:txBody>
                  <a:tcPr marT="45744" marB="45744" anchor="ctr"/>
                </a:tc>
                <a:tc>
                  <a:txBody>
                    <a:bodyPr/>
                    <a:lstStyle/>
                    <a:p>
                      <a:endParaRPr lang="de-DE"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r>
                        <a:rPr lang="de-DE" sz="1600" i="1" dirty="0" err="1" smtClean="0">
                          <a:solidFill>
                            <a:schemeClr val="tx1"/>
                          </a:solidFill>
                        </a:rPr>
                        <a:t>be</a:t>
                      </a:r>
                      <a:r>
                        <a:rPr lang="de-DE" sz="1600" i="1" dirty="0" smtClean="0">
                          <a:solidFill>
                            <a:schemeClr val="tx1"/>
                          </a:solidFill>
                        </a:rPr>
                        <a:t>)</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TGbb#3(be)</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strike="sngStrike"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6</a:t>
            </a:r>
            <a:r>
              <a:rPr lang="de-DE" sz="2000" dirty="0" smtClean="0"/>
              <a:t> </a:t>
            </a:r>
            <a:r>
              <a:rPr lang="de-DE" sz="2000" dirty="0" err="1" smtClean="0"/>
              <a:t>slots</a:t>
            </a:r>
            <a:r>
              <a:rPr lang="de-DE" sz="2000" dirty="0" smtClean="0"/>
              <a:t> in Hanoi</a:t>
            </a:r>
            <a:endParaRPr lang="de-DE" sz="2000" dirty="0"/>
          </a:p>
          <a:p>
            <a:pPr marL="342900" indent="-342900" algn="just">
              <a:buFont typeface="Arial" panose="020B0604020202020204" pitchFamily="34" charset="0"/>
              <a:buChar char="•"/>
              <a:defRPr/>
            </a:pPr>
            <a:r>
              <a:rPr lang="de-DE" sz="2000" dirty="0" err="1"/>
              <a:t>Assign</a:t>
            </a:r>
            <a:r>
              <a:rPr lang="de-DE" sz="2000" dirty="0"/>
              <a:t> </a:t>
            </a:r>
            <a:r>
              <a:rPr lang="de-DE" sz="2000" dirty="0" err="1"/>
              <a:t>new</a:t>
            </a:r>
            <a:r>
              <a:rPr lang="de-DE" sz="2000" dirty="0"/>
              <a:t> Technical Editor</a:t>
            </a:r>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smtClean="0"/>
              <a:t>Check </a:t>
            </a:r>
            <a:r>
              <a:rPr lang="de-DE" sz="1800" dirty="0" err="1" smtClean="0"/>
              <a:t>status</a:t>
            </a:r>
            <a:r>
              <a:rPr lang="de-DE" sz="1800" dirty="0" smtClean="0"/>
              <a:t> </a:t>
            </a:r>
            <a:r>
              <a:rPr lang="de-DE" sz="1800" dirty="0" err="1" smtClean="0"/>
              <a:t>of</a:t>
            </a:r>
            <a:r>
              <a:rPr lang="de-DE" sz="1800" dirty="0" smtClean="0"/>
              <a:t> TBD </a:t>
            </a:r>
            <a:r>
              <a:rPr lang="de-DE" sz="1800" dirty="0" err="1" smtClean="0"/>
              <a:t>list</a:t>
            </a:r>
            <a:endParaRPr lang="de-DE" sz="1800" dirty="0" smtClean="0"/>
          </a:p>
          <a:p>
            <a:pPr marL="1085850" lvl="1" indent="-342900" algn="just">
              <a:buFont typeface="Arial" panose="020B0604020202020204" pitchFamily="34" charset="0"/>
              <a:buChar char="•"/>
              <a:defRPr/>
            </a:pPr>
            <a:r>
              <a:rPr lang="de-DE" sz="1800" dirty="0" smtClean="0"/>
              <a:t>Work on </a:t>
            </a:r>
            <a:r>
              <a:rPr lang="de-DE" sz="1800" dirty="0" err="1" smtClean="0"/>
              <a:t>remaining</a:t>
            </a:r>
            <a:r>
              <a:rPr lang="de-DE" sz="1800" dirty="0" smtClean="0"/>
              <a:t> TBDs</a:t>
            </a:r>
          </a:p>
          <a:p>
            <a:pPr marL="342900" indent="-342900" algn="just">
              <a:buFont typeface="Arial" panose="020B0604020202020204" pitchFamily="34" charset="0"/>
              <a:buChar char="•"/>
              <a:defRPr/>
            </a:pPr>
            <a:r>
              <a:rPr lang="de-DE" sz="2000" dirty="0" smtClean="0"/>
              <a:t>Update </a:t>
            </a:r>
            <a:r>
              <a:rPr lang="de-DE" sz="2000" dirty="0" err="1" smtClean="0"/>
              <a:t>the</a:t>
            </a:r>
            <a:r>
              <a:rPr lang="de-DE" sz="2000" dirty="0" smtClean="0"/>
              <a:t> </a:t>
            </a:r>
            <a:r>
              <a:rPr lang="de-DE" sz="2000" dirty="0" err="1" smtClean="0"/>
              <a:t>draft</a:t>
            </a:r>
            <a:endParaRPr lang="de-DE" sz="2000" dirty="0" smtClean="0"/>
          </a:p>
          <a:p>
            <a:pPr marL="342900" indent="-342900" algn="just">
              <a:buFont typeface="Arial" panose="020B0604020202020204" pitchFamily="34" charset="0"/>
              <a:buChar char="•"/>
              <a:defRPr/>
            </a:pPr>
            <a:r>
              <a:rPr lang="de-DE" sz="2000" dirty="0" smtClean="0"/>
              <a:t>Copyright </a:t>
            </a:r>
            <a:r>
              <a:rPr lang="de-DE" sz="2000" dirty="0" err="1"/>
              <a:t>letter</a:t>
            </a:r>
            <a:r>
              <a:rPr lang="de-DE" sz="2000" dirty="0"/>
              <a:t> </a:t>
            </a:r>
            <a:r>
              <a:rPr lang="de-DE" sz="2000" dirty="0" err="1"/>
              <a:t>to</a:t>
            </a:r>
            <a:r>
              <a:rPr lang="de-DE" sz="2000" dirty="0"/>
              <a:t> </a:t>
            </a:r>
            <a:r>
              <a:rPr lang="de-DE" sz="2000" dirty="0" smtClean="0"/>
              <a:t>ITU-T</a:t>
            </a:r>
            <a:endParaRPr lang="de-DE" sz="2000" dirty="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PM2, September 16,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29380804"/>
              </p:ext>
            </p:extLst>
          </p:nvPr>
        </p:nvGraphicFramePr>
        <p:xfrm>
          <a:off x="838200" y="2286000"/>
          <a:ext cx="8077200" cy="3775495"/>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/Nikola took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Assign new Technical Editor</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30572221"/>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15-19/02398r1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0363r1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429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telco meeting minutes </a:t>
                      </a:r>
                      <a:r>
                        <a:rPr lang="en-US" altLang="en-US" sz="1800" dirty="0" smtClean="0"/>
                        <a:t>in doc. 15-19/</a:t>
                      </a:r>
                      <a:r>
                        <a:rPr lang="en-GB" altLang="en-US" sz="1800" dirty="0" smtClean="0"/>
                        <a:t>0400r0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TG13 </a:t>
                      </a:r>
                      <a:r>
                        <a:rPr lang="de-DE" altLang="en-US" sz="1800" dirty="0" err="1" smtClean="0"/>
                        <a:t>draft</a:t>
                      </a:r>
                      <a:r>
                        <a:rPr lang="de-DE" altLang="en-US" sz="1800" dirty="0" smtClean="0"/>
                        <a:t>,</a:t>
                      </a:r>
                      <a:r>
                        <a:rPr lang="de-DE" altLang="en-US" sz="1800" baseline="0" dirty="0" smtClean="0"/>
                        <a:t> check TBD </a:t>
                      </a:r>
                      <a:r>
                        <a:rPr lang="de-DE" altLang="en-US" sz="1800" baseline="0" dirty="0" err="1" smtClean="0"/>
                        <a:t>list</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1557</Words>
  <Application>Microsoft Office PowerPoint</Application>
  <PresentationFormat>Bildschirmpräsentation (4:3)</PresentationFormat>
  <Paragraphs>434</Paragraphs>
  <Slides>25</Slides>
  <Notes>24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3"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September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15-19/0274r5</dc:title>
  <dc:subject>Task Group AY November 2015 Meeting Agenda</dc:subject>
  <dc:creator>Jungnickel, Volker</dc:creator>
  <cp:keywords>July 2019</cp:keywords>
  <cp:lastModifiedBy>Jungnickel, Volker</cp:lastModifiedBy>
  <cp:revision>5313</cp:revision>
  <cp:lastPrinted>2014-11-04T15:04:57Z</cp:lastPrinted>
  <dcterms:created xsi:type="dcterms:W3CDTF">2007-04-17T18:10:23Z</dcterms:created>
  <dcterms:modified xsi:type="dcterms:W3CDTF">2019-09-19T11:03:04Z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