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424" r:id="rId3"/>
    <p:sldId id="717" r:id="rId4"/>
    <p:sldId id="423" r:id="rId5"/>
    <p:sldId id="608" r:id="rId6"/>
    <p:sldId id="708" r:id="rId7"/>
    <p:sldId id="386" r:id="rId8"/>
    <p:sldId id="754" r:id="rId9"/>
    <p:sldId id="560" r:id="rId10"/>
    <p:sldId id="800" r:id="rId11"/>
    <p:sldId id="846" r:id="rId12"/>
    <p:sldId id="801" r:id="rId13"/>
    <p:sldId id="822" r:id="rId14"/>
    <p:sldId id="835" r:id="rId15"/>
    <p:sldId id="718" r:id="rId16"/>
    <p:sldId id="845" r:id="rId17"/>
    <p:sldId id="817" r:id="rId18"/>
    <p:sldId id="790" r:id="rId19"/>
    <p:sldId id="812" r:id="rId20"/>
    <p:sldId id="774" r:id="rId21"/>
    <p:sldId id="828" r:id="rId22"/>
    <p:sldId id="829" r:id="rId23"/>
    <p:sldId id="830" r:id="rId24"/>
    <p:sldId id="832" r:id="rId25"/>
    <p:sldId id="844"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0" autoAdjust="0"/>
    <p:restoredTop sz="95409" autoAdjust="0"/>
  </p:normalViewPr>
  <p:slideViewPr>
    <p:cSldViewPr>
      <p:cViewPr varScale="1">
        <p:scale>
          <a:sx n="62" d="100"/>
          <a:sy n="62" d="100"/>
        </p:scale>
        <p:origin x="840"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47594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624416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15</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613404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322501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18</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19</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90757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20</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22</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953843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23</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095563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24</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422518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29762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15-19</a:t>
            </a:r>
            <a:r>
              <a:rPr lang="en-US" sz="1800" b="1" dirty="0" smtClean="0"/>
              <a:t>-0398-01-0013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September 2019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2019-09-14</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470"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
        <p:nvSpPr>
          <p:cNvPr id="10"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56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Approve Kai Lennert Bober as new </a:t>
            </a:r>
            <a:r>
              <a:rPr lang="en-GB" altLang="en-US" dirty="0">
                <a:sym typeface="Wingdings" panose="05000000000000000000" pitchFamily="2" charset="2"/>
              </a:rPr>
              <a:t>T</a:t>
            </a:r>
            <a:r>
              <a:rPr lang="en-GB" altLang="en-US" dirty="0" smtClean="0">
                <a:sym typeface="Wingdings" panose="05000000000000000000" pitchFamily="2" charset="2"/>
              </a:rPr>
              <a:t>echnical Editor of TG13.</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Nikola</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Sang-Kyu</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3434243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57</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15-19/0398r1.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1458144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meeting minutes from Atlanta in doc. 15-19/0363r0.</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#57</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telco meeting minutes between  Atlanta and Vienna meetings in doc. 15-19/0xxxr0.</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3869212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Tuesday AM1, September 17,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507098590"/>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Work on remaining TBDs</a:t>
                      </a:r>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4282689126"/>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12571975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15</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smtClean="0"/>
              <a:t>Tuesday AM2, September 17,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826015243"/>
              </p:ext>
            </p:extLst>
          </p:nvPr>
        </p:nvGraphicFramePr>
        <p:xfrm>
          <a:off x="685800" y="2362200"/>
          <a:ext cx="8229600" cy="2682372"/>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Work on remaining TBDs</a:t>
                      </a:r>
                    </a:p>
                  </a:txBody>
                  <a:tcPr marT="45764" marB="45764"/>
                </a:tc>
                <a:tc>
                  <a:txBody>
                    <a:bodyPr/>
                    <a:lstStyle/>
                    <a:p>
                      <a:r>
                        <a:rPr lang="en-US" sz="1800" baseline="0" dirty="0" smtClean="0"/>
                        <a:t>60</a:t>
                      </a:r>
                      <a:endParaRPr lang="en-US" sz="1800" baseline="0" dirty="0"/>
                    </a:p>
                  </a:txBody>
                  <a:tcPr marT="45764" marB="45764"/>
                </a:tc>
                <a:extLst>
                  <a:ext uri="{0D108BD9-81ED-4DB2-BD59-A6C34878D82A}">
                    <a16:rowId xmlns:a16="http://schemas.microsoft.com/office/drawing/2014/main" val="2839319588"/>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Develop copyright letter to ITU-T</a:t>
                      </a:r>
                    </a:p>
                  </a:txBody>
                  <a:tcPr marT="45764" marB="45764"/>
                </a:tc>
                <a:tc>
                  <a:txBody>
                    <a:bodyPr/>
                    <a:lstStyle/>
                    <a:p>
                      <a:r>
                        <a:rPr lang="en-US" sz="1800" baseline="0" dirty="0" smtClean="0"/>
                        <a:t>40</a:t>
                      </a:r>
                      <a:endParaRPr lang="en-US" sz="1800" baseline="0" dirty="0"/>
                    </a:p>
                  </a:txBody>
                  <a:tcPr marT="45764" marB="45764"/>
                </a:tc>
                <a:extLst>
                  <a:ext uri="{0D108BD9-81ED-4DB2-BD59-A6C34878D82A}">
                    <a16:rowId xmlns:a16="http://schemas.microsoft.com/office/drawing/2014/main" val="1778073903"/>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TG Motion to send it out</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2564471096"/>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#58</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the resolution of comments against TG13 draft 6.0 as contained </a:t>
            </a:r>
            <a:r>
              <a:rPr lang="en-US" altLang="en-US" dirty="0" smtClean="0"/>
              <a:t>in </a:t>
            </a:r>
            <a:r>
              <a:rPr lang="en-US" altLang="en-US" dirty="0"/>
              <a:t>doc. </a:t>
            </a:r>
            <a:r>
              <a:rPr lang="en-US" altLang="en-US" dirty="0" smtClean="0"/>
              <a:t>15-19/0xxxr0 into the new TG13 draft D7.0. The Technical Editor is granted the right to correct the section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_ / _ / _ 		</a:t>
            </a:r>
          </a:p>
          <a:p>
            <a:pPr algn="just">
              <a:buFontTx/>
              <a:buNone/>
            </a:pPr>
            <a:r>
              <a:rPr lang="en-GB" altLang="en-US" dirty="0" smtClean="0">
                <a:sym typeface="Wingdings" panose="05000000000000000000" pitchFamily="2" charset="2"/>
              </a:rPr>
              <a:t>Motion passed.</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11824480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#59</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de-DE" altLang="en-US" dirty="0" smtClean="0">
                <a:sym typeface="Wingdings" panose="05000000000000000000" pitchFamily="2" charset="2"/>
              </a:rPr>
              <a:t>Request </a:t>
            </a:r>
            <a:r>
              <a:rPr lang="de-DE" altLang="en-US" dirty="0" err="1" smtClean="0">
                <a:sym typeface="Wingdings" panose="05000000000000000000" pitchFamily="2" charset="2"/>
              </a:rPr>
              <a:t>from</a:t>
            </a:r>
            <a:r>
              <a:rPr lang="de-DE" altLang="en-US" dirty="0" smtClean="0">
                <a:sym typeface="Wingdings" panose="05000000000000000000" pitchFamily="2" charset="2"/>
              </a:rPr>
              <a:t> 802.15 WG </a:t>
            </a:r>
            <a:r>
              <a:rPr lang="de-DE" altLang="en-US" dirty="0" err="1" smtClean="0">
                <a:sym typeface="Wingdings" panose="05000000000000000000" pitchFamily="2" charset="2"/>
              </a:rPr>
              <a:t>to</a:t>
            </a:r>
            <a:r>
              <a:rPr lang="de-DE" altLang="en-US" dirty="0" smtClean="0">
                <a:sym typeface="Wingdings" panose="05000000000000000000" pitchFamily="2" charset="2"/>
              </a:rPr>
              <a:t> send </a:t>
            </a:r>
            <a:r>
              <a:rPr lang="de-DE" altLang="en-US" dirty="0">
                <a:sym typeface="Wingdings" panose="05000000000000000000" pitchFamily="2" charset="2"/>
              </a:rPr>
              <a:t>out </a:t>
            </a:r>
            <a:r>
              <a:rPr lang="de-DE" altLang="en-US" dirty="0" err="1" smtClean="0">
                <a:sym typeface="Wingdings" panose="05000000000000000000" pitchFamily="2" charset="2"/>
              </a:rPr>
              <a:t>copyright</a:t>
            </a:r>
            <a:r>
              <a:rPr lang="de-DE" altLang="en-US" dirty="0" smtClean="0">
                <a:sym typeface="Wingdings" panose="05000000000000000000" pitchFamily="2" charset="2"/>
              </a:rPr>
              <a:t> </a:t>
            </a:r>
            <a:r>
              <a:rPr lang="de-DE" altLang="en-US" dirty="0" err="1">
                <a:sym typeface="Wingdings" panose="05000000000000000000" pitchFamily="2" charset="2"/>
              </a:rPr>
              <a:t>request</a:t>
            </a:r>
            <a:r>
              <a:rPr lang="de-DE" altLang="en-US" dirty="0">
                <a:sym typeface="Wingdings" panose="05000000000000000000" pitchFamily="2" charset="2"/>
              </a:rPr>
              <a:t> </a:t>
            </a:r>
            <a:r>
              <a:rPr lang="de-DE" altLang="en-US" dirty="0" err="1" smtClean="0">
                <a:sym typeface="Wingdings" panose="05000000000000000000" pitchFamily="2" charset="2"/>
              </a:rPr>
              <a:t>from</a:t>
            </a:r>
            <a:r>
              <a:rPr lang="de-DE" altLang="en-US" dirty="0" smtClean="0">
                <a:sym typeface="Wingdings" panose="05000000000000000000" pitchFamily="2" charset="2"/>
              </a:rPr>
              <a:t> ITU-T in </a:t>
            </a:r>
            <a:r>
              <a:rPr lang="de-DE" altLang="en-US" dirty="0" err="1" smtClean="0">
                <a:sym typeface="Wingdings" panose="05000000000000000000" pitchFamily="2" charset="2"/>
              </a:rPr>
              <a:t>doc</a:t>
            </a:r>
            <a:r>
              <a:rPr lang="de-DE" altLang="en-US" dirty="0" smtClean="0">
                <a:sym typeface="Wingdings" panose="05000000000000000000" pitchFamily="2" charset="2"/>
              </a:rPr>
              <a:t>. 15-19/0xxxry.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_ / _ / _ 		</a:t>
            </a:r>
          </a:p>
          <a:p>
            <a:pPr algn="just">
              <a:buFontTx/>
              <a:buNone/>
            </a:pPr>
            <a:r>
              <a:rPr lang="en-GB" altLang="en-US" dirty="0" smtClean="0">
                <a:sym typeface="Wingdings" panose="05000000000000000000" pitchFamily="2" charset="2"/>
              </a:rPr>
              <a:t>Motion passed.</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2279098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18</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en-US" altLang="en-US" sz="3600" dirty="0" smtClean="0"/>
              <a:t>Wednesday </a:t>
            </a:r>
            <a:r>
              <a:rPr lang="en-US" altLang="en-US" sz="3600" dirty="0"/>
              <a:t>P</a:t>
            </a:r>
            <a:r>
              <a:rPr lang="en-US" altLang="en-US" sz="3600" dirty="0" smtClean="0"/>
              <a:t>M1, September 18,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430401920"/>
              </p:ext>
            </p:extLst>
          </p:nvPr>
        </p:nvGraphicFramePr>
        <p:xfrm>
          <a:off x="559401" y="2362200"/>
          <a:ext cx="8229600" cy="255961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new draft</a:t>
                      </a:r>
                    </a:p>
                  </a:txBody>
                  <a:tcPr marT="45654" marB="45654"/>
                </a:tc>
                <a:tc>
                  <a:txBody>
                    <a:bodyPr/>
                    <a:lstStyle/>
                    <a:p>
                      <a:r>
                        <a:rPr lang="en-US" sz="1800" dirty="0" smtClean="0"/>
                        <a:t>30</a:t>
                      </a:r>
                      <a:endParaRPr lang="en-US" sz="1800" dirty="0"/>
                    </a:p>
                  </a:txBody>
                  <a:tcPr marT="45654" marB="45654"/>
                </a:tc>
                <a:extLst>
                  <a:ext uri="{0D108BD9-81ED-4DB2-BD59-A6C34878D82A}">
                    <a16:rowId xmlns:a16="http://schemas.microsoft.com/office/drawing/2014/main" val="978482085"/>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Create new TDB list</a:t>
                      </a:r>
                    </a:p>
                  </a:txBody>
                  <a:tcPr marT="45654" marB="45654"/>
                </a:tc>
                <a:tc>
                  <a:txBody>
                    <a:bodyPr/>
                    <a:lstStyle/>
                    <a:p>
                      <a:r>
                        <a:rPr lang="en-US" sz="1800" dirty="0" smtClean="0"/>
                        <a:t>50</a:t>
                      </a:r>
                      <a:endParaRPr lang="en-US" sz="1800" dirty="0"/>
                    </a:p>
                  </a:txBody>
                  <a:tcPr marT="45654" marB="45654"/>
                </a:tc>
                <a:extLst>
                  <a:ext uri="{0D108BD9-81ED-4DB2-BD59-A6C34878D82A}">
                    <a16:rowId xmlns:a16="http://schemas.microsoft.com/office/drawing/2014/main" val="287153073"/>
                  </a:ext>
                </a:extLst>
              </a:tr>
              <a:tr h="3656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Create coexistence assurance document</a:t>
                      </a:r>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438506977"/>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19</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en-US" altLang="en-US" sz="3600" dirty="0" smtClean="0"/>
              <a:t>Thursday PM1, September 19,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31778837"/>
              </p:ext>
            </p:extLst>
          </p:nvPr>
        </p:nvGraphicFramePr>
        <p:xfrm>
          <a:off x="533400" y="2362200"/>
          <a:ext cx="8229600" cy="1828360"/>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Work on residual TBDs</a:t>
                      </a:r>
                      <a:endParaRPr lang="en-US" altLang="en-US" sz="1800" baseline="0" dirty="0" smtClean="0"/>
                    </a:p>
                  </a:txBody>
                  <a:tcPr marT="45764" marB="45764"/>
                </a:tc>
                <a:tc>
                  <a:txBody>
                    <a:bodyPr/>
                    <a:lstStyle/>
                    <a:p>
                      <a:r>
                        <a:rPr lang="en-US" sz="1800" baseline="0" dirty="0" smtClean="0"/>
                        <a:t>60</a:t>
                      </a:r>
                      <a:endParaRPr lang="en-US" sz="1800" baseline="0" dirty="0"/>
                    </a:p>
                  </a:txBody>
                  <a:tcPr marT="45764" marB="45764"/>
                </a:tc>
                <a:extLst>
                  <a:ext uri="{0D108BD9-81ED-4DB2-BD59-A6C34878D82A}">
                    <a16:rowId xmlns:a16="http://schemas.microsoft.com/office/drawing/2014/main" val="2060182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1477568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September 2019 </a:t>
            </a:r>
            <a:r>
              <a:rPr lang="en-US" altLang="en-US" dirty="0"/>
              <a:t>session in </a:t>
            </a:r>
            <a:r>
              <a:rPr lang="en-US" altLang="en-US" dirty="0" smtClean="0"/>
              <a:t>Hanoi.</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20</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nn-NO" altLang="en-US" sz="3600" dirty="0" smtClean="0"/>
              <a:t>Thursday PM2, September 17, 2019</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538475551"/>
              </p:ext>
            </p:extLst>
          </p:nvPr>
        </p:nvGraphicFramePr>
        <p:xfrm>
          <a:off x="838200" y="2362200"/>
          <a:ext cx="8077200" cy="3658080"/>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lvl="0" indent="0" algn="just">
                        <a:buFontTx/>
                        <a:buNone/>
                      </a:pPr>
                      <a:r>
                        <a:rPr lang="en-GB" altLang="en-US" sz="1800" dirty="0" smtClean="0"/>
                        <a:t>Tentative Agenda for September</a:t>
                      </a:r>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848256034"/>
                  </a:ext>
                </a:extLst>
              </a:tr>
              <a:tr h="365837">
                <a:tc>
                  <a:txBody>
                    <a:bodyPr/>
                    <a:lstStyle/>
                    <a:p>
                      <a:pPr marL="0" lvl="0" indent="0" algn="just">
                        <a:buFontTx/>
                        <a:buNone/>
                      </a:pPr>
                      <a:r>
                        <a:rPr lang="en-GB" altLang="en-US" sz="1800" dirty="0" smtClean="0"/>
                        <a:t>Conference calls schedule</a:t>
                      </a:r>
                    </a:p>
                  </a:txBody>
                  <a:tcPr marT="45684" marB="45684"/>
                </a:tc>
                <a:tc>
                  <a:txBody>
                    <a:bodyPr/>
                    <a:lstStyle/>
                    <a:p>
                      <a:r>
                        <a:rPr lang="en-US" sz="1800" dirty="0" smtClean="0"/>
                        <a:t>20</a:t>
                      </a:r>
                      <a:endParaRPr lang="en-US" sz="1800" dirty="0"/>
                    </a:p>
                  </a:txBody>
                  <a:tcPr marT="45684" marB="45684"/>
                </a:tc>
                <a:extLst>
                  <a:ext uri="{0D108BD9-81ED-4DB2-BD59-A6C34878D82A}">
                    <a16:rowId xmlns:a16="http://schemas.microsoft.com/office/drawing/2014/main" val="1236103424"/>
                  </a:ext>
                </a:extLst>
              </a:tr>
              <a:tr h="365837">
                <a:tc>
                  <a:txBody>
                    <a:bodyPr/>
                    <a:lstStyle/>
                    <a:p>
                      <a:pPr marL="0" lvl="0" indent="0" algn="just">
                        <a:buFontTx/>
                        <a:buNone/>
                      </a:pPr>
                      <a:r>
                        <a:rPr lang="en-GB" altLang="en-US" sz="1800" dirty="0" smtClean="0"/>
                        <a:t>Work on remaining TBDs</a:t>
                      </a:r>
                    </a:p>
                  </a:txBody>
                  <a:tcPr marT="45684" marB="45684"/>
                </a:tc>
                <a:tc>
                  <a:txBody>
                    <a:bodyPr/>
                    <a:lstStyle/>
                    <a:p>
                      <a:r>
                        <a:rPr lang="en-US" sz="1800" dirty="0" smtClean="0"/>
                        <a:t>40</a:t>
                      </a:r>
                      <a:endParaRPr lang="en-US" sz="1800" dirty="0"/>
                    </a:p>
                  </a:txBody>
                  <a:tcPr marT="45684" marB="45684"/>
                </a:tc>
                <a:extLst>
                  <a:ext uri="{0D108BD9-81ED-4DB2-BD59-A6C34878D82A}">
                    <a16:rowId xmlns:a16="http://schemas.microsoft.com/office/drawing/2014/main" val="2641529920"/>
                  </a:ext>
                </a:extLst>
              </a:tr>
              <a:tr h="365837">
                <a:tc>
                  <a:txBody>
                    <a:bodyPr/>
                    <a:lstStyle/>
                    <a:p>
                      <a:pPr marL="0" lvl="0" indent="0" algn="just">
                        <a:buFontTx/>
                        <a:buNone/>
                      </a:pPr>
                      <a:r>
                        <a:rPr lang="en-GB" altLang="en-US" sz="1800" dirty="0" smtClean="0"/>
                        <a:t>Update timeline in doc. 15-17/0288</a:t>
                      </a:r>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4094581833"/>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Motions for including new text</a:t>
                      </a:r>
                      <a:endParaRPr lang="en-US" altLang="en-US" sz="3200" baseline="0" dirty="0" smtClean="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319260532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130357684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000" b="0" dirty="0" smtClean="0"/>
              <a:t>September Interim	</a:t>
            </a:r>
            <a:r>
              <a:rPr lang="de-DE" sz="2000" b="0" dirty="0" err="1" smtClean="0"/>
              <a:t>Resolve</a:t>
            </a:r>
            <a:r>
              <a:rPr lang="de-DE" sz="2000" b="0" dirty="0" smtClean="0"/>
              <a:t> </a:t>
            </a:r>
            <a:r>
              <a:rPr lang="de-DE" sz="2000" b="0" dirty="0" err="1" smtClean="0"/>
              <a:t>comments</a:t>
            </a:r>
            <a:r>
              <a:rPr lang="de-DE" sz="2000" b="0" dirty="0" smtClean="0"/>
              <a:t> </a:t>
            </a:r>
            <a:r>
              <a:rPr lang="de-DE" sz="2000" b="0" dirty="0" err="1" smtClean="0"/>
              <a:t>from</a:t>
            </a:r>
            <a:r>
              <a:rPr lang="de-DE" sz="2000" b="0" dirty="0" smtClean="0"/>
              <a:t> internal </a:t>
            </a:r>
            <a:r>
              <a:rPr lang="de-DE" sz="2000" b="0" dirty="0" err="1" smtClean="0"/>
              <a:t>and</a:t>
            </a:r>
            <a:r>
              <a:rPr lang="de-DE" sz="2000" b="0" dirty="0" smtClean="0"/>
              <a:t> informal </a:t>
            </a:r>
            <a:r>
              <a:rPr lang="de-DE" sz="2000" b="0" dirty="0" err="1" smtClean="0"/>
              <a:t>review</a:t>
            </a:r>
            <a:r>
              <a:rPr lang="de-DE" sz="2000" b="0" dirty="0" smtClean="0"/>
              <a:t>, 			</a:t>
            </a:r>
            <a:r>
              <a:rPr lang="de-DE" sz="2000" b="0" dirty="0" err="1" smtClean="0"/>
              <a:t>create</a:t>
            </a:r>
            <a:r>
              <a:rPr lang="de-DE" sz="2000" b="0" dirty="0" smtClean="0"/>
              <a:t> D7.0, </a:t>
            </a:r>
            <a:r>
              <a:rPr lang="de-DE" sz="2000" b="0" dirty="0" err="1" smtClean="0"/>
              <a:t>request</a:t>
            </a:r>
            <a:r>
              <a:rPr lang="de-DE" sz="2000" b="0" dirty="0" smtClean="0"/>
              <a:t> </a:t>
            </a:r>
            <a:r>
              <a:rPr lang="de-DE" sz="2000" b="0" dirty="0" err="1" smtClean="0"/>
              <a:t>conditional</a:t>
            </a:r>
            <a:r>
              <a:rPr lang="de-DE" sz="2000" b="0" dirty="0" smtClean="0"/>
              <a:t> </a:t>
            </a:r>
            <a:r>
              <a:rPr lang="de-DE" sz="2000" b="0" dirty="0" err="1" smtClean="0"/>
              <a:t>approval</a:t>
            </a:r>
            <a:r>
              <a:rPr lang="de-DE" sz="2000" b="0" dirty="0" smtClean="0"/>
              <a:t> </a:t>
            </a:r>
            <a:r>
              <a:rPr lang="de-DE" sz="2000" b="0" dirty="0" err="1" smtClean="0"/>
              <a:t>for</a:t>
            </a:r>
            <a:r>
              <a:rPr lang="de-DE" sz="2000" b="0" dirty="0" smtClean="0"/>
              <a:t> WGLB </a:t>
            </a:r>
          </a:p>
          <a:p>
            <a:r>
              <a:rPr lang="de-DE" sz="2000" b="0" dirty="0" smtClean="0"/>
              <a:t>September </a:t>
            </a:r>
            <a:r>
              <a:rPr lang="de-DE" sz="2000" b="0" dirty="0" err="1" smtClean="0"/>
              <a:t>to</a:t>
            </a:r>
            <a:r>
              <a:rPr lang="de-DE" sz="2000" b="0" dirty="0" smtClean="0"/>
              <a:t> Nov. 	Create D8.0 </a:t>
            </a:r>
            <a:r>
              <a:rPr lang="de-DE" sz="2000" b="0" dirty="0" err="1" smtClean="0"/>
              <a:t>for</a:t>
            </a:r>
            <a:r>
              <a:rPr lang="de-DE" sz="2000" b="0" dirty="0" smtClean="0"/>
              <a:t> WGLB, </a:t>
            </a:r>
            <a:r>
              <a:rPr lang="de-DE" sz="2000" b="0" dirty="0" err="1" smtClean="0"/>
              <a:t>submit</a:t>
            </a:r>
            <a:r>
              <a:rPr lang="de-DE" sz="2000" b="0" dirty="0" smtClean="0"/>
              <a:t> </a:t>
            </a:r>
            <a:r>
              <a:rPr lang="de-DE" sz="2000" b="0" dirty="0" err="1" smtClean="0"/>
              <a:t>comments</a:t>
            </a:r>
            <a:endParaRPr lang="de-DE" sz="2000" b="0" dirty="0" smtClean="0"/>
          </a:p>
          <a:p>
            <a:r>
              <a:rPr lang="de-DE" sz="2000" b="0" dirty="0" smtClean="0"/>
              <a:t>November </a:t>
            </a:r>
            <a:r>
              <a:rPr lang="de-DE" sz="2000" b="0" dirty="0" err="1" smtClean="0"/>
              <a:t>Plenary</a:t>
            </a:r>
            <a:r>
              <a:rPr lang="de-DE" sz="2000" b="0" dirty="0" smtClean="0"/>
              <a:t>	WGLB </a:t>
            </a:r>
            <a:r>
              <a:rPr lang="de-DE" sz="2000" b="0" dirty="0" err="1" smtClean="0"/>
              <a:t>comment</a:t>
            </a:r>
            <a:r>
              <a:rPr lang="de-DE" sz="2000" b="0" dirty="0" smtClean="0"/>
              <a:t> </a:t>
            </a:r>
            <a:r>
              <a:rPr lang="de-DE" sz="2000" b="0" dirty="0" err="1" smtClean="0"/>
              <a:t>resolution</a:t>
            </a:r>
            <a:r>
              <a:rPr lang="de-DE" sz="2000" b="0" dirty="0" smtClean="0"/>
              <a:t>, send </a:t>
            </a:r>
            <a:r>
              <a:rPr lang="de-DE" sz="2000" b="0" dirty="0" err="1" smtClean="0"/>
              <a:t>Draft</a:t>
            </a:r>
            <a:r>
              <a:rPr lang="de-DE" sz="2000" b="0" dirty="0" smtClean="0"/>
              <a:t> D9.0 </a:t>
            </a:r>
            <a:r>
              <a:rPr lang="de-DE" sz="2000" b="0" dirty="0" err="1" smtClean="0"/>
              <a:t>to</a:t>
            </a:r>
            <a:r>
              <a:rPr lang="de-DE" sz="2000" b="0" dirty="0" smtClean="0"/>
              <a:t> 				</a:t>
            </a:r>
            <a:r>
              <a:rPr lang="de-DE" sz="2000" b="0" dirty="0" err="1" smtClean="0"/>
              <a:t>recirc</a:t>
            </a:r>
            <a:r>
              <a:rPr lang="de-DE" sz="2000" b="0" dirty="0" smtClean="0"/>
              <a:t>. </a:t>
            </a:r>
            <a:r>
              <a:rPr lang="de-DE" sz="2000" b="0" dirty="0" err="1" smtClean="0"/>
              <a:t>ballot</a:t>
            </a:r>
            <a:r>
              <a:rPr lang="de-DE" sz="2000" b="0" dirty="0" smtClean="0"/>
              <a:t> </a:t>
            </a:r>
          </a:p>
          <a:p>
            <a:r>
              <a:rPr lang="de-DE" sz="2000" b="0" dirty="0" smtClean="0"/>
              <a:t>Nov. </a:t>
            </a:r>
            <a:r>
              <a:rPr lang="de-DE" sz="2000" b="0" dirty="0" err="1" smtClean="0"/>
              <a:t>To</a:t>
            </a:r>
            <a:r>
              <a:rPr lang="de-DE" sz="2000" b="0" dirty="0" smtClean="0"/>
              <a:t> </a:t>
            </a:r>
            <a:r>
              <a:rPr lang="de-DE" sz="2000" b="0" dirty="0" err="1" smtClean="0"/>
              <a:t>January</a:t>
            </a:r>
            <a:r>
              <a:rPr lang="de-DE" sz="2000" b="0" dirty="0" smtClean="0"/>
              <a:t>	Create </a:t>
            </a:r>
            <a:r>
              <a:rPr lang="de-DE" sz="2000" b="0" dirty="0" err="1" smtClean="0"/>
              <a:t>comments</a:t>
            </a:r>
            <a:r>
              <a:rPr lang="de-DE" sz="2000" b="0" dirty="0" smtClean="0"/>
              <a:t> </a:t>
            </a:r>
            <a:r>
              <a:rPr lang="de-DE" sz="2000" b="0" dirty="0" err="1" smtClean="0"/>
              <a:t>from</a:t>
            </a:r>
            <a:r>
              <a:rPr lang="de-DE" sz="2000" b="0" dirty="0" smtClean="0"/>
              <a:t> </a:t>
            </a:r>
            <a:r>
              <a:rPr lang="de-DE" sz="2000" b="0" dirty="0" err="1" smtClean="0"/>
              <a:t>recirc</a:t>
            </a:r>
            <a:endParaRPr lang="de-DE" sz="2000" b="0" dirty="0" smtClean="0"/>
          </a:p>
          <a:p>
            <a:r>
              <a:rPr lang="de-DE" sz="2000" b="0" dirty="0" err="1" smtClean="0"/>
              <a:t>January</a:t>
            </a:r>
            <a:r>
              <a:rPr lang="de-DE" sz="2000" b="0" dirty="0" smtClean="0"/>
              <a:t> Interim	</a:t>
            </a:r>
            <a:r>
              <a:rPr lang="de-DE" sz="2000" b="0" dirty="0" err="1" smtClean="0"/>
              <a:t>Submit</a:t>
            </a:r>
            <a:r>
              <a:rPr lang="de-DE" sz="2000" b="0" dirty="0" smtClean="0"/>
              <a:t> </a:t>
            </a:r>
            <a:r>
              <a:rPr lang="de-DE" sz="2000" b="0" dirty="0" err="1" smtClean="0"/>
              <a:t>draft</a:t>
            </a:r>
            <a:r>
              <a:rPr lang="de-DE" sz="2000" b="0" dirty="0" smtClean="0"/>
              <a:t> </a:t>
            </a:r>
            <a:r>
              <a:rPr lang="de-DE" sz="2000" b="0" dirty="0" err="1" smtClean="0"/>
              <a:t>to</a:t>
            </a:r>
            <a:r>
              <a:rPr lang="de-DE" sz="2000" b="0" dirty="0" smtClean="0"/>
              <a:t> SB	</a:t>
            </a: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22</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until November</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630238" indent="-630238"/>
            <a:r>
              <a:rPr lang="de-DE" b="0" dirty="0" smtClean="0"/>
              <a:t>  	</a:t>
            </a:r>
            <a:r>
              <a:rPr lang="de-DE" b="0" dirty="0"/>
              <a:t> Create D8.0 </a:t>
            </a:r>
            <a:r>
              <a:rPr lang="de-DE" b="0" dirty="0" err="1"/>
              <a:t>for</a:t>
            </a:r>
            <a:r>
              <a:rPr lang="de-DE" b="0" dirty="0"/>
              <a:t> WGLB, </a:t>
            </a:r>
            <a:r>
              <a:rPr lang="de-DE" b="0" dirty="0" err="1"/>
              <a:t>submit</a:t>
            </a:r>
            <a:r>
              <a:rPr lang="de-DE" b="0" dirty="0"/>
              <a:t> </a:t>
            </a:r>
            <a:r>
              <a:rPr lang="de-DE" b="0" dirty="0" err="1"/>
              <a:t>comments</a:t>
            </a:r>
            <a:endParaRPr lang="de-DE" sz="1400" b="0" dirty="0"/>
          </a:p>
          <a:p>
            <a:pPr algn="just">
              <a:buFontTx/>
              <a:buNone/>
              <a:defRPr/>
            </a:pPr>
            <a:endParaRPr lang="en-GB" altLang="en-US" sz="2000" dirty="0" smtClean="0"/>
          </a:p>
          <a:p>
            <a:pPr algn="just">
              <a:buFontTx/>
              <a:buNone/>
              <a:defRPr/>
            </a:pPr>
            <a:endParaRPr lang="en-GB" altLang="en-US" dirty="0" smtClean="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4755704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23</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#59</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None/>
              <a:defRPr/>
            </a:pPr>
            <a:r>
              <a:rPr lang="en-GB" altLang="en-US" dirty="0" smtClean="0"/>
              <a:t>TG13 </a:t>
            </a:r>
            <a:r>
              <a:rPr lang="en-GB" altLang="en-US" dirty="0" err="1" smtClean="0"/>
              <a:t>Telcos</a:t>
            </a:r>
            <a:r>
              <a:rPr lang="en-GB" altLang="en-US" dirty="0" smtClean="0"/>
              <a:t> are scheduled on</a:t>
            </a:r>
          </a:p>
          <a:p>
            <a:pPr marL="808038" lvl="1" indent="-268288" algn="just">
              <a:buFont typeface="Arial" panose="020B0604020202020204" pitchFamily="34" charset="0"/>
              <a:buChar char="•"/>
              <a:defRPr/>
            </a:pPr>
            <a:r>
              <a:rPr lang="en-GB" altLang="en-US" sz="2400" dirty="0" smtClean="0"/>
              <a:t>xxx 	10:00-11:00 EST on TBD</a:t>
            </a:r>
          </a:p>
          <a:p>
            <a:pPr marL="808038" lvl="1" indent="-268288" algn="just">
              <a:buFont typeface="Arial" panose="020B0604020202020204" pitchFamily="34" charset="0"/>
              <a:buChar char="•"/>
              <a:defRPr/>
            </a:pPr>
            <a:r>
              <a:rPr lang="en-GB" altLang="en-US" sz="2400" dirty="0" smtClean="0"/>
              <a:t>xxx</a:t>
            </a:r>
            <a:r>
              <a:rPr lang="en-GB" altLang="en-US" sz="2400" dirty="0"/>
              <a:t>	</a:t>
            </a:r>
            <a:r>
              <a:rPr lang="en-GB" altLang="en-US" sz="2400" dirty="0" smtClean="0"/>
              <a:t>10:00-11:00 </a:t>
            </a:r>
            <a:r>
              <a:rPr lang="en-GB" altLang="en-US" sz="2400" dirty="0"/>
              <a:t>EST on </a:t>
            </a:r>
            <a:r>
              <a:rPr lang="en-GB" altLang="en-US" sz="2400" dirty="0" smtClean="0"/>
              <a:t>TBD</a:t>
            </a:r>
            <a:endParaRPr lang="en-GB" altLang="en-US" sz="2400" dirty="0"/>
          </a:p>
          <a:p>
            <a:pPr marL="808038" lvl="1" indent="-268288" algn="just">
              <a:buFont typeface="Arial" panose="020B0604020202020204" pitchFamily="34" charset="0"/>
              <a:buChar char="•"/>
              <a:defRPr/>
            </a:pPr>
            <a:r>
              <a:rPr lang="en-GB" altLang="en-US" sz="2400" dirty="0" smtClean="0"/>
              <a:t>xxx</a:t>
            </a:r>
            <a:r>
              <a:rPr lang="en-GB" altLang="en-US" sz="2400" dirty="0"/>
              <a:t>	</a:t>
            </a:r>
            <a:r>
              <a:rPr lang="en-GB" altLang="en-US" sz="2400" dirty="0" smtClean="0"/>
              <a:t>10:00-11:00 </a:t>
            </a:r>
            <a:r>
              <a:rPr lang="en-GB" altLang="en-US" sz="2400" dirty="0"/>
              <a:t>EST </a:t>
            </a:r>
            <a:r>
              <a:rPr lang="en-GB" altLang="en-US" sz="2400" dirty="0" smtClean="0"/>
              <a:t>on TBD</a:t>
            </a:r>
          </a:p>
          <a:p>
            <a:pPr marL="808038" lvl="1" indent="-268288" algn="just">
              <a:buFont typeface="Arial" panose="020B0604020202020204" pitchFamily="34" charset="0"/>
              <a:buChar char="•"/>
              <a:defRPr/>
            </a:pPr>
            <a:r>
              <a:rPr lang="en-GB" altLang="en-US" sz="2400" dirty="0" smtClean="0"/>
              <a:t>xxx	10:00-11:00 </a:t>
            </a:r>
            <a:r>
              <a:rPr lang="en-GB" altLang="en-US" sz="2400" dirty="0"/>
              <a:t>EST on </a:t>
            </a:r>
            <a:r>
              <a:rPr lang="en-GB" altLang="en-US" sz="2400" dirty="0" smtClean="0"/>
              <a:t>TBD</a:t>
            </a:r>
          </a:p>
          <a:p>
            <a:pPr algn="just">
              <a:buNone/>
              <a:defRPr/>
            </a:pPr>
            <a:endParaRPr lang="en-GB" altLang="en-US" dirty="0" smtClean="0"/>
          </a:p>
          <a:p>
            <a:pPr algn="just">
              <a:buNone/>
              <a:defRPr/>
            </a:pPr>
            <a:r>
              <a:rPr lang="en-GB" altLang="en-US" dirty="0" smtClean="0"/>
              <a:t>Moved by 	</a:t>
            </a:r>
          </a:p>
          <a:p>
            <a:pPr algn="just">
              <a:buNone/>
              <a:defRPr/>
            </a:pPr>
            <a:r>
              <a:rPr lang="en-GB" altLang="en-US" dirty="0" smtClean="0"/>
              <a:t>Seconded by 	</a:t>
            </a:r>
          </a:p>
          <a:p>
            <a:pPr algn="just">
              <a:buNone/>
              <a:defRPr/>
            </a:pPr>
            <a:endParaRPr lang="en-GB" altLang="en-US" dirty="0"/>
          </a:p>
          <a:p>
            <a:pPr algn="just">
              <a:buNone/>
              <a:defRPr/>
            </a:pPr>
            <a:r>
              <a:rPr lang="en-GB" altLang="en-US" dirty="0" smtClean="0"/>
              <a:t>Motion passed unanimously.</a:t>
            </a:r>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35379782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24</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September meeting</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b="0" dirty="0"/>
              <a:t>WGLB </a:t>
            </a:r>
            <a:r>
              <a:rPr lang="de-DE" b="0" dirty="0" err="1"/>
              <a:t>comment</a:t>
            </a:r>
            <a:r>
              <a:rPr lang="de-DE" b="0" dirty="0"/>
              <a:t> </a:t>
            </a:r>
            <a:r>
              <a:rPr lang="de-DE" b="0" dirty="0" err="1" smtClean="0"/>
              <a:t>resolution</a:t>
            </a:r>
            <a:endParaRPr lang="de-DE" b="0" dirty="0" smtClean="0"/>
          </a:p>
          <a:p>
            <a:pPr marL="342900" indent="-342900" algn="just">
              <a:buFont typeface="Arial" panose="020B0604020202020204" pitchFamily="34" charset="0"/>
              <a:buChar char="•"/>
              <a:defRPr/>
            </a:pPr>
            <a:r>
              <a:rPr lang="de-DE" b="0" dirty="0" smtClean="0"/>
              <a:t>Send </a:t>
            </a:r>
            <a:r>
              <a:rPr lang="de-DE" b="0" dirty="0" err="1"/>
              <a:t>Draft</a:t>
            </a:r>
            <a:r>
              <a:rPr lang="de-DE" b="0" dirty="0"/>
              <a:t> D9.0 </a:t>
            </a:r>
            <a:r>
              <a:rPr lang="de-DE" b="0" dirty="0" err="1"/>
              <a:t>to</a:t>
            </a:r>
            <a:r>
              <a:rPr lang="de-DE" b="0" dirty="0"/>
              <a:t> 	</a:t>
            </a:r>
            <a:r>
              <a:rPr lang="de-DE" b="0" dirty="0" err="1" smtClean="0"/>
              <a:t>recirc</a:t>
            </a:r>
            <a:r>
              <a:rPr lang="de-DE" b="0" dirty="0"/>
              <a:t>. </a:t>
            </a:r>
            <a:r>
              <a:rPr lang="de-DE" b="0" dirty="0" err="1"/>
              <a:t>ballot</a:t>
            </a:r>
            <a:endParaRPr lang="en-GB" altLang="en-US" dirty="0" smtClean="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40227031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#60</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Update the timeline of TG13 as included in doc. 15-17/0288rx</a:t>
            </a:r>
            <a:r>
              <a:rPr lang="en-US" altLang="en-US" dirty="0" smtClean="0"/>
              <a:t>.</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Motion passed.</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13897402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1"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2729987861"/>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Kai Lennert Bober, Tuncer Baykas</a:t>
                      </a:r>
                      <a:endParaRPr lang="en-US" sz="1500" dirty="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 Chong</a:t>
                      </a:r>
                      <a:r>
                        <a:rPr lang="en-GB" sz="1600" baseline="0" dirty="0" smtClean="0"/>
                        <a:t> </a:t>
                      </a:r>
                      <a:r>
                        <a:rPr lang="en-GB" sz="1600" baseline="0" dirty="0" smtClean="0"/>
                        <a:t>Han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Hanoi</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3585175353"/>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t>WG opening</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TG13#2</a:t>
                      </a:r>
                      <a:endParaRPr lang="en-US" sz="1600" b="1" i="0" dirty="0" smtClean="0">
                        <a:solidFill>
                          <a:srgbClr val="FF0000"/>
                        </a:solidFill>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TGbb#5(</a:t>
                      </a:r>
                      <a:r>
                        <a:rPr lang="de-DE" sz="1600" i="1" dirty="0" err="1" smtClean="0">
                          <a:solidFill>
                            <a:schemeClr val="tx1"/>
                          </a:solidFill>
                        </a:rPr>
                        <a:t>ax</a:t>
                      </a:r>
                      <a:r>
                        <a:rPr lang="de-DE" sz="1600" i="1" dirty="0" smtClean="0">
                          <a:solidFill>
                            <a:schemeClr val="tx1"/>
                          </a:solidFill>
                        </a:rPr>
                        <a:t>)</a:t>
                      </a:r>
                    </a:p>
                  </a:txBody>
                  <a:tcPr marT="45744" marB="45744" anchor="ctr"/>
                </a:tc>
                <a:tc>
                  <a:txBody>
                    <a:bodyPr/>
                    <a:lstStyle/>
                    <a:p>
                      <a:endParaRPr lang="de-DE" dirty="0"/>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TGbb#1(ax)</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TG13#3</a:t>
                      </a:r>
                      <a:endParaRPr lang="en-US" sz="1600" b="1" i="0" dirty="0" smtClean="0">
                        <a:solidFill>
                          <a:srgbClr val="FF0000"/>
                        </a:solidFill>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TGbb#5(</a:t>
                      </a:r>
                      <a:r>
                        <a:rPr lang="de-DE" sz="1600" i="1" dirty="0" err="1" smtClean="0">
                          <a:solidFill>
                            <a:schemeClr val="tx1"/>
                          </a:solidFill>
                        </a:rPr>
                        <a:t>be</a:t>
                      </a:r>
                      <a:r>
                        <a:rPr lang="de-DE" sz="1600" i="1" dirty="0" smtClean="0">
                          <a:solidFill>
                            <a:schemeClr val="tx1"/>
                          </a:solidFill>
                        </a:rPr>
                        <a:t>)</a:t>
                      </a: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TGbb#2(be)</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TGbb#3(be)</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TG13#4</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TG13#5</a:t>
                      </a:r>
                      <a:endParaRPr lang="en-US" sz="1600" b="1"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TGbb#4</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strike="sngStrike"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i="0" dirty="0" smtClean="0">
                          <a:solidFill>
                            <a:schemeClr val="tx1"/>
                          </a:solidFill>
                        </a:rPr>
                        <a:t>TG13#6</a:t>
                      </a:r>
                      <a:endParaRPr lang="en-US" sz="1600" b="1" i="0" dirty="0" smtClean="0">
                        <a:solidFill>
                          <a:schemeClr val="tx1"/>
                        </a:solidFill>
                      </a:endParaRPr>
                    </a:p>
                  </a:txBody>
                  <a:tcPr marT="45744" marB="45744" anchor="ctr"/>
                </a:tc>
                <a:extLst>
                  <a:ext uri="{0D108BD9-81ED-4DB2-BD59-A6C34878D82A}">
                    <a16:rowId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rgbClr val="FF0000"/>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0" i="1" dirty="0" smtClean="0"/>
                        <a:t>WG </a:t>
                      </a:r>
                      <a:r>
                        <a:rPr lang="de-DE" sz="1600" b="0" i="1" dirty="0" err="1" smtClean="0"/>
                        <a:t>closing</a:t>
                      </a:r>
                      <a:endParaRPr lang="de-DE" sz="1600" b="0" i="1" dirty="0" smtClean="0"/>
                    </a:p>
                  </a:txBody>
                  <a:tcPr marT="45744" marB="45744" anchor="ctr"/>
                </a:tc>
                <a:extLst>
                  <a:ext uri="{0D108BD9-81ED-4DB2-BD59-A6C34878D82A}">
                    <a16:rowId xmlns:a16="http://schemas.microsoft.com/office/drawing/2014/main" val="533189499"/>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a:t>6</a:t>
            </a:r>
            <a:r>
              <a:rPr lang="de-DE" sz="2000" dirty="0" smtClean="0"/>
              <a:t> </a:t>
            </a:r>
            <a:r>
              <a:rPr lang="de-DE" sz="2000" dirty="0" err="1" smtClean="0"/>
              <a:t>slots</a:t>
            </a:r>
            <a:r>
              <a:rPr lang="de-DE" sz="2000" dirty="0" smtClean="0"/>
              <a:t> in Hanoi</a:t>
            </a:r>
            <a:endParaRPr lang="de-DE" sz="2000" dirty="0"/>
          </a:p>
          <a:p>
            <a:pPr marL="342900" indent="-342900" algn="just">
              <a:buFont typeface="Arial" panose="020B0604020202020204" pitchFamily="34" charset="0"/>
              <a:buChar char="•"/>
              <a:defRPr/>
            </a:pPr>
            <a:r>
              <a:rPr lang="de-DE" sz="2000" dirty="0" err="1" smtClean="0"/>
              <a:t>Finalize</a:t>
            </a:r>
            <a:r>
              <a:rPr lang="de-DE" sz="2000" dirty="0" smtClean="0"/>
              <a:t> </a:t>
            </a:r>
            <a:r>
              <a:rPr lang="de-DE" sz="2000" dirty="0" err="1" smtClean="0"/>
              <a:t>draft</a:t>
            </a:r>
            <a:endParaRPr lang="de-DE" sz="2000" dirty="0" smtClean="0"/>
          </a:p>
          <a:p>
            <a:pPr marL="1085850" lvl="1" indent="-342900" algn="just">
              <a:buFont typeface="Arial" panose="020B0604020202020204" pitchFamily="34" charset="0"/>
              <a:buChar char="•"/>
              <a:defRPr/>
            </a:pPr>
            <a:r>
              <a:rPr lang="de-DE" sz="1800" dirty="0" smtClean="0"/>
              <a:t>Check </a:t>
            </a:r>
            <a:r>
              <a:rPr lang="de-DE" sz="1800" dirty="0" err="1" smtClean="0"/>
              <a:t>status</a:t>
            </a:r>
            <a:r>
              <a:rPr lang="de-DE" sz="1800" dirty="0" smtClean="0"/>
              <a:t> </a:t>
            </a:r>
            <a:r>
              <a:rPr lang="de-DE" sz="1800" dirty="0" err="1" smtClean="0"/>
              <a:t>of</a:t>
            </a:r>
            <a:r>
              <a:rPr lang="de-DE" sz="1800" dirty="0" smtClean="0"/>
              <a:t> TBD </a:t>
            </a:r>
            <a:r>
              <a:rPr lang="de-DE" sz="1800" dirty="0" err="1" smtClean="0"/>
              <a:t>list</a:t>
            </a:r>
            <a:endParaRPr lang="de-DE" sz="1800" dirty="0" smtClean="0"/>
          </a:p>
          <a:p>
            <a:pPr marL="1085850" lvl="1" indent="-342900" algn="just">
              <a:buFont typeface="Arial" panose="020B0604020202020204" pitchFamily="34" charset="0"/>
              <a:buChar char="•"/>
              <a:defRPr/>
            </a:pPr>
            <a:r>
              <a:rPr lang="de-DE" sz="1800" dirty="0" smtClean="0"/>
              <a:t>Work on </a:t>
            </a:r>
            <a:r>
              <a:rPr lang="de-DE" sz="1800" dirty="0" err="1" smtClean="0"/>
              <a:t>remaining</a:t>
            </a:r>
            <a:r>
              <a:rPr lang="de-DE" sz="1800" dirty="0" smtClean="0"/>
              <a:t> TBDs</a:t>
            </a:r>
          </a:p>
          <a:p>
            <a:pPr marL="1085850" lvl="1" indent="-342900" algn="just">
              <a:buFont typeface="Arial" panose="020B0604020202020204" pitchFamily="34" charset="0"/>
              <a:buChar char="•"/>
              <a:defRPr/>
            </a:pPr>
            <a:r>
              <a:rPr lang="de-DE" sz="1800" dirty="0" err="1"/>
              <a:t>Develop</a:t>
            </a:r>
            <a:r>
              <a:rPr lang="de-DE" sz="1800" dirty="0"/>
              <a:t> </a:t>
            </a:r>
            <a:r>
              <a:rPr lang="de-DE" sz="1800" dirty="0" err="1"/>
              <a:t>copyright</a:t>
            </a:r>
            <a:r>
              <a:rPr lang="de-DE" sz="1800" dirty="0"/>
              <a:t> </a:t>
            </a:r>
            <a:r>
              <a:rPr lang="de-DE" sz="1800" dirty="0" err="1"/>
              <a:t>letter</a:t>
            </a:r>
            <a:r>
              <a:rPr lang="de-DE" sz="1800" dirty="0"/>
              <a:t> </a:t>
            </a:r>
            <a:r>
              <a:rPr lang="de-DE" sz="1800" dirty="0" err="1"/>
              <a:t>to</a:t>
            </a:r>
            <a:r>
              <a:rPr lang="de-DE" sz="1800" dirty="0"/>
              <a:t> ITU-T (</a:t>
            </a:r>
            <a:r>
              <a:rPr lang="de-DE" sz="1800" dirty="0" err="1"/>
              <a:t>similar</a:t>
            </a:r>
            <a:r>
              <a:rPr lang="de-DE" sz="1800" dirty="0"/>
              <a:t> </a:t>
            </a:r>
            <a:r>
              <a:rPr lang="de-DE" sz="1800" dirty="0" err="1"/>
              <a:t>to</a:t>
            </a:r>
            <a:r>
              <a:rPr lang="de-DE" sz="1800" dirty="0"/>
              <a:t> </a:t>
            </a:r>
            <a:r>
              <a:rPr lang="de-DE" sz="1800" dirty="0" err="1"/>
              <a:t>TGbb</a:t>
            </a:r>
            <a:r>
              <a:rPr lang="de-DE" sz="1800" dirty="0"/>
              <a:t>)</a:t>
            </a:r>
          </a:p>
          <a:p>
            <a:pPr marL="1085850" lvl="1" indent="-342900" algn="just">
              <a:buFont typeface="Arial" panose="020B0604020202020204" pitchFamily="34" charset="0"/>
              <a:buChar char="•"/>
              <a:defRPr/>
            </a:pPr>
            <a:r>
              <a:rPr lang="de-DE" sz="1800" dirty="0" err="1" smtClean="0"/>
              <a:t>Include</a:t>
            </a:r>
            <a:r>
              <a:rPr lang="de-DE" sz="1800" dirty="0" smtClean="0"/>
              <a:t> initial </a:t>
            </a:r>
            <a:r>
              <a:rPr lang="de-DE" sz="1800" dirty="0" err="1" smtClean="0"/>
              <a:t>comments</a:t>
            </a:r>
            <a:r>
              <a:rPr lang="de-DE" sz="1800" dirty="0" smtClean="0"/>
              <a:t> </a:t>
            </a:r>
            <a:r>
              <a:rPr lang="de-DE" sz="1800" dirty="0" err="1" smtClean="0"/>
              <a:t>t.b.d</a:t>
            </a:r>
            <a:r>
              <a:rPr lang="de-DE" sz="1800" dirty="0" smtClean="0"/>
              <a:t>. </a:t>
            </a:r>
            <a:r>
              <a:rPr lang="de-DE" sz="1800" dirty="0" err="1" smtClean="0"/>
              <a:t>by</a:t>
            </a:r>
            <a:r>
              <a:rPr lang="de-DE" sz="1800" dirty="0" smtClean="0"/>
              <a:t> James </a:t>
            </a:r>
            <a:r>
              <a:rPr lang="de-DE" sz="1800" dirty="0" err="1" smtClean="0"/>
              <a:t>Gilb</a:t>
            </a:r>
            <a:endParaRPr lang="de-DE" sz="1800" dirty="0" smtClean="0"/>
          </a:p>
          <a:p>
            <a:pPr marL="342900" indent="-342900" algn="just">
              <a:buFont typeface="Arial" panose="020B0604020202020204" pitchFamily="34" charset="0"/>
              <a:buChar char="•"/>
              <a:defRPr/>
            </a:pPr>
            <a:r>
              <a:rPr lang="de-DE" sz="2000" dirty="0" smtClean="0"/>
              <a:t>Create </a:t>
            </a:r>
            <a:r>
              <a:rPr lang="de-DE" sz="2000" dirty="0" err="1" smtClean="0"/>
              <a:t>new</a:t>
            </a:r>
            <a:r>
              <a:rPr lang="de-DE" sz="2000" dirty="0" smtClean="0"/>
              <a:t> </a:t>
            </a:r>
            <a:r>
              <a:rPr lang="de-DE" sz="2000" dirty="0" err="1" smtClean="0"/>
              <a:t>draft</a:t>
            </a:r>
            <a:r>
              <a:rPr lang="de-DE" sz="2000" dirty="0" smtClean="0"/>
              <a:t> </a:t>
            </a:r>
            <a:r>
              <a:rPr lang="de-DE" sz="2000" dirty="0" err="1" smtClean="0"/>
              <a:t>including</a:t>
            </a:r>
            <a:r>
              <a:rPr lang="de-DE" sz="2000" dirty="0" smtClean="0"/>
              <a:t> </a:t>
            </a:r>
            <a:r>
              <a:rPr lang="de-DE" sz="2000" dirty="0" err="1" smtClean="0"/>
              <a:t>recent</a:t>
            </a:r>
            <a:r>
              <a:rPr lang="de-DE" sz="2000" dirty="0" smtClean="0"/>
              <a:t> </a:t>
            </a:r>
            <a:r>
              <a:rPr lang="de-DE" sz="2000" dirty="0" err="1" smtClean="0"/>
              <a:t>changes</a:t>
            </a:r>
            <a:endParaRPr lang="de-DE" sz="2000" dirty="0" smtClean="0"/>
          </a:p>
          <a:p>
            <a:pPr marL="1085850" lvl="1" indent="-342900" algn="just">
              <a:buFont typeface="Arial" panose="020B0604020202020204" pitchFamily="34" charset="0"/>
              <a:buChar char="•"/>
              <a:defRPr/>
            </a:pPr>
            <a:r>
              <a:rPr lang="de-DE" sz="1600" dirty="0" smtClean="0"/>
              <a:t>Update TBD </a:t>
            </a:r>
            <a:r>
              <a:rPr lang="de-DE" sz="1600" dirty="0" err="1" smtClean="0"/>
              <a:t>list</a:t>
            </a:r>
            <a:endParaRPr lang="de-DE" sz="1600" dirty="0" smtClean="0"/>
          </a:p>
          <a:p>
            <a:pPr marL="1085850" lvl="1" indent="-342900" algn="just">
              <a:buFont typeface="Arial" panose="020B0604020202020204" pitchFamily="34" charset="0"/>
              <a:buChar char="•"/>
              <a:defRPr/>
            </a:pPr>
            <a:r>
              <a:rPr lang="de-DE" sz="1600" dirty="0" smtClean="0"/>
              <a:t>Work on residual TBDs</a:t>
            </a:r>
          </a:p>
          <a:p>
            <a:pPr marL="342900" indent="-342900" algn="just">
              <a:buFont typeface="Arial" panose="020B0604020202020204" pitchFamily="34" charset="0"/>
              <a:buChar char="•"/>
              <a:defRPr/>
            </a:pPr>
            <a:r>
              <a:rPr lang="de-DE" sz="2000" dirty="0" err="1" smtClean="0"/>
              <a:t>Discuss</a:t>
            </a:r>
            <a:r>
              <a:rPr lang="de-DE" sz="2000" dirty="0" smtClean="0"/>
              <a:t> </a:t>
            </a:r>
            <a:r>
              <a:rPr lang="de-DE" sz="2000" dirty="0"/>
              <a:t>CA </a:t>
            </a:r>
            <a:r>
              <a:rPr lang="de-DE" sz="2000" dirty="0" err="1"/>
              <a:t>document</a:t>
            </a:r>
            <a:endParaRPr lang="de-DE" sz="2000" dirty="0"/>
          </a:p>
          <a:p>
            <a:pPr marL="342900" indent="-342900" algn="just">
              <a:buFont typeface="Arial" panose="020B0604020202020204" pitchFamily="34" charset="0"/>
              <a:buChar char="•"/>
              <a:defRPr/>
            </a:pPr>
            <a:r>
              <a:rPr lang="de-DE" sz="2000" dirty="0" smtClean="0"/>
              <a:t>Request </a:t>
            </a:r>
            <a:r>
              <a:rPr lang="de-DE" sz="2000" dirty="0" err="1" smtClean="0"/>
              <a:t>conditional</a:t>
            </a:r>
            <a:r>
              <a:rPr lang="de-DE" sz="2000" dirty="0" smtClean="0"/>
              <a:t> </a:t>
            </a:r>
            <a:r>
              <a:rPr lang="de-DE" sz="2000" dirty="0" err="1" smtClean="0"/>
              <a:t>approval</a:t>
            </a:r>
            <a:r>
              <a:rPr lang="de-DE" sz="2000" dirty="0" smtClean="0"/>
              <a:t> </a:t>
            </a:r>
            <a:r>
              <a:rPr lang="de-DE" sz="2000" dirty="0" err="1" smtClean="0"/>
              <a:t>for</a:t>
            </a:r>
            <a:r>
              <a:rPr lang="de-DE" sz="2000" dirty="0" smtClean="0"/>
              <a:t> WGLB</a:t>
            </a:r>
            <a:endParaRPr lang="de-DE" sz="2000" dirty="0"/>
          </a:p>
          <a:p>
            <a:pPr marL="342900" indent="-342900" algn="just">
              <a:spcBef>
                <a:spcPts val="0"/>
              </a:spcBef>
              <a:spcAft>
                <a:spcPts val="300"/>
              </a:spcAft>
              <a:defRPr/>
            </a:pPr>
            <a:endParaRPr lang="en-GB" altLang="en-US" sz="1600" dirty="0" smtClean="0"/>
          </a:p>
          <a:p>
            <a:pPr algn="just">
              <a:spcBef>
                <a:spcPts val="0"/>
              </a:spcBef>
              <a:spcAft>
                <a:spcPts val="300"/>
              </a:spcAft>
              <a:buFontTx/>
              <a:buNone/>
              <a:defRPr/>
            </a:pPr>
            <a:endParaRPr lang="en-GB" altLang="en-US" sz="16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Monday PM2, September 16, 2019</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2036895920"/>
              </p:ext>
            </p:extLst>
          </p:nvPr>
        </p:nvGraphicFramePr>
        <p:xfrm>
          <a:off x="838200" y="2286000"/>
          <a:ext cx="8077200" cy="3775495"/>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Assign new Technical Editor</a:t>
                      </a:r>
                      <a:endParaRPr lang="en-US"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2130572221"/>
                  </a:ext>
                </a:extLst>
              </a:tr>
              <a:tr h="371193">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agenda in doc. </a:t>
                      </a:r>
                      <a:r>
                        <a:rPr lang="en-US" altLang="en-US" sz="1800" dirty="0" smtClean="0"/>
                        <a:t>15-19/02398r1</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202108602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15-19/</a:t>
                      </a:r>
                      <a:r>
                        <a:rPr lang="en-GB" altLang="en-US" sz="1800" dirty="0" smtClean="0"/>
                        <a:t>0363r0</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4296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telco meeting minutes </a:t>
                      </a:r>
                      <a:r>
                        <a:rPr lang="en-US" altLang="en-US" sz="1800" dirty="0" smtClean="0"/>
                        <a:t>in doc. 15-19/</a:t>
                      </a:r>
                      <a:r>
                        <a:rPr lang="en-GB" altLang="en-US" sz="1800" dirty="0" smtClean="0"/>
                        <a:t>0xxxr0</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305824025"/>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Discuss</a:t>
                      </a:r>
                      <a:r>
                        <a:rPr lang="de-DE" altLang="en-US" sz="1800" dirty="0" smtClean="0"/>
                        <a:t> </a:t>
                      </a:r>
                      <a:r>
                        <a:rPr lang="de-DE" altLang="en-US" sz="1800" dirty="0" err="1" smtClean="0"/>
                        <a:t>status</a:t>
                      </a:r>
                      <a:r>
                        <a:rPr lang="de-DE" altLang="en-US" sz="1800" dirty="0" smtClean="0"/>
                        <a:t> </a:t>
                      </a:r>
                      <a:r>
                        <a:rPr lang="de-DE" altLang="en-US" sz="1800" dirty="0" err="1" smtClean="0"/>
                        <a:t>of</a:t>
                      </a:r>
                      <a:r>
                        <a:rPr lang="de-DE" altLang="en-US" sz="1800" dirty="0" smtClean="0"/>
                        <a:t> TG13 </a:t>
                      </a:r>
                      <a:r>
                        <a:rPr lang="de-DE" altLang="en-US" sz="1800" dirty="0" err="1" smtClean="0"/>
                        <a:t>draft</a:t>
                      </a:r>
                      <a:r>
                        <a:rPr lang="de-DE" altLang="en-US" sz="1800" dirty="0" smtClean="0"/>
                        <a:t>,</a:t>
                      </a:r>
                      <a:r>
                        <a:rPr lang="de-DE" altLang="en-US" sz="1800" baseline="0" dirty="0" smtClean="0"/>
                        <a:t> check TBD </a:t>
                      </a:r>
                      <a:r>
                        <a:rPr lang="de-DE" altLang="en-US" sz="1800" baseline="0" dirty="0" err="1" smtClean="0"/>
                        <a:t>list</a:t>
                      </a:r>
                      <a:endParaRPr lang="de-DE" altLang="en-US" sz="1800" dirty="0" smtClean="0"/>
                    </a:p>
                  </a:txBody>
                  <a:tcPr marT="45764" marB="45764"/>
                </a:tc>
                <a:tc>
                  <a:txBody>
                    <a:bodyPr/>
                    <a:lstStyle/>
                    <a:p>
                      <a:r>
                        <a:rPr lang="en-US" sz="1800" dirty="0" smtClean="0"/>
                        <a:t>70</a:t>
                      </a:r>
                      <a:endParaRPr lang="en-US" sz="1800" dirty="0"/>
                    </a:p>
                  </a:txBody>
                  <a:tcPr marT="45764" marB="45764"/>
                </a:tc>
                <a:extLst>
                  <a:ext uri="{0D108BD9-81ED-4DB2-BD59-A6C34878D82A}">
                    <a16:rowId xmlns:a16="http://schemas.microsoft.com/office/drawing/2014/main" val="1211941442"/>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1513</Words>
  <Application>Microsoft Office PowerPoint</Application>
  <PresentationFormat>Bildschirmpräsentation (4:3)</PresentationFormat>
  <Paragraphs>433</Paragraphs>
  <Slides>25</Slides>
  <Notes>24</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25</vt:i4>
      </vt:variant>
    </vt:vector>
  </HeadingPairs>
  <TitlesOfParts>
    <vt:vector size="33" baseType="lpstr">
      <vt:lpstr>MS Mincho</vt:lpstr>
      <vt:lpstr>MS PGothic</vt:lpstr>
      <vt:lpstr>MS PGothic</vt:lpstr>
      <vt:lpstr>Arial</vt:lpstr>
      <vt:lpstr>Times New Roman</vt:lpstr>
      <vt:lpstr>Wingdings</vt:lpstr>
      <vt:lpstr>802-11-Submission</vt:lpstr>
      <vt:lpstr>Document</vt:lpstr>
      <vt:lpstr>IEEE 802.15 TG13  Multi-Gbit/s Optical Wireless Communication  September 2019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15-19/0274r5</dc:title>
  <dc:subject>Task Group AY November 2015 Meeting Agenda</dc:subject>
  <dc:creator>Jungnickel, Volker</dc:creator>
  <cp:keywords>July 2019</cp:keywords>
  <cp:lastModifiedBy>Jungnickel, Volker</cp:lastModifiedBy>
  <cp:revision>5266</cp:revision>
  <cp:lastPrinted>2014-11-04T15:04:57Z</cp:lastPrinted>
  <dcterms:created xsi:type="dcterms:W3CDTF">2007-04-17T18:10:23Z</dcterms:created>
  <dcterms:modified xsi:type="dcterms:W3CDTF">2019-09-16T09:35:57Z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