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60" r:id="rId3"/>
    <p:sldId id="316" r:id="rId4"/>
    <p:sldId id="317" r:id="rId5"/>
    <p:sldId id="318" r:id="rId6"/>
    <p:sldId id="319" r:id="rId7"/>
    <p:sldId id="320" r:id="rId8"/>
    <p:sldId id="261" r:id="rId9"/>
    <p:sldId id="263" r:id="rId10"/>
    <p:sldId id="262"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176" autoAdjust="0"/>
    <p:restoredTop sz="94590" autoAdjust="0"/>
  </p:normalViewPr>
  <p:slideViewPr>
    <p:cSldViewPr>
      <p:cViewPr varScale="1">
        <p:scale>
          <a:sx n="85" d="100"/>
          <a:sy n="85" d="100"/>
        </p:scale>
        <p:origin x="2192" y="1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984458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875774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4867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a:t>Nov. 2017</a:t>
            </a:r>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dirty="0"/>
              <a:t>Don Sturek, </a:t>
            </a:r>
            <a:r>
              <a:rPr lang="en-US" altLang="en-US" dirty="0" err="1"/>
              <a:t>Itron</a:t>
            </a:r>
            <a:endParaRPr lang="en-US" altLang="en-US" dirty="0"/>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a:t>Titelmasterformat durch Klicken bearbeiten</a:t>
            </a:r>
            <a:endParaRPr lang="en-US" alt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a:t>Textmasterformat bearbeiten</a:t>
            </a:r>
          </a:p>
          <a:p>
            <a:pPr lvl="1"/>
            <a:r>
              <a:rPr lang="de-DE" altLang="en-US"/>
              <a:t>Zweite Ebene</a:t>
            </a:r>
          </a:p>
          <a:p>
            <a:pPr lvl="2"/>
            <a:r>
              <a:rPr lang="de-DE" altLang="en-US"/>
              <a:t>Dritte Ebene</a:t>
            </a:r>
          </a:p>
          <a:p>
            <a:pPr lvl="3"/>
            <a:r>
              <a:rPr lang="de-DE" altLang="en-US"/>
              <a:t>Vierte Ebene</a:t>
            </a:r>
          </a:p>
          <a:p>
            <a:pPr lvl="4"/>
            <a:r>
              <a:rPr lang="de-DE" altLang="en-US"/>
              <a:t>Fünfte Ebene</a:t>
            </a:r>
            <a:endParaRPr lang="en-US" altLang="en-US"/>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a:t>September 2019</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a:t>Don Sturek, </a:t>
            </a:r>
            <a:r>
              <a:rPr lang="en-US" altLang="en-US" dirty="0" err="1"/>
              <a:t>Itron</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802.15-19-0395-00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 id="2147483672"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September 2019</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Don Sturek, </a:t>
            </a:r>
            <a:r>
              <a:rPr lang="en-US" altLang="en-US" dirty="0" err="1"/>
              <a:t>Itron</a:t>
            </a:r>
            <a:endParaRPr lang="en-US" altLang="en-US" dirty="0"/>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[IG Profiles Agenda September 2019 Interim]</a:t>
            </a:r>
          </a:p>
          <a:p>
            <a:pPr>
              <a:defRPr/>
            </a:pPr>
            <a:r>
              <a:rPr lang="en-US" altLang="en-US" sz="1600" b="1" dirty="0">
                <a:solidFill>
                  <a:schemeClr val="tx2"/>
                </a:solidFill>
              </a:rPr>
              <a:t>Date Submitted: </a:t>
            </a:r>
            <a:r>
              <a:rPr lang="en-US" altLang="en-US" sz="1600" dirty="0">
                <a:solidFill>
                  <a:schemeClr val="tx2"/>
                </a:solidFill>
              </a:rPr>
              <a:t>[9 September, 2019]	</a:t>
            </a:r>
          </a:p>
          <a:p>
            <a:pPr>
              <a:defRPr/>
            </a:pPr>
            <a:r>
              <a:rPr lang="en-US" altLang="en-US" sz="1600" b="1" dirty="0">
                <a:solidFill>
                  <a:schemeClr val="tx2"/>
                </a:solidFill>
              </a:rPr>
              <a:t>Source:</a:t>
            </a:r>
            <a:r>
              <a:rPr lang="en-US" altLang="en-US" sz="1600" dirty="0">
                <a:solidFill>
                  <a:schemeClr val="tx2"/>
                </a:solidFill>
              </a:rPr>
              <a:t> [Don Sturek] Company [</a:t>
            </a:r>
            <a:r>
              <a:rPr lang="en-US" altLang="en-US" sz="1600" dirty="0" err="1">
                <a:solidFill>
                  <a:schemeClr val="tx2"/>
                </a:solidFill>
              </a:rPr>
              <a:t>Itron</a:t>
            </a:r>
            <a:r>
              <a:rPr lang="en-US" altLang="en-US" sz="1600" dirty="0">
                <a:solidFill>
                  <a:schemeClr val="tx2"/>
                </a:solidFill>
              </a:rPr>
              <a:t>]</a:t>
            </a:r>
          </a:p>
          <a:p>
            <a:pPr>
              <a:defRPr/>
            </a:pPr>
            <a:r>
              <a:rPr lang="en-US" altLang="en-US" sz="1600" dirty="0">
                <a:solidFill>
                  <a:schemeClr val="tx2"/>
                </a:solidFill>
              </a:rPr>
              <a:t>Address [230 W. Tasman Drive, San Jose, CA  95134]</a:t>
            </a:r>
          </a:p>
          <a:p>
            <a:pPr>
              <a:defRPr/>
            </a:pPr>
            <a:r>
              <a:rPr lang="en-US" altLang="en-US" sz="1600" dirty="0">
                <a:solidFill>
                  <a:schemeClr val="tx2"/>
                </a:solidFill>
              </a:rPr>
              <a:t>Voice:[+1 669 770 4790], FAX: [+1 866 776 0015], E-Mail:[</a:t>
            </a:r>
            <a:r>
              <a:rPr lang="en-US" altLang="en-US" sz="1600" dirty="0" err="1">
                <a:solidFill>
                  <a:schemeClr val="tx2"/>
                </a:solidFill>
              </a:rPr>
              <a:t>don.sturek@itron.com</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[IEEE 802.15 IG Profiles]</a:t>
            </a: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[Contains the agenda of the IEEE 802.15 IG Profiles]</a:t>
            </a: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[Agenda for September 2019 IEEE 802.15 IG Profiles]</a:t>
            </a: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Main Agenda Items for the Week</a:t>
            </a:r>
          </a:p>
        </p:txBody>
      </p:sp>
      <p:sp>
        <p:nvSpPr>
          <p:cNvPr id="3" name="Inhaltsplatzhalter 2"/>
          <p:cNvSpPr>
            <a:spLocks noGrp="1"/>
          </p:cNvSpPr>
          <p:nvPr>
            <p:ph idx="1"/>
          </p:nvPr>
        </p:nvSpPr>
        <p:spPr/>
        <p:txBody>
          <a:bodyPr/>
          <a:lstStyle/>
          <a:p>
            <a:r>
              <a:rPr lang="en-US" dirty="0"/>
              <a:t>Review contribution from IEEE 802.15.4w</a:t>
            </a:r>
          </a:p>
          <a:p>
            <a:pPr lvl="1"/>
            <a:r>
              <a:rPr lang="en-US" dirty="0"/>
              <a:t>15-19-0366-00</a:t>
            </a:r>
          </a:p>
          <a:p>
            <a:r>
              <a:rPr lang="en-US" dirty="0"/>
              <a:t>Next steps</a:t>
            </a:r>
          </a:p>
          <a:p>
            <a:pPr lvl="1"/>
            <a:r>
              <a:rPr lang="en-US" dirty="0"/>
              <a:t>”Reach out” for contributions from industry alliances using IEEE 802.15.4</a:t>
            </a:r>
          </a:p>
          <a:p>
            <a:pPr lvl="1"/>
            <a:r>
              <a:rPr lang="en-US"/>
              <a:t>Use </a:t>
            </a:r>
            <a:r>
              <a:rPr lang="en-US" dirty="0"/>
              <a:t>the same list used in 4md for roll up comment outreach</a:t>
            </a:r>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September 2019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2726825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a:t>802.15 IG Profiles</a:t>
            </a:r>
            <a:br>
              <a:rPr lang="en-US" dirty="0"/>
            </a:br>
            <a:r>
              <a:rPr lang="en-US" dirty="0"/>
              <a:t>Agenda September 2019 Interim</a:t>
            </a:r>
          </a:p>
        </p:txBody>
      </p:sp>
      <p:sp>
        <p:nvSpPr>
          <p:cNvPr id="6" name="Untertitel 5"/>
          <p:cNvSpPr>
            <a:spLocks noGrp="1"/>
          </p:cNvSpPr>
          <p:nvPr>
            <p:ph type="subTitle" idx="1"/>
          </p:nvPr>
        </p:nvSpPr>
        <p:spPr/>
        <p:txBody>
          <a:bodyPr/>
          <a:lstStyle/>
          <a:p>
            <a:r>
              <a:rPr lang="en-US" dirty="0"/>
              <a:t>Don Sturek</a:t>
            </a:r>
            <a:br>
              <a:rPr lang="en-US" dirty="0"/>
            </a:br>
            <a:r>
              <a:rPr lang="en-US" dirty="0" err="1"/>
              <a:t>Itron</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a:t>September 2019</a:t>
            </a:r>
          </a:p>
        </p:txBody>
      </p:sp>
      <p:sp>
        <p:nvSpPr>
          <p:cNvPr id="3" name="Fußzeilenplatzhalter 2"/>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34032" y="980728"/>
            <a:ext cx="8686800" cy="4186337"/>
          </a:xfrm>
        </p:spPr>
        <p:txBody>
          <a:bodyPr lIns="90487" tIns="44450" rIns="90487" bIns="44450"/>
          <a:lstStyle/>
          <a:p>
            <a:pPr>
              <a:lnSpc>
                <a:spcPct val="80000"/>
              </a:lnSpc>
              <a:spcAft>
                <a:spcPct val="30000"/>
              </a:spcAft>
              <a:buFont typeface="Monotype Sorts"/>
              <a:buNone/>
            </a:pPr>
            <a:r>
              <a:rPr lang="en-US" altLang="en-US" sz="1800" b="1" dirty="0"/>
              <a:t>	The IEEE-SA strongly recommends that at each WG meeting the chair or a designee:</a:t>
            </a:r>
            <a:endParaRPr lang="en-US" altLang="en-US" sz="1800" dirty="0"/>
          </a:p>
          <a:p>
            <a:pPr lvl="1">
              <a:lnSpc>
                <a:spcPct val="80000"/>
              </a:lnSpc>
              <a:buFont typeface="Arial" pitchFamily="34" charset="0"/>
              <a:buChar char="•"/>
            </a:pPr>
            <a:r>
              <a:rPr lang="en-US" altLang="en-US" sz="1400" b="1" dirty="0"/>
              <a:t>Show slides #1 through #4 of this presentation</a:t>
            </a:r>
          </a:p>
          <a:p>
            <a:pPr lvl="1">
              <a:lnSpc>
                <a:spcPct val="80000"/>
              </a:lnSpc>
              <a:buFont typeface="Arial" pitchFamily="34" charset="0"/>
              <a:buChar char="•"/>
            </a:pPr>
            <a:r>
              <a:rPr lang="en-US" altLang="en-US" sz="1400" b="1" dirty="0"/>
              <a:t>Advise the WG attendees that:</a:t>
            </a:r>
            <a:r>
              <a:rPr lang="en-US" altLang="en-US" sz="1400" dirty="0"/>
              <a:t> </a:t>
            </a:r>
          </a:p>
          <a:p>
            <a:pPr lvl="2">
              <a:lnSpc>
                <a:spcPct val="80000"/>
              </a:lnSpc>
              <a:buFont typeface="Arial" pitchFamily="34" charset="0"/>
              <a:buChar char="•"/>
            </a:pPr>
            <a:r>
              <a:rPr lang="en-US" altLang="en-US" sz="1400" dirty="0"/>
              <a:t>The IEEE’s patent policy is described in Clause 6 of the </a:t>
            </a:r>
            <a:r>
              <a:rPr lang="en-US" altLang="en-US" sz="1400" i="1" dirty="0"/>
              <a:t>IEEE-SA Standards Board Bylaws</a:t>
            </a:r>
            <a:r>
              <a:rPr lang="en-US" altLang="en-US" sz="1400" dirty="0"/>
              <a:t>;</a:t>
            </a:r>
          </a:p>
          <a:p>
            <a:pPr lvl="2">
              <a:lnSpc>
                <a:spcPct val="80000"/>
              </a:lnSpc>
              <a:buFont typeface="Arial" pitchFamily="34" charset="0"/>
              <a:buChar char="•"/>
            </a:pPr>
            <a:r>
              <a:rPr lang="en-US" altLang="en-US" sz="1400" dirty="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a:br>
            <a:endParaRPr lang="en-US" altLang="en-US" sz="1400" dirty="0"/>
          </a:p>
          <a:p>
            <a:pPr lvl="1">
              <a:lnSpc>
                <a:spcPct val="20000"/>
              </a:lnSpc>
              <a:buFont typeface="Arial" pitchFamily="34" charset="0"/>
              <a:buChar char="•"/>
            </a:pPr>
            <a:r>
              <a:rPr lang="en-US" altLang="en-US" sz="1400" b="1" dirty="0"/>
              <a:t>Instruct the WG Secretary to record in the minutes of the relevant WG meeting:</a:t>
            </a:r>
            <a:r>
              <a:rPr lang="en-US" altLang="en-US" sz="900" dirty="0"/>
              <a:t> </a:t>
            </a:r>
          </a:p>
          <a:p>
            <a:pPr lvl="2">
              <a:lnSpc>
                <a:spcPct val="80000"/>
              </a:lnSpc>
              <a:buFont typeface="Arial" pitchFamily="34" charset="0"/>
              <a:buChar char="•"/>
            </a:pPr>
            <a:r>
              <a:rPr lang="en-US" altLang="en-US" sz="1400" dirty="0"/>
              <a:t>That the foregoing information was provided and that slides 1 through 4 (and this slide 0, if applicable) were shown; </a:t>
            </a:r>
          </a:p>
          <a:p>
            <a:pPr lvl="2">
              <a:lnSpc>
                <a:spcPct val="80000"/>
              </a:lnSpc>
              <a:buFont typeface="Arial" pitchFamily="34" charset="0"/>
              <a:buChar char="•"/>
            </a:pPr>
            <a:r>
              <a:rPr lang="en-US" altLang="en-US" sz="1400" dirty="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dirty="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dirty="0"/>
          </a:p>
          <a:p>
            <a:pPr lvl="1">
              <a:lnSpc>
                <a:spcPct val="80000"/>
              </a:lnSpc>
              <a:spcBef>
                <a:spcPct val="5000"/>
              </a:spcBef>
              <a:buFont typeface="Arial" pitchFamily="34" charset="0"/>
              <a:buChar char="•"/>
            </a:pPr>
            <a:r>
              <a:rPr lang="en-US" altLang="en-US" sz="1400" dirty="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a:t>It is recommended that the WG chair review the guidance in </a:t>
            </a:r>
            <a:r>
              <a:rPr lang="en-US" altLang="en-US" sz="1400" i="1" dirty="0"/>
              <a:t>IEEE-SA Standards Board Operations Manual</a:t>
            </a:r>
            <a:r>
              <a:rPr lang="en-US" altLang="en-US" sz="1400" dirty="0"/>
              <a:t> 6.3.5 and in FAQs 14 and 15 on inclusion of potential Essential Patent Claims by incorporation or by reference.</a:t>
            </a:r>
            <a:r>
              <a:rPr lang="en-US" altLang="en-US" sz="1400" dirty="0">
                <a:solidFill>
                  <a:srgbClr val="FF3300"/>
                </a:solidFill>
              </a:rPr>
              <a:t> </a:t>
            </a:r>
          </a:p>
          <a:p>
            <a:pPr lvl="1">
              <a:lnSpc>
                <a:spcPct val="80000"/>
              </a:lnSpc>
              <a:spcBef>
                <a:spcPct val="5000"/>
              </a:spcBef>
              <a:buFont typeface="Monotype Sorts"/>
              <a:buNone/>
            </a:pPr>
            <a:endParaRPr lang="en-US" altLang="en-US" sz="1200" dirty="0"/>
          </a:p>
          <a:p>
            <a:pPr lvl="1">
              <a:lnSpc>
                <a:spcPct val="80000"/>
              </a:lnSpc>
              <a:spcBef>
                <a:spcPct val="5000"/>
              </a:spcBef>
              <a:buFont typeface="Monotype Sorts"/>
              <a:buNone/>
            </a:pPr>
            <a:r>
              <a:rPr lang="en-US" altLang="en-US" sz="1200" dirty="0"/>
              <a:t>	Note: </a:t>
            </a:r>
            <a:r>
              <a:rPr lang="en-US" altLang="en-US" sz="1200" b="1" dirty="0"/>
              <a:t>WG</a:t>
            </a:r>
            <a:r>
              <a:rPr lang="en-US" altLang="en-US" sz="1200" dirty="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596404" y="460375"/>
            <a:ext cx="7772400" cy="609600"/>
          </a:xfrm>
        </p:spPr>
        <p:txBody>
          <a:bodyPr lIns="90487" tIns="44450" rIns="90487" bIns="44450"/>
          <a:lstStyle/>
          <a:p>
            <a:r>
              <a:rPr lang="en-US" altLang="en-US" sz="2800" u="sng" dirty="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159224003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922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1340768"/>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extLst>
      <p:ext uri="{BB962C8B-B14F-4D97-AF65-F5344CB8AC3E}">
        <p14:creationId xmlns:p14="http://schemas.microsoft.com/office/powerpoint/2010/main" val="1587438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332656"/>
            <a:ext cx="7772400" cy="1143000"/>
          </a:xfrm>
        </p:spPr>
        <p:txBody>
          <a:bodyPr/>
          <a:lstStyle/>
          <a:p>
            <a:r>
              <a:rPr lang="en-GB" altLang="en-US" u="sng"/>
              <a:t>Patent Related Links</a:t>
            </a:r>
            <a:endParaRPr lang="en-US" alt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dirty="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a:cs typeface="Times New Roman" pitchFamily="18" charset="0"/>
              </a:rPr>
              <a:t>	Patent Policy is stated in these sources:</a:t>
            </a:r>
          </a:p>
          <a:p>
            <a:pPr lvl="1">
              <a:lnSpc>
                <a:spcPct val="90000"/>
              </a:lnSpc>
              <a:buFont typeface="Monotype Sorts"/>
              <a:buNone/>
            </a:pPr>
            <a:r>
              <a:rPr lang="en-GB" altLang="en-US" sz="2400" dirty="0"/>
              <a:t>		IEEE-SA Standards Boards Bylaws</a:t>
            </a:r>
          </a:p>
          <a:p>
            <a:pPr lvl="1">
              <a:lnSpc>
                <a:spcPct val="90000"/>
              </a:lnSpc>
              <a:buFont typeface="Monotype Sorts"/>
              <a:buNone/>
            </a:pPr>
            <a:r>
              <a:rPr lang="en-US" altLang="en-US" sz="2100" dirty="0"/>
              <a:t>		</a:t>
            </a:r>
            <a:r>
              <a:rPr lang="en-US" altLang="en-US" sz="2100" i="1" dirty="0"/>
              <a:t>http://</a:t>
            </a:r>
            <a:r>
              <a:rPr lang="en-US" altLang="en-US" sz="2100" i="1" dirty="0" err="1"/>
              <a:t>standards.ieee.org</a:t>
            </a:r>
            <a:r>
              <a:rPr lang="en-US" altLang="en-US" sz="2100" i="1" dirty="0"/>
              <a:t>/develop/policies/bylaws/sect6-7.html#6</a:t>
            </a:r>
          </a:p>
          <a:p>
            <a:pPr lvl="1">
              <a:lnSpc>
                <a:spcPct val="90000"/>
              </a:lnSpc>
              <a:buFont typeface="Monotype Sorts"/>
              <a:buNone/>
            </a:pPr>
            <a:r>
              <a:rPr lang="en-GB" altLang="en-US" sz="2400" dirty="0"/>
              <a:t>		IEEE-SA Standards Board Operations Manual</a:t>
            </a:r>
          </a:p>
          <a:p>
            <a:pPr lvl="1">
              <a:lnSpc>
                <a:spcPct val="90000"/>
              </a:lnSpc>
              <a:buFont typeface="Monotype Sorts"/>
              <a:buNone/>
            </a:pPr>
            <a:r>
              <a:rPr lang="en-US" altLang="en-US" sz="2400" dirty="0"/>
              <a:t>		</a:t>
            </a:r>
            <a:r>
              <a:rPr lang="en-US" altLang="en-US" sz="2100" i="1" dirty="0"/>
              <a:t>http://</a:t>
            </a:r>
            <a:r>
              <a:rPr lang="en-US" altLang="en-US" sz="2100" i="1" dirty="0" err="1"/>
              <a:t>standards.ieee.org</a:t>
            </a:r>
            <a:r>
              <a:rPr lang="en-US" altLang="en-US" sz="2100" i="1" dirty="0"/>
              <a:t>/develop/policies/</a:t>
            </a:r>
            <a:r>
              <a:rPr lang="en-US" altLang="en-US" sz="2100" i="1" dirty="0" err="1"/>
              <a:t>opman</a:t>
            </a:r>
            <a:r>
              <a:rPr lang="en-US" altLang="en-US" sz="2100" i="1" dirty="0"/>
              <a:t>/sect6.html#6.3</a:t>
            </a:r>
            <a:endParaRPr lang="en-US" altLang="en-US" sz="2400" dirty="0"/>
          </a:p>
          <a:p>
            <a:pPr lvl="1">
              <a:lnSpc>
                <a:spcPct val="90000"/>
              </a:lnSpc>
              <a:buFont typeface="Monotype Sorts"/>
              <a:buNone/>
            </a:pPr>
            <a:r>
              <a:rPr lang="en-US" altLang="en-US" sz="2400" dirty="0">
                <a:cs typeface="Times New Roman" pitchFamily="18" charset="0"/>
              </a:rPr>
              <a:t>	Material about the patent policy is available at</a:t>
            </a:r>
            <a:r>
              <a:rPr lang="en-US" altLang="en-US" sz="2400" dirty="0"/>
              <a:t> </a:t>
            </a:r>
          </a:p>
          <a:p>
            <a:pPr lvl="1">
              <a:lnSpc>
                <a:spcPct val="90000"/>
              </a:lnSpc>
              <a:buFont typeface="Monotype Sorts"/>
              <a:buNone/>
            </a:pPr>
            <a:r>
              <a:rPr lang="en-US" altLang="en-US" sz="2400" dirty="0"/>
              <a:t>		</a:t>
            </a:r>
            <a:r>
              <a:rPr lang="en-US" altLang="en-US" sz="2100" i="1" dirty="0"/>
              <a:t>http://</a:t>
            </a:r>
            <a:r>
              <a:rPr lang="en-US" altLang="en-US" sz="2100" i="1" dirty="0" err="1"/>
              <a:t>standards.ieee.org</a:t>
            </a:r>
            <a:r>
              <a:rPr lang="en-US" altLang="en-US" sz="2100" i="1" dirty="0"/>
              <a:t>/about/</a:t>
            </a:r>
            <a:r>
              <a:rPr lang="en-US" altLang="en-US" sz="2100" i="1" dirty="0" err="1"/>
              <a:t>sasb</a:t>
            </a:r>
            <a:r>
              <a:rPr lang="en-US" altLang="en-US" sz="2100" i="1" dirty="0"/>
              <a:t>/</a:t>
            </a:r>
            <a:r>
              <a:rPr lang="en-US" altLang="en-US" sz="2100" i="1" dirty="0" err="1"/>
              <a:t>patcom</a:t>
            </a:r>
            <a:r>
              <a:rPr lang="en-US" altLang="en-US" sz="2100" i="1" dirty="0"/>
              <a:t>/</a:t>
            </a:r>
            <a:r>
              <a:rPr lang="en-US" altLang="en-US" sz="2100" i="1" dirty="0" err="1"/>
              <a:t>materials.html</a:t>
            </a:r>
            <a:endParaRPr lang="en-US" altLang="en-US" sz="2100" i="1" dirty="0"/>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889741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a:t>Either speak up now or</a:t>
            </a:r>
          </a:p>
          <a:p>
            <a:pPr lvl="1">
              <a:buFont typeface="Arial" pitchFamily="34" charset="0"/>
              <a:buChar char="•"/>
            </a:pPr>
            <a:r>
              <a:rPr lang="en-US" altLang="en-US" sz="2000"/>
              <a:t>Provide the chair of this group with the identity of the holder(s) of any and all such claims as soon as possible or</a:t>
            </a:r>
          </a:p>
          <a:p>
            <a:pPr lvl="1">
              <a:buFont typeface="Arial" pitchFamily="34" charset="0"/>
              <a:buChar char="•"/>
            </a:pPr>
            <a:r>
              <a:rPr lang="en-US" altLang="en-US" sz="2000"/>
              <a:t>Cause an LOA to be submitted</a:t>
            </a:r>
          </a:p>
        </p:txBody>
      </p:sp>
    </p:spTree>
    <p:extLst>
      <p:ext uri="{BB962C8B-B14F-4D97-AF65-F5344CB8AC3E}">
        <p14:creationId xmlns:p14="http://schemas.microsoft.com/office/powerpoint/2010/main" val="1746541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04800" y="870992"/>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556792"/>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dirty="0">
              <a:solidFill>
                <a:srgbClr val="FF0000"/>
              </a:solidFill>
              <a:cs typeface="Arial" pitchFamily="34" charset="0"/>
            </a:endParaRPr>
          </a:p>
          <a:p>
            <a:pPr>
              <a:lnSpc>
                <a:spcPct val="80000"/>
              </a:lnSpc>
              <a:spcAft>
                <a:spcPct val="40000"/>
              </a:spcAft>
              <a:buFont typeface="Arial" pitchFamily="34" charset="0"/>
              <a:buChar char="•"/>
            </a:pPr>
            <a:r>
              <a:rPr lang="en-US" altLang="en-US" sz="1800" b="1" dirty="0">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dirty="0">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dirty="0">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dirty="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dirty="0">
                <a:cs typeface="Arial" pitchFamily="34" charset="0"/>
              </a:rPr>
              <a:t>Technical considerations remain primary focus</a:t>
            </a:r>
            <a:endParaRPr lang="en-US" altLang="en-US" sz="1400" dirty="0">
              <a:cs typeface="Arial" pitchFamily="34" charset="0"/>
            </a:endParaRPr>
          </a:p>
          <a:p>
            <a:pPr lvl="1">
              <a:lnSpc>
                <a:spcPct val="80000"/>
              </a:lnSpc>
              <a:spcAft>
                <a:spcPct val="40000"/>
              </a:spcAft>
              <a:buFont typeface="Arial" pitchFamily="34" charset="0"/>
              <a:buChar char="•"/>
            </a:pPr>
            <a:r>
              <a:rPr lang="en-US" altLang="en-US" sz="1600" b="1" dirty="0">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dirty="0">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dirty="0">
                <a:cs typeface="Arial" pitchFamily="34" charset="0"/>
              </a:rPr>
              <a:t>Don’t be silent if inappropriate topics are discussed … do formally object.</a:t>
            </a:r>
          </a:p>
          <a:p>
            <a:pPr algn="ctr">
              <a:lnSpc>
                <a:spcPct val="80000"/>
              </a:lnSpc>
              <a:buFont typeface="Monotype Sorts"/>
              <a:buNone/>
            </a:pPr>
            <a:r>
              <a:rPr lang="en-US" altLang="en-US" sz="1000" b="1" dirty="0">
                <a:cs typeface="Arial" pitchFamily="34" charset="0"/>
              </a:rPr>
              <a:t>---------------------------------------------------------------   </a:t>
            </a:r>
            <a:endParaRPr lang="en-US" altLang="en-US" sz="1200" b="1" dirty="0">
              <a:cs typeface="Arial" pitchFamily="34" charset="0"/>
            </a:endParaRPr>
          </a:p>
          <a:p>
            <a:pPr algn="ctr">
              <a:lnSpc>
                <a:spcPct val="80000"/>
              </a:lnSpc>
              <a:buFont typeface="Monotype Sorts"/>
              <a:buNone/>
            </a:pPr>
            <a:r>
              <a:rPr lang="en-US" altLang="en-US" sz="1200" b="1" dirty="0">
                <a:cs typeface="Arial" pitchFamily="34" charset="0"/>
              </a:rPr>
              <a:t>See </a:t>
            </a:r>
            <a:r>
              <a:rPr lang="en-US" altLang="en-US" sz="1200" b="1" i="1" dirty="0">
                <a:cs typeface="Arial" pitchFamily="34" charset="0"/>
              </a:rPr>
              <a:t>IEEE-SA Standards Board Operations Manual</a:t>
            </a:r>
            <a:r>
              <a:rPr lang="en-US" altLang="en-US" sz="1200" b="1" dirty="0">
                <a:cs typeface="Arial" pitchFamily="34" charset="0"/>
              </a:rPr>
              <a:t>, clause 5.3.10 and </a:t>
            </a:r>
            <a:r>
              <a:rPr lang="en-GB" altLang="en-US" sz="1200" b="1" dirty="0">
                <a:cs typeface="Arial" pitchFamily="34" charset="0"/>
              </a:rPr>
              <a:t>“Promoting Competition and Innovation: What You Need to Know about the IEEE Standards Association's Antitrust and Competition Policy”</a:t>
            </a:r>
            <a:r>
              <a:rPr lang="en-US" altLang="en-US" sz="1200" b="1" dirty="0">
                <a:cs typeface="Arial" pitchFamily="34" charset="0"/>
              </a:rPr>
              <a:t> for more details.</a:t>
            </a:r>
          </a:p>
        </p:txBody>
      </p:sp>
    </p:spTree>
    <p:extLst>
      <p:ext uri="{BB962C8B-B14F-4D97-AF65-F5344CB8AC3E}">
        <p14:creationId xmlns:p14="http://schemas.microsoft.com/office/powerpoint/2010/main" val="17216256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IG Profiles Schedule for the Week</a:t>
            </a: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706093098"/>
              </p:ext>
            </p:extLst>
          </p:nvPr>
        </p:nvGraphicFramePr>
        <p:xfrm>
          <a:off x="685800" y="1981200"/>
          <a:ext cx="7772400" cy="2392680"/>
        </p:xfrm>
        <a:graphic>
          <a:graphicData uri="http://schemas.openxmlformats.org/drawingml/2006/table">
            <a:tbl>
              <a:tblPr firstRow="1" firstCol="1" bandRow="1">
                <a:tableStyleId>{00A15C55-8517-42AA-B614-E9B94910E393}</a:tableStyleId>
              </a:tblPr>
              <a:tblGrid>
                <a:gridCol w="1554480">
                  <a:extLst>
                    <a:ext uri="{9D8B030D-6E8A-4147-A177-3AD203B41FA5}">
                      <a16:colId xmlns:a16="http://schemas.microsoft.com/office/drawing/2014/main" val="20000"/>
                    </a:ext>
                  </a:extLst>
                </a:gridCol>
                <a:gridCol w="1554480">
                  <a:extLst>
                    <a:ext uri="{9D8B030D-6E8A-4147-A177-3AD203B41FA5}">
                      <a16:colId xmlns:a16="http://schemas.microsoft.com/office/drawing/2014/main" val="20001"/>
                    </a:ext>
                  </a:extLst>
                </a:gridCol>
                <a:gridCol w="1554480">
                  <a:extLst>
                    <a:ext uri="{9D8B030D-6E8A-4147-A177-3AD203B41FA5}">
                      <a16:colId xmlns:a16="http://schemas.microsoft.com/office/drawing/2014/main" val="20002"/>
                    </a:ext>
                  </a:extLst>
                </a:gridCol>
                <a:gridCol w="1554480">
                  <a:extLst>
                    <a:ext uri="{9D8B030D-6E8A-4147-A177-3AD203B41FA5}">
                      <a16:colId xmlns:a16="http://schemas.microsoft.com/office/drawing/2014/main" val="20003"/>
                    </a:ext>
                  </a:extLst>
                </a:gridCol>
                <a:gridCol w="1554480">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endParaRPr lang="en-US" dirty="0"/>
                    </a:p>
                  </a:txBody>
                  <a:tcPr/>
                </a:tc>
                <a:tc>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IG Profiles</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a:tc>
                <a:tc>
                  <a:txBody>
                    <a:bodyPr/>
                    <a:lstStyle/>
                    <a:p>
                      <a:endParaRPr lang="en-US" dirty="0"/>
                    </a:p>
                  </a:txBody>
                  <a:tcPr/>
                </a:tc>
                <a:extLst>
                  <a:ext uri="{0D108BD9-81ED-4DB2-BD59-A6C34878D82A}">
                    <a16:rowId xmlns:a16="http://schemas.microsoft.com/office/drawing/2014/main" val="10001"/>
                  </a:ext>
                </a:extLst>
              </a:tr>
              <a:tr h="370840">
                <a:tc>
                  <a:txBody>
                    <a:bodyPr/>
                    <a:lstStyle/>
                    <a:p>
                      <a:r>
                        <a:rPr lang="en-US" dirty="0"/>
                        <a:t>AM</a:t>
                      </a:r>
                      <a:r>
                        <a:rPr lang="en-US" baseline="0" dirty="0"/>
                        <a:t> 2</a:t>
                      </a:r>
                      <a:endParaRPr lang="en-US" dirty="0"/>
                    </a:p>
                  </a:txBody>
                  <a:tcPr/>
                </a:tc>
                <a:tc>
                  <a:txBody>
                    <a:bodyPr/>
                    <a:lstStyle/>
                    <a:p>
                      <a:endParaRPr lang="en-US" dirty="0"/>
                    </a:p>
                    <a:p>
                      <a:endParaRPr lang="en-US" dirty="0"/>
                    </a:p>
                  </a:txBody>
                  <a:tcPr/>
                </a:tc>
                <a:tc>
                  <a:txBody>
                    <a:bodyPr/>
                    <a:lstStyle/>
                    <a:p>
                      <a:endParaRPr lang="en-US"/>
                    </a:p>
                  </a:txBody>
                  <a:tcPr/>
                </a:tc>
                <a:tc>
                  <a:txBody>
                    <a:bodyPr/>
                    <a:lstStyle/>
                    <a:p>
                      <a:endParaRPr lang="en-US"/>
                    </a:p>
                  </a:txBody>
                  <a:tcPr/>
                </a:tc>
                <a:tc>
                  <a:txBody>
                    <a:bodyPr/>
                    <a:lstStyle/>
                    <a:p>
                      <a:pPr algn="ctr"/>
                      <a:endParaRPr lang="en-US" dirty="0"/>
                    </a:p>
                  </a:txBody>
                  <a:tcPr/>
                </a:tc>
                <a:extLst>
                  <a:ext uri="{0D108BD9-81ED-4DB2-BD59-A6C34878D82A}">
                    <a16:rowId xmlns:a16="http://schemas.microsoft.com/office/drawing/2014/main" val="10002"/>
                  </a:ext>
                </a:extLst>
              </a:tr>
              <a:tr h="370840">
                <a:tc>
                  <a:txBody>
                    <a:bodyPr/>
                    <a:lstStyle/>
                    <a:p>
                      <a:r>
                        <a:rPr lang="en-US" dirty="0"/>
                        <a:t>PM 1</a:t>
                      </a: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anchor="ct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4"/>
                  </a:ext>
                </a:extLst>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September 2019</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8</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lang="en-US" sz="2400" kern="0" dirty="0"/>
          </a:p>
        </p:txBody>
      </p:sp>
    </p:spTree>
    <p:extLst>
      <p:ext uri="{BB962C8B-B14F-4D97-AF65-F5344CB8AC3E}">
        <p14:creationId xmlns:p14="http://schemas.microsoft.com/office/powerpoint/2010/main" val="1733436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Draft Agenda</a:t>
            </a:r>
          </a:p>
        </p:txBody>
      </p:sp>
      <p:sp>
        <p:nvSpPr>
          <p:cNvPr id="8" name="Inhaltsplatzhalter 7"/>
          <p:cNvSpPr>
            <a:spLocks noGrp="1"/>
          </p:cNvSpPr>
          <p:nvPr>
            <p:ph sz="half" idx="1"/>
          </p:nvPr>
        </p:nvSpPr>
        <p:spPr>
          <a:xfrm>
            <a:off x="323528" y="1628800"/>
            <a:ext cx="4172272" cy="4467200"/>
          </a:xfrm>
        </p:spPr>
        <p:txBody>
          <a:bodyPr/>
          <a:lstStyle/>
          <a:p>
            <a:r>
              <a:rPr lang="en-US" sz="1800"/>
              <a:t>Wednesday </a:t>
            </a:r>
            <a:r>
              <a:rPr lang="en-US" sz="1800" dirty="0"/>
              <a:t>A</a:t>
            </a:r>
            <a:r>
              <a:rPr lang="en-US" sz="1800"/>
              <a:t>M1</a:t>
            </a:r>
            <a:endParaRPr lang="en-US" sz="1800" dirty="0"/>
          </a:p>
          <a:p>
            <a:pPr lvl="1"/>
            <a:r>
              <a:rPr lang="en-US" sz="1400" dirty="0"/>
              <a:t>Open</a:t>
            </a:r>
          </a:p>
          <a:p>
            <a:pPr lvl="1"/>
            <a:r>
              <a:rPr lang="en-US" sz="1400" dirty="0"/>
              <a:t>IEEE-SA Stds. Board Bylaws on Patents in Std's. &amp; Guidelines</a:t>
            </a:r>
          </a:p>
          <a:p>
            <a:pPr lvl="1"/>
            <a:r>
              <a:rPr lang="en-US" sz="1400" dirty="0"/>
              <a:t>Approval of the Agenda</a:t>
            </a:r>
          </a:p>
          <a:p>
            <a:pPr lvl="1"/>
            <a:r>
              <a:rPr lang="en-US" sz="1400" dirty="0"/>
              <a:t>Approve meeting minutes from Vienna July 2019 plenary: 15-19-0357-00  </a:t>
            </a:r>
          </a:p>
          <a:p>
            <a:pPr lvl="1"/>
            <a:r>
              <a:rPr lang="en-US" sz="1400" dirty="0"/>
              <a:t>IEEE 802.15.4w contribution:  15-19-0366</a:t>
            </a:r>
          </a:p>
          <a:p>
            <a:pPr lvl="1"/>
            <a:r>
              <a:rPr lang="en-US" sz="1400" dirty="0"/>
              <a:t>Create timeline</a:t>
            </a:r>
          </a:p>
          <a:p>
            <a:pPr lvl="1"/>
            <a:r>
              <a:rPr lang="en-US" sz="1400" dirty="0"/>
              <a:t>Create closing report</a:t>
            </a:r>
          </a:p>
          <a:p>
            <a:pPr lvl="1"/>
            <a:r>
              <a:rPr lang="en-US" sz="1400" dirty="0"/>
              <a:t>Adjourn IG Profiles</a:t>
            </a:r>
          </a:p>
          <a:p>
            <a:endParaRPr lang="en-US" sz="1800" dirty="0"/>
          </a:p>
        </p:txBody>
      </p:sp>
      <p:sp>
        <p:nvSpPr>
          <p:cNvPr id="9" name="Inhaltsplatzhalter 8"/>
          <p:cNvSpPr>
            <a:spLocks noGrp="1"/>
          </p:cNvSpPr>
          <p:nvPr>
            <p:ph sz="half" idx="2"/>
          </p:nvPr>
        </p:nvSpPr>
        <p:spPr>
          <a:xfrm>
            <a:off x="4648200" y="1628800"/>
            <a:ext cx="3956248" cy="4467200"/>
          </a:xfrm>
        </p:spPr>
        <p:txBody>
          <a:bodyPr/>
          <a:lstStyle/>
          <a:p>
            <a:pPr marL="0" indent="0">
              <a:buNone/>
            </a:pPr>
            <a:endParaRPr lang="en-US" sz="1800" dirty="0"/>
          </a:p>
          <a:p>
            <a:endParaRPr lang="en-US" dirty="0"/>
          </a:p>
        </p:txBody>
      </p:sp>
      <p:sp>
        <p:nvSpPr>
          <p:cNvPr id="4" name="Datumsplatzhalter 3"/>
          <p:cNvSpPr>
            <a:spLocks noGrp="1"/>
          </p:cNvSpPr>
          <p:nvPr>
            <p:ph type="dt" sz="half" idx="10"/>
          </p:nvPr>
        </p:nvSpPr>
        <p:spPr/>
        <p:txBody>
          <a:bodyPr/>
          <a:lstStyle/>
          <a:p>
            <a:pPr>
              <a:defRPr/>
            </a:pPr>
            <a:r>
              <a:rPr lang="en-US" altLang="en-US" dirty="0"/>
              <a:t>September 2019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3714824755"/>
      </p:ext>
    </p:extLst>
  </p:cSld>
  <p:clrMapOvr>
    <a:masterClrMapping/>
  </p:clrMapOvr>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1172</TotalTime>
  <Words>714</Words>
  <Application>Microsoft Macintosh PowerPoint</Application>
  <PresentationFormat>On-screen Show (4:3)</PresentationFormat>
  <Paragraphs>110</Paragraphs>
  <Slides>10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Helvetica</vt:lpstr>
      <vt:lpstr>Monotype Sorts</vt:lpstr>
      <vt:lpstr>Times New Roman</vt:lpstr>
      <vt:lpstr>IEEE-P802_15_Rbt</vt:lpstr>
      <vt:lpstr>PowerPoint Presentation</vt:lpstr>
      <vt:lpstr>802.15 IG Profiles Agenda September 2019 Interim</vt:lpstr>
      <vt:lpstr>Instructions for the WG Chair</vt:lpstr>
      <vt:lpstr>Participants, Patents, and Duty to Inform</vt:lpstr>
      <vt:lpstr>Patent Related Links</vt:lpstr>
      <vt:lpstr>Call for Potentially Essential Patents</vt:lpstr>
      <vt:lpstr>Other Guidelines for IEEE WG Meetings</vt:lpstr>
      <vt:lpstr>IG Profiles Schedule for the Week</vt:lpstr>
      <vt:lpstr>Draft Agenda</vt:lpstr>
      <vt:lpstr>Main Agenda Items for the Week</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Sturek, Don</cp:lastModifiedBy>
  <cp:revision>400</cp:revision>
  <cp:lastPrinted>1998-02-10T13:28:06Z</cp:lastPrinted>
  <dcterms:created xsi:type="dcterms:W3CDTF">2017-03-12T21:31:02Z</dcterms:created>
  <dcterms:modified xsi:type="dcterms:W3CDTF">2019-09-18T01:51:16Z</dcterms:modified>
</cp:coreProperties>
</file>