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61" r:id="rId3"/>
    <p:sldId id="258" r:id="rId4"/>
    <p:sldId id="265" r:id="rId5"/>
    <p:sldId id="273" r:id="rId6"/>
    <p:sldId id="291" r:id="rId7"/>
    <p:sldId id="288" r:id="rId8"/>
    <p:sldId id="299" r:id="rId9"/>
    <p:sldId id="303" r:id="rId10"/>
    <p:sldId id="304" r:id="rId11"/>
    <p:sldId id="305" r:id="rId12"/>
    <p:sldId id="278" r:id="rId13"/>
    <p:sldId id="293" r:id="rId14"/>
    <p:sldId id="294" r:id="rId15"/>
    <p:sldId id="302" r:id="rId16"/>
    <p:sldId id="30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23"/>
    <p:restoredTop sz="86275"/>
  </p:normalViewPr>
  <p:slideViewPr>
    <p:cSldViewPr>
      <p:cViewPr>
        <p:scale>
          <a:sx n="135" d="100"/>
          <a:sy n="135" d="100"/>
        </p:scale>
        <p:origin x="864" y="-9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9</a:t>
            </a:fld>
            <a:endParaRPr lang="en-US" altLang="en-US"/>
          </a:p>
        </p:txBody>
      </p:sp>
    </p:spTree>
    <p:extLst>
      <p:ext uri="{BB962C8B-B14F-4D97-AF65-F5344CB8AC3E}">
        <p14:creationId xmlns:p14="http://schemas.microsoft.com/office/powerpoint/2010/main" val="408247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10</a:t>
            </a:fld>
            <a:endParaRPr lang="en-US" altLang="en-US"/>
          </a:p>
        </p:txBody>
      </p:sp>
    </p:spTree>
    <p:extLst>
      <p:ext uri="{BB962C8B-B14F-4D97-AF65-F5344CB8AC3E}">
        <p14:creationId xmlns:p14="http://schemas.microsoft.com/office/powerpoint/2010/main" val="1887869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2534542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12</a:t>
            </a:fld>
            <a:endParaRPr lang="en-US" altLang="en-US"/>
          </a:p>
        </p:txBody>
      </p:sp>
    </p:spTree>
    <p:extLst>
      <p:ext uri="{BB962C8B-B14F-4D97-AF65-F5344CB8AC3E}">
        <p14:creationId xmlns:p14="http://schemas.microsoft.com/office/powerpoint/2010/main" val="131727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2526739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16</a:t>
            </a:fld>
            <a:endParaRPr lang="en-US" altLang="en-US"/>
          </a:p>
        </p:txBody>
      </p:sp>
    </p:spTree>
    <p:extLst>
      <p:ext uri="{BB962C8B-B14F-4D97-AF65-F5344CB8AC3E}">
        <p14:creationId xmlns:p14="http://schemas.microsoft.com/office/powerpoint/2010/main" val="4069586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September,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 15-19-0392-01-04md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Sept 2019 IEEE 802.15.4md Opening and Closing</a:t>
            </a:r>
          </a:p>
          <a:p>
            <a:r>
              <a:rPr lang="en-US" altLang="en-US" sz="1600" b="1" dirty="0">
                <a:solidFill>
                  <a:schemeClr val="tx2"/>
                </a:solidFill>
              </a:rPr>
              <a:t>Date Submitted: </a:t>
            </a:r>
            <a:r>
              <a:rPr lang="en-US" altLang="en-US" sz="1600" dirty="0">
                <a:solidFill>
                  <a:schemeClr val="tx2"/>
                </a:solidFill>
              </a:rPr>
              <a:t>August 30</a:t>
            </a:r>
            <a:r>
              <a:rPr lang="en-US" altLang="en-US" sz="1600" b="1" dirty="0">
                <a:solidFill>
                  <a:schemeClr val="tx2"/>
                </a:solidFill>
              </a:rPr>
              <a:t>, </a:t>
            </a:r>
            <a:r>
              <a:rPr lang="en-US" altLang="en-US" sz="1600" dirty="0">
                <a:solidFill>
                  <a:schemeClr val="tx2"/>
                </a:solidFill>
              </a:rPr>
              <a:t>2019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15-19-0392-00-04md </a:t>
            </a:r>
            <a:r>
              <a:rPr lang="en-US" altLang="en-US" sz="1600" b="1" dirty="0">
                <a:solidFill>
                  <a:schemeClr val="tx2"/>
                </a:solidFill>
              </a:rPr>
              <a:t>Abstract: Sept</a:t>
            </a:r>
            <a:r>
              <a:rPr lang="en-US" altLang="en-US" sz="1600" dirty="0">
                <a:solidFill>
                  <a:schemeClr val="tx2"/>
                </a:solidFill>
              </a:rPr>
              <a:t> 2019 IEEE 802.15.4md Opening and Closing</a:t>
            </a:r>
          </a:p>
          <a:p>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5" name="Date Placeholder 3">
            <a:extLst>
              <a:ext uri="{FF2B5EF4-FFF2-40B4-BE49-F238E27FC236}">
                <a16:creationId xmlns:a16="http://schemas.microsoft.com/office/drawing/2014/main" id="{9F20500E-9B45-D449-8E0B-08E60BB12C7E}"/>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2019</a:t>
            </a:r>
            <a:endParaRPr lang="en-US" altLang="en-US" dirty="0"/>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Task Group moved that the comment resolutions as posted in DCN 15-19-0271-22 be approved.</a:t>
            </a:r>
          </a:p>
          <a:p>
            <a:pPr lvl="1"/>
            <a:r>
              <a:rPr lang="en-US" sz="2400" dirty="0"/>
              <a:t>Move by Phil Beecher</a:t>
            </a:r>
          </a:p>
          <a:p>
            <a:pPr lvl="1"/>
            <a:r>
              <a:rPr lang="en-US" sz="2400" dirty="0"/>
              <a:t>Seconded by Don Sturek</a:t>
            </a:r>
          </a:p>
          <a:p>
            <a:pPr lvl="1"/>
            <a:r>
              <a:rPr lang="en-US" sz="2400" dirty="0"/>
              <a:t>No objections – Passed  </a:t>
            </a:r>
          </a:p>
          <a:p>
            <a:r>
              <a:rPr lang="en-US" sz="2800" dirty="0"/>
              <a:t>Motion was made for conditional Recirculation Ballot </a:t>
            </a:r>
          </a:p>
          <a:p>
            <a:r>
              <a:rPr lang="en-US" sz="2800" dirty="0"/>
              <a:t>Motion was made to form a CRG</a:t>
            </a:r>
          </a:p>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4892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Task Group approved a request to the WG to approve a conditional Recirculation Ballot</a:t>
            </a:r>
          </a:p>
          <a:p>
            <a:r>
              <a:rPr lang="en-US" sz="2800" dirty="0"/>
              <a:t>Task Group approved the formation of a CRG</a:t>
            </a:r>
          </a:p>
          <a:p>
            <a:r>
              <a:rPr lang="en-US" sz="2800" dirty="0"/>
              <a:t>TG drafted motion for WG Approval of CRG for the recirculation Ballot </a:t>
            </a:r>
          </a:p>
          <a:p>
            <a:r>
              <a:rPr lang="en-US" sz="2800" dirty="0"/>
              <a:t>Timeline was reviewed – TG targeting December Sponsor Ballot</a:t>
            </a:r>
          </a:p>
          <a:p>
            <a:r>
              <a:rPr lang="en-US" sz="2800" dirty="0"/>
              <a:t>Draft agenda for November posted as DCN-15-19-0460-04md</a:t>
            </a:r>
          </a:p>
          <a:p>
            <a:r>
              <a:rPr lang="en-US" sz="2800" dirty="0"/>
              <a:t>AOB </a:t>
            </a:r>
          </a:p>
          <a:p>
            <a:r>
              <a:rPr lang="en-US" sz="2800" dirty="0"/>
              <a:t>Adjourned</a:t>
            </a:r>
            <a:endParaRPr lang="en-US" sz="1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36830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51B326F-35DC-8444-BE21-8992E252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12</a:t>
            </a:fld>
            <a:endParaRPr lang="en-US" altLang="en-US"/>
          </a:p>
        </p:txBody>
      </p:sp>
      <p:sp>
        <p:nvSpPr>
          <p:cNvPr id="4" name="Rectangle 3">
            <a:extLst>
              <a:ext uri="{FF2B5EF4-FFF2-40B4-BE49-F238E27FC236}">
                <a16:creationId xmlns:a16="http://schemas.microsoft.com/office/drawing/2014/main" id="{7968DD62-ECF7-1E48-938D-99C060700260}"/>
              </a:ext>
            </a:extLst>
          </p:cNvPr>
          <p:cNvSpPr/>
          <p:nvPr/>
        </p:nvSpPr>
        <p:spPr>
          <a:xfrm>
            <a:off x="685800" y="914400"/>
            <a:ext cx="7772400" cy="5262979"/>
          </a:xfrm>
          <a:prstGeom prst="rect">
            <a:avLst/>
          </a:prstGeom>
        </p:spPr>
        <p:txBody>
          <a:bodyPr wrap="square">
            <a:spAutoFit/>
          </a:bodyPr>
          <a:lstStyle/>
          <a:p>
            <a:r>
              <a:rPr lang="en-US" sz="2800" dirty="0"/>
              <a:t>TG Motion for TG4md Recirculation Letter Ballot</a:t>
            </a:r>
          </a:p>
          <a:p>
            <a:endParaRPr lang="en-US" sz="2800" dirty="0"/>
          </a:p>
          <a:p>
            <a:r>
              <a:rPr lang="en-US" sz="2800" dirty="0"/>
              <a:t>Move that TG4md formally request that the 802.15 WG start a WG Recirculation Letter Ballot requesting approval of document P802.15.4-REVd-D04 and to forward document P802.15.4-REVd-D04 based on comment resolution from DCN-802-15-19-0271-22 to Standards Association Ballot pending the completion and inclusion of the edits in the draft. </a:t>
            </a:r>
          </a:p>
          <a:p>
            <a:r>
              <a:rPr lang="en-US" sz="2800" dirty="0"/>
              <a:t>Moved: Kunal Shah </a:t>
            </a:r>
          </a:p>
          <a:p>
            <a:r>
              <a:rPr lang="en-US" sz="2800" dirty="0"/>
              <a:t>Second: Phil Beecher</a:t>
            </a:r>
          </a:p>
          <a:p>
            <a:r>
              <a:rPr lang="en-US" sz="2800" dirty="0"/>
              <a:t>Motion passed without objection</a:t>
            </a:r>
          </a:p>
        </p:txBody>
      </p:sp>
    </p:spTree>
    <p:extLst>
      <p:ext uri="{BB962C8B-B14F-4D97-AF65-F5344CB8AC3E}">
        <p14:creationId xmlns:p14="http://schemas.microsoft.com/office/powerpoint/2010/main" val="1475594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539978"/>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P802.15.4-REVd-D04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	</a:t>
            </a:r>
          </a:p>
          <a:p>
            <a:pPr lvl="2" eaLnBrk="1" hangingPunct="1">
              <a:spcBef>
                <a:spcPts val="375"/>
              </a:spcBef>
              <a:buSzPct val="100000"/>
            </a:pPr>
            <a:r>
              <a:rPr lang="en-US" altLang="en-US" sz="2000" dirty="0">
                <a:solidFill>
                  <a:srgbClr val="000000"/>
                </a:solidFill>
              </a:rPr>
              <a:t>Seconded By: Ruben Salazar</a:t>
            </a:r>
          </a:p>
          <a:p>
            <a:pPr lvl="2" eaLnBrk="1" hangingPunct="1">
              <a:spcBef>
                <a:spcPts val="375"/>
              </a:spcBef>
              <a:buSzPct val="100000"/>
            </a:pPr>
            <a:r>
              <a:rPr lang="en-US" sz="2000" dirty="0">
                <a:solidFill>
                  <a:srgbClr val="000000"/>
                </a:solidFill>
              </a:rPr>
              <a:t>Motion passed without objection</a:t>
            </a:r>
            <a:endParaRPr lang="en-US" sz="1800" dirty="0"/>
          </a:p>
        </p:txBody>
      </p:sp>
    </p:spTree>
    <p:extLst>
      <p:ext uri="{BB962C8B-B14F-4D97-AF65-F5344CB8AC3E}">
        <p14:creationId xmlns:p14="http://schemas.microsoft.com/office/powerpoint/2010/main" val="3914650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P802.15.4-REVd-D04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a recirculation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Tree>
    <p:extLst>
      <p:ext uri="{BB962C8B-B14F-4D97-AF65-F5344CB8AC3E}">
        <p14:creationId xmlns:p14="http://schemas.microsoft.com/office/powerpoint/2010/main" val="2019131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4" name="TextBox 3">
            <a:extLst>
              <a:ext uri="{FF2B5EF4-FFF2-40B4-BE49-F238E27FC236}">
                <a16:creationId xmlns:a16="http://schemas.microsoft.com/office/drawing/2014/main" id="{BD3296AA-B546-AD4D-B3EE-066A561E251C}"/>
              </a:ext>
            </a:extLst>
          </p:cNvPr>
          <p:cNvSpPr txBox="1"/>
          <p:nvPr/>
        </p:nvSpPr>
        <p:spPr>
          <a:xfrm>
            <a:off x="301906" y="1295400"/>
            <a:ext cx="5338384" cy="1200329"/>
          </a:xfrm>
          <a:prstGeom prst="rect">
            <a:avLst/>
          </a:prstGeom>
          <a:noFill/>
        </p:spPr>
        <p:txBody>
          <a:bodyPr wrap="none" rtlCol="0">
            <a:spAutoFit/>
          </a:bodyPr>
          <a:lstStyle/>
          <a:p>
            <a:pPr>
              <a:spcBef>
                <a:spcPts val="0"/>
              </a:spcBef>
              <a:spcAft>
                <a:spcPts val="0"/>
              </a:spcAft>
            </a:pPr>
            <a:r>
              <a:rPr lang="en-US" sz="2400" dirty="0">
                <a:solidFill>
                  <a:srgbClr val="000000"/>
                </a:solidFill>
                <a:latin typeface="Calibri" panose="020F0502020204030204" pitchFamily="34" charset="0"/>
              </a:rPr>
              <a:t>HANOI INTERIM</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 </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request Letter Ballot</a:t>
            </a:r>
            <a:endParaRPr lang="en-US" sz="2800" dirty="0">
              <a:solidFill>
                <a:srgbClr val="000000"/>
              </a:solidFill>
              <a:latin typeface="Calibri" panose="020F0502020204030204" pitchFamily="34" charset="0"/>
            </a:endParaRPr>
          </a:p>
        </p:txBody>
      </p:sp>
      <p:sp>
        <p:nvSpPr>
          <p:cNvPr id="5" name="Rectangle 4">
            <a:extLst>
              <a:ext uri="{FF2B5EF4-FFF2-40B4-BE49-F238E27FC236}">
                <a16:creationId xmlns:a16="http://schemas.microsoft.com/office/drawing/2014/main" id="{A83972E8-C658-1B43-B91E-24BD65F4037C}"/>
              </a:ext>
            </a:extLst>
          </p:cNvPr>
          <p:cNvSpPr/>
          <p:nvPr/>
        </p:nvSpPr>
        <p:spPr>
          <a:xfrm>
            <a:off x="304800" y="2515612"/>
            <a:ext cx="8534400" cy="3416320"/>
          </a:xfrm>
          <a:prstGeom prst="rect">
            <a:avLst/>
          </a:prstGeom>
        </p:spPr>
        <p:txBody>
          <a:bodyPr wrap="square">
            <a:spAutoFit/>
          </a:bodyPr>
          <a:lstStyle/>
          <a:p>
            <a:pPr>
              <a:spcBef>
                <a:spcPts val="0"/>
              </a:spcBef>
              <a:spcAft>
                <a:spcPts val="0"/>
              </a:spcAft>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Sponsor Ballot (30 days) - Starting 01 Dec and complete by December 31</a:t>
            </a:r>
          </a:p>
          <a:p>
            <a:pPr marL="742950" lvl="1" indent="-285750">
              <a:spcBef>
                <a:spcPts val="0"/>
              </a:spcBef>
              <a:spcAft>
                <a:spcPts val="0"/>
              </a:spcAft>
              <a:buFont typeface="Arial" panose="020B0604020202020204" pitchFamily="34" charset="0"/>
              <a:buChar char="•"/>
            </a:pPr>
            <a:endParaRPr lang="en-US" sz="2400" dirty="0">
              <a:solidFill>
                <a:srgbClr val="000000"/>
              </a:solidFill>
              <a:latin typeface="Calibri" panose="020F0502020204030204" pitchFamily="34" charset="0"/>
            </a:endParaRPr>
          </a:p>
          <a:p>
            <a:pPr>
              <a:spcBef>
                <a:spcPts val="0"/>
              </a:spcBef>
              <a:spcAft>
                <a:spcPts val="0"/>
              </a:spcAft>
            </a:pPr>
            <a:r>
              <a:rPr lang="en-US" sz="2400" dirty="0">
                <a:solidFill>
                  <a:srgbClr val="000000"/>
                </a:solidFill>
                <a:latin typeface="Calibri" panose="020F0502020204030204" pitchFamily="34" charset="0"/>
              </a:rPr>
              <a:t>IRVINE INTERIM</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a:t>
            </a:r>
          </a:p>
          <a:p>
            <a:pPr lvl="1">
              <a:spcBef>
                <a:spcPts val="0"/>
              </a:spcBef>
              <a:spcAft>
                <a:spcPts val="0"/>
              </a:spcAft>
            </a:pPr>
            <a:endParaRPr lang="en-US" sz="2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461460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524000"/>
            <a:ext cx="8534400" cy="1569660"/>
          </a:xfrm>
          <a:prstGeom prst="rect">
            <a:avLst/>
          </a:prstGeom>
        </p:spPr>
        <p:txBody>
          <a:bodyPr wrap="square">
            <a:spAutoFit/>
          </a:bodyPr>
          <a:lstStyle/>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ATLANTA Interim</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Recirculation of Sponsor</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 CRG</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for E-Ballot of EC to move to REVCOM</a:t>
            </a:r>
          </a:p>
        </p:txBody>
      </p:sp>
    </p:spTree>
    <p:extLst>
      <p:ext uri="{BB962C8B-B14F-4D97-AF65-F5344CB8AC3E}">
        <p14:creationId xmlns:p14="http://schemas.microsoft.com/office/powerpoint/2010/main" val="447699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
        <p:nvSpPr>
          <p:cNvPr id="5" name="Date Placeholder 3">
            <a:extLst>
              <a:ext uri="{FF2B5EF4-FFF2-40B4-BE49-F238E27FC236}">
                <a16:creationId xmlns:a16="http://schemas.microsoft.com/office/drawing/2014/main" id="{A9C2299F-15DA-044D-B415-949827017289}"/>
              </a:ext>
            </a:extLst>
          </p:cNvPr>
          <p:cNvSpPr txBox="1">
            <a:spLocks/>
          </p:cNvSpPr>
          <p:nvPr/>
        </p:nvSpPr>
        <p:spPr>
          <a:xfrm>
            <a:off x="685800" y="3048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2019</a:t>
            </a:r>
            <a:endParaRPr lang="en-US" altLang="en-US" dirty="0"/>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September</a:t>
            </a:r>
            <a:r>
              <a:rPr lang="en-US" altLang="en-US" sz="3600" dirty="0"/>
              <a:t> IEEE 802.15.4md Opening and Closing  V1.0</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7" name="Date Placeholder 3">
            <a:extLst>
              <a:ext uri="{FF2B5EF4-FFF2-40B4-BE49-F238E27FC236}">
                <a16:creationId xmlns:a16="http://schemas.microsoft.com/office/drawing/2014/main" id="{7B290BED-BA16-6C47-A019-4C44FD68D676}"/>
              </a:ext>
            </a:extLst>
          </p:cNvPr>
          <p:cNvSpPr>
            <a:spLocks noGrp="1"/>
          </p:cNvSpPr>
          <p:nvPr>
            <p:ph type="dt" sz="half" idx="10"/>
          </p:nvPr>
        </p:nvSpPr>
        <p:spPr>
          <a:xfrm>
            <a:off x="685800" y="304800"/>
            <a:ext cx="1600200" cy="215444"/>
          </a:xfrm>
        </p:spPr>
        <p:txBody>
          <a:bodyPr/>
          <a:lstStyle>
            <a:lvl1pPr>
              <a:defRPr/>
            </a:lvl1pPr>
          </a:lstStyle>
          <a:p>
            <a:r>
              <a:rPr lang="en-US" altLang="en-US" dirty="0"/>
              <a:t>September, 2019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019959765"/>
              </p:ext>
            </p:extLst>
          </p:nvPr>
        </p:nvGraphicFramePr>
        <p:xfrm>
          <a:off x="152400" y="1715467"/>
          <a:ext cx="8762999" cy="4803745"/>
        </p:xfrm>
        <a:graphic>
          <a:graphicData uri="http://schemas.openxmlformats.org/drawingml/2006/table">
            <a:tbl>
              <a:tblPr firstRow="1" firstCol="1" bandRow="1">
                <a:tableStyleId>{00A15C55-8517-42AA-B614-E9B94910E393}</a:tableStyleId>
              </a:tblPr>
              <a:tblGrid>
                <a:gridCol w="851011">
                  <a:extLst>
                    <a:ext uri="{9D8B030D-6E8A-4147-A177-3AD203B41FA5}">
                      <a16:colId xmlns:a16="http://schemas.microsoft.com/office/drawing/2014/main" val="20000"/>
                    </a:ext>
                  </a:extLst>
                </a:gridCol>
                <a:gridCol w="2127528">
                  <a:extLst>
                    <a:ext uri="{9D8B030D-6E8A-4147-A177-3AD203B41FA5}">
                      <a16:colId xmlns:a16="http://schemas.microsoft.com/office/drawing/2014/main" val="20001"/>
                    </a:ext>
                  </a:extLst>
                </a:gridCol>
                <a:gridCol w="1957325">
                  <a:extLst>
                    <a:ext uri="{9D8B030D-6E8A-4147-A177-3AD203B41FA5}">
                      <a16:colId xmlns:a16="http://schemas.microsoft.com/office/drawing/2014/main" val="20002"/>
                    </a:ext>
                  </a:extLst>
                </a:gridCol>
                <a:gridCol w="1845936">
                  <a:extLst>
                    <a:ext uri="{9D8B030D-6E8A-4147-A177-3AD203B41FA5}">
                      <a16:colId xmlns:a16="http://schemas.microsoft.com/office/drawing/2014/main" val="20003"/>
                    </a:ext>
                  </a:extLst>
                </a:gridCol>
                <a:gridCol w="1981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Grand Ballroom I &amp; II (Salon 1 &amp;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AFTER</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Midweek Grand </a:t>
                      </a:r>
                      <a:r>
                        <a:rPr lang="en-US" dirty="0" err="1"/>
                        <a:t>Fansipan</a:t>
                      </a:r>
                      <a:r>
                        <a:rPr lang="en-US" dirty="0"/>
                        <a:t> 2 (Salon 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a:t>
                      </a:r>
                      <a:r>
                        <a:rPr lang="en-US" dirty="0" err="1"/>
                        <a:t>Fansipan</a:t>
                      </a:r>
                      <a:r>
                        <a:rPr lang="en-US" dirty="0"/>
                        <a:t> 2 (Salon B)</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DCN 15-19-0354-00</a:t>
            </a:r>
          </a:p>
          <a:p>
            <a:pPr lvl="1"/>
            <a:r>
              <a:rPr lang="en-US" sz="2400" dirty="0"/>
              <a:t>Approve CRG Minutes </a:t>
            </a:r>
          </a:p>
          <a:p>
            <a:pPr lvl="2"/>
            <a:r>
              <a:rPr lang="en-US" sz="2000" dirty="0"/>
              <a:t>DCN 15-19-0369-00-04md</a:t>
            </a:r>
          </a:p>
          <a:p>
            <a:pPr lvl="2"/>
            <a:r>
              <a:rPr lang="en-US" sz="2000" dirty="0"/>
              <a:t>DCN 15-19-0384-00-04md</a:t>
            </a:r>
          </a:p>
          <a:p>
            <a:pPr lvl="2"/>
            <a:r>
              <a:rPr lang="en-US" sz="2000" dirty="0"/>
              <a:t>DCN 15-19-0388-00-o4md</a:t>
            </a:r>
          </a:p>
          <a:p>
            <a:pPr lvl="2"/>
            <a:r>
              <a:rPr lang="en-US" sz="2000" dirty="0"/>
              <a:t>DCN 15-19-0391-00-04md</a:t>
            </a:r>
          </a:p>
          <a:p>
            <a:pPr lvl="1"/>
            <a:r>
              <a:rPr lang="en-US" sz="2400" dirty="0"/>
              <a:t>Current Comment Status</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extLst>
              <p:ext uri="{D42A27DB-BD31-4B8C-83A1-F6EECF244321}">
                <p14:modId xmlns:p14="http://schemas.microsoft.com/office/powerpoint/2010/main" val="2834047050"/>
              </p:ext>
            </p:extLst>
          </p:nvPr>
        </p:nvGraphicFramePr>
        <p:xfrm>
          <a:off x="1524000" y="21336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545679184"/>
                    </a:ext>
                  </a:extLst>
                </a:gridCol>
                <a:gridCol w="16002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600200">
                  <a:extLst>
                    <a:ext uri="{9D8B030D-6E8A-4147-A177-3AD203B41FA5}">
                      <a16:colId xmlns:a16="http://schemas.microsoft.com/office/drawing/2014/main" val="41596453"/>
                    </a:ext>
                  </a:extLst>
                </a:gridCol>
              </a:tblGrid>
              <a:tr h="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188</a:t>
                      </a: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a:t>
                      </a:r>
                    </a:p>
                  </a:txBody>
                  <a:tcPr>
                    <a:solidFill>
                      <a:srgbClr val="FFC000"/>
                    </a:solidFill>
                  </a:tcPr>
                </a:tc>
                <a:extLst>
                  <a:ext uri="{0D108BD9-81ED-4DB2-BD59-A6C34878D82A}">
                    <a16:rowId xmlns:a16="http://schemas.microsoft.com/office/drawing/2014/main" val="3313201505"/>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240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196</a:t>
                      </a:r>
                    </a:p>
                  </a:txBody>
                  <a:tcPr>
                    <a:solidFill>
                      <a:srgbClr val="FFC000"/>
                    </a:solidFill>
                  </a:tcPr>
                </a:tc>
                <a:extLst>
                  <a:ext uri="{0D108BD9-81ED-4DB2-BD59-A6C34878D82A}">
                    <a16:rowId xmlns:a16="http://schemas.microsoft.com/office/drawing/2014/main" val="4076148125"/>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507</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2053274"/>
                  </a:ext>
                </a:extLst>
              </a:tr>
            </a:tbl>
          </a:graphicData>
        </a:graphic>
      </p:graphicFrame>
      <p:sp>
        <p:nvSpPr>
          <p:cNvPr id="7" name="TextBox 6">
            <a:extLst>
              <a:ext uri="{FF2B5EF4-FFF2-40B4-BE49-F238E27FC236}">
                <a16:creationId xmlns:a16="http://schemas.microsoft.com/office/drawing/2014/main" id="{D6481F6D-2A16-F64A-8CCF-C3D398DE6962}"/>
              </a:ext>
            </a:extLst>
          </p:cNvPr>
          <p:cNvSpPr txBox="1"/>
          <p:nvPr/>
        </p:nvSpPr>
        <p:spPr>
          <a:xfrm>
            <a:off x="1525929" y="3962400"/>
            <a:ext cx="4947188" cy="1200329"/>
          </a:xfrm>
          <a:prstGeom prst="rect">
            <a:avLst/>
          </a:prstGeom>
          <a:noFill/>
        </p:spPr>
        <p:txBody>
          <a:bodyPr wrap="none" rtlCol="0">
            <a:spAutoFit/>
          </a:bodyPr>
          <a:lstStyle/>
          <a:p>
            <a:r>
              <a:rPr lang="en-US" sz="2400" dirty="0"/>
              <a:t>All Editorials have been Sent to Editor</a:t>
            </a:r>
          </a:p>
          <a:p>
            <a:r>
              <a:rPr lang="en-US" sz="2400" dirty="0"/>
              <a:t>Currently have resolved 153 Technical</a:t>
            </a:r>
          </a:p>
          <a:p>
            <a:r>
              <a:rPr lang="en-US" sz="2400" dirty="0"/>
              <a:t> – 85 Total Comments outstanding</a:t>
            </a:r>
          </a:p>
        </p:txBody>
      </p:sp>
    </p:spTree>
    <p:extLst>
      <p:ext uri="{BB962C8B-B14F-4D97-AF65-F5344CB8AC3E}">
        <p14:creationId xmlns:p14="http://schemas.microsoft.com/office/powerpoint/2010/main" val="2387061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Review submissions</a:t>
            </a:r>
          </a:p>
          <a:p>
            <a:r>
              <a:rPr lang="en-US" sz="2800" dirty="0"/>
              <a:t>Sessions 2-5 </a:t>
            </a:r>
          </a:p>
          <a:p>
            <a:pPr lvl="1"/>
            <a:r>
              <a:rPr lang="en-US" sz="2400" dirty="0"/>
              <a:t>Review Submissions</a:t>
            </a:r>
          </a:p>
          <a:p>
            <a:pPr lvl="1"/>
            <a:endParaRPr lang="en-US" sz="2400" dirty="0"/>
          </a:p>
          <a:p>
            <a:pPr marL="514350" indent="-457200"/>
            <a:r>
              <a:rPr lang="en-US" sz="2800" dirty="0"/>
              <a:t>Session 6</a:t>
            </a:r>
          </a:p>
          <a:p>
            <a:pPr marL="914400" lvl="1" indent="-457200"/>
            <a:r>
              <a:rPr lang="en-US" sz="2400" dirty="0"/>
              <a:t>Motions and next steps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91604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Table 8">
            <a:extLst>
              <a:ext uri="{FF2B5EF4-FFF2-40B4-BE49-F238E27FC236}">
                <a16:creationId xmlns:a16="http://schemas.microsoft.com/office/drawing/2014/main" id="{22183AED-6934-0841-9743-44F516EA8A17}"/>
              </a:ext>
            </a:extLst>
          </p:cNvPr>
          <p:cNvGraphicFramePr>
            <a:graphicFrameLocks noGrp="1"/>
          </p:cNvGraphicFramePr>
          <p:nvPr/>
        </p:nvGraphicFramePr>
        <p:xfrm>
          <a:off x="681318" y="1176020"/>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r>
                        <a:rPr lang="en-US" dirty="0"/>
                        <a:t>98</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r>
                        <a:rPr lang="en-US" dirty="0"/>
                        <a:t>58</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r>
                        <a:rPr lang="en-US" dirty="0"/>
                        <a:t>48</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r>
                        <a:rPr lang="en-US" dirty="0"/>
                        <a:t>6</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r>
                        <a:rPr lang="en-US" dirty="0"/>
                        <a:t>4\</a:t>
                      </a:r>
                    </a:p>
                  </a:txBody>
                  <a:tcPr/>
                </a:tc>
                <a:extLst>
                  <a:ext uri="{0D108BD9-81ED-4DB2-BD59-A6C34878D82A}">
                    <a16:rowId xmlns:a16="http://schemas.microsoft.com/office/drawing/2014/main" val="2956733522"/>
                  </a:ext>
                </a:extLst>
              </a:tr>
              <a:tr h="292713">
                <a:tc gridSpan="2">
                  <a:txBody>
                    <a:bodyPr/>
                    <a:lstStyle/>
                    <a:p>
                      <a:r>
                        <a:rPr lang="en-US"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nvGraphicFramePr>
        <p:xfrm>
          <a:off x="749943" y="4361763"/>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545679184"/>
                    </a:ext>
                  </a:extLst>
                </a:gridCol>
                <a:gridCol w="16002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600200">
                  <a:extLst>
                    <a:ext uri="{9D8B030D-6E8A-4147-A177-3AD203B41FA5}">
                      <a16:colId xmlns:a16="http://schemas.microsoft.com/office/drawing/2014/main" val="41596453"/>
                    </a:ext>
                  </a:extLst>
                </a:gridCol>
              </a:tblGrid>
              <a:tr h="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188</a:t>
                      </a: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a:t>
                      </a:r>
                    </a:p>
                  </a:txBody>
                  <a:tcPr>
                    <a:solidFill>
                      <a:srgbClr val="FFC000"/>
                    </a:solidFill>
                  </a:tcPr>
                </a:tc>
                <a:extLst>
                  <a:ext uri="{0D108BD9-81ED-4DB2-BD59-A6C34878D82A}">
                    <a16:rowId xmlns:a16="http://schemas.microsoft.com/office/drawing/2014/main" val="3313201505"/>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196</a:t>
                      </a:r>
                    </a:p>
                  </a:txBody>
                  <a:tcPr>
                    <a:solidFill>
                      <a:srgbClr val="FFC000"/>
                    </a:solidFill>
                  </a:tcPr>
                </a:tc>
                <a:extLst>
                  <a:ext uri="{0D108BD9-81ED-4DB2-BD59-A6C34878D82A}">
                    <a16:rowId xmlns:a16="http://schemas.microsoft.com/office/drawing/2014/main" val="4076148125"/>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507</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2053274"/>
                  </a:ext>
                </a:extLst>
              </a:tr>
            </a:tbl>
          </a:graphicData>
        </a:graphic>
      </p:graphicFrame>
    </p:spTree>
    <p:extLst>
      <p:ext uri="{BB962C8B-B14F-4D97-AF65-F5344CB8AC3E}">
        <p14:creationId xmlns:p14="http://schemas.microsoft.com/office/powerpoint/2010/main" val="659616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 Minutes are posted in document DCN 15-19-0457-00-04md.</a:t>
            </a:r>
          </a:p>
          <a:p>
            <a:r>
              <a:rPr lang="en-US" sz="2800" dirty="0"/>
              <a:t>Call for Patents was made.</a:t>
            </a:r>
          </a:p>
          <a:p>
            <a:r>
              <a:rPr lang="en-US" sz="2800" dirty="0"/>
              <a:t>Minutes from F2F and CRG’s were approved</a:t>
            </a:r>
          </a:p>
          <a:p>
            <a:r>
              <a:rPr lang="en-US" sz="2800" dirty="0"/>
              <a:t>Agenda was approved</a:t>
            </a:r>
          </a:p>
          <a:p>
            <a:r>
              <a:rPr lang="en-US" sz="2800" dirty="0"/>
              <a:t>Six sessions were held </a:t>
            </a:r>
          </a:p>
          <a:p>
            <a:r>
              <a:rPr lang="en-US" sz="2800" dirty="0"/>
              <a:t>All comments for Letter Ballot 1 - DCN 802.15.4-REV D03 were resolved during the Task Group meetings. </a:t>
            </a: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219018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7168</TotalTime>
  <Words>1004</Words>
  <Application>Microsoft Macintosh PowerPoint</Application>
  <PresentationFormat>On-screen Show (4:3)</PresentationFormat>
  <Paragraphs>238</Paragraphs>
  <Slides>16</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PowerPoint Presentation</vt:lpstr>
      <vt:lpstr>802.15.4MD September IEEE 802.15.4md Opening and Closing  V1.0 </vt:lpstr>
      <vt:lpstr>15.4md Sessions this Week</vt:lpstr>
      <vt:lpstr>Agenda </vt:lpstr>
      <vt:lpstr>IEEE 802.15.4md </vt:lpstr>
      <vt:lpstr>Agenda </vt:lpstr>
      <vt:lpstr>IEEE 802.15.4md Closing Report </vt:lpstr>
      <vt:lpstr>IEEE 802.15.4md Closing Report </vt:lpstr>
      <vt:lpstr>IEEE 802.15.4md Closing Report </vt:lpstr>
      <vt:lpstr>IEEE 802.15.4md Closing Report </vt:lpstr>
      <vt:lpstr>PowerPoint Presentation</vt:lpstr>
      <vt:lpstr>PowerPoint Presentation</vt:lpstr>
      <vt:lpstr>PowerPoint Presentation</vt:lpstr>
      <vt:lpstr>Closing Report  - Revised Timeline</vt:lpstr>
      <vt:lpstr>Closing Report  - Revised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119</cp:revision>
  <cp:lastPrinted>1998-02-10T13:28:06Z</cp:lastPrinted>
  <dcterms:created xsi:type="dcterms:W3CDTF">2018-03-03T14:04:29Z</dcterms:created>
  <dcterms:modified xsi:type="dcterms:W3CDTF">2019-09-19T10:46:08Z</dcterms:modified>
</cp:coreProperties>
</file>