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61" r:id="rId3"/>
    <p:sldId id="258" r:id="rId4"/>
    <p:sldId id="265" r:id="rId5"/>
    <p:sldId id="273" r:id="rId6"/>
    <p:sldId id="291" r:id="rId7"/>
    <p:sldId id="288" r:id="rId8"/>
    <p:sldId id="290" r:id="rId9"/>
    <p:sldId id="298" r:id="rId10"/>
    <p:sldId id="299" r:id="rId11"/>
    <p:sldId id="296" r:id="rId12"/>
    <p:sldId id="297" r:id="rId13"/>
    <p:sldId id="278" r:id="rId14"/>
    <p:sldId id="293" r:id="rId15"/>
    <p:sldId id="294"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46"/>
    <p:restoredTop sz="86259"/>
  </p:normalViewPr>
  <p:slideViewPr>
    <p:cSldViewPr>
      <p:cViewPr varScale="1">
        <p:scale>
          <a:sx n="110" d="100"/>
          <a:sy n="110" d="100"/>
        </p:scale>
        <p:origin x="2528"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8</a:t>
            </a:fld>
            <a:endParaRPr lang="en-US" altLang="en-US"/>
          </a:p>
        </p:txBody>
      </p:sp>
    </p:spTree>
    <p:extLst>
      <p:ext uri="{BB962C8B-B14F-4D97-AF65-F5344CB8AC3E}">
        <p14:creationId xmlns:p14="http://schemas.microsoft.com/office/powerpoint/2010/main" val="250479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11</a:t>
            </a:fld>
            <a:endParaRPr lang="en-US" altLang="en-US"/>
          </a:p>
        </p:txBody>
      </p:sp>
    </p:spTree>
    <p:extLst>
      <p:ext uri="{BB962C8B-B14F-4D97-AF65-F5344CB8AC3E}">
        <p14:creationId xmlns:p14="http://schemas.microsoft.com/office/powerpoint/2010/main" val="1583869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12</a:t>
            </a:fld>
            <a:endParaRPr lang="en-US" altLang="en-US"/>
          </a:p>
        </p:txBody>
      </p:sp>
    </p:spTree>
    <p:extLst>
      <p:ext uri="{BB962C8B-B14F-4D97-AF65-F5344CB8AC3E}">
        <p14:creationId xmlns:p14="http://schemas.microsoft.com/office/powerpoint/2010/main" val="3688860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13</a:t>
            </a:fld>
            <a:endParaRPr lang="en-US" altLang="en-US"/>
          </a:p>
        </p:txBody>
      </p:sp>
    </p:spTree>
    <p:extLst>
      <p:ext uri="{BB962C8B-B14F-4D97-AF65-F5344CB8AC3E}">
        <p14:creationId xmlns:p14="http://schemas.microsoft.com/office/powerpoint/2010/main" val="131727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dirty="0"/>
              <a:t>September, 2019</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 15-19-0392-01-04md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5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Sept 2019 IEEE 802.15.4md Opening and Closing</a:t>
            </a:r>
          </a:p>
          <a:p>
            <a:r>
              <a:rPr lang="en-US" altLang="en-US" sz="1600" b="1" dirty="0">
                <a:solidFill>
                  <a:schemeClr val="tx2"/>
                </a:solidFill>
              </a:rPr>
              <a:t>Date Submitted: </a:t>
            </a:r>
            <a:r>
              <a:rPr lang="en-US" altLang="en-US" sz="1600" dirty="0">
                <a:solidFill>
                  <a:schemeClr val="tx2"/>
                </a:solidFill>
              </a:rPr>
              <a:t>August 30</a:t>
            </a:r>
            <a:r>
              <a:rPr lang="en-US" altLang="en-US" sz="1600" b="1" dirty="0">
                <a:solidFill>
                  <a:schemeClr val="tx2"/>
                </a:solidFill>
              </a:rPr>
              <a:t>, </a:t>
            </a:r>
            <a:r>
              <a:rPr lang="en-US" altLang="en-US" sz="1600" dirty="0">
                <a:solidFill>
                  <a:schemeClr val="tx2"/>
                </a:solidFill>
              </a:rPr>
              <a:t>2019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15-19-0392-00-04md </a:t>
            </a:r>
            <a:r>
              <a:rPr lang="en-US" altLang="en-US" sz="1600" b="1" dirty="0">
                <a:solidFill>
                  <a:schemeClr val="tx2"/>
                </a:solidFill>
              </a:rPr>
              <a:t>Abstract: Sept</a:t>
            </a:r>
            <a:r>
              <a:rPr lang="en-US" altLang="en-US" sz="1600" dirty="0">
                <a:solidFill>
                  <a:schemeClr val="tx2"/>
                </a:solidFill>
              </a:rPr>
              <a:t> 2019 IEEE 802.15.4md Opening and Closing</a:t>
            </a:r>
          </a:p>
          <a:p>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5" name="Date Placeholder 3">
            <a:extLst>
              <a:ext uri="{FF2B5EF4-FFF2-40B4-BE49-F238E27FC236}">
                <a16:creationId xmlns:a16="http://schemas.microsoft.com/office/drawing/2014/main" id="{9F20500E-9B45-D449-8E0B-08E60BB12C7E}"/>
              </a:ext>
            </a:extLst>
          </p:cNvPr>
          <p:cNvSpPr txBox="1">
            <a:spLocks/>
          </p:cNvSpPr>
          <p:nvPr/>
        </p:nvSpPr>
        <p:spPr>
          <a:xfrm>
            <a:off x="457200" y="2286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September, 2019</a:t>
            </a:r>
            <a:endParaRPr lang="en-US" altLang="en-US" dirty="0"/>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Table 8">
            <a:extLst>
              <a:ext uri="{FF2B5EF4-FFF2-40B4-BE49-F238E27FC236}">
                <a16:creationId xmlns:a16="http://schemas.microsoft.com/office/drawing/2014/main" id="{22183AED-6934-0841-9743-44F516EA8A17}"/>
              </a:ext>
            </a:extLst>
          </p:cNvPr>
          <p:cNvGraphicFramePr>
            <a:graphicFrameLocks noGrp="1"/>
          </p:cNvGraphicFramePr>
          <p:nvPr/>
        </p:nvGraphicFramePr>
        <p:xfrm>
          <a:off x="681318" y="1176020"/>
          <a:ext cx="6096000" cy="2219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06656212"/>
                    </a:ext>
                  </a:extLst>
                </a:gridCol>
                <a:gridCol w="3048000">
                  <a:extLst>
                    <a:ext uri="{9D8B030D-6E8A-4147-A177-3AD203B41FA5}">
                      <a16:colId xmlns:a16="http://schemas.microsoft.com/office/drawing/2014/main" val="856766449"/>
                    </a:ext>
                  </a:extLst>
                </a:gridCol>
              </a:tblGrid>
              <a:tr h="370840">
                <a:tc>
                  <a:txBody>
                    <a:bodyPr/>
                    <a:lstStyle/>
                    <a:p>
                      <a:r>
                        <a:rPr lang="en-US" dirty="0"/>
                        <a:t>VOTER POOL</a:t>
                      </a:r>
                    </a:p>
                  </a:txBody>
                  <a:tcPr/>
                </a:tc>
                <a:tc>
                  <a:txBody>
                    <a:bodyPr/>
                    <a:lstStyle/>
                    <a:p>
                      <a:r>
                        <a:rPr lang="en-US" dirty="0"/>
                        <a:t>98</a:t>
                      </a:r>
                    </a:p>
                  </a:txBody>
                  <a:tcPr/>
                </a:tc>
                <a:extLst>
                  <a:ext uri="{0D108BD9-81ED-4DB2-BD59-A6C34878D82A}">
                    <a16:rowId xmlns:a16="http://schemas.microsoft.com/office/drawing/2014/main" val="3616388979"/>
                  </a:ext>
                </a:extLst>
              </a:tr>
              <a:tr h="370840">
                <a:tc>
                  <a:txBody>
                    <a:bodyPr/>
                    <a:lstStyle/>
                    <a:p>
                      <a:r>
                        <a:rPr lang="en-US" dirty="0"/>
                        <a:t>Voted </a:t>
                      </a:r>
                    </a:p>
                  </a:txBody>
                  <a:tcPr/>
                </a:tc>
                <a:tc>
                  <a:txBody>
                    <a:bodyPr/>
                    <a:lstStyle/>
                    <a:p>
                      <a:r>
                        <a:rPr lang="en-US" dirty="0"/>
                        <a:t>58</a:t>
                      </a:r>
                    </a:p>
                  </a:txBody>
                  <a:tcPr/>
                </a:tc>
                <a:extLst>
                  <a:ext uri="{0D108BD9-81ED-4DB2-BD59-A6C34878D82A}">
                    <a16:rowId xmlns:a16="http://schemas.microsoft.com/office/drawing/2014/main" val="572555286"/>
                  </a:ext>
                </a:extLst>
              </a:tr>
              <a:tr h="370840">
                <a:tc>
                  <a:txBody>
                    <a:bodyPr/>
                    <a:lstStyle/>
                    <a:p>
                      <a:r>
                        <a:rPr lang="en-US" dirty="0"/>
                        <a:t>YES</a:t>
                      </a:r>
                    </a:p>
                  </a:txBody>
                  <a:tcPr/>
                </a:tc>
                <a:tc>
                  <a:txBody>
                    <a:bodyPr/>
                    <a:lstStyle/>
                    <a:p>
                      <a:r>
                        <a:rPr lang="en-US" dirty="0"/>
                        <a:t>48</a:t>
                      </a:r>
                    </a:p>
                  </a:txBody>
                  <a:tcPr/>
                </a:tc>
                <a:extLst>
                  <a:ext uri="{0D108BD9-81ED-4DB2-BD59-A6C34878D82A}">
                    <a16:rowId xmlns:a16="http://schemas.microsoft.com/office/drawing/2014/main" val="3961005247"/>
                  </a:ext>
                </a:extLst>
              </a:tr>
              <a:tr h="370840">
                <a:tc>
                  <a:txBody>
                    <a:bodyPr/>
                    <a:lstStyle/>
                    <a:p>
                      <a:r>
                        <a:rPr lang="en-US" dirty="0"/>
                        <a:t>Abstain</a:t>
                      </a:r>
                    </a:p>
                  </a:txBody>
                  <a:tcPr/>
                </a:tc>
                <a:tc>
                  <a:txBody>
                    <a:bodyPr/>
                    <a:lstStyle/>
                    <a:p>
                      <a:r>
                        <a:rPr lang="en-US" dirty="0"/>
                        <a:t>6</a:t>
                      </a:r>
                    </a:p>
                  </a:txBody>
                  <a:tcPr/>
                </a:tc>
                <a:extLst>
                  <a:ext uri="{0D108BD9-81ED-4DB2-BD59-A6C34878D82A}">
                    <a16:rowId xmlns:a16="http://schemas.microsoft.com/office/drawing/2014/main" val="2322914959"/>
                  </a:ext>
                </a:extLst>
              </a:tr>
              <a:tr h="370840">
                <a:tc>
                  <a:txBody>
                    <a:bodyPr/>
                    <a:lstStyle/>
                    <a:p>
                      <a:r>
                        <a:rPr lang="en-US" dirty="0"/>
                        <a:t>No</a:t>
                      </a:r>
                    </a:p>
                  </a:txBody>
                  <a:tcPr/>
                </a:tc>
                <a:tc>
                  <a:txBody>
                    <a:bodyPr/>
                    <a:lstStyle/>
                    <a:p>
                      <a:r>
                        <a:rPr lang="en-US" dirty="0"/>
                        <a:t>4\</a:t>
                      </a:r>
                    </a:p>
                  </a:txBody>
                  <a:tcPr/>
                </a:tc>
                <a:extLst>
                  <a:ext uri="{0D108BD9-81ED-4DB2-BD59-A6C34878D82A}">
                    <a16:rowId xmlns:a16="http://schemas.microsoft.com/office/drawing/2014/main" val="2956733522"/>
                  </a:ext>
                </a:extLst>
              </a:tr>
              <a:tr h="292713">
                <a:tc gridSpan="2">
                  <a:txBody>
                    <a:bodyPr/>
                    <a:lstStyle/>
                    <a:p>
                      <a:r>
                        <a:rPr lang="en-US" dirty="0"/>
                        <a:t>Ballot Passes</a:t>
                      </a:r>
                    </a:p>
                  </a:txBody>
                  <a:tcPr/>
                </a:tc>
                <a:tc hMerge="1">
                  <a:txBody>
                    <a:bodyPr/>
                    <a:lstStyle/>
                    <a:p>
                      <a:endParaRPr lang="en-US" dirty="0"/>
                    </a:p>
                  </a:txBody>
                  <a:tcPr/>
                </a:tc>
                <a:extLst>
                  <a:ext uri="{0D108BD9-81ED-4DB2-BD59-A6C34878D82A}">
                    <a16:rowId xmlns:a16="http://schemas.microsoft.com/office/drawing/2014/main" val="2127657442"/>
                  </a:ext>
                </a:extLst>
              </a:tr>
            </a:tbl>
          </a:graphicData>
        </a:graphic>
      </p:graphicFrame>
      <p:graphicFrame>
        <p:nvGraphicFramePr>
          <p:cNvPr id="5" name="Table 4">
            <a:extLst>
              <a:ext uri="{FF2B5EF4-FFF2-40B4-BE49-F238E27FC236}">
                <a16:creationId xmlns:a16="http://schemas.microsoft.com/office/drawing/2014/main" id="{9AE07FDC-6039-F24D-941B-A35B6414D317}"/>
              </a:ext>
            </a:extLst>
          </p:cNvPr>
          <p:cNvGraphicFramePr>
            <a:graphicFrameLocks noGrp="1"/>
          </p:cNvGraphicFramePr>
          <p:nvPr/>
        </p:nvGraphicFramePr>
        <p:xfrm>
          <a:off x="749943" y="4361763"/>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545679184"/>
                    </a:ext>
                  </a:extLst>
                </a:gridCol>
                <a:gridCol w="1600200">
                  <a:extLst>
                    <a:ext uri="{9D8B030D-6E8A-4147-A177-3AD203B41FA5}">
                      <a16:colId xmlns:a16="http://schemas.microsoft.com/office/drawing/2014/main" val="446869718"/>
                    </a:ext>
                  </a:extLst>
                </a:gridCol>
                <a:gridCol w="1600200">
                  <a:extLst>
                    <a:ext uri="{9D8B030D-6E8A-4147-A177-3AD203B41FA5}">
                      <a16:colId xmlns:a16="http://schemas.microsoft.com/office/drawing/2014/main" val="3207683483"/>
                    </a:ext>
                  </a:extLst>
                </a:gridCol>
                <a:gridCol w="1600200">
                  <a:extLst>
                    <a:ext uri="{9D8B030D-6E8A-4147-A177-3AD203B41FA5}">
                      <a16:colId xmlns:a16="http://schemas.microsoft.com/office/drawing/2014/main" val="41596453"/>
                    </a:ext>
                  </a:extLst>
                </a:gridCol>
              </a:tblGrid>
              <a:tr h="0">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1144613048"/>
                  </a:ext>
                </a:extLst>
              </a:tr>
              <a:tr h="329243">
                <a:tc>
                  <a:txBody>
                    <a:bodyPr/>
                    <a:lstStyle/>
                    <a:p>
                      <a:pPr algn="ctr"/>
                      <a:r>
                        <a:rPr lang="en-US" dirty="0"/>
                        <a:t>LB158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237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188</a:t>
                      </a:r>
                    </a:p>
                  </a:txBody>
                  <a:tcPr>
                    <a:solidFill>
                      <a:srgbClr val="FFC000"/>
                    </a:solidFill>
                  </a:tcPr>
                </a:tc>
                <a:extLst>
                  <a:ext uri="{0D108BD9-81ED-4DB2-BD59-A6C34878D82A}">
                    <a16:rowId xmlns:a16="http://schemas.microsoft.com/office/drawing/2014/main" val="4218296357"/>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a:t>
                      </a:r>
                    </a:p>
                  </a:txBody>
                  <a:tcPr>
                    <a:solidFill>
                      <a:srgbClr val="FFC000"/>
                    </a:solidFill>
                  </a:tcPr>
                </a:tc>
                <a:extLst>
                  <a:ext uri="{0D108BD9-81ED-4DB2-BD59-A6C34878D82A}">
                    <a16:rowId xmlns:a16="http://schemas.microsoft.com/office/drawing/2014/main" val="3313201505"/>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239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196</a:t>
                      </a:r>
                    </a:p>
                  </a:txBody>
                  <a:tcPr>
                    <a:solidFill>
                      <a:srgbClr val="FFC000"/>
                    </a:solidFill>
                  </a:tcPr>
                </a:tc>
                <a:extLst>
                  <a:ext uri="{0D108BD9-81ED-4DB2-BD59-A6C34878D82A}">
                    <a16:rowId xmlns:a16="http://schemas.microsoft.com/office/drawing/2014/main" val="4076148125"/>
                  </a:ext>
                </a:extLst>
              </a:tr>
              <a:tr h="0">
                <a:tc>
                  <a:txBody>
                    <a:bodyPr/>
                    <a:lstStyle/>
                    <a:p>
                      <a:pPr algn="ctr"/>
                      <a:r>
                        <a:rPr lang="en-US" dirty="0"/>
                        <a:t>Grand Total</a:t>
                      </a: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507</a:t>
                      </a:r>
                    </a:p>
                  </a:txBody>
                  <a:tcPr/>
                </a:tc>
                <a:tc hMerge="1">
                  <a:txBody>
                    <a:bodyPr/>
                    <a:lstStyle/>
                    <a:p>
                      <a:pPr algn="ctr"/>
                      <a:endParaRPr lang="en-US"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82053274"/>
                  </a:ext>
                </a:extLst>
              </a:tr>
            </a:tbl>
          </a:graphicData>
        </a:graphic>
      </p:graphicFrame>
    </p:spTree>
    <p:extLst>
      <p:ext uri="{BB962C8B-B14F-4D97-AF65-F5344CB8AC3E}">
        <p14:creationId xmlns:p14="http://schemas.microsoft.com/office/powerpoint/2010/main" val="659616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381000"/>
            <a:ext cx="7772400" cy="1066800"/>
          </a:xfrm>
        </p:spPr>
        <p:txBody>
          <a:bodyPr/>
          <a:lstStyle/>
          <a:p>
            <a:r>
              <a:rPr lang="en-US" dirty="0"/>
              <a:t>Closing Report  - Revised Timeline</a:t>
            </a:r>
          </a:p>
        </p:txBody>
      </p:sp>
      <p:sp>
        <p:nvSpPr>
          <p:cNvPr id="3" name="Rectangle 2">
            <a:extLst>
              <a:ext uri="{FF2B5EF4-FFF2-40B4-BE49-F238E27FC236}">
                <a16:creationId xmlns:a16="http://schemas.microsoft.com/office/drawing/2014/main" id="{2ADBF6C2-BF2F-C341-86A5-401102F46F12}"/>
              </a:ext>
            </a:extLst>
          </p:cNvPr>
          <p:cNvSpPr/>
          <p:nvPr/>
        </p:nvSpPr>
        <p:spPr>
          <a:xfrm>
            <a:off x="609600" y="1447800"/>
            <a:ext cx="8534400" cy="1569660"/>
          </a:xfrm>
          <a:prstGeom prst="rect">
            <a:avLst/>
          </a:prstGeom>
        </p:spPr>
        <p:txBody>
          <a:bodyPr wrap="square">
            <a:spAutoFit/>
          </a:bodyPr>
          <a:lstStyle/>
          <a:p>
            <a:pPr>
              <a:spcBef>
                <a:spcPts val="0"/>
              </a:spcBef>
              <a:spcAft>
                <a:spcPts val="0"/>
              </a:spcAft>
            </a:pPr>
            <a:r>
              <a:rPr lang="en-US" sz="2400" dirty="0">
                <a:solidFill>
                  <a:srgbClr val="000000"/>
                </a:solidFill>
                <a:latin typeface="Calibri" panose="020F0502020204030204" pitchFamily="34" charset="0"/>
              </a:rPr>
              <a:t>VIENNA PLENARY</a:t>
            </a:r>
          </a:p>
          <a:p>
            <a:pPr marL="1257300" lvl="2"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a:t>
            </a:r>
          </a:p>
          <a:p>
            <a:pPr marL="1257300" lvl="2"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15 Day Letter Ballot conditional recirculation to start before August 26</a:t>
            </a:r>
            <a:r>
              <a:rPr lang="en-US" sz="2400" baseline="30000" dirty="0">
                <a:solidFill>
                  <a:srgbClr val="000000"/>
                </a:solidFill>
                <a:latin typeface="Calibri" panose="020F0502020204030204" pitchFamily="34" charset="0"/>
              </a:rPr>
              <a:t>th</a:t>
            </a:r>
            <a:r>
              <a:rPr lang="en-US" sz="2400" dirty="0">
                <a:solidFill>
                  <a:srgbClr val="000000"/>
                </a:solidFill>
                <a:latin typeface="Calibri" panose="020F0502020204030204" pitchFamily="34" charset="0"/>
              </a:rPr>
              <a:t> </a:t>
            </a:r>
          </a:p>
        </p:txBody>
      </p:sp>
      <p:sp>
        <p:nvSpPr>
          <p:cNvPr id="4" name="TextBox 3">
            <a:extLst>
              <a:ext uri="{FF2B5EF4-FFF2-40B4-BE49-F238E27FC236}">
                <a16:creationId xmlns:a16="http://schemas.microsoft.com/office/drawing/2014/main" id="{BD3296AA-B546-AD4D-B3EE-066A561E251C}"/>
              </a:ext>
            </a:extLst>
          </p:cNvPr>
          <p:cNvSpPr txBox="1"/>
          <p:nvPr/>
        </p:nvSpPr>
        <p:spPr>
          <a:xfrm>
            <a:off x="575310" y="2948880"/>
            <a:ext cx="8687443" cy="2308324"/>
          </a:xfrm>
          <a:prstGeom prst="rect">
            <a:avLst/>
          </a:prstGeom>
          <a:noFill/>
        </p:spPr>
        <p:txBody>
          <a:bodyPr wrap="none" rtlCol="0">
            <a:spAutoFit/>
          </a:bodyPr>
          <a:lstStyle/>
          <a:p>
            <a:pPr>
              <a:spcBef>
                <a:spcPts val="0"/>
              </a:spcBef>
              <a:spcAft>
                <a:spcPts val="0"/>
              </a:spcAft>
            </a:pPr>
            <a:r>
              <a:rPr lang="en-US" sz="2400" dirty="0">
                <a:solidFill>
                  <a:srgbClr val="000000"/>
                </a:solidFill>
                <a:latin typeface="Calibri" panose="020F0502020204030204" pitchFamily="34" charset="0"/>
              </a:rPr>
              <a:t>HANOI INTERIM</a:t>
            </a:r>
            <a:endParaRPr lang="en-US" sz="2800" dirty="0">
              <a:solidFill>
                <a:srgbClr val="000000"/>
              </a:solidFill>
              <a:latin typeface="Calibri" panose="020F0502020204030204" pitchFamily="34" charset="0"/>
            </a:endParaRP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 </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request EC e-ballot for </a:t>
            </a:r>
          </a:p>
          <a:p>
            <a:pPr lvl="1">
              <a:spcBef>
                <a:spcPts val="0"/>
              </a:spcBef>
              <a:spcAft>
                <a:spcPts val="0"/>
              </a:spcAft>
            </a:pPr>
            <a:r>
              <a:rPr lang="en-US" sz="2400" dirty="0">
                <a:solidFill>
                  <a:srgbClr val="000000"/>
                </a:solidFill>
                <a:latin typeface="Calibri" panose="020F0502020204030204" pitchFamily="34" charset="0"/>
              </a:rPr>
              <a:t>conditional sponsor ballot approval – Sep 2019</a:t>
            </a:r>
            <a:endParaRPr lang="en-US" sz="2800" dirty="0">
              <a:solidFill>
                <a:srgbClr val="000000"/>
              </a:solidFill>
              <a:latin typeface="Calibri" panose="020F0502020204030204" pitchFamily="34" charset="0"/>
            </a:endParaRP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Start Sponsor Ballot (30 days) - Starting 2 Oct and complete by</a:t>
            </a:r>
          </a:p>
          <a:p>
            <a:pPr lvl="1">
              <a:spcBef>
                <a:spcPts val="0"/>
              </a:spcBef>
              <a:spcAft>
                <a:spcPts val="0"/>
              </a:spcAft>
            </a:pPr>
            <a:r>
              <a:rPr lang="en-US" sz="2400" dirty="0">
                <a:solidFill>
                  <a:srgbClr val="000000"/>
                </a:solidFill>
                <a:latin typeface="Calibri" panose="020F0502020204030204" pitchFamily="34" charset="0"/>
              </a:rPr>
              <a:t> 31 Oct</a:t>
            </a:r>
          </a:p>
        </p:txBody>
      </p:sp>
    </p:spTree>
    <p:extLst>
      <p:ext uri="{BB962C8B-B14F-4D97-AF65-F5344CB8AC3E}">
        <p14:creationId xmlns:p14="http://schemas.microsoft.com/office/powerpoint/2010/main" val="3526028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457200"/>
            <a:ext cx="7772400" cy="1066800"/>
          </a:xfrm>
        </p:spPr>
        <p:txBody>
          <a:bodyPr/>
          <a:lstStyle/>
          <a:p>
            <a:r>
              <a:rPr lang="en-US" dirty="0"/>
              <a:t>Closing Report  - Revised Timeline</a:t>
            </a:r>
          </a:p>
        </p:txBody>
      </p:sp>
      <p:sp>
        <p:nvSpPr>
          <p:cNvPr id="3" name="Rectangle 2">
            <a:extLst>
              <a:ext uri="{FF2B5EF4-FFF2-40B4-BE49-F238E27FC236}">
                <a16:creationId xmlns:a16="http://schemas.microsoft.com/office/drawing/2014/main" id="{2ADBF6C2-BF2F-C341-86A5-401102F46F12}"/>
              </a:ext>
            </a:extLst>
          </p:cNvPr>
          <p:cNvSpPr/>
          <p:nvPr/>
        </p:nvSpPr>
        <p:spPr>
          <a:xfrm>
            <a:off x="609600" y="1524000"/>
            <a:ext cx="8534400" cy="2308324"/>
          </a:xfrm>
          <a:prstGeom prst="rect">
            <a:avLst/>
          </a:prstGeom>
        </p:spPr>
        <p:txBody>
          <a:bodyPr wrap="square">
            <a:spAutoFit/>
          </a:bodyPr>
          <a:lstStyle/>
          <a:p>
            <a:pPr marL="285750"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KONA PLENARY</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initiate Recirc ballot to begin Nov 17, 2019</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Request Conditional </a:t>
            </a:r>
            <a:r>
              <a:rPr lang="en-US" sz="2400" dirty="0" err="1">
                <a:solidFill>
                  <a:srgbClr val="000000"/>
                </a:solidFill>
                <a:latin typeface="Calibri" panose="020F0502020204030204" pitchFamily="34" charset="0"/>
              </a:rPr>
              <a:t>RevCom</a:t>
            </a:r>
            <a:r>
              <a:rPr lang="en-US" sz="2400" dirty="0">
                <a:solidFill>
                  <a:srgbClr val="000000"/>
                </a:solidFill>
                <a:latin typeface="Calibri" panose="020F0502020204030204" pitchFamily="34" charset="0"/>
              </a:rPr>
              <a:t> approval – November 18, 2019</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Submission to </a:t>
            </a:r>
            <a:r>
              <a:rPr lang="en-US" sz="2400" dirty="0" err="1">
                <a:solidFill>
                  <a:srgbClr val="000000"/>
                </a:solidFill>
                <a:latin typeface="Calibri" panose="020F0502020204030204" pitchFamily="34" charset="0"/>
              </a:rPr>
              <a:t>RevCom</a:t>
            </a:r>
            <a:r>
              <a:rPr lang="en-US" sz="2400" dirty="0">
                <a:solidFill>
                  <a:srgbClr val="000000"/>
                </a:solidFill>
                <a:latin typeface="Calibri" panose="020F0502020204030204" pitchFamily="34" charset="0"/>
              </a:rPr>
              <a:t> in mid Dec-2019</a:t>
            </a:r>
          </a:p>
          <a:p>
            <a:pPr marL="1200150" lvl="2"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Fallback is January</a:t>
            </a:r>
          </a:p>
        </p:txBody>
      </p:sp>
    </p:spTree>
    <p:extLst>
      <p:ext uri="{BB962C8B-B14F-4D97-AF65-F5344CB8AC3E}">
        <p14:creationId xmlns:p14="http://schemas.microsoft.com/office/powerpoint/2010/main" val="1366703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51B326F-35DC-8444-BE21-8992E252C019}"/>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4" name="Rectangle 3">
            <a:extLst>
              <a:ext uri="{FF2B5EF4-FFF2-40B4-BE49-F238E27FC236}">
                <a16:creationId xmlns:a16="http://schemas.microsoft.com/office/drawing/2014/main" id="{7968DD62-ECF7-1E48-938D-99C060700260}"/>
              </a:ext>
            </a:extLst>
          </p:cNvPr>
          <p:cNvSpPr/>
          <p:nvPr/>
        </p:nvSpPr>
        <p:spPr>
          <a:xfrm>
            <a:off x="685800" y="914400"/>
            <a:ext cx="7772400" cy="5509200"/>
          </a:xfrm>
          <a:prstGeom prst="rect">
            <a:avLst/>
          </a:prstGeom>
        </p:spPr>
        <p:txBody>
          <a:bodyPr wrap="square">
            <a:spAutoFit/>
          </a:bodyPr>
          <a:lstStyle/>
          <a:p>
            <a:r>
              <a:rPr lang="en-US" sz="3200" dirty="0"/>
              <a:t>TG Motion for TG4md Letter Ballot</a:t>
            </a:r>
          </a:p>
          <a:p>
            <a:endParaRPr lang="en-US" sz="3200" dirty="0"/>
          </a:p>
          <a:p>
            <a:r>
              <a:rPr lang="en-US" sz="3200" dirty="0"/>
              <a:t>Move that TG4md formally request that the 802.15 WG start a WG Recirculation Letter Ballot requesting approval of document P802.15.4-REVd-D04 and to forward document P802.15.4-REVd-D05 to Standards Association Ballot pending the completion and inclusion of the edits in the draft. </a:t>
            </a:r>
          </a:p>
          <a:p>
            <a:r>
              <a:rPr lang="en-US" sz="3200" dirty="0"/>
              <a:t>Moved: Phil Beecher</a:t>
            </a:r>
          </a:p>
          <a:p>
            <a:r>
              <a:rPr lang="en-US" sz="3200" dirty="0"/>
              <a:t>Second: Chris </a:t>
            </a:r>
            <a:r>
              <a:rPr lang="en-US" sz="3200" dirty="0" err="1"/>
              <a:t>Hett</a:t>
            </a:r>
            <a:endParaRPr lang="en-US" sz="3200" dirty="0"/>
          </a:p>
        </p:txBody>
      </p:sp>
    </p:spTree>
    <p:extLst>
      <p:ext uri="{BB962C8B-B14F-4D97-AF65-F5344CB8AC3E}">
        <p14:creationId xmlns:p14="http://schemas.microsoft.com/office/powerpoint/2010/main" val="1475594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14</a:t>
            </a:fld>
            <a:endParaRPr lang="en-US" altLang="en-US"/>
          </a:p>
        </p:txBody>
      </p:sp>
      <p:sp>
        <p:nvSpPr>
          <p:cNvPr id="4" name="Rectangle 3">
            <a:extLst>
              <a:ext uri="{FF2B5EF4-FFF2-40B4-BE49-F238E27FC236}">
                <a16:creationId xmlns:a16="http://schemas.microsoft.com/office/drawing/2014/main" id="{3414958C-0E1B-7045-BF0C-1B8D8247FC8D}"/>
              </a:ext>
            </a:extLst>
          </p:cNvPr>
          <p:cNvSpPr/>
          <p:nvPr/>
        </p:nvSpPr>
        <p:spPr>
          <a:xfrm>
            <a:off x="457994" y="853936"/>
            <a:ext cx="8457406" cy="5211683"/>
          </a:xfrm>
          <a:prstGeom prst="rect">
            <a:avLst/>
          </a:prstGeom>
        </p:spPr>
        <p:txBody>
          <a:bodyPr wrap="square">
            <a:spAutoFit/>
          </a:bodyPr>
          <a:lstStyle/>
          <a:p>
            <a:r>
              <a:rPr lang="en-US" sz="1800" dirty="0"/>
              <a:t>TG CRG Motion </a:t>
            </a: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WG balloting of the P802.15.4-REVd-D03 </a:t>
            </a:r>
            <a:r>
              <a:rPr lang="en-US" altLang="en-US" sz="2400" dirty="0">
                <a:solidFill>
                  <a:srgbClr val="000000"/>
                </a:solidFill>
              </a:rPr>
              <a:t>with the following membership: </a:t>
            </a:r>
            <a:r>
              <a:rPr lang="en-US" sz="2400" dirty="0"/>
              <a:t>Gary Stuebing(As Chair), Don Sturek, Kunal Shah, Ruben Salazar, Tero Kivinen, Phil Beecher and </a:t>
            </a:r>
            <a:r>
              <a:rPr lang="en-US" sz="2400" dirty="0" err="1"/>
              <a:t>Shoichi</a:t>
            </a:r>
            <a:r>
              <a:rPr lang="en-US" sz="2400" dirty="0"/>
              <a:t> Kitazawa.</a:t>
            </a:r>
            <a:r>
              <a:rPr lang="en-US" altLang="en-US" sz="2400" dirty="0">
                <a:solidFill>
                  <a:srgbClr val="000000"/>
                </a:solidFill>
              </a:rPr>
              <a:t> The 802.15.4md CRG is authorized to approve comment resolutions and to approve the start of recirculation Letter Ballot of the revised draft on behalf of the 802.15 WG. Comment resolution 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Don Sturek	</a:t>
            </a:r>
          </a:p>
          <a:p>
            <a:pPr lvl="2" eaLnBrk="1" hangingPunct="1">
              <a:spcBef>
                <a:spcPts val="375"/>
              </a:spcBef>
              <a:buSzPct val="100000"/>
            </a:pPr>
            <a:r>
              <a:rPr lang="en-US" altLang="en-US" sz="2000" dirty="0">
                <a:solidFill>
                  <a:srgbClr val="000000"/>
                </a:solidFill>
              </a:rPr>
              <a:t>Seconded By: Phil Beecher</a:t>
            </a:r>
            <a:endParaRPr lang="en-US" sz="1800" dirty="0"/>
          </a:p>
        </p:txBody>
      </p:sp>
    </p:spTree>
    <p:extLst>
      <p:ext uri="{BB962C8B-B14F-4D97-AF65-F5344CB8AC3E}">
        <p14:creationId xmlns:p14="http://schemas.microsoft.com/office/powerpoint/2010/main" val="3914650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B6FA134-1BC1-F649-8FF8-595A064638CD}"/>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15</a:t>
            </a:fld>
            <a:endParaRPr lang="en-US" altLang="en-US"/>
          </a:p>
        </p:txBody>
      </p:sp>
      <p:sp>
        <p:nvSpPr>
          <p:cNvPr id="4" name="Rectangle 3">
            <a:extLst>
              <a:ext uri="{FF2B5EF4-FFF2-40B4-BE49-F238E27FC236}">
                <a16:creationId xmlns:a16="http://schemas.microsoft.com/office/drawing/2014/main" id="{96DFA3DC-4AB5-AC44-892F-914234D35D5B}"/>
              </a:ext>
            </a:extLst>
          </p:cNvPr>
          <p:cNvSpPr/>
          <p:nvPr/>
        </p:nvSpPr>
        <p:spPr>
          <a:xfrm>
            <a:off x="723900" y="612844"/>
            <a:ext cx="8001000" cy="5632311"/>
          </a:xfrm>
          <a:prstGeom prst="rect">
            <a:avLst/>
          </a:prstGeom>
        </p:spPr>
        <p:txBody>
          <a:bodyPr wrap="square">
            <a:spAutoFit/>
          </a:bodyPr>
          <a:lstStyle/>
          <a:p>
            <a:r>
              <a:rPr lang="en-US" sz="2000" dirty="0"/>
              <a:t>WG CRG Motion </a:t>
            </a:r>
          </a:p>
          <a:p>
            <a:r>
              <a:rPr lang="en-US" sz="2400" dirty="0"/>
              <a:t> </a:t>
            </a:r>
          </a:p>
          <a:p>
            <a:r>
              <a:rPr lang="en-US" altLang="en-US" sz="2400" dirty="0">
                <a:solidFill>
                  <a:srgbClr val="000000"/>
                </a:solidFill>
              </a:rPr>
              <a:t>Move that 802.15 WG approve the formation of a Comment Resolution Group (CRG) for the </a:t>
            </a:r>
            <a:r>
              <a:rPr lang="en-US" sz="2400" dirty="0"/>
              <a:t>WG balloting of the P802.15.4-REVd-D03 with the following membership: Gary Stuebing(As Chair), Don Sturek, Kunal Shah, Ruben Salazar, Tero Kivinen, Phil Beecher and </a:t>
            </a:r>
            <a:r>
              <a:rPr lang="en-US" sz="2400" dirty="0" err="1"/>
              <a:t>Shoichi</a:t>
            </a:r>
            <a:r>
              <a:rPr lang="en-US" sz="2400" dirty="0"/>
              <a:t> Kitazawa. The 802.15.4md CRG is authorized to approve comment resolutions and to approve the start of a recirculation letter ballot of the revised draft on behalf of the 802.15 WG. Comment resolution on ballots between sessions will be conducted via reflector email and via teleconferences announced to the reflector as per the LMSC 802 WG P&amp;P</a:t>
            </a:r>
          </a:p>
          <a:p>
            <a:r>
              <a:rPr lang="en-US" sz="2400" dirty="0"/>
              <a:t>Moved By: Gary Stuebing</a:t>
            </a:r>
          </a:p>
          <a:p>
            <a:r>
              <a:rPr lang="en-US" sz="2400" dirty="0"/>
              <a:t>Seconded By</a:t>
            </a:r>
            <a:r>
              <a:rPr lang="en-US" sz="2000" dirty="0"/>
              <a:t>:</a:t>
            </a:r>
            <a:endParaRPr lang="en-US" sz="2400" dirty="0"/>
          </a:p>
        </p:txBody>
      </p:sp>
    </p:spTree>
    <p:extLst>
      <p:ext uri="{BB962C8B-B14F-4D97-AF65-F5344CB8AC3E}">
        <p14:creationId xmlns:p14="http://schemas.microsoft.com/office/powerpoint/2010/main" val="2019131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
        <p:nvSpPr>
          <p:cNvPr id="5" name="Date Placeholder 3">
            <a:extLst>
              <a:ext uri="{FF2B5EF4-FFF2-40B4-BE49-F238E27FC236}">
                <a16:creationId xmlns:a16="http://schemas.microsoft.com/office/drawing/2014/main" id="{A9C2299F-15DA-044D-B415-949827017289}"/>
              </a:ext>
            </a:extLst>
          </p:cNvPr>
          <p:cNvSpPr txBox="1">
            <a:spLocks/>
          </p:cNvSpPr>
          <p:nvPr/>
        </p:nvSpPr>
        <p:spPr>
          <a:xfrm>
            <a:off x="685800" y="3048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September, 2019</a:t>
            </a:r>
            <a:endParaRPr lang="en-US" altLang="en-US" dirty="0"/>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September</a:t>
            </a:r>
            <a:r>
              <a:rPr lang="en-US" altLang="en-US" sz="3600" dirty="0"/>
              <a:t> IEEE 802.15.4md Opening and Closing  V1.0</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
        <p:nvSpPr>
          <p:cNvPr id="7" name="Date Placeholder 3">
            <a:extLst>
              <a:ext uri="{FF2B5EF4-FFF2-40B4-BE49-F238E27FC236}">
                <a16:creationId xmlns:a16="http://schemas.microsoft.com/office/drawing/2014/main" id="{7B290BED-BA16-6C47-A019-4C44FD68D676}"/>
              </a:ext>
            </a:extLst>
          </p:cNvPr>
          <p:cNvSpPr>
            <a:spLocks noGrp="1"/>
          </p:cNvSpPr>
          <p:nvPr>
            <p:ph type="dt" sz="half" idx="10"/>
          </p:nvPr>
        </p:nvSpPr>
        <p:spPr>
          <a:xfrm>
            <a:off x="685800" y="304800"/>
            <a:ext cx="1600200" cy="215444"/>
          </a:xfrm>
        </p:spPr>
        <p:txBody>
          <a:bodyPr/>
          <a:lstStyle>
            <a:lvl1pPr>
              <a:defRPr/>
            </a:lvl1pPr>
          </a:lstStyle>
          <a:p>
            <a:r>
              <a:rPr lang="en-US" altLang="en-US" dirty="0"/>
              <a:t>September, 2019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019959765"/>
              </p:ext>
            </p:extLst>
          </p:nvPr>
        </p:nvGraphicFramePr>
        <p:xfrm>
          <a:off x="152400" y="1715467"/>
          <a:ext cx="8762999" cy="4803745"/>
        </p:xfrm>
        <a:graphic>
          <a:graphicData uri="http://schemas.openxmlformats.org/drawingml/2006/table">
            <a:tbl>
              <a:tblPr firstRow="1" firstCol="1" bandRow="1">
                <a:tableStyleId>{00A15C55-8517-42AA-B614-E9B94910E393}</a:tableStyleId>
              </a:tblPr>
              <a:tblGrid>
                <a:gridCol w="851011">
                  <a:extLst>
                    <a:ext uri="{9D8B030D-6E8A-4147-A177-3AD203B41FA5}">
                      <a16:colId xmlns:a16="http://schemas.microsoft.com/office/drawing/2014/main" val="20000"/>
                    </a:ext>
                  </a:extLst>
                </a:gridCol>
                <a:gridCol w="2127528">
                  <a:extLst>
                    <a:ext uri="{9D8B030D-6E8A-4147-A177-3AD203B41FA5}">
                      <a16:colId xmlns:a16="http://schemas.microsoft.com/office/drawing/2014/main" val="20001"/>
                    </a:ext>
                  </a:extLst>
                </a:gridCol>
                <a:gridCol w="1957325">
                  <a:extLst>
                    <a:ext uri="{9D8B030D-6E8A-4147-A177-3AD203B41FA5}">
                      <a16:colId xmlns:a16="http://schemas.microsoft.com/office/drawing/2014/main" val="20002"/>
                    </a:ext>
                  </a:extLst>
                </a:gridCol>
                <a:gridCol w="1845936">
                  <a:extLst>
                    <a:ext uri="{9D8B030D-6E8A-4147-A177-3AD203B41FA5}">
                      <a16:colId xmlns:a16="http://schemas.microsoft.com/office/drawing/2014/main" val="20003"/>
                    </a:ext>
                  </a:extLst>
                </a:gridCol>
                <a:gridCol w="1981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Plenary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Grand Ballroom I &amp; II (Salon 1 &amp; 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AFTER</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r>
                        <a:rPr lang="en-US" dirty="0"/>
                        <a:t>Midweek Grand </a:t>
                      </a:r>
                      <a:r>
                        <a:rPr lang="en-US" dirty="0" err="1"/>
                        <a:t>Fansipan</a:t>
                      </a:r>
                      <a:r>
                        <a:rPr lang="en-US" dirty="0"/>
                        <a:t> 2 (Salon 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rgbClr val="000000"/>
                          </a:solidFill>
                          <a:effectLst/>
                          <a:uLnTx/>
                          <a:uFillTx/>
                          <a:latin typeface="+mn-lt"/>
                          <a:ea typeface="+mn-ea"/>
                          <a:cs typeface="+mn-cs"/>
                        </a:rPr>
                        <a:t>Fansipan</a:t>
                      </a:r>
                      <a:r>
                        <a:rPr kumimoji="0" lang="en-US" sz="1800" b="0" i="0" u="none" strike="noStrike" kern="1200" cap="none" spc="0" normalizeH="0" baseline="0" noProof="0" dirty="0">
                          <a:ln>
                            <a:noFill/>
                          </a:ln>
                          <a:solidFill>
                            <a:srgbClr val="000000"/>
                          </a:solidFill>
                          <a:effectLst/>
                          <a:uLnTx/>
                          <a:uFillTx/>
                          <a:latin typeface="+mn-lt"/>
                          <a:ea typeface="+mn-ea"/>
                          <a:cs typeface="+mn-cs"/>
                        </a:rPr>
                        <a:t> 2 (Salon B)</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rgbClr val="000000"/>
                          </a:solidFill>
                          <a:effectLst/>
                          <a:uLnTx/>
                          <a:uFillTx/>
                          <a:latin typeface="+mn-lt"/>
                          <a:ea typeface="+mn-ea"/>
                          <a:cs typeface="+mn-cs"/>
                        </a:rPr>
                        <a:t>Fansipan</a:t>
                      </a:r>
                      <a:r>
                        <a:rPr kumimoji="0" lang="en-US" sz="1800" b="0" i="0" u="none" strike="noStrike" kern="1200" cap="none" spc="0" normalizeH="0" baseline="0" noProof="0" dirty="0">
                          <a:ln>
                            <a:noFill/>
                          </a:ln>
                          <a:solidFill>
                            <a:srgbClr val="000000"/>
                          </a:solidFill>
                          <a:effectLst/>
                          <a:uLnTx/>
                          <a:uFillTx/>
                          <a:latin typeface="+mn-lt"/>
                          <a:ea typeface="+mn-ea"/>
                          <a:cs typeface="+mn-cs"/>
                        </a:rPr>
                        <a:t> 2 (Salon B)</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rgbClr val="000000"/>
                          </a:solidFill>
                          <a:effectLst/>
                          <a:uLnTx/>
                          <a:uFillTx/>
                          <a:latin typeface="+mn-lt"/>
                          <a:ea typeface="+mn-ea"/>
                          <a:cs typeface="+mn-cs"/>
                        </a:rPr>
                        <a:t>Fansipan</a:t>
                      </a:r>
                      <a:r>
                        <a:rPr kumimoji="0" lang="en-US" sz="1800" b="0" i="0" u="none" strike="noStrike" kern="1200" cap="none" spc="0" normalizeH="0" baseline="0" noProof="0" dirty="0">
                          <a:ln>
                            <a:noFill/>
                          </a:ln>
                          <a:solidFill>
                            <a:srgbClr val="000000"/>
                          </a:solidFill>
                          <a:effectLst/>
                          <a:uLnTx/>
                          <a:uFillTx/>
                          <a:latin typeface="+mn-lt"/>
                          <a:ea typeface="+mn-ea"/>
                          <a:cs typeface="+mn-cs"/>
                        </a:rPr>
                        <a:t> 2 (Salon 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rgbClr val="000000"/>
                          </a:solidFill>
                          <a:effectLst/>
                          <a:uLnTx/>
                          <a:uFillTx/>
                          <a:latin typeface="+mn-lt"/>
                          <a:ea typeface="+mn-ea"/>
                          <a:cs typeface="+mn-cs"/>
                        </a:rPr>
                        <a:t>Fansipan</a:t>
                      </a:r>
                      <a:r>
                        <a:rPr kumimoji="0" lang="en-US" sz="1800" b="0" i="0" u="none" strike="noStrike" kern="1200" cap="none" spc="0" normalizeH="0" baseline="0" noProof="0" dirty="0">
                          <a:ln>
                            <a:noFill/>
                          </a:ln>
                          <a:solidFill>
                            <a:srgbClr val="000000"/>
                          </a:solidFill>
                          <a:effectLst/>
                          <a:uLnTx/>
                          <a:uFillTx/>
                          <a:latin typeface="+mn-lt"/>
                          <a:ea typeface="+mn-ea"/>
                          <a:cs typeface="+mn-cs"/>
                        </a:rPr>
                        <a:t> 2 (Salon B)</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6:30pm Closing </a:t>
                      </a:r>
                      <a:r>
                        <a:rPr lang="en-US" dirty="0" err="1"/>
                        <a:t>Fansipan</a:t>
                      </a:r>
                      <a:r>
                        <a:rPr lang="en-US" dirty="0"/>
                        <a:t> 2 (Salon B)</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Opening Session</a:t>
            </a:r>
          </a:p>
          <a:p>
            <a:pPr lvl="1"/>
            <a:r>
              <a:rPr lang="en-US" sz="2400" dirty="0"/>
              <a:t>Call for Patents</a:t>
            </a:r>
          </a:p>
          <a:p>
            <a:pPr lvl="1"/>
            <a:r>
              <a:rPr lang="en-US" sz="2400" dirty="0"/>
              <a:t>Review minutes and approve minutes from last Face to Face. DCN 15-19-0354-00</a:t>
            </a:r>
          </a:p>
          <a:p>
            <a:pPr lvl="1"/>
            <a:r>
              <a:rPr lang="en-US" sz="2400" dirty="0"/>
              <a:t>Approve CRG Minutes </a:t>
            </a:r>
          </a:p>
          <a:p>
            <a:pPr lvl="2"/>
            <a:r>
              <a:rPr lang="en-US" sz="2000" dirty="0"/>
              <a:t>DCN 15-19-0369-00-04md</a:t>
            </a:r>
          </a:p>
          <a:p>
            <a:pPr lvl="2"/>
            <a:r>
              <a:rPr lang="en-US" sz="2000" dirty="0"/>
              <a:t>DCN 15-19-0384-00-04md</a:t>
            </a:r>
          </a:p>
          <a:p>
            <a:pPr lvl="2"/>
            <a:r>
              <a:rPr lang="en-US" sz="2000" dirty="0"/>
              <a:t>DCN 15-19-0388-00-o4md</a:t>
            </a:r>
          </a:p>
          <a:p>
            <a:pPr lvl="2"/>
            <a:r>
              <a:rPr lang="en-US" sz="2000" dirty="0"/>
              <a:t>DCN 15-19-0391-00-04md</a:t>
            </a:r>
          </a:p>
          <a:p>
            <a:pPr lvl="1"/>
            <a:r>
              <a:rPr lang="en-US" sz="2400" dirty="0"/>
              <a:t>Current Comment Status</a:t>
            </a:r>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9AE07FDC-6039-F24D-941B-A35B6414D317}"/>
              </a:ext>
            </a:extLst>
          </p:cNvPr>
          <p:cNvGraphicFramePr>
            <a:graphicFrameLocks noGrp="1"/>
          </p:cNvGraphicFramePr>
          <p:nvPr>
            <p:extLst>
              <p:ext uri="{D42A27DB-BD31-4B8C-83A1-F6EECF244321}">
                <p14:modId xmlns:p14="http://schemas.microsoft.com/office/powerpoint/2010/main" val="2834047050"/>
              </p:ext>
            </p:extLst>
          </p:nvPr>
        </p:nvGraphicFramePr>
        <p:xfrm>
          <a:off x="1524000" y="2133600"/>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545679184"/>
                    </a:ext>
                  </a:extLst>
                </a:gridCol>
                <a:gridCol w="1600200">
                  <a:extLst>
                    <a:ext uri="{9D8B030D-6E8A-4147-A177-3AD203B41FA5}">
                      <a16:colId xmlns:a16="http://schemas.microsoft.com/office/drawing/2014/main" val="446869718"/>
                    </a:ext>
                  </a:extLst>
                </a:gridCol>
                <a:gridCol w="1600200">
                  <a:extLst>
                    <a:ext uri="{9D8B030D-6E8A-4147-A177-3AD203B41FA5}">
                      <a16:colId xmlns:a16="http://schemas.microsoft.com/office/drawing/2014/main" val="3207683483"/>
                    </a:ext>
                  </a:extLst>
                </a:gridCol>
                <a:gridCol w="1600200">
                  <a:extLst>
                    <a:ext uri="{9D8B030D-6E8A-4147-A177-3AD203B41FA5}">
                      <a16:colId xmlns:a16="http://schemas.microsoft.com/office/drawing/2014/main" val="41596453"/>
                    </a:ext>
                  </a:extLst>
                </a:gridCol>
              </a:tblGrid>
              <a:tr h="0">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1144613048"/>
                  </a:ext>
                </a:extLst>
              </a:tr>
              <a:tr h="329243">
                <a:tc>
                  <a:txBody>
                    <a:bodyPr/>
                    <a:lstStyle/>
                    <a:p>
                      <a:pPr algn="ctr"/>
                      <a:r>
                        <a:rPr lang="en-US" dirty="0"/>
                        <a:t>LB158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237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188</a:t>
                      </a:r>
                    </a:p>
                  </a:txBody>
                  <a:tcPr>
                    <a:solidFill>
                      <a:srgbClr val="FFC000"/>
                    </a:solidFill>
                  </a:tcPr>
                </a:tc>
                <a:extLst>
                  <a:ext uri="{0D108BD9-81ED-4DB2-BD59-A6C34878D82A}">
                    <a16:rowId xmlns:a16="http://schemas.microsoft.com/office/drawing/2014/main" val="4218296357"/>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a:t>
                      </a:r>
                    </a:p>
                  </a:txBody>
                  <a:tcPr>
                    <a:solidFill>
                      <a:srgbClr val="FFC000"/>
                    </a:solidFill>
                  </a:tcPr>
                </a:tc>
                <a:extLst>
                  <a:ext uri="{0D108BD9-81ED-4DB2-BD59-A6C34878D82A}">
                    <a16:rowId xmlns:a16="http://schemas.microsoft.com/office/drawing/2014/main" val="3313201505"/>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240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196</a:t>
                      </a:r>
                    </a:p>
                  </a:txBody>
                  <a:tcPr>
                    <a:solidFill>
                      <a:srgbClr val="FFC000"/>
                    </a:solidFill>
                  </a:tcPr>
                </a:tc>
                <a:extLst>
                  <a:ext uri="{0D108BD9-81ED-4DB2-BD59-A6C34878D82A}">
                    <a16:rowId xmlns:a16="http://schemas.microsoft.com/office/drawing/2014/main" val="4076148125"/>
                  </a:ext>
                </a:extLst>
              </a:tr>
              <a:tr h="0">
                <a:tc>
                  <a:txBody>
                    <a:bodyPr/>
                    <a:lstStyle/>
                    <a:p>
                      <a:pPr algn="ctr"/>
                      <a:r>
                        <a:rPr lang="en-US" dirty="0"/>
                        <a:t>Grand Total</a:t>
                      </a: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507</a:t>
                      </a:r>
                    </a:p>
                  </a:txBody>
                  <a:tcPr/>
                </a:tc>
                <a:tc hMerge="1">
                  <a:txBody>
                    <a:bodyPr/>
                    <a:lstStyle/>
                    <a:p>
                      <a:pPr algn="ctr"/>
                      <a:endParaRPr lang="en-US"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82053274"/>
                  </a:ext>
                </a:extLst>
              </a:tr>
            </a:tbl>
          </a:graphicData>
        </a:graphic>
      </p:graphicFrame>
      <p:sp>
        <p:nvSpPr>
          <p:cNvPr id="7" name="TextBox 6">
            <a:extLst>
              <a:ext uri="{FF2B5EF4-FFF2-40B4-BE49-F238E27FC236}">
                <a16:creationId xmlns:a16="http://schemas.microsoft.com/office/drawing/2014/main" id="{D6481F6D-2A16-F64A-8CCF-C3D398DE6962}"/>
              </a:ext>
            </a:extLst>
          </p:cNvPr>
          <p:cNvSpPr txBox="1"/>
          <p:nvPr/>
        </p:nvSpPr>
        <p:spPr>
          <a:xfrm>
            <a:off x="1525929" y="3962400"/>
            <a:ext cx="4947188" cy="1200329"/>
          </a:xfrm>
          <a:prstGeom prst="rect">
            <a:avLst/>
          </a:prstGeom>
          <a:noFill/>
        </p:spPr>
        <p:txBody>
          <a:bodyPr wrap="none" rtlCol="0">
            <a:spAutoFit/>
          </a:bodyPr>
          <a:lstStyle/>
          <a:p>
            <a:r>
              <a:rPr lang="en-US" sz="2400" dirty="0"/>
              <a:t>All Editorials have been Sent to Editor</a:t>
            </a:r>
          </a:p>
          <a:p>
            <a:r>
              <a:rPr lang="en-US" sz="2400" dirty="0"/>
              <a:t>Currently have resolved 153 Technical</a:t>
            </a:r>
          </a:p>
          <a:p>
            <a:r>
              <a:rPr lang="en-US" sz="2400" dirty="0"/>
              <a:t> – 85 Total Comments outstanding</a:t>
            </a:r>
          </a:p>
        </p:txBody>
      </p:sp>
    </p:spTree>
    <p:extLst>
      <p:ext uri="{BB962C8B-B14F-4D97-AF65-F5344CB8AC3E}">
        <p14:creationId xmlns:p14="http://schemas.microsoft.com/office/powerpoint/2010/main" val="2387061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643218" y="238380"/>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Review submissions</a:t>
            </a:r>
          </a:p>
          <a:p>
            <a:r>
              <a:rPr lang="en-US" sz="2800" dirty="0"/>
              <a:t>Sessions 2-5 </a:t>
            </a:r>
          </a:p>
          <a:p>
            <a:pPr lvl="1"/>
            <a:r>
              <a:rPr lang="en-US" sz="2400" dirty="0"/>
              <a:t>Review Submissions</a:t>
            </a:r>
          </a:p>
          <a:p>
            <a:pPr lvl="1"/>
            <a:endParaRPr lang="en-US" sz="2400" dirty="0"/>
          </a:p>
          <a:p>
            <a:pPr marL="514350" indent="-457200"/>
            <a:r>
              <a:rPr lang="en-US" sz="2800" dirty="0"/>
              <a:t>Session 6</a:t>
            </a:r>
          </a:p>
          <a:p>
            <a:pPr marL="914400" lvl="1" indent="-457200"/>
            <a:r>
              <a:rPr lang="en-US" sz="2400" dirty="0"/>
              <a:t>Motions and next steps</a:t>
            </a:r>
          </a:p>
          <a:p>
            <a:pPr lvl="1"/>
            <a:endParaRPr lang="en-US" sz="24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91604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endParaRPr lang="en-US" sz="2800" dirty="0"/>
          </a:p>
          <a:p>
            <a:endParaRPr lang="en-US" sz="2800" dirty="0"/>
          </a:p>
          <a:p>
            <a:pPr marL="0" indent="0">
              <a:buNone/>
            </a:pPr>
            <a:endParaRPr lang="en-US" sz="2800" dirty="0"/>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13882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endParaRPr lang="en-US" sz="2800" dirty="0"/>
          </a:p>
          <a:p>
            <a:pPr marL="0" indent="0">
              <a:buNone/>
            </a:pPr>
            <a:endParaRPr lang="en-US" sz="2800" dirty="0"/>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5268779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7063</TotalTime>
  <Words>844</Words>
  <Application>Microsoft Macintosh PowerPoint</Application>
  <PresentationFormat>On-screen Show (4:3)</PresentationFormat>
  <Paragraphs>210</Paragraphs>
  <Slides>15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PowerPoint Presentation</vt:lpstr>
      <vt:lpstr>PowerPoint Presentation</vt:lpstr>
      <vt:lpstr>802.15.4MD September IEEE 802.15.4md Opening and Closing  V1.0 </vt:lpstr>
      <vt:lpstr>15.4md Sessions this Week</vt:lpstr>
      <vt:lpstr>Agenda </vt:lpstr>
      <vt:lpstr>IEEE 802.15.4md </vt:lpstr>
      <vt:lpstr>Agenda </vt:lpstr>
      <vt:lpstr>IEEE 802.15.4md Closing Report </vt:lpstr>
      <vt:lpstr>IEEE 802.15.4md Closing Report </vt:lpstr>
      <vt:lpstr>IEEE 802.15.4md Closing Report </vt:lpstr>
      <vt:lpstr>Closing Report  - Revised Timeline</vt:lpstr>
      <vt:lpstr>Closing Report  - Revised Timeline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112</cp:revision>
  <cp:lastPrinted>1998-02-10T13:28:06Z</cp:lastPrinted>
  <dcterms:created xsi:type="dcterms:W3CDTF">2018-03-03T14:04:29Z</dcterms:created>
  <dcterms:modified xsi:type="dcterms:W3CDTF">2019-09-15T03:02:47Z</dcterms:modified>
</cp:coreProperties>
</file>