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61" r:id="rId3"/>
    <p:sldId id="258" r:id="rId4"/>
    <p:sldId id="265" r:id="rId5"/>
    <p:sldId id="273" r:id="rId6"/>
    <p:sldId id="288" r:id="rId7"/>
    <p:sldId id="290" r:id="rId8"/>
    <p:sldId id="298" r:id="rId9"/>
    <p:sldId id="291" r:id="rId10"/>
    <p:sldId id="296" r:id="rId11"/>
    <p:sldId id="297" r:id="rId12"/>
    <p:sldId id="278" r:id="rId13"/>
    <p:sldId id="293" r:id="rId14"/>
    <p:sldId id="294"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46"/>
    <p:restoredTop sz="86259"/>
  </p:normalViewPr>
  <p:slideViewPr>
    <p:cSldViewPr>
      <p:cViewPr varScale="1">
        <p:scale>
          <a:sx n="110" d="100"/>
          <a:sy n="110" d="100"/>
        </p:scale>
        <p:origin x="2528"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7</a:t>
            </a:fld>
            <a:endParaRPr lang="en-US" altLang="en-US"/>
          </a:p>
        </p:txBody>
      </p:sp>
    </p:spTree>
    <p:extLst>
      <p:ext uri="{BB962C8B-B14F-4D97-AF65-F5344CB8AC3E}">
        <p14:creationId xmlns:p14="http://schemas.microsoft.com/office/powerpoint/2010/main" val="250479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10</a:t>
            </a:fld>
            <a:endParaRPr lang="en-US" altLang="en-US"/>
          </a:p>
        </p:txBody>
      </p:sp>
    </p:spTree>
    <p:extLst>
      <p:ext uri="{BB962C8B-B14F-4D97-AF65-F5344CB8AC3E}">
        <p14:creationId xmlns:p14="http://schemas.microsoft.com/office/powerpoint/2010/main" val="1583869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11</a:t>
            </a:fld>
            <a:endParaRPr lang="en-US" altLang="en-US"/>
          </a:p>
        </p:txBody>
      </p:sp>
    </p:spTree>
    <p:extLst>
      <p:ext uri="{BB962C8B-B14F-4D97-AF65-F5344CB8AC3E}">
        <p14:creationId xmlns:p14="http://schemas.microsoft.com/office/powerpoint/2010/main" val="3688860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12</a:t>
            </a:fld>
            <a:endParaRPr lang="en-US" altLang="en-US"/>
          </a:p>
        </p:txBody>
      </p:sp>
    </p:spTree>
    <p:extLst>
      <p:ext uri="{BB962C8B-B14F-4D97-AF65-F5344CB8AC3E}">
        <p14:creationId xmlns:p14="http://schemas.microsoft.com/office/powerpoint/2010/main" val="131727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85800" y="304800"/>
            <a:ext cx="1600200" cy="215444"/>
          </a:xfrm>
        </p:spPr>
        <p:txBody>
          <a:bodyPr/>
          <a:lstStyle>
            <a:lvl1pPr>
              <a:defRPr/>
            </a:lvl1pPr>
          </a:lstStyle>
          <a:p>
            <a:r>
              <a:rPr lang="en-US" altLang="en-US" dirty="0"/>
              <a:t>September, 2019</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 15-19-0392-00-04md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5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Sept 2019 IEEE 802.15.4md Opening and Closing</a:t>
            </a:r>
          </a:p>
          <a:p>
            <a:r>
              <a:rPr lang="en-US" altLang="en-US" sz="1600" b="1" dirty="0">
                <a:solidFill>
                  <a:schemeClr val="tx2"/>
                </a:solidFill>
              </a:rPr>
              <a:t>Date Submitted: </a:t>
            </a:r>
            <a:r>
              <a:rPr lang="en-US" altLang="en-US" sz="1600" dirty="0">
                <a:solidFill>
                  <a:schemeClr val="tx2"/>
                </a:solidFill>
              </a:rPr>
              <a:t>August 30</a:t>
            </a:r>
            <a:r>
              <a:rPr lang="en-US" altLang="en-US" sz="1600" b="1" dirty="0">
                <a:solidFill>
                  <a:schemeClr val="tx2"/>
                </a:solidFill>
              </a:rPr>
              <a:t>, </a:t>
            </a:r>
            <a:r>
              <a:rPr lang="en-US" altLang="en-US" sz="1600" dirty="0">
                <a:solidFill>
                  <a:schemeClr val="tx2"/>
                </a:solidFill>
              </a:rPr>
              <a:t>2019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15-19-0392-00-04md </a:t>
            </a:r>
            <a:r>
              <a:rPr lang="en-US" altLang="en-US" sz="1600" b="1" dirty="0">
                <a:solidFill>
                  <a:schemeClr val="tx2"/>
                </a:solidFill>
              </a:rPr>
              <a:t>Abstract: Sept</a:t>
            </a:r>
            <a:r>
              <a:rPr lang="en-US" altLang="en-US" sz="1600" dirty="0">
                <a:solidFill>
                  <a:schemeClr val="tx2"/>
                </a:solidFill>
              </a:rPr>
              <a:t> 2019 IEEE 802.15.4md Opening and Closing</a:t>
            </a:r>
          </a:p>
          <a:p>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5" name="Date Placeholder 3">
            <a:extLst>
              <a:ext uri="{FF2B5EF4-FFF2-40B4-BE49-F238E27FC236}">
                <a16:creationId xmlns:a16="http://schemas.microsoft.com/office/drawing/2014/main" id="{9F20500E-9B45-D449-8E0B-08E60BB12C7E}"/>
              </a:ext>
            </a:extLst>
          </p:cNvPr>
          <p:cNvSpPr txBox="1">
            <a:spLocks/>
          </p:cNvSpPr>
          <p:nvPr/>
        </p:nvSpPr>
        <p:spPr>
          <a:xfrm>
            <a:off x="457200" y="2286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September, 2019</a:t>
            </a:r>
            <a:endParaRPr lang="en-US" altLang="en-US" dirty="0"/>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381000"/>
            <a:ext cx="7772400" cy="1066800"/>
          </a:xfrm>
        </p:spPr>
        <p:txBody>
          <a:bodyPr/>
          <a:lstStyle/>
          <a:p>
            <a:r>
              <a:rPr lang="en-US" dirty="0"/>
              <a:t>Closing Report  - Revised Timeline</a:t>
            </a:r>
          </a:p>
        </p:txBody>
      </p:sp>
      <p:sp>
        <p:nvSpPr>
          <p:cNvPr id="3" name="Rectangle 2">
            <a:extLst>
              <a:ext uri="{FF2B5EF4-FFF2-40B4-BE49-F238E27FC236}">
                <a16:creationId xmlns:a16="http://schemas.microsoft.com/office/drawing/2014/main" id="{2ADBF6C2-BF2F-C341-86A5-401102F46F12}"/>
              </a:ext>
            </a:extLst>
          </p:cNvPr>
          <p:cNvSpPr/>
          <p:nvPr/>
        </p:nvSpPr>
        <p:spPr>
          <a:xfrm>
            <a:off x="609600" y="1447800"/>
            <a:ext cx="8534400" cy="1569660"/>
          </a:xfrm>
          <a:prstGeom prst="rect">
            <a:avLst/>
          </a:prstGeom>
        </p:spPr>
        <p:txBody>
          <a:bodyPr wrap="square">
            <a:spAutoFit/>
          </a:bodyPr>
          <a:lstStyle/>
          <a:p>
            <a:pPr>
              <a:spcBef>
                <a:spcPts val="0"/>
              </a:spcBef>
              <a:spcAft>
                <a:spcPts val="0"/>
              </a:spcAft>
            </a:pPr>
            <a:r>
              <a:rPr lang="en-US" sz="2400" dirty="0">
                <a:solidFill>
                  <a:srgbClr val="000000"/>
                </a:solidFill>
                <a:latin typeface="Calibri" panose="020F0502020204030204" pitchFamily="34" charset="0"/>
              </a:rPr>
              <a:t>VIENNA PLENARY</a:t>
            </a:r>
          </a:p>
          <a:p>
            <a:pPr marL="1257300" lvl="2"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1257300" lvl="2"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15 Day Letter Ballot conditional recirculation to start before August 26</a:t>
            </a:r>
            <a:r>
              <a:rPr lang="en-US" sz="2400" baseline="30000" dirty="0">
                <a:solidFill>
                  <a:srgbClr val="000000"/>
                </a:solidFill>
                <a:latin typeface="Calibri" panose="020F0502020204030204" pitchFamily="34" charset="0"/>
              </a:rPr>
              <a:t>th</a:t>
            </a:r>
            <a:r>
              <a:rPr lang="en-US" sz="2400" dirty="0">
                <a:solidFill>
                  <a:srgbClr val="000000"/>
                </a:solidFill>
                <a:latin typeface="Calibri" panose="020F0502020204030204" pitchFamily="34" charset="0"/>
              </a:rPr>
              <a:t> </a:t>
            </a:r>
          </a:p>
        </p:txBody>
      </p:sp>
      <p:sp>
        <p:nvSpPr>
          <p:cNvPr id="4" name="TextBox 3">
            <a:extLst>
              <a:ext uri="{FF2B5EF4-FFF2-40B4-BE49-F238E27FC236}">
                <a16:creationId xmlns:a16="http://schemas.microsoft.com/office/drawing/2014/main" id="{BD3296AA-B546-AD4D-B3EE-066A561E251C}"/>
              </a:ext>
            </a:extLst>
          </p:cNvPr>
          <p:cNvSpPr txBox="1"/>
          <p:nvPr/>
        </p:nvSpPr>
        <p:spPr>
          <a:xfrm>
            <a:off x="575310" y="2948880"/>
            <a:ext cx="8687443" cy="2308324"/>
          </a:xfrm>
          <a:prstGeom prst="rect">
            <a:avLst/>
          </a:prstGeom>
          <a:noFill/>
        </p:spPr>
        <p:txBody>
          <a:bodyPr wrap="none" rtlCol="0">
            <a:spAutoFit/>
          </a:bodyPr>
          <a:lstStyle/>
          <a:p>
            <a:pPr>
              <a:spcBef>
                <a:spcPts val="0"/>
              </a:spcBef>
              <a:spcAft>
                <a:spcPts val="0"/>
              </a:spcAft>
            </a:pPr>
            <a:r>
              <a:rPr lang="en-US" sz="2400" dirty="0">
                <a:solidFill>
                  <a:srgbClr val="000000"/>
                </a:solidFill>
                <a:latin typeface="Calibri" panose="020F0502020204030204" pitchFamily="34" charset="0"/>
              </a:rPr>
              <a:t>HANOI INTERIM</a:t>
            </a:r>
            <a:endParaRPr lang="en-US" sz="2800" dirty="0">
              <a:solidFill>
                <a:srgbClr val="000000"/>
              </a:solidFill>
              <a:latin typeface="Calibri" panose="020F0502020204030204" pitchFamily="34" charset="0"/>
            </a:endParaRP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 </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request EC e-ballot for </a:t>
            </a:r>
          </a:p>
          <a:p>
            <a:pPr lvl="1">
              <a:spcBef>
                <a:spcPts val="0"/>
              </a:spcBef>
              <a:spcAft>
                <a:spcPts val="0"/>
              </a:spcAft>
            </a:pPr>
            <a:r>
              <a:rPr lang="en-US" sz="2400" dirty="0">
                <a:solidFill>
                  <a:srgbClr val="000000"/>
                </a:solidFill>
                <a:latin typeface="Calibri" panose="020F0502020204030204" pitchFamily="34" charset="0"/>
              </a:rPr>
              <a:t>conditional sponsor ballot approval – Sep 2019</a:t>
            </a:r>
            <a:endParaRPr lang="en-US" sz="2800" dirty="0">
              <a:solidFill>
                <a:srgbClr val="000000"/>
              </a:solidFill>
              <a:latin typeface="Calibri" panose="020F0502020204030204" pitchFamily="34" charset="0"/>
            </a:endParaRP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Start Sponsor Ballot (30 days) - Starting 2 Oct and complete by</a:t>
            </a:r>
          </a:p>
          <a:p>
            <a:pPr lvl="1">
              <a:spcBef>
                <a:spcPts val="0"/>
              </a:spcBef>
              <a:spcAft>
                <a:spcPts val="0"/>
              </a:spcAft>
            </a:pPr>
            <a:r>
              <a:rPr lang="en-US" sz="2400" dirty="0">
                <a:solidFill>
                  <a:srgbClr val="000000"/>
                </a:solidFill>
                <a:latin typeface="Calibri" panose="020F0502020204030204" pitchFamily="34" charset="0"/>
              </a:rPr>
              <a:t> 31 Oct</a:t>
            </a:r>
          </a:p>
        </p:txBody>
      </p:sp>
    </p:spTree>
    <p:extLst>
      <p:ext uri="{BB962C8B-B14F-4D97-AF65-F5344CB8AC3E}">
        <p14:creationId xmlns:p14="http://schemas.microsoft.com/office/powerpoint/2010/main" val="3526028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752-14D1-6146-80BE-6FBD29849E28}"/>
              </a:ext>
            </a:extLst>
          </p:cNvPr>
          <p:cNvSpPr>
            <a:spLocks noGrp="1"/>
          </p:cNvSpPr>
          <p:nvPr>
            <p:ph type="title"/>
          </p:nvPr>
        </p:nvSpPr>
        <p:spPr>
          <a:xfrm>
            <a:off x="685800" y="457200"/>
            <a:ext cx="7772400" cy="1066800"/>
          </a:xfrm>
        </p:spPr>
        <p:txBody>
          <a:bodyPr/>
          <a:lstStyle/>
          <a:p>
            <a:r>
              <a:rPr lang="en-US" dirty="0"/>
              <a:t>Closing Report  - Revised Timeline</a:t>
            </a:r>
          </a:p>
        </p:txBody>
      </p:sp>
      <p:sp>
        <p:nvSpPr>
          <p:cNvPr id="3" name="Rectangle 2">
            <a:extLst>
              <a:ext uri="{FF2B5EF4-FFF2-40B4-BE49-F238E27FC236}">
                <a16:creationId xmlns:a16="http://schemas.microsoft.com/office/drawing/2014/main" id="{2ADBF6C2-BF2F-C341-86A5-401102F46F12}"/>
              </a:ext>
            </a:extLst>
          </p:cNvPr>
          <p:cNvSpPr/>
          <p:nvPr/>
        </p:nvSpPr>
        <p:spPr>
          <a:xfrm>
            <a:off x="609600" y="1524000"/>
            <a:ext cx="8534400" cy="2308324"/>
          </a:xfrm>
          <a:prstGeom prst="rect">
            <a:avLst/>
          </a:prstGeom>
        </p:spPr>
        <p:txBody>
          <a:bodyPr wrap="square">
            <a:spAutoFit/>
          </a:bodyPr>
          <a:lstStyle/>
          <a:p>
            <a:pPr marL="285750"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KONA PLENARY</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initiate Recirc ballot to begin Nov 17, 2019</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Conditional </a:t>
            </a:r>
            <a:r>
              <a:rPr lang="en-US" sz="2400" dirty="0" err="1">
                <a:solidFill>
                  <a:srgbClr val="000000"/>
                </a:solidFill>
                <a:latin typeface="Calibri" panose="020F0502020204030204" pitchFamily="34" charset="0"/>
              </a:rPr>
              <a:t>RevCom</a:t>
            </a:r>
            <a:r>
              <a:rPr lang="en-US" sz="2400" dirty="0">
                <a:solidFill>
                  <a:srgbClr val="000000"/>
                </a:solidFill>
                <a:latin typeface="Calibri" panose="020F0502020204030204" pitchFamily="34" charset="0"/>
              </a:rPr>
              <a:t> approval – November 18, 2019</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Submission to </a:t>
            </a:r>
            <a:r>
              <a:rPr lang="en-US" sz="2400" dirty="0" err="1">
                <a:solidFill>
                  <a:srgbClr val="000000"/>
                </a:solidFill>
                <a:latin typeface="Calibri" panose="020F0502020204030204" pitchFamily="34" charset="0"/>
              </a:rPr>
              <a:t>RevCom</a:t>
            </a:r>
            <a:r>
              <a:rPr lang="en-US" sz="2400" dirty="0">
                <a:solidFill>
                  <a:srgbClr val="000000"/>
                </a:solidFill>
                <a:latin typeface="Calibri" panose="020F0502020204030204" pitchFamily="34" charset="0"/>
              </a:rPr>
              <a:t> in mid Dec-2019</a:t>
            </a:r>
          </a:p>
          <a:p>
            <a:pPr marL="1200150" lvl="2"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Fallback is January</a:t>
            </a:r>
          </a:p>
        </p:txBody>
      </p:sp>
    </p:spTree>
    <p:extLst>
      <p:ext uri="{BB962C8B-B14F-4D97-AF65-F5344CB8AC3E}">
        <p14:creationId xmlns:p14="http://schemas.microsoft.com/office/powerpoint/2010/main" val="1366703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51B326F-35DC-8444-BE21-8992E252C019}"/>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12</a:t>
            </a:fld>
            <a:endParaRPr lang="en-US" altLang="en-US"/>
          </a:p>
        </p:txBody>
      </p:sp>
      <p:sp>
        <p:nvSpPr>
          <p:cNvPr id="4" name="Rectangle 3">
            <a:extLst>
              <a:ext uri="{FF2B5EF4-FFF2-40B4-BE49-F238E27FC236}">
                <a16:creationId xmlns:a16="http://schemas.microsoft.com/office/drawing/2014/main" id="{7968DD62-ECF7-1E48-938D-99C060700260}"/>
              </a:ext>
            </a:extLst>
          </p:cNvPr>
          <p:cNvSpPr/>
          <p:nvPr/>
        </p:nvSpPr>
        <p:spPr>
          <a:xfrm>
            <a:off x="685800" y="914400"/>
            <a:ext cx="7772400" cy="5509200"/>
          </a:xfrm>
          <a:prstGeom prst="rect">
            <a:avLst/>
          </a:prstGeom>
        </p:spPr>
        <p:txBody>
          <a:bodyPr wrap="square">
            <a:spAutoFit/>
          </a:bodyPr>
          <a:lstStyle/>
          <a:p>
            <a:r>
              <a:rPr lang="en-US" sz="3200" dirty="0"/>
              <a:t>TG Motion for TG4md Letter Ballot</a:t>
            </a:r>
          </a:p>
          <a:p>
            <a:endParaRPr lang="en-US" sz="3200" dirty="0"/>
          </a:p>
          <a:p>
            <a:r>
              <a:rPr lang="en-US" sz="3200" dirty="0"/>
              <a:t>Move that TG4md formally request that the 802.15 WG start a WG Recirculation Letter Ballot requesting approval of document P802.15.4-REVd-D04 and to forward document P802.15.4-REVd-D05 to Standards Association Ballot pending the completion and inclusion of the edits in the draft. </a:t>
            </a:r>
          </a:p>
          <a:p>
            <a:r>
              <a:rPr lang="en-US" sz="3200" dirty="0"/>
              <a:t>Moved: Phil Beecher</a:t>
            </a:r>
          </a:p>
          <a:p>
            <a:r>
              <a:rPr lang="en-US" sz="3200" dirty="0"/>
              <a:t>Second: Chris </a:t>
            </a:r>
            <a:r>
              <a:rPr lang="en-US" sz="3200" dirty="0" err="1"/>
              <a:t>Hett</a:t>
            </a:r>
            <a:endParaRPr lang="en-US" sz="3200" dirty="0"/>
          </a:p>
        </p:txBody>
      </p:sp>
    </p:spTree>
    <p:extLst>
      <p:ext uri="{BB962C8B-B14F-4D97-AF65-F5344CB8AC3E}">
        <p14:creationId xmlns:p14="http://schemas.microsoft.com/office/powerpoint/2010/main" val="1475594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13</a:t>
            </a:fld>
            <a:endParaRPr lang="en-US" altLang="en-US"/>
          </a:p>
        </p:txBody>
      </p:sp>
      <p:sp>
        <p:nvSpPr>
          <p:cNvPr id="4" name="Rectangle 3">
            <a:extLst>
              <a:ext uri="{FF2B5EF4-FFF2-40B4-BE49-F238E27FC236}">
                <a16:creationId xmlns:a16="http://schemas.microsoft.com/office/drawing/2014/main" id="{3414958C-0E1B-7045-BF0C-1B8D8247FC8D}"/>
              </a:ext>
            </a:extLst>
          </p:cNvPr>
          <p:cNvSpPr/>
          <p:nvPr/>
        </p:nvSpPr>
        <p:spPr>
          <a:xfrm>
            <a:off x="457994" y="853936"/>
            <a:ext cx="8457406" cy="5211683"/>
          </a:xfrm>
          <a:prstGeom prst="rect">
            <a:avLst/>
          </a:prstGeom>
        </p:spPr>
        <p:txBody>
          <a:bodyPr wrap="square">
            <a:spAutoFit/>
          </a:bodyPr>
          <a:lstStyle/>
          <a:p>
            <a:r>
              <a:rPr lang="en-US" sz="1800" dirty="0"/>
              <a:t>TG CRG Motion </a:t>
            </a: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WG balloting of the P802.15.4-REVd-D03 </a:t>
            </a:r>
            <a:r>
              <a:rPr lang="en-US" altLang="en-US" sz="2400" dirty="0">
                <a:solidFill>
                  <a:srgbClr val="000000"/>
                </a:solidFill>
              </a:rPr>
              <a:t>with the following membership: </a:t>
            </a:r>
            <a:r>
              <a:rPr lang="en-US" sz="2400" dirty="0"/>
              <a:t>Gary Stuebing(As Chair), Don Sturek, Kunal Shah, Ruben Salazar, Tero Kivinen, Phil Beecher and </a:t>
            </a:r>
            <a:r>
              <a:rPr lang="en-US" sz="2400" dirty="0" err="1"/>
              <a:t>Shoichi</a:t>
            </a:r>
            <a:r>
              <a:rPr lang="en-US" sz="2400" dirty="0"/>
              <a:t> Kitazawa.</a:t>
            </a:r>
            <a:r>
              <a:rPr lang="en-US" altLang="en-US" sz="2400" dirty="0">
                <a:solidFill>
                  <a:srgbClr val="000000"/>
                </a:solidFill>
              </a:rPr>
              <a:t> The 802.15.4md CRG is authorized to approve comment resolutions and to approve the start of recirculation Letter Ballot of the revised draft on behalf of the 802.15 WG. Comment resolution 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Don Sturek	</a:t>
            </a:r>
          </a:p>
          <a:p>
            <a:pPr lvl="2" eaLnBrk="1" hangingPunct="1">
              <a:spcBef>
                <a:spcPts val="375"/>
              </a:spcBef>
              <a:buSzPct val="100000"/>
            </a:pPr>
            <a:r>
              <a:rPr lang="en-US" altLang="en-US" sz="2000" dirty="0">
                <a:solidFill>
                  <a:srgbClr val="000000"/>
                </a:solidFill>
              </a:rPr>
              <a:t>Seconded By: Phil Beecher</a:t>
            </a:r>
            <a:endParaRPr lang="en-US" sz="1800" dirty="0"/>
          </a:p>
        </p:txBody>
      </p:sp>
    </p:spTree>
    <p:extLst>
      <p:ext uri="{BB962C8B-B14F-4D97-AF65-F5344CB8AC3E}">
        <p14:creationId xmlns:p14="http://schemas.microsoft.com/office/powerpoint/2010/main" val="3914650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B6FA134-1BC1-F649-8FF8-595A064638CD}"/>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14</a:t>
            </a:fld>
            <a:endParaRPr lang="en-US" altLang="en-US"/>
          </a:p>
        </p:txBody>
      </p:sp>
      <p:sp>
        <p:nvSpPr>
          <p:cNvPr id="4" name="Rectangle 3">
            <a:extLst>
              <a:ext uri="{FF2B5EF4-FFF2-40B4-BE49-F238E27FC236}">
                <a16:creationId xmlns:a16="http://schemas.microsoft.com/office/drawing/2014/main" id="{96DFA3DC-4AB5-AC44-892F-914234D35D5B}"/>
              </a:ext>
            </a:extLst>
          </p:cNvPr>
          <p:cNvSpPr/>
          <p:nvPr/>
        </p:nvSpPr>
        <p:spPr>
          <a:xfrm>
            <a:off x="723900" y="612844"/>
            <a:ext cx="8001000" cy="5632311"/>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a:t>
            </a:r>
            <a:r>
              <a:rPr lang="en-US" sz="2400" dirty="0"/>
              <a:t>WG balloting of the P802.15.4-REVd-D03 with the following membership: Gary Stuebing(As Chair), Don Sturek, Kunal Shah, Ruben Salazar, Tero Kivinen, Phil Beecher and </a:t>
            </a:r>
            <a:r>
              <a:rPr lang="en-US" sz="2400" dirty="0" err="1"/>
              <a:t>Shoichi</a:t>
            </a:r>
            <a:r>
              <a:rPr lang="en-US" sz="2400" dirty="0"/>
              <a:t> Kitazawa. The 802.15.4md CRG is authorized to approve comment resolutions and to approve the start of a recirculation letter ballot of the revised draft on behalf of the 802.15 WG. Comment resolution 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endParaRPr lang="en-US" sz="2400" dirty="0"/>
          </a:p>
        </p:txBody>
      </p:sp>
    </p:spTree>
    <p:extLst>
      <p:ext uri="{BB962C8B-B14F-4D97-AF65-F5344CB8AC3E}">
        <p14:creationId xmlns:p14="http://schemas.microsoft.com/office/powerpoint/2010/main" val="2019131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
        <p:nvSpPr>
          <p:cNvPr id="5" name="Date Placeholder 3">
            <a:extLst>
              <a:ext uri="{FF2B5EF4-FFF2-40B4-BE49-F238E27FC236}">
                <a16:creationId xmlns:a16="http://schemas.microsoft.com/office/drawing/2014/main" id="{A9C2299F-15DA-044D-B415-949827017289}"/>
              </a:ext>
            </a:extLst>
          </p:cNvPr>
          <p:cNvSpPr txBox="1">
            <a:spLocks/>
          </p:cNvSpPr>
          <p:nvPr/>
        </p:nvSpPr>
        <p:spPr>
          <a:xfrm>
            <a:off x="685800" y="304800"/>
            <a:ext cx="1600200" cy="21544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September, 2019</a:t>
            </a:r>
            <a:endParaRPr lang="en-US" altLang="en-US" dirty="0"/>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September</a:t>
            </a:r>
            <a:r>
              <a:rPr lang="en-US" altLang="en-US" sz="3600" dirty="0"/>
              <a:t> IEEE 802.15.4md Opening and Closing  V1.0</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
        <p:nvSpPr>
          <p:cNvPr id="7" name="Date Placeholder 3">
            <a:extLst>
              <a:ext uri="{FF2B5EF4-FFF2-40B4-BE49-F238E27FC236}">
                <a16:creationId xmlns:a16="http://schemas.microsoft.com/office/drawing/2014/main" id="{7B290BED-BA16-6C47-A019-4C44FD68D676}"/>
              </a:ext>
            </a:extLst>
          </p:cNvPr>
          <p:cNvSpPr>
            <a:spLocks noGrp="1"/>
          </p:cNvSpPr>
          <p:nvPr>
            <p:ph type="dt" sz="half" idx="10"/>
          </p:nvPr>
        </p:nvSpPr>
        <p:spPr>
          <a:xfrm>
            <a:off x="685800" y="304800"/>
            <a:ext cx="1600200" cy="215444"/>
          </a:xfrm>
        </p:spPr>
        <p:txBody>
          <a:bodyPr/>
          <a:lstStyle>
            <a:lvl1pPr>
              <a:defRPr/>
            </a:lvl1pPr>
          </a:lstStyle>
          <a:p>
            <a:r>
              <a:rPr lang="en-US" altLang="en-US" dirty="0"/>
              <a:t>September, 2019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2830226642"/>
              </p:ext>
            </p:extLst>
          </p:nvPr>
        </p:nvGraphicFramePr>
        <p:xfrm>
          <a:off x="152400" y="1715467"/>
          <a:ext cx="8762999" cy="4529425"/>
        </p:xfrm>
        <a:graphic>
          <a:graphicData uri="http://schemas.openxmlformats.org/drawingml/2006/table">
            <a:tbl>
              <a:tblPr firstRow="1" firstCol="1" bandRow="1">
                <a:tableStyleId>{00A15C55-8517-42AA-B614-E9B94910E393}</a:tableStyleId>
              </a:tblPr>
              <a:tblGrid>
                <a:gridCol w="851011">
                  <a:extLst>
                    <a:ext uri="{9D8B030D-6E8A-4147-A177-3AD203B41FA5}">
                      <a16:colId xmlns:a16="http://schemas.microsoft.com/office/drawing/2014/main" val="20000"/>
                    </a:ext>
                  </a:extLst>
                </a:gridCol>
                <a:gridCol w="2127528">
                  <a:extLst>
                    <a:ext uri="{9D8B030D-6E8A-4147-A177-3AD203B41FA5}">
                      <a16:colId xmlns:a16="http://schemas.microsoft.com/office/drawing/2014/main" val="20001"/>
                    </a:ext>
                  </a:extLst>
                </a:gridCol>
                <a:gridCol w="1957325">
                  <a:extLst>
                    <a:ext uri="{9D8B030D-6E8A-4147-A177-3AD203B41FA5}">
                      <a16:colId xmlns:a16="http://schemas.microsoft.com/office/drawing/2014/main" val="20002"/>
                    </a:ext>
                  </a:extLst>
                </a:gridCol>
                <a:gridCol w="1845936">
                  <a:extLst>
                    <a:ext uri="{9D8B030D-6E8A-4147-A177-3AD203B41FA5}">
                      <a16:colId xmlns:a16="http://schemas.microsoft.com/office/drawing/2014/main" val="20003"/>
                    </a:ext>
                  </a:extLst>
                </a:gridCol>
                <a:gridCol w="1981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Plenary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Grand Ballroom I &amp; II (Salon 1 &amp; 2)</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Hall K1</a:t>
                      </a:r>
                    </a:p>
                  </a:txBody>
                  <a:tcPr/>
                </a:tc>
                <a:tc>
                  <a:txBody>
                    <a:bodyPr/>
                    <a:lstStyle/>
                    <a:p>
                      <a:pPr algn="ctr"/>
                      <a:r>
                        <a:rPr lang="en-US" dirty="0"/>
                        <a:t>Midweek Grand </a:t>
                      </a:r>
                      <a:r>
                        <a:rPr lang="en-US" dirty="0" err="1"/>
                        <a:t>Fansipan</a:t>
                      </a:r>
                      <a:r>
                        <a:rPr lang="en-US" dirty="0"/>
                        <a:t> 2 (Salon 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000000"/>
                          </a:solidFill>
                          <a:effectLst/>
                          <a:uLnTx/>
                          <a:uFillTx/>
                          <a:latin typeface="+mn-lt"/>
                          <a:ea typeface="+mn-ea"/>
                          <a:cs typeface="+mn-cs"/>
                        </a:rPr>
                        <a:t>Fansipan</a:t>
                      </a:r>
                      <a:r>
                        <a:rPr kumimoji="0" lang="en-US" sz="1800" b="0" i="0" u="none" strike="noStrike" kern="1200" cap="none" spc="0" normalizeH="0" baseline="0" noProof="0" dirty="0">
                          <a:ln>
                            <a:noFill/>
                          </a:ln>
                          <a:solidFill>
                            <a:srgbClr val="000000"/>
                          </a:solidFill>
                          <a:effectLst/>
                          <a:uLnTx/>
                          <a:uFillTx/>
                          <a:latin typeface="+mn-lt"/>
                          <a:ea typeface="+mn-ea"/>
                          <a:cs typeface="+mn-cs"/>
                        </a:rPr>
                        <a:t> 2 (Salon B)</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000000"/>
                          </a:solidFill>
                          <a:effectLst/>
                          <a:uLnTx/>
                          <a:uFillTx/>
                          <a:latin typeface="+mn-lt"/>
                          <a:ea typeface="+mn-ea"/>
                          <a:cs typeface="+mn-cs"/>
                        </a:rPr>
                        <a:t>Fansipan</a:t>
                      </a:r>
                      <a:r>
                        <a:rPr kumimoji="0" lang="en-US" sz="1800" b="0" i="0" u="none" strike="noStrike" kern="1200" cap="none" spc="0" normalizeH="0" baseline="0" noProof="0" dirty="0">
                          <a:ln>
                            <a:noFill/>
                          </a:ln>
                          <a:solidFill>
                            <a:srgbClr val="000000"/>
                          </a:solidFill>
                          <a:effectLst/>
                          <a:uLnTx/>
                          <a:uFillTx/>
                          <a:latin typeface="+mn-lt"/>
                          <a:ea typeface="+mn-ea"/>
                          <a:cs typeface="+mn-cs"/>
                        </a:rPr>
                        <a:t> 2 (Salon B)</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000000"/>
                          </a:solidFill>
                          <a:effectLst/>
                          <a:uLnTx/>
                          <a:uFillTx/>
                          <a:latin typeface="+mn-lt"/>
                          <a:ea typeface="+mn-ea"/>
                          <a:cs typeface="+mn-cs"/>
                        </a:rPr>
                        <a:t>Fansipan</a:t>
                      </a:r>
                      <a:r>
                        <a:rPr kumimoji="0" lang="en-US" sz="1800" b="0" i="0" u="none" strike="noStrike" kern="1200" cap="none" spc="0" normalizeH="0" baseline="0" noProof="0" dirty="0">
                          <a:ln>
                            <a:noFill/>
                          </a:ln>
                          <a:solidFill>
                            <a:srgbClr val="000000"/>
                          </a:solidFill>
                          <a:effectLst/>
                          <a:uLnTx/>
                          <a:uFillTx/>
                          <a:latin typeface="+mn-lt"/>
                          <a:ea typeface="+mn-ea"/>
                          <a:cs typeface="+mn-cs"/>
                        </a:rPr>
                        <a:t> 2 (Salon 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000000"/>
                          </a:solidFill>
                          <a:effectLst/>
                          <a:uLnTx/>
                          <a:uFillTx/>
                          <a:latin typeface="+mn-lt"/>
                          <a:ea typeface="+mn-ea"/>
                          <a:cs typeface="+mn-cs"/>
                        </a:rPr>
                        <a:t>Fansipan</a:t>
                      </a:r>
                      <a:r>
                        <a:rPr kumimoji="0" lang="en-US" sz="1800" b="0" i="0" u="none" strike="noStrike" kern="1200" cap="none" spc="0" normalizeH="0" baseline="0" noProof="0" dirty="0">
                          <a:ln>
                            <a:noFill/>
                          </a:ln>
                          <a:solidFill>
                            <a:srgbClr val="000000"/>
                          </a:solidFill>
                          <a:effectLst/>
                          <a:uLnTx/>
                          <a:uFillTx/>
                          <a:latin typeface="+mn-lt"/>
                          <a:ea typeface="+mn-ea"/>
                          <a:cs typeface="+mn-cs"/>
                        </a:rPr>
                        <a:t> 2 (Salon B)</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srgbClr val="000000"/>
                          </a:solidFill>
                          <a:effectLst/>
                          <a:uLnTx/>
                          <a:uFillTx/>
                          <a:latin typeface="+mn-lt"/>
                          <a:ea typeface="+mn-ea"/>
                          <a:cs typeface="+mn-cs"/>
                        </a:rPr>
                        <a:t>Truc</a:t>
                      </a:r>
                      <a:r>
                        <a:rPr kumimoji="0" lang="en-US" sz="1800" b="0" i="0" u="none" strike="noStrike" kern="1200" cap="none" spc="0" normalizeH="0" baseline="0" noProof="0" dirty="0">
                          <a:ln>
                            <a:noFill/>
                          </a:ln>
                          <a:solidFill>
                            <a:srgbClr val="000000"/>
                          </a:solidFill>
                          <a:effectLst/>
                          <a:uLnTx/>
                          <a:uFillTx/>
                          <a:latin typeface="+mn-lt"/>
                          <a:ea typeface="+mn-ea"/>
                          <a:cs typeface="+mn-cs"/>
                        </a:rPr>
                        <a:t> Bach (Event 3)</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6:30pm Closing </a:t>
                      </a:r>
                      <a:r>
                        <a:rPr lang="en-US" dirty="0" err="1"/>
                        <a:t>Fansipan</a:t>
                      </a:r>
                      <a:r>
                        <a:rPr lang="en-US" dirty="0"/>
                        <a:t> 2 (Salon B)</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Session</a:t>
            </a:r>
          </a:p>
          <a:p>
            <a:pPr lvl="1"/>
            <a:r>
              <a:rPr lang="en-US" sz="2400" dirty="0"/>
              <a:t>Call for Patents</a:t>
            </a:r>
          </a:p>
          <a:p>
            <a:pPr lvl="1"/>
            <a:r>
              <a:rPr lang="en-US" sz="2400" dirty="0"/>
              <a:t>Review minutes and approve minutes from last Face to Face. DCN 15-19-0354-00</a:t>
            </a:r>
          </a:p>
          <a:p>
            <a:pPr lvl="1"/>
            <a:r>
              <a:rPr lang="en-US" sz="2400" dirty="0"/>
              <a:t>Approve CRG Minutes </a:t>
            </a:r>
          </a:p>
          <a:p>
            <a:pPr lvl="2"/>
            <a:r>
              <a:rPr lang="en-US" sz="2000" dirty="0"/>
              <a:t>DCN 15-19-0369-00-04md</a:t>
            </a:r>
          </a:p>
          <a:p>
            <a:pPr lvl="2"/>
            <a:r>
              <a:rPr lang="en-US" sz="2000"/>
              <a:t>DCN 15-19-0384-00-04md</a:t>
            </a:r>
            <a:endParaRPr lang="en-US" sz="2000" dirty="0"/>
          </a:p>
          <a:p>
            <a:pPr lvl="2"/>
            <a:r>
              <a:rPr lang="en-US" sz="2000" dirty="0"/>
              <a:t>DCN 15-19-0388-00-o4md</a:t>
            </a:r>
          </a:p>
          <a:p>
            <a:pPr lvl="2"/>
            <a:r>
              <a:rPr lang="en-US" sz="2000" dirty="0"/>
              <a:t>DCN 15-19-0391-00-04md</a:t>
            </a:r>
          </a:p>
          <a:p>
            <a:pPr lvl="1"/>
            <a:r>
              <a:rPr lang="en-US" sz="2400" dirty="0"/>
              <a:t>Review submissions</a:t>
            </a:r>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643218" y="238380"/>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Sessions 2-5 </a:t>
            </a:r>
          </a:p>
          <a:p>
            <a:pPr lvl="1"/>
            <a:r>
              <a:rPr lang="en-US" sz="2400" dirty="0"/>
              <a:t>Review Submissions</a:t>
            </a:r>
          </a:p>
          <a:p>
            <a:pPr lvl="1"/>
            <a:endParaRPr lang="en-US" sz="2400" dirty="0"/>
          </a:p>
          <a:p>
            <a:pPr marL="514350" indent="-457200"/>
            <a:r>
              <a:rPr lang="en-US" sz="2800" dirty="0"/>
              <a:t>Session 6</a:t>
            </a:r>
          </a:p>
          <a:p>
            <a:pPr marL="914400" lvl="1" indent="-457200"/>
            <a:r>
              <a:rPr lang="en-US" sz="2400" dirty="0"/>
              <a:t>Motions and next steps</a:t>
            </a:r>
          </a:p>
          <a:p>
            <a:pPr lvl="1"/>
            <a:endParaRPr lang="en-US" sz="24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9160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endParaRPr lang="en-US" sz="2800" dirty="0"/>
          </a:p>
          <a:p>
            <a:endParaRPr lang="en-US" sz="2800" dirty="0"/>
          </a:p>
          <a:p>
            <a:pPr marL="0" indent="0">
              <a:buNone/>
            </a:pPr>
            <a:endParaRPr lang="en-US" sz="2800" dirty="0"/>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13882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endParaRPr lang="en-US" sz="2800" dirty="0"/>
          </a:p>
          <a:p>
            <a:pPr marL="0" indent="0">
              <a:buNone/>
            </a:pPr>
            <a:endParaRPr lang="en-US" sz="2800" dirty="0"/>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52687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Table 8">
            <a:extLst>
              <a:ext uri="{FF2B5EF4-FFF2-40B4-BE49-F238E27FC236}">
                <a16:creationId xmlns:a16="http://schemas.microsoft.com/office/drawing/2014/main" id="{22183AED-6934-0841-9743-44F516EA8A17}"/>
              </a:ext>
            </a:extLst>
          </p:cNvPr>
          <p:cNvGraphicFramePr>
            <a:graphicFrameLocks noGrp="1"/>
          </p:cNvGraphicFramePr>
          <p:nvPr>
            <p:extLst>
              <p:ext uri="{D42A27DB-BD31-4B8C-83A1-F6EECF244321}">
                <p14:modId xmlns:p14="http://schemas.microsoft.com/office/powerpoint/2010/main" val="2278032953"/>
              </p:ext>
            </p:extLst>
          </p:nvPr>
        </p:nvGraphicFramePr>
        <p:xfrm>
          <a:off x="681318" y="1176020"/>
          <a:ext cx="6096000" cy="22199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106656212"/>
                    </a:ext>
                  </a:extLst>
                </a:gridCol>
                <a:gridCol w="3048000">
                  <a:extLst>
                    <a:ext uri="{9D8B030D-6E8A-4147-A177-3AD203B41FA5}">
                      <a16:colId xmlns:a16="http://schemas.microsoft.com/office/drawing/2014/main" val="856766449"/>
                    </a:ext>
                  </a:extLst>
                </a:gridCol>
              </a:tblGrid>
              <a:tr h="370840">
                <a:tc>
                  <a:txBody>
                    <a:bodyPr/>
                    <a:lstStyle/>
                    <a:p>
                      <a:r>
                        <a:rPr lang="en-US" dirty="0"/>
                        <a:t>VOTER POOL</a:t>
                      </a:r>
                    </a:p>
                  </a:txBody>
                  <a:tcPr/>
                </a:tc>
                <a:tc>
                  <a:txBody>
                    <a:bodyPr/>
                    <a:lstStyle/>
                    <a:p>
                      <a:r>
                        <a:rPr lang="en-US" dirty="0"/>
                        <a:t>98</a:t>
                      </a:r>
                    </a:p>
                  </a:txBody>
                  <a:tcPr/>
                </a:tc>
                <a:extLst>
                  <a:ext uri="{0D108BD9-81ED-4DB2-BD59-A6C34878D82A}">
                    <a16:rowId xmlns:a16="http://schemas.microsoft.com/office/drawing/2014/main" val="3616388979"/>
                  </a:ext>
                </a:extLst>
              </a:tr>
              <a:tr h="370840">
                <a:tc>
                  <a:txBody>
                    <a:bodyPr/>
                    <a:lstStyle/>
                    <a:p>
                      <a:r>
                        <a:rPr lang="en-US" dirty="0"/>
                        <a:t>Voted </a:t>
                      </a:r>
                    </a:p>
                  </a:txBody>
                  <a:tcPr/>
                </a:tc>
                <a:tc>
                  <a:txBody>
                    <a:bodyPr/>
                    <a:lstStyle/>
                    <a:p>
                      <a:r>
                        <a:rPr lang="en-US" dirty="0"/>
                        <a:t>58</a:t>
                      </a:r>
                    </a:p>
                  </a:txBody>
                  <a:tcPr/>
                </a:tc>
                <a:extLst>
                  <a:ext uri="{0D108BD9-81ED-4DB2-BD59-A6C34878D82A}">
                    <a16:rowId xmlns:a16="http://schemas.microsoft.com/office/drawing/2014/main" val="572555286"/>
                  </a:ext>
                </a:extLst>
              </a:tr>
              <a:tr h="370840">
                <a:tc>
                  <a:txBody>
                    <a:bodyPr/>
                    <a:lstStyle/>
                    <a:p>
                      <a:r>
                        <a:rPr lang="en-US" dirty="0"/>
                        <a:t>YES</a:t>
                      </a:r>
                    </a:p>
                  </a:txBody>
                  <a:tcPr/>
                </a:tc>
                <a:tc>
                  <a:txBody>
                    <a:bodyPr/>
                    <a:lstStyle/>
                    <a:p>
                      <a:r>
                        <a:rPr lang="en-US" dirty="0"/>
                        <a:t>48</a:t>
                      </a:r>
                    </a:p>
                  </a:txBody>
                  <a:tcPr/>
                </a:tc>
                <a:extLst>
                  <a:ext uri="{0D108BD9-81ED-4DB2-BD59-A6C34878D82A}">
                    <a16:rowId xmlns:a16="http://schemas.microsoft.com/office/drawing/2014/main" val="3961005247"/>
                  </a:ext>
                </a:extLst>
              </a:tr>
              <a:tr h="370840">
                <a:tc>
                  <a:txBody>
                    <a:bodyPr/>
                    <a:lstStyle/>
                    <a:p>
                      <a:r>
                        <a:rPr lang="en-US" dirty="0"/>
                        <a:t>Abstain</a:t>
                      </a:r>
                    </a:p>
                  </a:txBody>
                  <a:tcPr/>
                </a:tc>
                <a:tc>
                  <a:txBody>
                    <a:bodyPr/>
                    <a:lstStyle/>
                    <a:p>
                      <a:r>
                        <a:rPr lang="en-US" dirty="0"/>
                        <a:t>6</a:t>
                      </a:r>
                    </a:p>
                  </a:txBody>
                  <a:tcPr/>
                </a:tc>
                <a:extLst>
                  <a:ext uri="{0D108BD9-81ED-4DB2-BD59-A6C34878D82A}">
                    <a16:rowId xmlns:a16="http://schemas.microsoft.com/office/drawing/2014/main" val="2322914959"/>
                  </a:ext>
                </a:extLst>
              </a:tr>
              <a:tr h="370840">
                <a:tc>
                  <a:txBody>
                    <a:bodyPr/>
                    <a:lstStyle/>
                    <a:p>
                      <a:r>
                        <a:rPr lang="en-US" dirty="0"/>
                        <a:t>No</a:t>
                      </a:r>
                    </a:p>
                  </a:txBody>
                  <a:tcPr/>
                </a:tc>
                <a:tc>
                  <a:txBody>
                    <a:bodyPr/>
                    <a:lstStyle/>
                    <a:p>
                      <a:r>
                        <a:rPr lang="en-US" dirty="0"/>
                        <a:t>4\</a:t>
                      </a:r>
                    </a:p>
                  </a:txBody>
                  <a:tcPr/>
                </a:tc>
                <a:extLst>
                  <a:ext uri="{0D108BD9-81ED-4DB2-BD59-A6C34878D82A}">
                    <a16:rowId xmlns:a16="http://schemas.microsoft.com/office/drawing/2014/main" val="2956733522"/>
                  </a:ext>
                </a:extLst>
              </a:tr>
              <a:tr h="292713">
                <a:tc gridSpan="2">
                  <a:txBody>
                    <a:bodyPr/>
                    <a:lstStyle/>
                    <a:p>
                      <a:r>
                        <a:rPr lang="en-US" dirty="0"/>
                        <a:t>Ballot Passes</a:t>
                      </a:r>
                    </a:p>
                  </a:txBody>
                  <a:tcPr/>
                </a:tc>
                <a:tc hMerge="1">
                  <a:txBody>
                    <a:bodyPr/>
                    <a:lstStyle/>
                    <a:p>
                      <a:endParaRPr lang="en-US" dirty="0"/>
                    </a:p>
                  </a:txBody>
                  <a:tcPr/>
                </a:tc>
                <a:extLst>
                  <a:ext uri="{0D108BD9-81ED-4DB2-BD59-A6C34878D82A}">
                    <a16:rowId xmlns:a16="http://schemas.microsoft.com/office/drawing/2014/main" val="2127657442"/>
                  </a:ext>
                </a:extLst>
              </a:tr>
            </a:tbl>
          </a:graphicData>
        </a:graphic>
      </p:graphicFrame>
      <p:graphicFrame>
        <p:nvGraphicFramePr>
          <p:cNvPr id="5" name="Table 4">
            <a:extLst>
              <a:ext uri="{FF2B5EF4-FFF2-40B4-BE49-F238E27FC236}">
                <a16:creationId xmlns:a16="http://schemas.microsoft.com/office/drawing/2014/main" id="{9AE07FDC-6039-F24D-941B-A35B6414D317}"/>
              </a:ext>
            </a:extLst>
          </p:cNvPr>
          <p:cNvGraphicFramePr>
            <a:graphicFrameLocks noGrp="1"/>
          </p:cNvGraphicFramePr>
          <p:nvPr>
            <p:extLst>
              <p:ext uri="{D42A27DB-BD31-4B8C-83A1-F6EECF244321}">
                <p14:modId xmlns:p14="http://schemas.microsoft.com/office/powerpoint/2010/main" val="1665347119"/>
              </p:ext>
            </p:extLst>
          </p:nvPr>
        </p:nvGraphicFramePr>
        <p:xfrm>
          <a:off x="749943" y="4361763"/>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545679184"/>
                    </a:ext>
                  </a:extLst>
                </a:gridCol>
                <a:gridCol w="1600200">
                  <a:extLst>
                    <a:ext uri="{9D8B030D-6E8A-4147-A177-3AD203B41FA5}">
                      <a16:colId xmlns:a16="http://schemas.microsoft.com/office/drawing/2014/main" val="446869718"/>
                    </a:ext>
                  </a:extLst>
                </a:gridCol>
                <a:gridCol w="1600200">
                  <a:extLst>
                    <a:ext uri="{9D8B030D-6E8A-4147-A177-3AD203B41FA5}">
                      <a16:colId xmlns:a16="http://schemas.microsoft.com/office/drawing/2014/main" val="3207683483"/>
                    </a:ext>
                  </a:extLst>
                </a:gridCol>
                <a:gridCol w="1600200">
                  <a:extLst>
                    <a:ext uri="{9D8B030D-6E8A-4147-A177-3AD203B41FA5}">
                      <a16:colId xmlns:a16="http://schemas.microsoft.com/office/drawing/2014/main" val="41596453"/>
                    </a:ext>
                  </a:extLst>
                </a:gridCol>
              </a:tblGrid>
              <a:tr h="0">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1144613048"/>
                  </a:ext>
                </a:extLst>
              </a:tr>
              <a:tr h="329243">
                <a:tc>
                  <a:txBody>
                    <a:bodyPr/>
                    <a:lstStyle/>
                    <a:p>
                      <a:pPr algn="ctr"/>
                      <a:r>
                        <a:rPr lang="en-US" dirty="0"/>
                        <a:t>LB158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237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188</a:t>
                      </a:r>
                    </a:p>
                  </a:txBody>
                  <a:tcPr>
                    <a:solidFill>
                      <a:srgbClr val="FFC000"/>
                    </a:solidFill>
                  </a:tcPr>
                </a:tc>
                <a:extLst>
                  <a:ext uri="{0D108BD9-81ED-4DB2-BD59-A6C34878D82A}">
                    <a16:rowId xmlns:a16="http://schemas.microsoft.com/office/drawing/2014/main" val="4218296357"/>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a:t>
                      </a:r>
                    </a:p>
                  </a:txBody>
                  <a:tcPr>
                    <a:solidFill>
                      <a:srgbClr val="FFC000"/>
                    </a:solidFill>
                  </a:tcPr>
                </a:tc>
                <a:extLst>
                  <a:ext uri="{0D108BD9-81ED-4DB2-BD59-A6C34878D82A}">
                    <a16:rowId xmlns:a16="http://schemas.microsoft.com/office/drawing/2014/main" val="3313201505"/>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239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196</a:t>
                      </a:r>
                    </a:p>
                  </a:txBody>
                  <a:tcPr>
                    <a:solidFill>
                      <a:srgbClr val="FFC000"/>
                    </a:solidFill>
                  </a:tcPr>
                </a:tc>
                <a:extLst>
                  <a:ext uri="{0D108BD9-81ED-4DB2-BD59-A6C34878D82A}">
                    <a16:rowId xmlns:a16="http://schemas.microsoft.com/office/drawing/2014/main" val="4076148125"/>
                  </a:ext>
                </a:extLst>
              </a:tr>
              <a:tr h="0">
                <a:tc>
                  <a:txBody>
                    <a:bodyPr/>
                    <a:lstStyle/>
                    <a:p>
                      <a:pPr algn="ctr"/>
                      <a:r>
                        <a:rPr lang="en-US" dirty="0"/>
                        <a:t>Grand Total</a:t>
                      </a: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507</a:t>
                      </a:r>
                    </a:p>
                  </a:txBody>
                  <a:tcPr/>
                </a:tc>
                <a:tc hMerge="1">
                  <a:txBody>
                    <a:bodyPr/>
                    <a:lstStyle/>
                    <a:p>
                      <a:pPr algn="ctr"/>
                      <a:endParaRPr lang="en-US"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82053274"/>
                  </a:ext>
                </a:extLst>
              </a:tr>
            </a:tbl>
          </a:graphicData>
        </a:graphic>
      </p:graphicFrame>
    </p:spTree>
    <p:extLst>
      <p:ext uri="{BB962C8B-B14F-4D97-AF65-F5344CB8AC3E}">
        <p14:creationId xmlns:p14="http://schemas.microsoft.com/office/powerpoint/2010/main" val="23870614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7049</TotalTime>
  <Words>810</Words>
  <Application>Microsoft Macintosh PowerPoint</Application>
  <PresentationFormat>On-screen Show (4:3)</PresentationFormat>
  <Paragraphs>185</Paragraphs>
  <Slides>14</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PowerPoint Presentation</vt:lpstr>
      <vt:lpstr>PowerPoint Presentation</vt:lpstr>
      <vt:lpstr>802.15.4MD September IEEE 802.15.4md Opening and Closing  V1.0 </vt:lpstr>
      <vt:lpstr>15.4md Sessions this Week</vt:lpstr>
      <vt:lpstr>Agenda </vt:lpstr>
      <vt:lpstr>Agenda </vt:lpstr>
      <vt:lpstr>IEEE 802.15.4md Closing Report </vt:lpstr>
      <vt:lpstr>IEEE 802.15.4md Closing Report </vt:lpstr>
      <vt:lpstr>IEEE 802.15.4md Closing Report </vt:lpstr>
      <vt:lpstr>Closing Report  - Revised Timeline</vt:lpstr>
      <vt:lpstr>Closing Report  - Revised Timeline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109</cp:revision>
  <cp:lastPrinted>1998-02-10T13:28:06Z</cp:lastPrinted>
  <dcterms:created xsi:type="dcterms:W3CDTF">2018-03-03T14:04:29Z</dcterms:created>
  <dcterms:modified xsi:type="dcterms:W3CDTF">2019-08-30T03:11:24Z</dcterms:modified>
</cp:coreProperties>
</file>