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424" r:id="rId3"/>
    <p:sldId id="845" r:id="rId4"/>
    <p:sldId id="846" r:id="rId5"/>
    <p:sldId id="847" r:id="rId6"/>
    <p:sldId id="848" r:id="rId7"/>
    <p:sldId id="849" r:id="rId8"/>
    <p:sldId id="850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ngnickel, Volker" initials="JV" lastIdx="1" clrIdx="0">
    <p:extLst>
      <p:ext uri="{19B8F6BF-5375-455C-9EA6-DF929625EA0E}">
        <p15:presenceInfo xmlns:p15="http://schemas.microsoft.com/office/powerpoint/2012/main" userId="S-1-5-21-229799756-4240444915-3125021034-14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40" autoAdjust="0"/>
    <p:restoredTop sz="95409" autoAdjust="0"/>
  </p:normalViewPr>
  <p:slideViewPr>
    <p:cSldViewPr>
      <p:cViewPr varScale="1">
        <p:scale>
          <a:sx n="62" d="100"/>
          <a:sy n="62" d="100"/>
        </p:scale>
        <p:origin x="840" y="5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955" y="-5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F6236B3F-AAE8-4343-8D17-1CD4A2A314C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E281DCD4-2343-4947-8B75-75553159331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15FB7E5E-1D6C-444E-B0CF-852BD311553D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E2326AAA-479D-4C15-B355-9FA1B1CC0AD0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1CA195A-8EAA-43F4-A374-22257D3123E5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675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79515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1CA195A-8EAA-43F4-A374-22257D3123E5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675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11966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1CA195A-8EAA-43F4-A374-22257D3123E5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675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241803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1CA195A-8EAA-43F4-A374-22257D3123E5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675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267598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1CA195A-8EAA-43F4-A374-22257D3123E5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675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068231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1CA195A-8EAA-43F4-A374-22257D3123E5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675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06221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72A242-A53C-48B8-8B0E-E0667002279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4177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614C591-0250-4FD0-86F5-39871E39B3E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37059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4DDFCC2-0985-4E8F-BA09-607C30FEBF5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2469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4341813" y="6475413"/>
            <a:ext cx="53657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4469FC-C9DB-4CF7-B72B-A1003E4A38C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64482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A98F26-E5B1-4163-85A5-8AEAB51889DD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00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0F7A2E7-433A-43CF-A125-B9366AA0D2AC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619384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25B325D-5BFA-4A21-B14F-52BA7B3163A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544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EBDB450-E4F5-4079-A7A5-BC8B3FCD71E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04968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8B6B97E-A131-4E70-B751-6AA28B12AF03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43177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992F502-A117-425F-8C36-321CA96D7F4F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7648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92CC3B-7091-4A21-AE18-AF061F98F997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249769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05136A3-916A-4787-9964-0B5266AD54D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458122" y="304026"/>
            <a:ext cx="29238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15-19</a:t>
            </a:r>
            <a:r>
              <a:rPr lang="en-US" sz="1800" b="1" dirty="0" smtClean="0"/>
              <a:t>-0390-01-0013</a:t>
            </a:r>
            <a:endParaRPr lang="en-US" altLang="en-US" sz="1800" b="1" dirty="0"/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032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0" y="6475413"/>
            <a:ext cx="2600325" cy="2301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2"/>
          </p:nvPr>
        </p:nvSpPr>
        <p:spPr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/>
          <a:lstStyle>
            <a:lvl1pPr>
              <a:spcBef>
                <a:spcPct val="0"/>
              </a:spcBef>
              <a:buFontTx/>
              <a:buNone/>
              <a:defRPr sz="16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July 2018</a:t>
            </a: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220" r:id="rId1"/>
    <p:sldLayoutId id="2147491221" r:id="rId2"/>
    <p:sldLayoutId id="2147491222" r:id="rId3"/>
    <p:sldLayoutId id="2147491223" r:id="rId4"/>
    <p:sldLayoutId id="2147491224" r:id="rId5"/>
    <p:sldLayoutId id="2147491225" r:id="rId6"/>
    <p:sldLayoutId id="2147491226" r:id="rId7"/>
    <p:sldLayoutId id="2147491227" r:id="rId8"/>
    <p:sldLayoutId id="2147491228" r:id="rId9"/>
    <p:sldLayoutId id="2147491229" r:id="rId10"/>
    <p:sldLayoutId id="214749123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04D58A0-EF71-4C14-B6CC-C21D1250F7FE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35138"/>
            <a:ext cx="8077200" cy="1066800"/>
          </a:xfrm>
        </p:spPr>
        <p:txBody>
          <a:bodyPr/>
          <a:lstStyle/>
          <a:p>
            <a:r>
              <a:rPr lang="en-US" altLang="en-US" sz="3000" dirty="0" smtClean="0"/>
              <a:t>IEEE 802.15 TG13 </a:t>
            </a:r>
            <a:br>
              <a:rPr lang="en-US" altLang="en-US" sz="3000" dirty="0" smtClean="0"/>
            </a:br>
            <a:r>
              <a:rPr lang="en-US" altLang="en-US" sz="3000" dirty="0" smtClean="0"/>
              <a:t>Multi-</a:t>
            </a:r>
            <a:r>
              <a:rPr lang="en-US" altLang="en-US" sz="3000" dirty="0" err="1" smtClean="0"/>
              <a:t>Gbit</a:t>
            </a:r>
            <a:r>
              <a:rPr lang="en-US" altLang="en-US" sz="3000" dirty="0" smtClean="0"/>
              <a:t>/s Optical Wireless Communication </a:t>
            </a:r>
            <a:br>
              <a:rPr lang="en-US" altLang="en-US" sz="3000" dirty="0" smtClean="0"/>
            </a:br>
            <a:r>
              <a:rPr lang="en-US" altLang="en-US" sz="3000" dirty="0" smtClean="0"/>
              <a:t>To-Do-List-for-WGLB  </a:t>
            </a:r>
          </a:p>
        </p:txBody>
      </p:sp>
      <p:sp>
        <p:nvSpPr>
          <p:cNvPr id="1536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32591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2019-08-28</a:t>
            </a:r>
          </a:p>
        </p:txBody>
      </p:sp>
      <p:graphicFrame>
        <p:nvGraphicFramePr>
          <p:cNvPr id="15366" name="Object 11"/>
          <p:cNvGraphicFramePr>
            <a:graphicFrameLocks noChangeAspect="1"/>
          </p:cNvGraphicFramePr>
          <p:nvPr/>
        </p:nvGraphicFramePr>
        <p:xfrm>
          <a:off x="666750" y="4324350"/>
          <a:ext cx="9026525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3" name="Document" r:id="rId4" imgW="8239301" imgH="1079612" progId="Word.Document.8">
                  <p:embed/>
                </p:oleObj>
              </mc:Choice>
              <mc:Fallback>
                <p:oleObj name="Document" r:id="rId4" imgW="8239301" imgH="107961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4324350"/>
                        <a:ext cx="9026525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685800" y="379253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sp>
        <p:nvSpPr>
          <p:cNvPr id="15368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Volker Jungnickel (</a:t>
            </a:r>
            <a:r>
              <a:rPr lang="en-US" altLang="en-US" sz="1200" b="0" dirty="0" err="1" smtClean="0"/>
              <a:t>Fraunhofer</a:t>
            </a:r>
            <a:r>
              <a:rPr lang="en-US" altLang="en-US" sz="1200" b="0" dirty="0" smtClean="0"/>
              <a:t> HHI)</a:t>
            </a: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August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F83107E0-218B-4453-B106-91E1881773E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en-US" altLang="en-US" dirty="0"/>
              <a:t>This presentation contains the IEEE 802.15 TG13 Multi- </a:t>
            </a:r>
            <a:r>
              <a:rPr lang="en-US" altLang="en-US" dirty="0" err="1"/>
              <a:t>Gbit</a:t>
            </a:r>
            <a:r>
              <a:rPr lang="en-US" altLang="en-US" dirty="0"/>
              <a:t>/s Optical Wireless Communication </a:t>
            </a:r>
            <a:r>
              <a:rPr lang="en-US" altLang="en-US" dirty="0" smtClean="0"/>
              <a:t>To-Do-List in preparation of the working group letter ballot.</a:t>
            </a: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de-DE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7412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Abstract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August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4D25468-B7C5-44CB-8F34-DA9B54F6219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66563" name="Rectangle 3"/>
          <p:cNvSpPr txBox="1">
            <a:spLocks noChangeArrowheads="1"/>
          </p:cNvSpPr>
          <p:nvPr/>
        </p:nvSpPr>
        <p:spPr bwMode="auto">
          <a:xfrm>
            <a:off x="685800" y="929268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List of TBDs</a:t>
            </a:r>
            <a:endParaRPr lang="en-US" altLang="en-US" dirty="0"/>
          </a:p>
        </p:txBody>
      </p:sp>
      <p:sp>
        <p:nvSpPr>
          <p:cNvPr id="6656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66565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None/>
              <a:defRPr/>
            </a:pPr>
            <a:r>
              <a:rPr lang="de-DE" sz="2000" dirty="0" err="1" smtClean="0"/>
              <a:t>Clause</a:t>
            </a:r>
            <a:r>
              <a:rPr lang="de-DE" sz="2000" dirty="0" smtClean="0"/>
              <a:t> 1-3</a:t>
            </a:r>
          </a:p>
          <a:p>
            <a:pPr marL="342900" indent="-342900" algn="just">
              <a:defRPr/>
            </a:pPr>
            <a:r>
              <a:rPr lang="de-DE" sz="2000" b="0" dirty="0" smtClean="0"/>
              <a:t>Editorial  </a:t>
            </a:r>
          </a:p>
          <a:p>
            <a:pPr algn="just">
              <a:buNone/>
              <a:defRPr/>
            </a:pPr>
            <a:r>
              <a:rPr lang="de-DE" sz="2000" dirty="0" err="1" smtClean="0"/>
              <a:t>Clause</a:t>
            </a:r>
            <a:r>
              <a:rPr lang="de-DE" sz="2000" dirty="0" smtClean="0"/>
              <a:t> 4: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>
                <a:solidFill>
                  <a:srgbClr val="FFC000"/>
                </a:solidFill>
              </a:rPr>
              <a:t>MIMO </a:t>
            </a:r>
            <a:r>
              <a:rPr lang="de-DE" sz="2000" b="0" dirty="0" smtClean="0">
                <a:solidFill>
                  <a:srgbClr val="FFC000"/>
                </a:solidFill>
              </a:rPr>
              <a:t>at </a:t>
            </a:r>
            <a:r>
              <a:rPr lang="de-DE" sz="2000" b="0" dirty="0" err="1" smtClean="0">
                <a:solidFill>
                  <a:srgbClr val="FFC000"/>
                </a:solidFill>
              </a:rPr>
              <a:t>the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device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side</a:t>
            </a:r>
            <a:r>
              <a:rPr lang="de-DE" sz="2000" b="0" dirty="0">
                <a:solidFill>
                  <a:srgbClr val="FFC000"/>
                </a:solidFill>
              </a:rPr>
              <a:t> (also </a:t>
            </a:r>
            <a:r>
              <a:rPr lang="de-DE" sz="2000" b="0" dirty="0" err="1">
                <a:solidFill>
                  <a:srgbClr val="FFC000"/>
                </a:solidFill>
              </a:rPr>
              <a:t>to</a:t>
            </a:r>
            <a:r>
              <a:rPr lang="de-DE" sz="2000" b="0" dirty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be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worked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into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Clauses</a:t>
            </a:r>
            <a:r>
              <a:rPr lang="de-DE" sz="2000" b="0" dirty="0" smtClean="0">
                <a:solidFill>
                  <a:srgbClr val="FFC000"/>
                </a:solidFill>
              </a:rPr>
              <a:t> 5, 6, 7)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err="1" smtClean="0">
                <a:solidFill>
                  <a:srgbClr val="FFC000"/>
                </a:solidFill>
              </a:rPr>
              <a:t>Full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duplex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>
                <a:solidFill>
                  <a:srgbClr val="FFC000"/>
                </a:solidFill>
              </a:rPr>
              <a:t>(</a:t>
            </a:r>
            <a:r>
              <a:rPr lang="de-DE" sz="2000" b="0" dirty="0" smtClean="0">
                <a:solidFill>
                  <a:srgbClr val="FFC000"/>
                </a:solidFill>
              </a:rPr>
              <a:t>also </a:t>
            </a:r>
            <a:r>
              <a:rPr lang="de-DE" sz="2000" b="0" dirty="0" err="1" smtClean="0">
                <a:solidFill>
                  <a:srgbClr val="FFC000"/>
                </a:solidFill>
              </a:rPr>
              <a:t>to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be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worked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into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Clauses</a:t>
            </a:r>
            <a:r>
              <a:rPr lang="de-DE" sz="2000" b="0" dirty="0" smtClean="0">
                <a:solidFill>
                  <a:srgbClr val="FFC000"/>
                </a:solidFill>
              </a:rPr>
              <a:t> 5, 6, 7)</a:t>
            </a:r>
          </a:p>
          <a:p>
            <a:pPr algn="just">
              <a:buNone/>
              <a:defRPr/>
            </a:pPr>
            <a:endParaRPr lang="de-DE" sz="2000" b="0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de-DE" sz="2800" b="0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August 2019</a:t>
            </a:r>
          </a:p>
        </p:txBody>
      </p:sp>
    </p:spTree>
    <p:extLst>
      <p:ext uri="{BB962C8B-B14F-4D97-AF65-F5344CB8AC3E}">
        <p14:creationId xmlns:p14="http://schemas.microsoft.com/office/powerpoint/2010/main" val="96857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4D25468-B7C5-44CB-8F34-DA9B54F6219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66563" name="Rectangle 3"/>
          <p:cNvSpPr txBox="1">
            <a:spLocks noChangeArrowheads="1"/>
          </p:cNvSpPr>
          <p:nvPr/>
        </p:nvSpPr>
        <p:spPr bwMode="auto">
          <a:xfrm>
            <a:off x="685800" y="929268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List of TBDs</a:t>
            </a:r>
            <a:endParaRPr lang="en-US" altLang="en-US" dirty="0"/>
          </a:p>
        </p:txBody>
      </p:sp>
      <p:sp>
        <p:nvSpPr>
          <p:cNvPr id="6656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66565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None/>
              <a:defRPr/>
            </a:pPr>
            <a:r>
              <a:rPr lang="de-DE" sz="2000" dirty="0" err="1"/>
              <a:t>Clause</a:t>
            </a:r>
            <a:r>
              <a:rPr lang="de-DE" sz="2000" dirty="0"/>
              <a:t> 5: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>
                <a:solidFill>
                  <a:srgbClr val="FFC000"/>
                </a:solidFill>
              </a:rPr>
              <a:t>BAT </a:t>
            </a:r>
            <a:r>
              <a:rPr lang="de-DE" sz="2000" b="0" dirty="0" err="1" smtClean="0">
                <a:solidFill>
                  <a:srgbClr val="FFC000"/>
                </a:solidFill>
              </a:rPr>
              <a:t>request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to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include</a:t>
            </a:r>
            <a:r>
              <a:rPr lang="de-DE" sz="2000" b="0" dirty="0" smtClean="0">
                <a:solidFill>
                  <a:srgbClr val="FFC000"/>
                </a:solidFill>
              </a:rPr>
              <a:t> block </a:t>
            </a:r>
            <a:r>
              <a:rPr lang="de-DE" sz="2000" b="0" dirty="0" err="1" smtClean="0">
                <a:solidFill>
                  <a:srgbClr val="FFC000"/>
                </a:solidFill>
              </a:rPr>
              <a:t>size</a:t>
            </a:r>
            <a:r>
              <a:rPr lang="de-DE" sz="2000" b="0" dirty="0" smtClean="0">
                <a:solidFill>
                  <a:srgbClr val="FFC000"/>
                </a:solidFill>
              </a:rPr>
              <a:t> in HB PHYs (Lennert)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>
                <a:solidFill>
                  <a:srgbClr val="FFC000"/>
                </a:solidFill>
              </a:rPr>
              <a:t>Rank </a:t>
            </a:r>
            <a:r>
              <a:rPr lang="de-DE" sz="2000" b="0" dirty="0" err="1" smtClean="0">
                <a:solidFill>
                  <a:srgbClr val="FFC000"/>
                </a:solidFill>
              </a:rPr>
              <a:t>request</a:t>
            </a:r>
            <a:r>
              <a:rPr lang="de-DE" sz="2000" b="0" dirty="0">
                <a:solidFill>
                  <a:srgbClr val="FFC000"/>
                </a:solidFill>
              </a:rPr>
              <a:t> </a:t>
            </a:r>
            <a:r>
              <a:rPr lang="de-DE" sz="2000" b="0" dirty="0" err="1">
                <a:solidFill>
                  <a:srgbClr val="FFC000"/>
                </a:solidFill>
              </a:rPr>
              <a:t>to</a:t>
            </a:r>
            <a:r>
              <a:rPr lang="de-DE" sz="2000" b="0" dirty="0">
                <a:solidFill>
                  <a:srgbClr val="FFC000"/>
                </a:solidFill>
              </a:rPr>
              <a:t> </a:t>
            </a:r>
            <a:r>
              <a:rPr lang="de-DE" sz="2000" b="0" dirty="0" err="1">
                <a:solidFill>
                  <a:srgbClr val="FFC000"/>
                </a:solidFill>
              </a:rPr>
              <a:t>be</a:t>
            </a:r>
            <a:r>
              <a:rPr lang="de-DE" sz="2000" b="0" dirty="0">
                <a:solidFill>
                  <a:srgbClr val="FFC000"/>
                </a:solidFill>
              </a:rPr>
              <a:t> </a:t>
            </a:r>
            <a:r>
              <a:rPr lang="de-DE" sz="2000" b="0" dirty="0" err="1">
                <a:solidFill>
                  <a:srgbClr val="FFC000"/>
                </a:solidFill>
              </a:rPr>
              <a:t>defined</a:t>
            </a:r>
            <a:r>
              <a:rPr lang="de-DE" sz="2000" b="0" dirty="0">
                <a:solidFill>
                  <a:srgbClr val="FFC000"/>
                </a:solidFill>
              </a:rPr>
              <a:t> </a:t>
            </a:r>
            <a:r>
              <a:rPr lang="de-DE" sz="2000" b="0" dirty="0" err="1">
                <a:solidFill>
                  <a:srgbClr val="FFC000"/>
                </a:solidFill>
              </a:rPr>
              <a:t>for</a:t>
            </a:r>
            <a:r>
              <a:rPr lang="de-DE" sz="2000" b="0" dirty="0">
                <a:solidFill>
                  <a:srgbClr val="FFC000"/>
                </a:solidFill>
              </a:rPr>
              <a:t> </a:t>
            </a:r>
            <a:r>
              <a:rPr lang="de-DE" sz="2000" b="0" dirty="0" smtClean="0">
                <a:solidFill>
                  <a:srgbClr val="FFC000"/>
                </a:solidFill>
              </a:rPr>
              <a:t>MIMO (Tuncer)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>
                <a:solidFill>
                  <a:srgbClr val="FFC000"/>
                </a:solidFill>
              </a:rPr>
              <a:t>Add 5.9 </a:t>
            </a:r>
            <a:r>
              <a:rPr lang="de-DE" sz="2000" b="0" dirty="0" err="1" smtClean="0">
                <a:solidFill>
                  <a:srgbClr val="FFC000"/>
                </a:solidFill>
              </a:rPr>
              <a:t>for</a:t>
            </a:r>
            <a:r>
              <a:rPr lang="de-DE" sz="2000" b="0" dirty="0" smtClean="0">
                <a:solidFill>
                  <a:srgbClr val="FFC000"/>
                </a:solidFill>
              </a:rPr>
              <a:t> MIMO (Tuncer)</a:t>
            </a: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August 2019</a:t>
            </a:r>
          </a:p>
        </p:txBody>
      </p:sp>
    </p:spTree>
    <p:extLst>
      <p:ext uri="{BB962C8B-B14F-4D97-AF65-F5344CB8AC3E}">
        <p14:creationId xmlns:p14="http://schemas.microsoft.com/office/powerpoint/2010/main" val="59519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4D25468-B7C5-44CB-8F34-DA9B54F6219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66563" name="Rectangle 3"/>
          <p:cNvSpPr txBox="1">
            <a:spLocks noChangeArrowheads="1"/>
          </p:cNvSpPr>
          <p:nvPr/>
        </p:nvSpPr>
        <p:spPr bwMode="auto">
          <a:xfrm>
            <a:off x="685800" y="929268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List of TBDs</a:t>
            </a:r>
            <a:endParaRPr lang="en-US" altLang="en-US" dirty="0"/>
          </a:p>
        </p:txBody>
      </p:sp>
      <p:sp>
        <p:nvSpPr>
          <p:cNvPr id="6656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66565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None/>
              <a:defRPr/>
            </a:pPr>
            <a:r>
              <a:rPr lang="de-DE" sz="2000" dirty="0" err="1"/>
              <a:t>Clause</a:t>
            </a:r>
            <a:r>
              <a:rPr lang="de-DE" sz="2000" dirty="0"/>
              <a:t> 6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err="1" smtClean="0">
                <a:solidFill>
                  <a:srgbClr val="FFC000"/>
                </a:solidFill>
              </a:rPr>
              <a:t>Advanced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modulation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control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element</a:t>
            </a:r>
            <a:r>
              <a:rPr lang="de-DE" sz="2000" b="0" dirty="0" smtClean="0">
                <a:solidFill>
                  <a:srgbClr val="FFC000"/>
                </a:solidFill>
              </a:rPr>
              <a:t> (Tuncer)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>
                <a:solidFill>
                  <a:srgbClr val="FFC000"/>
                </a:solidFill>
              </a:rPr>
              <a:t>Support </a:t>
            </a:r>
            <a:r>
              <a:rPr lang="de-DE" sz="2000" b="0" dirty="0" err="1" smtClean="0">
                <a:solidFill>
                  <a:srgbClr val="FFC000"/>
                </a:solidFill>
              </a:rPr>
              <a:t>for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>
                <a:solidFill>
                  <a:srgbClr val="FFC000"/>
                </a:solidFill>
              </a:rPr>
              <a:t>devices</a:t>
            </a:r>
            <a:r>
              <a:rPr lang="de-DE" sz="2000" b="0" dirty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with</a:t>
            </a:r>
            <a:r>
              <a:rPr lang="de-DE" sz="2000" b="0" dirty="0" smtClean="0">
                <a:solidFill>
                  <a:srgbClr val="FFC000"/>
                </a:solidFill>
              </a:rPr>
              <a:t> multiple </a:t>
            </a:r>
            <a:r>
              <a:rPr lang="de-DE" sz="2000" b="0" dirty="0" err="1" smtClean="0">
                <a:solidFill>
                  <a:srgbClr val="FFC000"/>
                </a:solidFill>
              </a:rPr>
              <a:t>optical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frontends</a:t>
            </a:r>
            <a:r>
              <a:rPr lang="de-DE" sz="2000" b="0" dirty="0" smtClean="0">
                <a:solidFill>
                  <a:srgbClr val="FFC000"/>
                </a:solidFill>
              </a:rPr>
              <a:t> (Tuncer)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>
                <a:solidFill>
                  <a:srgbClr val="FFC000"/>
                </a:solidFill>
              </a:rPr>
              <a:t>GTS </a:t>
            </a:r>
            <a:r>
              <a:rPr lang="de-DE" sz="2000" b="0" dirty="0" err="1" smtClean="0">
                <a:solidFill>
                  <a:srgbClr val="FFC000"/>
                </a:solidFill>
              </a:rPr>
              <a:t>request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element</a:t>
            </a:r>
            <a:r>
              <a:rPr lang="de-DE" sz="2000" b="0" dirty="0" smtClean="0">
                <a:solidFill>
                  <a:srgbClr val="FFC000"/>
                </a:solidFill>
              </a:rPr>
              <a:t> (Lennert, </a:t>
            </a:r>
            <a:r>
              <a:rPr lang="de-DE" sz="2000" b="0" dirty="0" err="1" smtClean="0">
                <a:solidFill>
                  <a:srgbClr val="FFC000"/>
                </a:solidFill>
              </a:rPr>
              <a:t>needs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some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calculations</a:t>
            </a:r>
            <a:r>
              <a:rPr lang="de-DE" sz="2000" b="0" dirty="0" smtClean="0">
                <a:solidFill>
                  <a:srgbClr val="FFC000"/>
                </a:solidFill>
              </a:rPr>
              <a:t>)</a:t>
            </a:r>
            <a:endParaRPr lang="de-DE" sz="2000" b="0" dirty="0" smtClean="0">
              <a:solidFill>
                <a:srgbClr val="FFC000"/>
              </a:solidFill>
            </a:endParaRP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August 2019</a:t>
            </a:r>
          </a:p>
        </p:txBody>
      </p:sp>
    </p:spTree>
    <p:extLst>
      <p:ext uri="{BB962C8B-B14F-4D97-AF65-F5344CB8AC3E}">
        <p14:creationId xmlns:p14="http://schemas.microsoft.com/office/powerpoint/2010/main" val="324124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4D25468-B7C5-44CB-8F34-DA9B54F6219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66563" name="Rectangle 3"/>
          <p:cNvSpPr txBox="1">
            <a:spLocks noChangeArrowheads="1"/>
          </p:cNvSpPr>
          <p:nvPr/>
        </p:nvSpPr>
        <p:spPr bwMode="auto">
          <a:xfrm>
            <a:off x="685800" y="929268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List of TBDs</a:t>
            </a:r>
            <a:endParaRPr lang="en-US" altLang="en-US" dirty="0"/>
          </a:p>
        </p:txBody>
      </p:sp>
      <p:sp>
        <p:nvSpPr>
          <p:cNvPr id="6656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66565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None/>
              <a:defRPr/>
            </a:pPr>
            <a:r>
              <a:rPr lang="de-DE" sz="2000" dirty="0" err="1"/>
              <a:t>Clause</a:t>
            </a:r>
            <a:r>
              <a:rPr lang="de-DE" sz="2000" dirty="0"/>
              <a:t> 7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err="1" smtClean="0">
                <a:solidFill>
                  <a:srgbClr val="FFC000"/>
                </a:solidFill>
              </a:rPr>
              <a:t>Discuss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capabilities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and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which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are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mandatory</a:t>
            </a:r>
            <a:r>
              <a:rPr lang="de-DE" sz="2000" b="0" dirty="0" smtClean="0">
                <a:solidFill>
                  <a:srgbClr val="FFC000"/>
                </a:solidFill>
              </a:rPr>
              <a:t>/optional</a:t>
            </a:r>
          </a:p>
          <a:p>
            <a:pPr algn="just">
              <a:buNone/>
              <a:defRPr/>
            </a:pPr>
            <a:r>
              <a:rPr lang="de-DE" sz="2000" dirty="0" err="1" smtClean="0"/>
              <a:t>Clause</a:t>
            </a:r>
            <a:r>
              <a:rPr lang="de-DE" sz="2000" dirty="0" smtClean="0"/>
              <a:t> </a:t>
            </a:r>
            <a:r>
              <a:rPr lang="de-DE" sz="2000" dirty="0" smtClean="0"/>
              <a:t>9</a:t>
            </a:r>
            <a:endParaRPr lang="de-DE" sz="2000" dirty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>
                <a:solidFill>
                  <a:srgbClr val="FFC000"/>
                </a:solidFill>
              </a:rPr>
              <a:t>PHY </a:t>
            </a:r>
            <a:r>
              <a:rPr lang="de-DE" sz="2000" b="0" dirty="0" err="1" smtClean="0">
                <a:solidFill>
                  <a:srgbClr val="FFC000"/>
                </a:solidFill>
              </a:rPr>
              <a:t>constants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>
                <a:solidFill>
                  <a:srgbClr val="FFC000"/>
                </a:solidFill>
              </a:rPr>
              <a:t>PHY PIB </a:t>
            </a:r>
            <a:r>
              <a:rPr lang="de-DE" sz="2000" b="0" dirty="0" err="1" smtClean="0">
                <a:solidFill>
                  <a:srgbClr val="FFC000"/>
                </a:solidFill>
              </a:rPr>
              <a:t>attributes</a:t>
            </a:r>
            <a:endParaRPr lang="de-DE" sz="2000" b="0" dirty="0" smtClean="0">
              <a:solidFill>
                <a:srgbClr val="FFC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>
                <a:solidFill>
                  <a:srgbClr val="FFC000"/>
                </a:solidFill>
              </a:rPr>
              <a:t>OFE </a:t>
            </a:r>
            <a:r>
              <a:rPr lang="de-DE" sz="2000" b="0" dirty="0" err="1" smtClean="0">
                <a:solidFill>
                  <a:srgbClr val="FFC000"/>
                </a:solidFill>
              </a:rPr>
              <a:t>capabilities</a:t>
            </a:r>
            <a:endParaRPr lang="de-DE" sz="2000" b="0" dirty="0">
              <a:solidFill>
                <a:srgbClr val="FFC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>
                <a:solidFill>
                  <a:srgbClr val="FFC000"/>
                </a:solidFill>
              </a:rPr>
              <a:t>Table </a:t>
            </a:r>
            <a:r>
              <a:rPr lang="de-DE" sz="2000" b="0" dirty="0" err="1">
                <a:solidFill>
                  <a:srgbClr val="FFC000"/>
                </a:solidFill>
              </a:rPr>
              <a:t>stating</a:t>
            </a:r>
            <a:r>
              <a:rPr lang="de-DE" sz="2000" b="0" dirty="0">
                <a:solidFill>
                  <a:srgbClr val="FFC000"/>
                </a:solidFill>
              </a:rPr>
              <a:t> </a:t>
            </a:r>
            <a:r>
              <a:rPr lang="de-DE" sz="2000" b="0" i="1" dirty="0" err="1">
                <a:solidFill>
                  <a:srgbClr val="FFC000"/>
                </a:solidFill>
              </a:rPr>
              <a:t>MaxPSDUSize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for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each</a:t>
            </a:r>
            <a:r>
              <a:rPr lang="de-DE" sz="2000" b="0" dirty="0" smtClean="0">
                <a:solidFill>
                  <a:srgbClr val="FFC000"/>
                </a:solidFill>
              </a:rPr>
              <a:t> PHY</a:t>
            </a:r>
            <a:endParaRPr lang="de-DE" sz="2000" b="0" dirty="0">
              <a:solidFill>
                <a:srgbClr val="FFC000"/>
              </a:solidFill>
            </a:endParaRP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August 2019</a:t>
            </a:r>
          </a:p>
        </p:txBody>
      </p:sp>
    </p:spTree>
    <p:extLst>
      <p:ext uri="{BB962C8B-B14F-4D97-AF65-F5344CB8AC3E}">
        <p14:creationId xmlns:p14="http://schemas.microsoft.com/office/powerpoint/2010/main" val="241168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4D25468-B7C5-44CB-8F34-DA9B54F6219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66563" name="Rectangle 3"/>
          <p:cNvSpPr txBox="1">
            <a:spLocks noChangeArrowheads="1"/>
          </p:cNvSpPr>
          <p:nvPr/>
        </p:nvSpPr>
        <p:spPr bwMode="auto">
          <a:xfrm>
            <a:off x="685800" y="929268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List of TBDs</a:t>
            </a:r>
            <a:endParaRPr lang="en-US" altLang="en-US" dirty="0"/>
          </a:p>
        </p:txBody>
      </p:sp>
      <p:sp>
        <p:nvSpPr>
          <p:cNvPr id="6656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66565" name="Rectangle 3"/>
          <p:cNvSpPr txBox="1">
            <a:spLocks noChangeArrowheads="1"/>
          </p:cNvSpPr>
          <p:nvPr/>
        </p:nvSpPr>
        <p:spPr bwMode="auto">
          <a:xfrm>
            <a:off x="685800" y="17526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None/>
              <a:defRPr/>
            </a:pPr>
            <a:r>
              <a:rPr lang="de-DE" sz="2000" dirty="0" smtClean="0"/>
              <a:t>All PHYs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/>
              <a:t>Create </a:t>
            </a:r>
            <a:r>
              <a:rPr lang="de-DE" sz="2000" b="0" dirty="0" err="1"/>
              <a:t>table</a:t>
            </a:r>
            <a:r>
              <a:rPr lang="de-DE" sz="2000" b="0" dirty="0"/>
              <a:t> </a:t>
            </a:r>
            <a:r>
              <a:rPr lang="de-DE" sz="2000" b="0" dirty="0" err="1"/>
              <a:t>for</a:t>
            </a:r>
            <a:r>
              <a:rPr lang="de-DE" sz="2000" b="0" dirty="0"/>
              <a:t> </a:t>
            </a:r>
            <a:r>
              <a:rPr lang="de-DE" sz="2000" b="0" dirty="0" err="1"/>
              <a:t>index</a:t>
            </a:r>
            <a:r>
              <a:rPr lang="de-DE" sz="2000" b="0" dirty="0"/>
              <a:t> </a:t>
            </a:r>
            <a:r>
              <a:rPr lang="de-DE" sz="2000" b="0" dirty="0" err="1"/>
              <a:t>of</a:t>
            </a:r>
            <a:r>
              <a:rPr lang="de-DE" sz="2000" b="0" dirty="0"/>
              <a:t> </a:t>
            </a:r>
            <a:r>
              <a:rPr lang="de-DE" sz="2000" b="0" dirty="0" smtClean="0"/>
              <a:t>MCS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err="1" smtClean="0"/>
              <a:t>What</a:t>
            </a:r>
            <a:r>
              <a:rPr lang="de-DE" sz="2000" b="0" dirty="0" smtClean="0"/>
              <a:t> </a:t>
            </a:r>
            <a:r>
              <a:rPr lang="de-DE" sz="2000" b="0" dirty="0" err="1"/>
              <a:t>is</a:t>
            </a:r>
            <a:r>
              <a:rPr lang="de-DE" sz="2000" b="0" dirty="0"/>
              <a:t> </a:t>
            </a:r>
            <a:r>
              <a:rPr lang="de-DE" sz="2000" b="0" dirty="0" err="1" smtClean="0"/>
              <a:t>mandatory</a:t>
            </a:r>
            <a:r>
              <a:rPr lang="de-DE" sz="2000" b="0" dirty="0" smtClean="0"/>
              <a:t>, </a:t>
            </a:r>
            <a:r>
              <a:rPr lang="de-DE" sz="2000" b="0" dirty="0" err="1" smtClean="0"/>
              <a:t>what</a:t>
            </a:r>
            <a:r>
              <a:rPr lang="de-DE" sz="2000" b="0" dirty="0" smtClean="0"/>
              <a:t> optional</a:t>
            </a:r>
            <a:endParaRPr lang="de-DE" sz="2000" b="0" dirty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/>
              <a:t>Turnaround </a:t>
            </a:r>
            <a:r>
              <a:rPr lang="de-DE" sz="2000" b="0" dirty="0" err="1"/>
              <a:t>times</a:t>
            </a:r>
            <a:r>
              <a:rPr lang="de-DE" sz="2000" b="0" dirty="0"/>
              <a:t> </a:t>
            </a:r>
            <a:r>
              <a:rPr lang="de-DE" sz="2000" b="0" dirty="0" err="1"/>
              <a:t>for</a:t>
            </a:r>
            <a:r>
              <a:rPr lang="de-DE" sz="2000" b="0" dirty="0"/>
              <a:t> </a:t>
            </a:r>
            <a:r>
              <a:rPr lang="de-DE" sz="2000" b="0" dirty="0" err="1"/>
              <a:t>short</a:t>
            </a:r>
            <a:r>
              <a:rPr lang="de-DE" sz="2000" b="0" dirty="0"/>
              <a:t> </a:t>
            </a:r>
            <a:r>
              <a:rPr lang="de-DE" sz="2000" b="0" dirty="0" err="1"/>
              <a:t>control</a:t>
            </a:r>
            <a:r>
              <a:rPr lang="de-DE" sz="2000" b="0" dirty="0"/>
              <a:t> </a:t>
            </a:r>
            <a:r>
              <a:rPr lang="de-DE" sz="2000" b="0" dirty="0" err="1"/>
              <a:t>packets</a:t>
            </a:r>
            <a:r>
              <a:rPr lang="de-DE" sz="2000" b="0" dirty="0"/>
              <a:t> (</a:t>
            </a:r>
            <a:r>
              <a:rPr lang="de-DE" sz="2000" b="0" dirty="0" err="1"/>
              <a:t>shortest</a:t>
            </a:r>
            <a:r>
              <a:rPr lang="de-DE" sz="2000" b="0" dirty="0"/>
              <a:t> block </a:t>
            </a:r>
            <a:r>
              <a:rPr lang="de-DE" sz="2000" b="0" dirty="0" err="1"/>
              <a:t>length</a:t>
            </a:r>
            <a:r>
              <a:rPr lang="de-DE" sz="2000" b="0" dirty="0"/>
              <a:t>, </a:t>
            </a:r>
            <a:r>
              <a:rPr lang="de-DE" sz="2000" b="0" dirty="0" err="1"/>
              <a:t>lowest</a:t>
            </a:r>
            <a:r>
              <a:rPr lang="de-DE" sz="2000" b="0" dirty="0"/>
              <a:t> MCS in </a:t>
            </a:r>
            <a:r>
              <a:rPr lang="de-DE" sz="2000" b="0" dirty="0" err="1"/>
              <a:t>payload</a:t>
            </a:r>
            <a:r>
              <a:rPr lang="de-DE" sz="2000" b="0" dirty="0"/>
              <a:t>)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/>
              <a:t>MIMO-RS </a:t>
            </a:r>
            <a:r>
              <a:rPr lang="de-DE" sz="2000" b="0" dirty="0" err="1"/>
              <a:t>index</a:t>
            </a:r>
            <a:r>
              <a:rPr lang="de-DE" sz="2000" b="0" dirty="0"/>
              <a:t> </a:t>
            </a:r>
            <a:r>
              <a:rPr lang="de-DE" sz="2000" b="0" dirty="0" err="1"/>
              <a:t>mapping</a:t>
            </a:r>
            <a:r>
              <a:rPr lang="de-DE" sz="2000" b="0" dirty="0"/>
              <a:t> </a:t>
            </a:r>
            <a:r>
              <a:rPr lang="de-DE" sz="2000" b="0" dirty="0" err="1"/>
              <a:t>table</a:t>
            </a:r>
            <a:endParaRPr lang="de-DE" sz="2000" b="0" dirty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/>
              <a:t>Check </a:t>
            </a:r>
            <a:r>
              <a:rPr lang="de-DE" sz="2000" b="0" dirty="0" err="1"/>
              <a:t>numbering</a:t>
            </a:r>
            <a:r>
              <a:rPr lang="de-DE" sz="2000" b="0" dirty="0"/>
              <a:t> </a:t>
            </a:r>
            <a:r>
              <a:rPr lang="de-DE" sz="2000" b="0" dirty="0" err="1"/>
              <a:t>of</a:t>
            </a:r>
            <a:r>
              <a:rPr lang="de-DE" sz="2000" b="0" dirty="0"/>
              <a:t> </a:t>
            </a:r>
            <a:r>
              <a:rPr lang="de-DE" sz="2000" b="0" dirty="0" err="1" smtClean="0"/>
              <a:t>octets</a:t>
            </a:r>
            <a:r>
              <a:rPr lang="de-DE" sz="2000" b="0" dirty="0" smtClean="0"/>
              <a:t> </a:t>
            </a:r>
            <a:r>
              <a:rPr lang="de-DE" sz="2000" b="0" dirty="0" err="1"/>
              <a:t>and</a:t>
            </a:r>
            <a:r>
              <a:rPr lang="de-DE" sz="2000" b="0" dirty="0"/>
              <a:t> </a:t>
            </a:r>
            <a:r>
              <a:rPr lang="de-DE" sz="2000" b="0" dirty="0" err="1"/>
              <a:t>bits</a:t>
            </a:r>
            <a:r>
              <a:rPr lang="de-DE" sz="2000" b="0" dirty="0"/>
              <a:t> in </a:t>
            </a:r>
            <a:r>
              <a:rPr lang="de-DE" sz="2000" b="0" dirty="0" err="1"/>
              <a:t>the</a:t>
            </a:r>
            <a:r>
              <a:rPr lang="de-DE" sz="2000" b="0" dirty="0"/>
              <a:t> </a:t>
            </a:r>
            <a:r>
              <a:rPr lang="de-DE" sz="2000" b="0" dirty="0" err="1"/>
              <a:t>header</a:t>
            </a:r>
            <a:r>
              <a:rPr lang="de-DE" sz="2000" b="0" dirty="0"/>
              <a:t> </a:t>
            </a:r>
            <a:r>
              <a:rPr lang="de-DE" sz="2000" b="0" dirty="0" err="1"/>
              <a:t>again</a:t>
            </a:r>
            <a:endParaRPr lang="de-DE" sz="2000" dirty="0" smtClean="0"/>
          </a:p>
          <a:p>
            <a:pPr algn="just">
              <a:buNone/>
              <a:defRPr/>
            </a:pPr>
            <a:r>
              <a:rPr lang="de-DE" sz="2000" dirty="0" err="1" smtClean="0"/>
              <a:t>Clause</a:t>
            </a:r>
            <a:r>
              <a:rPr lang="de-DE" sz="2000" dirty="0" smtClean="0"/>
              <a:t> 10 (PM PHY):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>
                <a:solidFill>
                  <a:srgbClr val="FFC000"/>
                </a:solidFill>
              </a:rPr>
              <a:t>See all </a:t>
            </a:r>
            <a:r>
              <a:rPr lang="de-DE" sz="2000" b="0" dirty="0" smtClean="0">
                <a:solidFill>
                  <a:srgbClr val="FFC000"/>
                </a:solidFill>
              </a:rPr>
              <a:t>PHYs </a:t>
            </a:r>
            <a:endParaRPr lang="de-DE" sz="2000" b="0" dirty="0" smtClean="0">
              <a:solidFill>
                <a:srgbClr val="FFC000"/>
              </a:solidFill>
            </a:endParaRPr>
          </a:p>
          <a:p>
            <a:pPr algn="just">
              <a:buNone/>
              <a:defRPr/>
            </a:pPr>
            <a:r>
              <a:rPr lang="de-DE" sz="2000" dirty="0" err="1" smtClean="0"/>
              <a:t>Clause</a:t>
            </a:r>
            <a:r>
              <a:rPr lang="de-DE" sz="2000" dirty="0" smtClean="0"/>
              <a:t> 11 (LB PHY)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>
                <a:solidFill>
                  <a:srgbClr val="FFC000"/>
                </a:solidFill>
              </a:rPr>
              <a:t>See all </a:t>
            </a:r>
            <a:r>
              <a:rPr lang="de-DE" sz="2000" b="0" dirty="0" smtClean="0">
                <a:solidFill>
                  <a:srgbClr val="FFC000"/>
                </a:solidFill>
              </a:rPr>
              <a:t>PHYs</a:t>
            </a:r>
            <a:endParaRPr lang="de-DE" sz="2000" b="0" dirty="0" smtClean="0">
              <a:solidFill>
                <a:srgbClr val="FFC000"/>
              </a:solidFill>
            </a:endParaRP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August 2019</a:t>
            </a:r>
          </a:p>
        </p:txBody>
      </p:sp>
    </p:spTree>
    <p:extLst>
      <p:ext uri="{BB962C8B-B14F-4D97-AF65-F5344CB8AC3E}">
        <p14:creationId xmlns:p14="http://schemas.microsoft.com/office/powerpoint/2010/main" val="298328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4D25468-B7C5-44CB-8F34-DA9B54F6219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66563" name="Rectangle 3"/>
          <p:cNvSpPr txBox="1">
            <a:spLocks noChangeArrowheads="1"/>
          </p:cNvSpPr>
          <p:nvPr/>
        </p:nvSpPr>
        <p:spPr bwMode="auto">
          <a:xfrm>
            <a:off x="685800" y="929268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List of TBDs</a:t>
            </a:r>
            <a:endParaRPr lang="en-US" altLang="en-US" dirty="0"/>
          </a:p>
        </p:txBody>
      </p:sp>
      <p:sp>
        <p:nvSpPr>
          <p:cNvPr id="6656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66565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None/>
              <a:defRPr/>
            </a:pPr>
            <a:r>
              <a:rPr lang="de-DE" sz="2000" dirty="0" err="1" smtClean="0"/>
              <a:t>Clause</a:t>
            </a:r>
            <a:r>
              <a:rPr lang="de-DE" sz="2000" dirty="0" smtClean="0"/>
              <a:t> 12 :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>
                <a:solidFill>
                  <a:srgbClr val="FFC000"/>
                </a:solidFill>
              </a:rPr>
              <a:t>See all PHYs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err="1" smtClean="0">
                <a:solidFill>
                  <a:srgbClr val="FFC000"/>
                </a:solidFill>
              </a:rPr>
              <a:t>What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>
                <a:solidFill>
                  <a:srgbClr val="FFC000"/>
                </a:solidFill>
              </a:rPr>
              <a:t>masking</a:t>
            </a:r>
            <a:r>
              <a:rPr lang="de-DE" sz="2000" b="0" dirty="0">
                <a:solidFill>
                  <a:srgbClr val="FFC000"/>
                </a:solidFill>
              </a:rPr>
              <a:t> </a:t>
            </a:r>
            <a:r>
              <a:rPr lang="de-DE" sz="2000" b="0" dirty="0" err="1">
                <a:solidFill>
                  <a:srgbClr val="FFC000"/>
                </a:solidFill>
              </a:rPr>
              <a:t>of</a:t>
            </a:r>
            <a:r>
              <a:rPr lang="de-DE" sz="2000" b="0" dirty="0">
                <a:solidFill>
                  <a:srgbClr val="FFC000"/>
                </a:solidFill>
              </a:rPr>
              <a:t> </a:t>
            </a:r>
            <a:r>
              <a:rPr lang="de-DE" sz="2000" b="0" dirty="0" err="1">
                <a:solidFill>
                  <a:srgbClr val="FFC000"/>
                </a:solidFill>
              </a:rPr>
              <a:t>subcarriers</a:t>
            </a:r>
            <a:r>
              <a:rPr lang="de-DE" sz="2000" b="0" dirty="0">
                <a:solidFill>
                  <a:srgbClr val="FFC000"/>
                </a:solidFill>
              </a:rPr>
              <a:t> </a:t>
            </a:r>
            <a:r>
              <a:rPr lang="de-DE" sz="2000" b="0" dirty="0" err="1">
                <a:solidFill>
                  <a:srgbClr val="FFC000"/>
                </a:solidFill>
              </a:rPr>
              <a:t>is</a:t>
            </a:r>
            <a:r>
              <a:rPr lang="de-DE" sz="2000" b="0" dirty="0">
                <a:solidFill>
                  <a:srgbClr val="FFC000"/>
                </a:solidFill>
              </a:rPr>
              <a:t> </a:t>
            </a:r>
            <a:r>
              <a:rPr lang="de-DE" sz="2000" b="0" dirty="0" err="1">
                <a:solidFill>
                  <a:srgbClr val="FFC000"/>
                </a:solidFill>
              </a:rPr>
              <a:t>used</a:t>
            </a:r>
            <a:r>
              <a:rPr lang="de-DE" sz="2000" b="0" dirty="0">
                <a:solidFill>
                  <a:srgbClr val="FFC000"/>
                </a:solidFill>
              </a:rPr>
              <a:t> </a:t>
            </a:r>
            <a:r>
              <a:rPr lang="de-DE" sz="2000" b="0" dirty="0" err="1">
                <a:solidFill>
                  <a:srgbClr val="FFC000"/>
                </a:solidFill>
              </a:rPr>
              <a:t>for</a:t>
            </a:r>
            <a:r>
              <a:rPr lang="de-DE" sz="2000" b="0" dirty="0">
                <a:solidFill>
                  <a:srgbClr val="FFC000"/>
                </a:solidFill>
              </a:rPr>
              <a:t> LC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>
                <a:solidFill>
                  <a:srgbClr val="FFC000"/>
                </a:solidFill>
              </a:rPr>
              <a:t>TBDs in </a:t>
            </a:r>
            <a:r>
              <a:rPr lang="de-DE" sz="2000" b="0" dirty="0" err="1" smtClean="0">
                <a:solidFill>
                  <a:srgbClr val="FFC000"/>
                </a:solidFill>
              </a:rPr>
              <a:t>first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table</a:t>
            </a:r>
            <a:r>
              <a:rPr lang="de-DE" sz="2000" b="0" dirty="0" smtClean="0">
                <a:solidFill>
                  <a:srgbClr val="FFC000"/>
                </a:solidFill>
              </a:rPr>
              <a:t> (</a:t>
            </a:r>
            <a:r>
              <a:rPr lang="de-DE" sz="2000" b="0" dirty="0" err="1" smtClean="0">
                <a:solidFill>
                  <a:srgbClr val="FFC000"/>
                </a:solidFill>
              </a:rPr>
              <a:t>subcarriers</a:t>
            </a:r>
            <a:r>
              <a:rPr lang="de-DE" sz="2000" b="0" dirty="0" smtClean="0">
                <a:solidFill>
                  <a:srgbClr val="FFC000"/>
                </a:solidFill>
              </a:rPr>
              <a:t>/</a:t>
            </a:r>
            <a:r>
              <a:rPr lang="de-DE" sz="2000" b="0" dirty="0" err="1" smtClean="0">
                <a:solidFill>
                  <a:srgbClr val="FFC000"/>
                </a:solidFill>
              </a:rPr>
              <a:t>upshifts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from</a:t>
            </a:r>
            <a:r>
              <a:rPr lang="de-DE" sz="2000" b="0" dirty="0" smtClean="0">
                <a:solidFill>
                  <a:srgbClr val="FFC000"/>
                </a:solidFill>
              </a:rPr>
              <a:t> G.hn2)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err="1" smtClean="0">
                <a:solidFill>
                  <a:srgbClr val="FFC000"/>
                </a:solidFill>
              </a:rPr>
              <a:t>Contact</a:t>
            </a:r>
            <a:r>
              <a:rPr lang="de-DE" sz="2000" b="0" dirty="0" smtClean="0">
                <a:solidFill>
                  <a:srgbClr val="FFC000"/>
                </a:solidFill>
              </a:rPr>
              <a:t> ITU-T 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de-DE" sz="1600" b="0" dirty="0" err="1" smtClean="0">
                <a:solidFill>
                  <a:srgbClr val="FFC000"/>
                </a:solidFill>
              </a:rPr>
              <a:t>to</a:t>
            </a:r>
            <a:r>
              <a:rPr lang="de-DE" sz="1600" b="0" dirty="0" smtClean="0">
                <a:solidFill>
                  <a:srgbClr val="FFC000"/>
                </a:solidFill>
              </a:rPr>
              <a:t> </a:t>
            </a:r>
            <a:r>
              <a:rPr lang="de-DE" sz="1600" b="0" dirty="0" err="1" smtClean="0">
                <a:solidFill>
                  <a:srgbClr val="FFC000"/>
                </a:solidFill>
              </a:rPr>
              <a:t>reserve</a:t>
            </a:r>
            <a:r>
              <a:rPr lang="de-DE" sz="1600" b="0" dirty="0" smtClean="0">
                <a:solidFill>
                  <a:srgbClr val="FFC000"/>
                </a:solidFill>
              </a:rPr>
              <a:t> </a:t>
            </a:r>
            <a:r>
              <a:rPr lang="de-DE" sz="1600" b="0" dirty="0" err="1" smtClean="0">
                <a:solidFill>
                  <a:srgbClr val="FFC000"/>
                </a:solidFill>
              </a:rPr>
              <a:t>one</a:t>
            </a:r>
            <a:r>
              <a:rPr lang="de-DE" sz="1600" b="0" dirty="0" smtClean="0">
                <a:solidFill>
                  <a:srgbClr val="FFC000"/>
                </a:solidFill>
              </a:rPr>
              <a:t> </a:t>
            </a:r>
            <a:r>
              <a:rPr lang="de-DE" sz="1600" b="0" dirty="0" err="1" smtClean="0">
                <a:solidFill>
                  <a:srgbClr val="FFC000"/>
                </a:solidFill>
              </a:rPr>
              <a:t>frame</a:t>
            </a:r>
            <a:r>
              <a:rPr lang="de-DE" sz="1600" b="0" dirty="0" smtClean="0">
                <a:solidFill>
                  <a:srgbClr val="FFC000"/>
                </a:solidFill>
              </a:rPr>
              <a:t> type </a:t>
            </a:r>
            <a:r>
              <a:rPr lang="de-DE" sz="1600" b="0" dirty="0" err="1" smtClean="0">
                <a:solidFill>
                  <a:srgbClr val="FFC000"/>
                </a:solidFill>
              </a:rPr>
              <a:t>for</a:t>
            </a:r>
            <a:r>
              <a:rPr lang="de-DE" sz="1600" b="0" dirty="0" smtClean="0">
                <a:solidFill>
                  <a:srgbClr val="FFC000"/>
                </a:solidFill>
              </a:rPr>
              <a:t> 802.15.13 MAC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de-DE" sz="1600" b="0" dirty="0" err="1" smtClean="0">
                <a:solidFill>
                  <a:srgbClr val="FFC000"/>
                </a:solidFill>
              </a:rPr>
              <a:t>use</a:t>
            </a:r>
            <a:r>
              <a:rPr lang="de-DE" sz="1600" b="0" dirty="0" smtClean="0">
                <a:solidFill>
                  <a:srgbClr val="FFC000"/>
                </a:solidFill>
              </a:rPr>
              <a:t> </a:t>
            </a:r>
            <a:r>
              <a:rPr lang="de-DE" sz="1600" b="0" dirty="0" err="1" smtClean="0">
                <a:solidFill>
                  <a:srgbClr val="FFC000"/>
                </a:solidFill>
              </a:rPr>
              <a:t>text</a:t>
            </a:r>
            <a:r>
              <a:rPr lang="de-DE" sz="1600" b="0" dirty="0" smtClean="0">
                <a:solidFill>
                  <a:srgbClr val="FFC000"/>
                </a:solidFill>
              </a:rPr>
              <a:t> </a:t>
            </a:r>
            <a:r>
              <a:rPr lang="de-DE" sz="1600" b="0" dirty="0" err="1" smtClean="0">
                <a:solidFill>
                  <a:srgbClr val="FFC000"/>
                </a:solidFill>
              </a:rPr>
              <a:t>and</a:t>
            </a:r>
            <a:r>
              <a:rPr lang="de-DE" sz="1600" b="0" dirty="0" smtClean="0">
                <a:solidFill>
                  <a:srgbClr val="FFC000"/>
                </a:solidFill>
              </a:rPr>
              <a:t> </a:t>
            </a:r>
            <a:r>
              <a:rPr lang="de-DE" sz="1600" b="0" dirty="0" err="1" smtClean="0">
                <a:solidFill>
                  <a:srgbClr val="FFC000"/>
                </a:solidFill>
              </a:rPr>
              <a:t>figures</a:t>
            </a:r>
            <a:r>
              <a:rPr lang="de-DE" sz="1600" b="0" dirty="0" smtClean="0">
                <a:solidFill>
                  <a:srgbClr val="FFC000"/>
                </a:solidFill>
              </a:rPr>
              <a:t> </a:t>
            </a:r>
            <a:r>
              <a:rPr lang="de-DE" sz="1600" b="0" dirty="0" err="1" smtClean="0">
                <a:solidFill>
                  <a:srgbClr val="FFC000"/>
                </a:solidFill>
              </a:rPr>
              <a:t>for</a:t>
            </a:r>
            <a:r>
              <a:rPr lang="de-DE" sz="1600" b="0" dirty="0" smtClean="0">
                <a:solidFill>
                  <a:srgbClr val="FFC000"/>
                </a:solidFill>
              </a:rPr>
              <a:t> </a:t>
            </a:r>
            <a:r>
              <a:rPr lang="de-DE" sz="1600" b="0" dirty="0" smtClean="0">
                <a:solidFill>
                  <a:srgbClr val="FFC000"/>
                </a:solidFill>
              </a:rPr>
              <a:t>802.15.13 </a:t>
            </a:r>
            <a:r>
              <a:rPr lang="de-DE" sz="1600" b="0" dirty="0" smtClean="0">
                <a:solidFill>
                  <a:srgbClr val="FFC000"/>
                </a:solidFill>
                <a:sym typeface="Wingdings" panose="05000000000000000000" pitchFamily="2" charset="2"/>
              </a:rPr>
              <a:t> send </a:t>
            </a:r>
            <a:r>
              <a:rPr lang="de-DE" sz="1600" b="0" dirty="0" err="1" smtClean="0">
                <a:solidFill>
                  <a:srgbClr val="FFC000"/>
                </a:solidFill>
                <a:sym typeface="Wingdings" panose="05000000000000000000" pitchFamily="2" charset="2"/>
              </a:rPr>
              <a:t>liaison</a:t>
            </a:r>
            <a:r>
              <a:rPr lang="de-DE" sz="1600" b="0" dirty="0" smtClean="0">
                <a:solidFill>
                  <a:srgbClr val="FFC000"/>
                </a:solidFill>
                <a:sym typeface="Wingdings" panose="05000000000000000000" pitchFamily="2" charset="2"/>
              </a:rPr>
              <a:t> </a:t>
            </a:r>
            <a:r>
              <a:rPr lang="de-DE" sz="1600" b="0" dirty="0" err="1" smtClean="0">
                <a:solidFill>
                  <a:srgbClr val="FFC000"/>
                </a:solidFill>
                <a:sym typeface="Wingdings" panose="05000000000000000000" pitchFamily="2" charset="2"/>
              </a:rPr>
              <a:t>letter</a:t>
            </a:r>
            <a:r>
              <a:rPr lang="de-DE" sz="1600" b="0" dirty="0" smtClean="0">
                <a:solidFill>
                  <a:srgbClr val="FFC000"/>
                </a:solidFill>
                <a:sym typeface="Wingdings" panose="05000000000000000000" pitchFamily="2" charset="2"/>
              </a:rPr>
              <a:t> </a:t>
            </a:r>
            <a:r>
              <a:rPr lang="de-DE" sz="1600" b="0" dirty="0" err="1" smtClean="0">
                <a:solidFill>
                  <a:srgbClr val="FFC000"/>
                </a:solidFill>
                <a:sym typeface="Wingdings" panose="05000000000000000000" pitchFamily="2" charset="2"/>
              </a:rPr>
              <a:t>from</a:t>
            </a:r>
            <a:r>
              <a:rPr lang="de-DE" sz="1600" b="0" dirty="0" smtClean="0">
                <a:solidFill>
                  <a:srgbClr val="FFC000"/>
                </a:solidFill>
                <a:sym typeface="Wingdings" panose="05000000000000000000" pitchFamily="2" charset="2"/>
              </a:rPr>
              <a:t> 802.15</a:t>
            </a:r>
            <a:endParaRPr lang="de-DE" sz="1600" b="0" dirty="0" smtClean="0">
              <a:solidFill>
                <a:srgbClr val="FFC000"/>
              </a:solidFill>
            </a:endParaRPr>
          </a:p>
          <a:p>
            <a:pPr algn="just">
              <a:buNone/>
              <a:defRPr/>
            </a:pPr>
            <a:r>
              <a:rPr lang="de-DE" sz="2000" dirty="0" smtClean="0"/>
              <a:t>Overall </a:t>
            </a:r>
            <a:r>
              <a:rPr lang="de-DE" sz="2000" dirty="0" err="1" smtClean="0"/>
              <a:t>Procedure</a:t>
            </a:r>
            <a:r>
              <a:rPr lang="de-DE" sz="2000" dirty="0"/>
              <a:t>: </a:t>
            </a:r>
          </a:p>
          <a:p>
            <a:pPr algn="just">
              <a:buNone/>
              <a:defRPr/>
            </a:pPr>
            <a:r>
              <a:rPr lang="de-DE" sz="2000" b="0" dirty="0"/>
              <a:t>Clean </a:t>
            </a:r>
            <a:r>
              <a:rPr lang="de-DE" sz="2000" b="0" dirty="0" err="1"/>
              <a:t>document</a:t>
            </a:r>
            <a:r>
              <a:rPr lang="de-DE" sz="2000" b="0" dirty="0"/>
              <a:t> </a:t>
            </a:r>
            <a:r>
              <a:rPr lang="de-DE" sz="2000" b="0" dirty="0" err="1"/>
              <a:t>from</a:t>
            </a:r>
            <a:r>
              <a:rPr lang="de-DE" sz="2000" b="0" dirty="0"/>
              <a:t> all </a:t>
            </a:r>
            <a:r>
              <a:rPr lang="de-DE" sz="2000" b="0" dirty="0" err="1"/>
              <a:t>previous</a:t>
            </a:r>
            <a:r>
              <a:rPr lang="de-DE" sz="2000" b="0" dirty="0"/>
              <a:t> </a:t>
            </a:r>
            <a:r>
              <a:rPr lang="de-DE" sz="2000" b="0" dirty="0" err="1"/>
              <a:t>changes</a:t>
            </a:r>
            <a:r>
              <a:rPr lang="de-DE" sz="2000" b="0" dirty="0"/>
              <a:t>. </a:t>
            </a:r>
            <a:r>
              <a:rPr lang="de-DE" sz="2000" b="0" dirty="0" err="1"/>
              <a:t>Then</a:t>
            </a:r>
            <a:r>
              <a:rPr lang="de-DE" sz="2000" b="0" dirty="0"/>
              <a:t> </a:t>
            </a:r>
            <a:r>
              <a:rPr lang="de-DE" sz="2000" b="0" dirty="0" err="1"/>
              <a:t>discuss</a:t>
            </a:r>
            <a:r>
              <a:rPr lang="de-DE" sz="2000" b="0" dirty="0"/>
              <a:t> </a:t>
            </a:r>
            <a:r>
              <a:rPr lang="de-DE" sz="2000" b="0" dirty="0" err="1"/>
              <a:t>technical</a:t>
            </a:r>
            <a:r>
              <a:rPr lang="de-DE" sz="2000" b="0" dirty="0"/>
              <a:t> </a:t>
            </a:r>
            <a:r>
              <a:rPr lang="de-DE" sz="2000" b="0" dirty="0" err="1"/>
              <a:t>items</a:t>
            </a:r>
            <a:r>
              <a:rPr lang="de-DE" sz="2000" b="0" dirty="0"/>
              <a:t> in </a:t>
            </a:r>
            <a:r>
              <a:rPr lang="de-DE" sz="2000" b="0" dirty="0" err="1"/>
              <a:t>the</a:t>
            </a:r>
            <a:r>
              <a:rPr lang="de-DE" sz="2000" b="0" dirty="0"/>
              <a:t> </a:t>
            </a:r>
            <a:r>
              <a:rPr lang="de-DE" sz="2000" b="0" dirty="0" err="1"/>
              <a:t>list</a:t>
            </a:r>
            <a:r>
              <a:rPr lang="de-DE" sz="2000" b="0" dirty="0"/>
              <a:t> </a:t>
            </a:r>
            <a:r>
              <a:rPr lang="de-DE" sz="2000" b="0" dirty="0" err="1"/>
              <a:t>and</a:t>
            </a:r>
            <a:r>
              <a:rPr lang="de-DE" sz="2000" b="0" dirty="0"/>
              <a:t> </a:t>
            </a:r>
            <a:r>
              <a:rPr lang="de-DE" sz="2000" b="0" dirty="0" err="1"/>
              <a:t>make</a:t>
            </a:r>
            <a:r>
              <a:rPr lang="de-DE" sz="2000" b="0" dirty="0"/>
              <a:t> </a:t>
            </a:r>
            <a:r>
              <a:rPr lang="de-DE" sz="2000" b="0" dirty="0" err="1"/>
              <a:t>changes</a:t>
            </a:r>
            <a:r>
              <a:rPr lang="de-DE" sz="2000" b="0" dirty="0"/>
              <a:t>. After </a:t>
            </a:r>
            <a:r>
              <a:rPr lang="de-DE" sz="2000" b="0" dirty="0" err="1"/>
              <a:t>changes</a:t>
            </a:r>
            <a:r>
              <a:rPr lang="de-DE" sz="2000" b="0" dirty="0"/>
              <a:t> </a:t>
            </a:r>
            <a:r>
              <a:rPr lang="de-DE" sz="2000" b="0" dirty="0" err="1"/>
              <a:t>are</a:t>
            </a:r>
            <a:r>
              <a:rPr lang="de-DE" sz="2000" b="0" dirty="0"/>
              <a:t> </a:t>
            </a:r>
            <a:r>
              <a:rPr lang="de-DE" sz="2000" b="0" dirty="0" err="1"/>
              <a:t>done</a:t>
            </a:r>
            <a:r>
              <a:rPr lang="de-DE" sz="2000" b="0" dirty="0"/>
              <a:t>, </a:t>
            </a:r>
            <a:r>
              <a:rPr lang="de-DE" sz="2000" b="0" dirty="0" err="1"/>
              <a:t>the</a:t>
            </a:r>
            <a:r>
              <a:rPr lang="de-DE" sz="2000" b="0" dirty="0"/>
              <a:t> </a:t>
            </a:r>
            <a:r>
              <a:rPr lang="de-DE" sz="2000" b="0" dirty="0" err="1"/>
              <a:t>document</a:t>
            </a:r>
            <a:r>
              <a:rPr lang="de-DE" sz="2000" b="0" dirty="0"/>
              <a:t> </a:t>
            </a:r>
            <a:r>
              <a:rPr lang="de-DE" sz="2000" b="0" dirty="0" err="1"/>
              <a:t>is</a:t>
            </a:r>
            <a:r>
              <a:rPr lang="de-DE" sz="2000" b="0" dirty="0"/>
              <a:t> </a:t>
            </a:r>
            <a:r>
              <a:rPr lang="de-DE" sz="2000" b="0" dirty="0" err="1"/>
              <a:t>closed</a:t>
            </a:r>
            <a:r>
              <a:rPr lang="de-DE" sz="2000" b="0" dirty="0" smtClean="0"/>
              <a:t>.</a:t>
            </a:r>
            <a:endParaRPr lang="de-DE" sz="2000" b="0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August 2019</a:t>
            </a:r>
          </a:p>
        </p:txBody>
      </p:sp>
    </p:spTree>
    <p:extLst>
      <p:ext uri="{BB962C8B-B14F-4D97-AF65-F5344CB8AC3E}">
        <p14:creationId xmlns:p14="http://schemas.microsoft.com/office/powerpoint/2010/main" val="64326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503</Words>
  <Application>Microsoft Office PowerPoint</Application>
  <PresentationFormat>Bildschirmpräsentation (4:3)</PresentationFormat>
  <Paragraphs>109</Paragraphs>
  <Slides>8</Slides>
  <Notes>8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MS PGothic</vt:lpstr>
      <vt:lpstr>MS PGothic</vt:lpstr>
      <vt:lpstr>Arial</vt:lpstr>
      <vt:lpstr>Times New Roman</vt:lpstr>
      <vt:lpstr>Wingdings</vt:lpstr>
      <vt:lpstr>802-11-Submission</vt:lpstr>
      <vt:lpstr>Document</vt:lpstr>
      <vt:lpstr>IEEE 802.15 TG13  Multi-Gbit/s Optical Wireless Communication  To-Do-List-for-WGLB 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15-19/0274r5</dc:title>
  <dc:subject>Task Group AY November 2015 Meeting Agenda</dc:subject>
  <dc:creator>Jungnickel, Volker</dc:creator>
  <cp:keywords>July 2019</cp:keywords>
  <cp:lastModifiedBy>Jungnickel, Volker</cp:lastModifiedBy>
  <cp:revision>5253</cp:revision>
  <cp:lastPrinted>2014-11-04T15:04:57Z</cp:lastPrinted>
  <dcterms:created xsi:type="dcterms:W3CDTF">2007-04-17T18:10:23Z</dcterms:created>
  <dcterms:modified xsi:type="dcterms:W3CDTF">2019-09-16T10:14:53Z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</Properties>
</file>