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424" r:id="rId3"/>
    <p:sldId id="845" r:id="rId4"/>
    <p:sldId id="846" r:id="rId5"/>
    <p:sldId id="847" r:id="rId6"/>
    <p:sldId id="848" r:id="rId7"/>
    <p:sldId id="849" r:id="rId8"/>
    <p:sldId id="850" r:id="rId9"/>
    <p:sldId id="851" r:id="rId10"/>
    <p:sldId id="852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gnickel, Volker" initials="JV" lastIdx="1" clrIdx="0">
    <p:extLst>
      <p:ext uri="{19B8F6BF-5375-455C-9EA6-DF929625EA0E}">
        <p15:presenceInfo xmlns:p15="http://schemas.microsoft.com/office/powerpoint/2012/main" userId="S-1-5-21-229799756-4240444915-3125021034-14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40" autoAdjust="0"/>
    <p:restoredTop sz="95409" autoAdjust="0"/>
  </p:normalViewPr>
  <p:slideViewPr>
    <p:cSldViewPr>
      <p:cViewPr varScale="1">
        <p:scale>
          <a:sx n="62" d="100"/>
          <a:sy n="62" d="100"/>
        </p:scale>
        <p:origin x="1022" y="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955" y="-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F6236B3F-AAE8-4343-8D17-1CD4A2A314C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281DCD4-2343-4947-8B75-75553159331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5FB7E5E-1D6C-444E-B0CF-852BD311553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1491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2326AAA-479D-4C15-B355-9FA1B1CC0AD0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79515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11966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241803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267598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06823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62212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94211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72A242-A53C-48B8-8B0E-E0667002279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4177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614C591-0250-4FD0-86F5-39871E39B3E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37059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4DDFCC2-0985-4E8F-BA09-607C30FEBF5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2469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4341813" y="6475413"/>
            <a:ext cx="53657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4469FC-C9DB-4CF7-B72B-A1003E4A38C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64482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A98F26-E5B1-4163-85A5-8AEAB51889DD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0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0F7A2E7-433A-43CF-A125-B9366AA0D2A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61938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25B325D-5BFA-4A21-B14F-52BA7B3163A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54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EBDB450-E4F5-4079-A7A5-BC8B3FCD71E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04968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B6B97E-A131-4E70-B751-6AA28B12AF03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43177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92F502-A117-425F-8C36-321CA96D7F4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7648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92CC3B-7091-4A21-AE18-AF061F98F99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249769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05136A3-916A-4787-9964-0B5266AD54D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458122" y="304026"/>
            <a:ext cx="29238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15-19</a:t>
            </a:r>
            <a:r>
              <a:rPr lang="en-US" sz="1800" b="1" dirty="0" smtClean="0"/>
              <a:t>-0390-01-0013</a:t>
            </a:r>
            <a:endParaRPr lang="en-US" altLang="en-US" sz="1800" b="1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0" y="6475413"/>
            <a:ext cx="2600325" cy="2301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2"/>
          </p:nvPr>
        </p:nvSpPr>
        <p:spPr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>
              <a:spcBef>
                <a:spcPct val="0"/>
              </a:spcBef>
              <a:buFontTx/>
              <a:buNone/>
              <a:defRPr sz="16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July 2018</a:t>
            </a: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20" r:id="rId1"/>
    <p:sldLayoutId id="2147491221" r:id="rId2"/>
    <p:sldLayoutId id="2147491222" r:id="rId3"/>
    <p:sldLayoutId id="2147491223" r:id="rId4"/>
    <p:sldLayoutId id="2147491224" r:id="rId5"/>
    <p:sldLayoutId id="2147491225" r:id="rId6"/>
    <p:sldLayoutId id="2147491226" r:id="rId7"/>
    <p:sldLayoutId id="2147491227" r:id="rId8"/>
    <p:sldLayoutId id="2147491228" r:id="rId9"/>
    <p:sldLayoutId id="2147491229" r:id="rId10"/>
    <p:sldLayoutId id="214749123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04D58A0-EF71-4C14-B6CC-C21D1250F7F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35138"/>
            <a:ext cx="8077200" cy="1066800"/>
          </a:xfrm>
        </p:spPr>
        <p:txBody>
          <a:bodyPr/>
          <a:lstStyle/>
          <a:p>
            <a:r>
              <a:rPr lang="en-US" altLang="en-US" sz="3000" dirty="0" smtClean="0"/>
              <a:t>IEEE 802.15 TG13 </a:t>
            </a:r>
            <a:br>
              <a:rPr lang="en-US" altLang="en-US" sz="3000" dirty="0" smtClean="0"/>
            </a:br>
            <a:r>
              <a:rPr lang="en-US" altLang="en-US" sz="3000" dirty="0" smtClean="0"/>
              <a:t>Multi-</a:t>
            </a:r>
            <a:r>
              <a:rPr lang="en-US" altLang="en-US" sz="3000" dirty="0" err="1" smtClean="0"/>
              <a:t>Gbit</a:t>
            </a:r>
            <a:r>
              <a:rPr lang="en-US" altLang="en-US" sz="3000" dirty="0" smtClean="0"/>
              <a:t>/s Optical Wireless Communication </a:t>
            </a:r>
            <a:br>
              <a:rPr lang="en-US" altLang="en-US" sz="3000" dirty="0" smtClean="0"/>
            </a:br>
            <a:r>
              <a:rPr lang="en-US" altLang="en-US" sz="3000" dirty="0" smtClean="0"/>
              <a:t>To-Do-List-for-WGLB  </a:t>
            </a:r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32591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2019-08-28</a:t>
            </a:r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/>
        </p:nvGraphicFramePr>
        <p:xfrm>
          <a:off x="666750" y="4324350"/>
          <a:ext cx="902652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6" name="Document" r:id="rId4" imgW="8239301" imgH="1079612" progId="Word.Document.8">
                  <p:embed/>
                </p:oleObj>
              </mc:Choice>
              <mc:Fallback>
                <p:oleObj name="Document" r:id="rId4" imgW="8239301" imgH="107961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4324350"/>
                        <a:ext cx="902652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37925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sp>
        <p:nvSpPr>
          <p:cNvPr id="1536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Volker Jungnickel (</a:t>
            </a:r>
            <a:r>
              <a:rPr lang="en-US" altLang="en-US" sz="1200" b="0" dirty="0" err="1" smtClean="0"/>
              <a:t>Fraunhofer</a:t>
            </a:r>
            <a:r>
              <a:rPr lang="en-US" altLang="en-US" sz="1200" b="0" dirty="0" smtClean="0"/>
              <a:t> HHI)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August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List of resolved TBDs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indent="-384175" algn="just">
              <a:buFont typeface="Arial" panose="020B0604020202020204" pitchFamily="34" charset="0"/>
              <a:buChar char="•"/>
              <a:defRPr/>
            </a:pPr>
            <a:r>
              <a:rPr lang="de-DE" sz="2000" dirty="0" err="1"/>
              <a:t>Clock</a:t>
            </a:r>
            <a:r>
              <a:rPr lang="de-DE" sz="2000" dirty="0"/>
              <a:t> rate </a:t>
            </a:r>
            <a:r>
              <a:rPr lang="de-DE" sz="2000" dirty="0" err="1"/>
              <a:t>selection</a:t>
            </a:r>
            <a:r>
              <a:rPr lang="de-DE" sz="2000" dirty="0"/>
              <a:t> </a:t>
            </a:r>
            <a:r>
              <a:rPr lang="de-DE" sz="2000" dirty="0" err="1"/>
              <a:t>procedure</a:t>
            </a:r>
            <a:endParaRPr lang="de-DE" sz="2000" dirty="0"/>
          </a:p>
          <a:p>
            <a:pPr marL="715963" lvl="1" indent="-357188" algn="just">
              <a:buFont typeface="Symbol" panose="05050102010706020507" pitchFamily="18" charset="2"/>
              <a:buChar char="-"/>
              <a:defRPr/>
            </a:pPr>
            <a:r>
              <a:rPr lang="de-DE" sz="1800" dirty="0"/>
              <a:t>Start </a:t>
            </a:r>
            <a:r>
              <a:rPr lang="de-DE" sz="1800" dirty="0" err="1"/>
              <a:t>beacon</a:t>
            </a:r>
            <a:r>
              <a:rPr lang="de-DE" sz="1800" dirty="0"/>
              <a:t> </a:t>
            </a:r>
            <a:r>
              <a:rPr lang="de-DE" sz="1800" dirty="0" err="1"/>
              <a:t>and</a:t>
            </a:r>
            <a:r>
              <a:rPr lang="de-DE" sz="1800" dirty="0"/>
              <a:t> </a:t>
            </a:r>
            <a:r>
              <a:rPr lang="de-DE" sz="1800" dirty="0" err="1"/>
              <a:t>association</a:t>
            </a:r>
            <a:r>
              <a:rPr lang="de-DE" sz="1800" dirty="0"/>
              <a:t> in </a:t>
            </a:r>
            <a:r>
              <a:rPr lang="de-DE" sz="1800" dirty="0" err="1"/>
              <a:t>basic</a:t>
            </a:r>
            <a:r>
              <a:rPr lang="de-DE" sz="1800" dirty="0"/>
              <a:t> </a:t>
            </a:r>
            <a:r>
              <a:rPr lang="de-DE" sz="1800" dirty="0" err="1"/>
              <a:t>mode</a:t>
            </a:r>
            <a:endParaRPr lang="de-DE" sz="1800" dirty="0"/>
          </a:p>
          <a:p>
            <a:pPr marL="715963" lvl="1" indent="-357188" algn="just">
              <a:buFont typeface="Symbol" panose="05050102010706020507" pitchFamily="18" charset="2"/>
              <a:buChar char="-"/>
              <a:defRPr/>
            </a:pPr>
            <a:r>
              <a:rPr lang="de-DE" sz="1800" dirty="0" err="1"/>
              <a:t>Available</a:t>
            </a:r>
            <a:r>
              <a:rPr lang="de-DE" sz="1800" dirty="0"/>
              <a:t> </a:t>
            </a:r>
            <a:r>
              <a:rPr lang="de-DE" sz="1800" dirty="0" err="1"/>
              <a:t>clock</a:t>
            </a:r>
            <a:r>
              <a:rPr lang="de-DE" sz="1800" dirty="0"/>
              <a:t> </a:t>
            </a:r>
            <a:r>
              <a:rPr lang="de-DE" sz="1800" dirty="0" err="1"/>
              <a:t>rates</a:t>
            </a:r>
            <a:r>
              <a:rPr lang="de-DE" sz="1800" dirty="0"/>
              <a:t> </a:t>
            </a:r>
            <a:r>
              <a:rPr lang="de-DE" sz="1800" dirty="0" err="1"/>
              <a:t>become</a:t>
            </a:r>
            <a:r>
              <a:rPr lang="de-DE" sz="1800" dirty="0"/>
              <a:t> </a:t>
            </a:r>
            <a:r>
              <a:rPr lang="de-DE" sz="1800" dirty="0" err="1"/>
              <a:t>part</a:t>
            </a:r>
            <a:r>
              <a:rPr lang="de-DE" sz="1800" dirty="0"/>
              <a:t>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MCS </a:t>
            </a:r>
            <a:r>
              <a:rPr lang="de-DE" sz="1800" dirty="0" err="1"/>
              <a:t>table</a:t>
            </a:r>
            <a:r>
              <a:rPr lang="de-DE" sz="1800" dirty="0"/>
              <a:t> </a:t>
            </a:r>
            <a:r>
              <a:rPr lang="de-DE" sz="1800" dirty="0" err="1"/>
              <a:t>supported</a:t>
            </a:r>
            <a:r>
              <a:rPr lang="de-DE" sz="1800" dirty="0"/>
              <a:t> [TODO in PHY]</a:t>
            </a:r>
          </a:p>
          <a:p>
            <a:pPr marL="715963" lvl="1" indent="-357188" algn="just">
              <a:buFont typeface="Symbol" panose="05050102010706020507" pitchFamily="18" charset="2"/>
              <a:buChar char="-"/>
              <a:defRPr/>
            </a:pPr>
            <a:r>
              <a:rPr lang="de-DE" sz="1800" dirty="0"/>
              <a:t>Exchange </a:t>
            </a:r>
            <a:r>
              <a:rPr lang="de-DE" sz="1800" dirty="0" err="1"/>
              <a:t>possible</a:t>
            </a:r>
            <a:r>
              <a:rPr lang="de-DE" sz="1800" dirty="0"/>
              <a:t> MCS </a:t>
            </a:r>
            <a:r>
              <a:rPr lang="de-DE" sz="1800" dirty="0" err="1"/>
              <a:t>tables</a:t>
            </a:r>
            <a:r>
              <a:rPr lang="de-DE" sz="1800" dirty="0"/>
              <a:t> </a:t>
            </a:r>
            <a:r>
              <a:rPr lang="de-DE" sz="1800" dirty="0" err="1"/>
              <a:t>during</a:t>
            </a:r>
            <a:r>
              <a:rPr lang="de-DE" sz="1800" dirty="0"/>
              <a:t> </a:t>
            </a:r>
            <a:r>
              <a:rPr lang="de-DE" sz="1800" dirty="0" err="1"/>
              <a:t>association</a:t>
            </a:r>
            <a:r>
              <a:rPr lang="de-DE" sz="1800" dirty="0"/>
              <a:t> [MAC </a:t>
            </a:r>
            <a:r>
              <a:rPr lang="de-DE" sz="1800" dirty="0" err="1"/>
              <a:t>extend</a:t>
            </a:r>
            <a:r>
              <a:rPr lang="de-DE" sz="1800" dirty="0"/>
              <a:t> </a:t>
            </a:r>
            <a:r>
              <a:rPr lang="de-DE" sz="1800" dirty="0" err="1"/>
              <a:t>for</a:t>
            </a:r>
            <a:r>
              <a:rPr lang="de-DE" sz="1800" dirty="0"/>
              <a:t> PM-PHY MCS]</a:t>
            </a:r>
          </a:p>
          <a:p>
            <a:pPr marL="715963" lvl="1" indent="-357188" algn="just">
              <a:buFont typeface="Symbol" panose="05050102010706020507" pitchFamily="18" charset="2"/>
              <a:buChar char="-"/>
              <a:defRPr/>
            </a:pPr>
            <a:r>
              <a:rPr lang="de-DE" sz="1800" dirty="0"/>
              <a:t>Every packet </a:t>
            </a:r>
            <a:r>
              <a:rPr lang="de-DE" sz="1800" dirty="0" err="1"/>
              <a:t>starts</a:t>
            </a:r>
            <a:r>
              <a:rPr lang="de-DE" sz="1800" dirty="0"/>
              <a:t> </a:t>
            </a:r>
            <a:r>
              <a:rPr lang="de-DE" sz="1800" dirty="0" err="1"/>
              <a:t>with</a:t>
            </a:r>
            <a:r>
              <a:rPr lang="de-DE" sz="1800" dirty="0"/>
              <a:t> </a:t>
            </a:r>
            <a:r>
              <a:rPr lang="de-DE" sz="1800" dirty="0" err="1"/>
              <a:t>preamble</a:t>
            </a:r>
            <a:r>
              <a:rPr lang="de-DE" sz="1800" dirty="0"/>
              <a:t> </a:t>
            </a:r>
            <a:r>
              <a:rPr lang="de-DE" sz="1800" dirty="0" err="1"/>
              <a:t>and</a:t>
            </a:r>
            <a:r>
              <a:rPr lang="de-DE" sz="1800" dirty="0"/>
              <a:t> </a:t>
            </a:r>
            <a:r>
              <a:rPr lang="de-DE" sz="1800" dirty="0" err="1"/>
              <a:t>header</a:t>
            </a:r>
            <a:r>
              <a:rPr lang="de-DE" sz="1800" dirty="0"/>
              <a:t> in </a:t>
            </a:r>
            <a:r>
              <a:rPr lang="de-DE" sz="1800" dirty="0" err="1"/>
              <a:t>basic</a:t>
            </a:r>
            <a:r>
              <a:rPr lang="de-DE" sz="1800" dirty="0"/>
              <a:t> </a:t>
            </a:r>
            <a:r>
              <a:rPr lang="de-DE" sz="1800" dirty="0" err="1"/>
              <a:t>mode</a:t>
            </a:r>
            <a:r>
              <a:rPr lang="de-DE" sz="1800" dirty="0"/>
              <a:t> [in </a:t>
            </a:r>
            <a:r>
              <a:rPr lang="de-DE" sz="1800" dirty="0" err="1"/>
              <a:t>every</a:t>
            </a:r>
            <a:r>
              <a:rPr lang="de-DE" sz="1800" dirty="0"/>
              <a:t> PHY]</a:t>
            </a:r>
          </a:p>
          <a:p>
            <a:pPr marL="715963" lvl="1" indent="-357188" algn="just">
              <a:buFont typeface="Symbol" panose="05050102010706020507" pitchFamily="18" charset="2"/>
              <a:buChar char="-"/>
              <a:defRPr/>
            </a:pPr>
            <a:r>
              <a:rPr lang="de-DE" sz="1800" dirty="0" err="1"/>
              <a:t>Lowest</a:t>
            </a:r>
            <a:r>
              <a:rPr lang="de-DE" sz="1800" dirty="0"/>
              <a:t> </a:t>
            </a:r>
            <a:r>
              <a:rPr lang="de-DE" sz="1800" dirty="0" err="1"/>
              <a:t>common</a:t>
            </a:r>
            <a:r>
              <a:rPr lang="de-DE" sz="1800" dirty="0"/>
              <a:t> </a:t>
            </a:r>
            <a:r>
              <a:rPr lang="de-DE" sz="1800" dirty="0" err="1"/>
              <a:t>mode</a:t>
            </a:r>
            <a:r>
              <a:rPr lang="de-DE" sz="1800" dirty="0"/>
              <a:t> </a:t>
            </a:r>
            <a:r>
              <a:rPr lang="de-DE" sz="1800" dirty="0" err="1"/>
              <a:t>is</a:t>
            </a:r>
            <a:r>
              <a:rPr lang="de-DE" sz="1800" dirty="0"/>
              <a:t> </a:t>
            </a:r>
            <a:r>
              <a:rPr lang="de-DE" sz="1800" dirty="0" err="1"/>
              <a:t>selected</a:t>
            </a:r>
            <a:r>
              <a:rPr lang="de-DE" sz="1800" dirty="0"/>
              <a:t> </a:t>
            </a:r>
            <a:r>
              <a:rPr lang="de-DE" sz="1800" dirty="0" err="1"/>
              <a:t>for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payload</a:t>
            </a:r>
            <a:r>
              <a:rPr lang="de-DE" sz="1800" dirty="0"/>
              <a:t> [</a:t>
            </a:r>
            <a:r>
              <a:rPr lang="de-DE" sz="1800" dirty="0" err="1"/>
              <a:t>reference</a:t>
            </a:r>
            <a:r>
              <a:rPr lang="de-DE" sz="1800" dirty="0"/>
              <a:t> </a:t>
            </a:r>
            <a:r>
              <a:rPr lang="de-DE" sz="1800" dirty="0" err="1"/>
              <a:t>to</a:t>
            </a:r>
            <a:r>
              <a:rPr lang="de-DE" sz="1800" dirty="0"/>
              <a:t> OCR </a:t>
            </a:r>
            <a:r>
              <a:rPr lang="de-DE" sz="1800" dirty="0" err="1"/>
              <a:t>selection</a:t>
            </a:r>
            <a:r>
              <a:rPr lang="de-DE" sz="1800" dirty="0"/>
              <a:t> in </a:t>
            </a:r>
            <a:r>
              <a:rPr lang="de-DE" sz="1800" dirty="0" err="1"/>
              <a:t>each</a:t>
            </a:r>
            <a:r>
              <a:rPr lang="de-DE" sz="1800" dirty="0"/>
              <a:t> PHY].</a:t>
            </a:r>
          </a:p>
          <a:p>
            <a:pPr marL="358775" lvl="1" indent="0" algn="just">
              <a:buNone/>
              <a:defRPr/>
            </a:pPr>
            <a:endParaRPr lang="de-DE" sz="1800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August 2019</a:t>
            </a:r>
          </a:p>
        </p:txBody>
      </p:sp>
    </p:spTree>
    <p:extLst>
      <p:ext uri="{BB962C8B-B14F-4D97-AF65-F5344CB8AC3E}">
        <p14:creationId xmlns:p14="http://schemas.microsoft.com/office/powerpoint/2010/main" val="82242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83107E0-218B-4453-B106-91E1881773E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/>
              <a:t>This presentation contains the IEEE 802.15 TG13 Multi- </a:t>
            </a:r>
            <a:r>
              <a:rPr lang="en-US" altLang="en-US" dirty="0" err="1"/>
              <a:t>Gbit</a:t>
            </a:r>
            <a:r>
              <a:rPr lang="en-US" altLang="en-US" dirty="0"/>
              <a:t>/s Optical Wireless Communication </a:t>
            </a:r>
            <a:r>
              <a:rPr lang="en-US" altLang="en-US" dirty="0" smtClean="0"/>
              <a:t>To-Do-List in preparation of the working group letter ballot.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de-DE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August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List of TBDs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None/>
              <a:defRPr/>
            </a:pPr>
            <a:r>
              <a:rPr lang="de-DE" sz="2000" dirty="0" err="1" smtClean="0"/>
              <a:t>Clause</a:t>
            </a:r>
            <a:r>
              <a:rPr lang="de-DE" sz="2000" dirty="0" smtClean="0"/>
              <a:t> 1-3</a:t>
            </a:r>
          </a:p>
          <a:p>
            <a:pPr marL="342900" indent="-342900" algn="just">
              <a:defRPr/>
            </a:pPr>
            <a:r>
              <a:rPr lang="de-DE" sz="2000" b="0" dirty="0" smtClean="0"/>
              <a:t>Editorial  </a:t>
            </a:r>
          </a:p>
          <a:p>
            <a:pPr algn="just">
              <a:buNone/>
              <a:defRPr/>
            </a:pPr>
            <a:r>
              <a:rPr lang="de-DE" sz="2000" dirty="0" err="1" smtClean="0"/>
              <a:t>Clause</a:t>
            </a:r>
            <a:r>
              <a:rPr lang="de-DE" sz="2000" dirty="0" smtClean="0"/>
              <a:t> 4: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00B050"/>
                </a:solidFill>
              </a:rPr>
              <a:t>Broadcast </a:t>
            </a:r>
            <a:r>
              <a:rPr lang="de-DE" sz="2000" b="0" dirty="0" err="1" smtClean="0">
                <a:solidFill>
                  <a:srgbClr val="00B050"/>
                </a:solidFill>
              </a:rPr>
              <a:t>topology</a:t>
            </a:r>
            <a:r>
              <a:rPr lang="de-DE" sz="2000" b="0" dirty="0" smtClean="0">
                <a:solidFill>
                  <a:srgbClr val="00B050"/>
                </a:solidFill>
              </a:rPr>
              <a:t>: </a:t>
            </a:r>
            <a:r>
              <a:rPr lang="de-DE" sz="2000" b="0" dirty="0" err="1" smtClean="0">
                <a:solidFill>
                  <a:srgbClr val="00B050"/>
                </a:solidFill>
              </a:rPr>
              <a:t>How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to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signal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to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the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devices</a:t>
            </a:r>
            <a:endParaRPr lang="de-DE" sz="2000" b="0" dirty="0" smtClean="0">
              <a:solidFill>
                <a:srgbClr val="00B05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FFC000"/>
                </a:solidFill>
              </a:rPr>
              <a:t>MIMO at </a:t>
            </a:r>
            <a:r>
              <a:rPr lang="de-DE" sz="2000" b="0" dirty="0" err="1" smtClean="0">
                <a:solidFill>
                  <a:srgbClr val="FFC000"/>
                </a:solidFill>
              </a:rPr>
              <a:t>the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device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side</a:t>
            </a:r>
            <a:r>
              <a:rPr lang="de-DE" sz="2000" b="0" dirty="0">
                <a:solidFill>
                  <a:srgbClr val="FFC000"/>
                </a:solidFill>
              </a:rPr>
              <a:t> (also </a:t>
            </a:r>
            <a:r>
              <a:rPr lang="de-DE" sz="2000" b="0" dirty="0" err="1">
                <a:solidFill>
                  <a:srgbClr val="FFC000"/>
                </a:solidFill>
              </a:rPr>
              <a:t>to</a:t>
            </a:r>
            <a:r>
              <a:rPr lang="de-DE" sz="2000" b="0" dirty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be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worked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into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Clauses</a:t>
            </a:r>
            <a:r>
              <a:rPr lang="de-DE" sz="2000" b="0" dirty="0" smtClean="0">
                <a:solidFill>
                  <a:srgbClr val="FFC000"/>
                </a:solidFill>
              </a:rPr>
              <a:t> 5, 6, 7)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err="1" smtClean="0">
                <a:solidFill>
                  <a:srgbClr val="FFC000"/>
                </a:solidFill>
              </a:rPr>
              <a:t>Full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duplex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>
                <a:solidFill>
                  <a:srgbClr val="FFC000"/>
                </a:solidFill>
              </a:rPr>
              <a:t>(</a:t>
            </a:r>
            <a:r>
              <a:rPr lang="de-DE" sz="2000" b="0" dirty="0" smtClean="0">
                <a:solidFill>
                  <a:srgbClr val="FFC000"/>
                </a:solidFill>
              </a:rPr>
              <a:t>also </a:t>
            </a:r>
            <a:r>
              <a:rPr lang="de-DE" sz="2000" b="0" dirty="0" err="1" smtClean="0">
                <a:solidFill>
                  <a:srgbClr val="FFC000"/>
                </a:solidFill>
              </a:rPr>
              <a:t>to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be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worked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into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Clauses</a:t>
            </a:r>
            <a:r>
              <a:rPr lang="de-DE" sz="2000" b="0" dirty="0" smtClean="0">
                <a:solidFill>
                  <a:srgbClr val="FFC000"/>
                </a:solidFill>
              </a:rPr>
              <a:t> 5, 6, 7)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>
                <a:solidFill>
                  <a:srgbClr val="00B050"/>
                </a:solidFill>
              </a:rPr>
              <a:t>Security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err="1" smtClean="0">
                <a:solidFill>
                  <a:srgbClr val="00B050"/>
                </a:solidFill>
              </a:rPr>
              <a:t>Coexistence</a:t>
            </a:r>
            <a:endParaRPr lang="de-DE" sz="2000" b="0" dirty="0" smtClean="0">
              <a:solidFill>
                <a:srgbClr val="00B05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err="1" smtClean="0">
                <a:solidFill>
                  <a:srgbClr val="00B050"/>
                </a:solidFill>
              </a:rPr>
              <a:t>Clock</a:t>
            </a:r>
            <a:r>
              <a:rPr lang="de-DE" sz="2000" b="0" dirty="0" smtClean="0">
                <a:solidFill>
                  <a:srgbClr val="00B050"/>
                </a:solidFill>
              </a:rPr>
              <a:t> rate </a:t>
            </a:r>
            <a:r>
              <a:rPr lang="de-DE" sz="2000" b="0" dirty="0" err="1" smtClean="0">
                <a:solidFill>
                  <a:srgbClr val="00B050"/>
                </a:solidFill>
              </a:rPr>
              <a:t>and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>
                <a:solidFill>
                  <a:srgbClr val="00B050"/>
                </a:solidFill>
              </a:rPr>
              <a:t>MCS </a:t>
            </a:r>
            <a:r>
              <a:rPr lang="de-DE" sz="2000" b="0" dirty="0" err="1" smtClean="0">
                <a:solidFill>
                  <a:srgbClr val="00B050"/>
                </a:solidFill>
              </a:rPr>
              <a:t>selection</a:t>
            </a:r>
            <a:endParaRPr lang="de-DE" sz="2000" b="0" dirty="0" smtClean="0">
              <a:solidFill>
                <a:srgbClr val="00B050"/>
              </a:solidFill>
            </a:endParaRPr>
          </a:p>
          <a:p>
            <a:pPr algn="just">
              <a:buNone/>
              <a:defRPr/>
            </a:pPr>
            <a:endParaRPr lang="de-DE" sz="2000" b="0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de-DE" sz="2800" b="0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August 2019</a:t>
            </a:r>
          </a:p>
        </p:txBody>
      </p:sp>
    </p:spTree>
    <p:extLst>
      <p:ext uri="{BB962C8B-B14F-4D97-AF65-F5344CB8AC3E}">
        <p14:creationId xmlns:p14="http://schemas.microsoft.com/office/powerpoint/2010/main" val="96857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List of TBDs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None/>
              <a:defRPr/>
            </a:pPr>
            <a:r>
              <a:rPr lang="de-DE" sz="2000" dirty="0" err="1"/>
              <a:t>Clause</a:t>
            </a:r>
            <a:r>
              <a:rPr lang="de-DE" sz="2000" dirty="0"/>
              <a:t> 5:</a:t>
            </a:r>
          </a:p>
          <a:p>
            <a:pPr marL="342900" indent="-342900" algn="just">
              <a:defRPr/>
            </a:pPr>
            <a:r>
              <a:rPr lang="de-DE" sz="2000" b="0" dirty="0">
                <a:solidFill>
                  <a:srgbClr val="00B050"/>
                </a:solidFill>
              </a:rPr>
              <a:t>References </a:t>
            </a:r>
            <a:r>
              <a:rPr lang="de-DE" sz="2000" b="0" dirty="0" err="1">
                <a:solidFill>
                  <a:srgbClr val="00B050"/>
                </a:solidFill>
              </a:rPr>
              <a:t>to</a:t>
            </a:r>
            <a:r>
              <a:rPr lang="de-DE" sz="2000" b="0" dirty="0">
                <a:solidFill>
                  <a:srgbClr val="00B050"/>
                </a:solidFill>
              </a:rPr>
              <a:t> </a:t>
            </a:r>
            <a:r>
              <a:rPr lang="de-DE" sz="2000" b="0" dirty="0" err="1">
                <a:solidFill>
                  <a:srgbClr val="00B050"/>
                </a:solidFill>
              </a:rPr>
              <a:t>tables</a:t>
            </a:r>
            <a:r>
              <a:rPr lang="de-DE" sz="2000" b="0" dirty="0">
                <a:solidFill>
                  <a:srgbClr val="00B050"/>
                </a:solidFill>
              </a:rPr>
              <a:t> etc. </a:t>
            </a:r>
            <a:r>
              <a:rPr lang="de-DE" sz="2000" b="0" dirty="0" err="1">
                <a:solidFill>
                  <a:srgbClr val="00B050"/>
                </a:solidFill>
              </a:rPr>
              <a:t>are</a:t>
            </a:r>
            <a:r>
              <a:rPr lang="de-DE" sz="2000" b="0" dirty="0">
                <a:solidFill>
                  <a:srgbClr val="00B050"/>
                </a:solidFill>
              </a:rPr>
              <a:t> </a:t>
            </a:r>
            <a:r>
              <a:rPr lang="de-DE" sz="2000" b="0" dirty="0" err="1">
                <a:solidFill>
                  <a:srgbClr val="00B050"/>
                </a:solidFill>
              </a:rPr>
              <a:t>missing</a:t>
            </a:r>
            <a:endParaRPr lang="de-DE" sz="2000" b="0" dirty="0">
              <a:solidFill>
                <a:srgbClr val="00B05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>
                <a:solidFill>
                  <a:srgbClr val="00B050"/>
                </a:solidFill>
              </a:rPr>
              <a:t>Interframe </a:t>
            </a:r>
            <a:r>
              <a:rPr lang="de-DE" sz="2000" b="0" dirty="0" err="1">
                <a:solidFill>
                  <a:srgbClr val="00B050"/>
                </a:solidFill>
              </a:rPr>
              <a:t>spaces</a:t>
            </a:r>
            <a:r>
              <a:rPr lang="de-DE" sz="2000" b="0" dirty="0">
                <a:solidFill>
                  <a:srgbClr val="00B050"/>
                </a:solidFill>
              </a:rPr>
              <a:t> </a:t>
            </a:r>
            <a:r>
              <a:rPr lang="de-DE" sz="2000" b="0" dirty="0" err="1">
                <a:solidFill>
                  <a:srgbClr val="00B050"/>
                </a:solidFill>
              </a:rPr>
              <a:t>and</a:t>
            </a:r>
            <a:r>
              <a:rPr lang="de-DE" sz="2000" b="0" dirty="0">
                <a:solidFill>
                  <a:srgbClr val="00B050"/>
                </a:solidFill>
              </a:rPr>
              <a:t> turn-</a:t>
            </a:r>
            <a:r>
              <a:rPr lang="de-DE" sz="2000" b="0" dirty="0" err="1">
                <a:solidFill>
                  <a:srgbClr val="00B050"/>
                </a:solidFill>
              </a:rPr>
              <a:t>around</a:t>
            </a:r>
            <a:r>
              <a:rPr lang="de-DE" sz="2000" b="0" dirty="0">
                <a:solidFill>
                  <a:srgbClr val="00B050"/>
                </a:solidFill>
              </a:rPr>
              <a:t> </a:t>
            </a:r>
            <a:r>
              <a:rPr lang="de-DE" sz="2000" b="0" dirty="0" err="1">
                <a:solidFill>
                  <a:srgbClr val="00B050"/>
                </a:solidFill>
              </a:rPr>
              <a:t>times</a:t>
            </a:r>
            <a:endParaRPr lang="de-DE" sz="2000" b="0" dirty="0">
              <a:solidFill>
                <a:srgbClr val="00B05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>
                <a:solidFill>
                  <a:srgbClr val="00B050"/>
                </a:solidFill>
              </a:rPr>
              <a:t>OWPAN ID </a:t>
            </a:r>
            <a:r>
              <a:rPr lang="de-DE" sz="2000" b="0" dirty="0" err="1">
                <a:solidFill>
                  <a:srgbClr val="00B050"/>
                </a:solidFill>
              </a:rPr>
              <a:t>is</a:t>
            </a:r>
            <a:r>
              <a:rPr lang="de-DE" sz="2000" b="0" dirty="0">
                <a:solidFill>
                  <a:srgbClr val="00B050"/>
                </a:solidFill>
              </a:rPr>
              <a:t> </a:t>
            </a:r>
            <a:r>
              <a:rPr lang="de-DE" sz="2000" b="0" dirty="0" err="1">
                <a:solidFill>
                  <a:srgbClr val="00B050"/>
                </a:solidFill>
              </a:rPr>
              <a:t>now</a:t>
            </a:r>
            <a:r>
              <a:rPr lang="de-DE" sz="2000" b="0" dirty="0">
                <a:solidFill>
                  <a:srgbClr val="00B050"/>
                </a:solidFill>
              </a:rPr>
              <a:t> 48 </a:t>
            </a:r>
            <a:r>
              <a:rPr lang="de-DE" sz="2000" b="0" dirty="0" err="1">
                <a:solidFill>
                  <a:srgbClr val="00B050"/>
                </a:solidFill>
              </a:rPr>
              <a:t>bit</a:t>
            </a:r>
            <a:r>
              <a:rPr lang="de-DE" sz="2000" b="0" dirty="0">
                <a:solidFill>
                  <a:srgbClr val="00B050"/>
                </a:solidFill>
              </a:rPr>
              <a:t> </a:t>
            </a:r>
            <a:r>
              <a:rPr lang="de-DE" sz="2000" b="0" dirty="0" err="1">
                <a:solidFill>
                  <a:srgbClr val="00B050"/>
                </a:solidFill>
              </a:rPr>
              <a:t>address</a:t>
            </a:r>
            <a:endParaRPr lang="de-DE" sz="2000" b="0" dirty="0">
              <a:solidFill>
                <a:srgbClr val="00B05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err="1">
                <a:solidFill>
                  <a:srgbClr val="00B050"/>
                </a:solidFill>
              </a:rPr>
              <a:t>Autentification</a:t>
            </a:r>
            <a:r>
              <a:rPr lang="de-DE" sz="2000" b="0" dirty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can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>
                <a:solidFill>
                  <a:srgbClr val="00B050"/>
                </a:solidFill>
              </a:rPr>
              <a:t>be</a:t>
            </a:r>
            <a:r>
              <a:rPr lang="de-DE" sz="2000" b="0" dirty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removed</a:t>
            </a:r>
            <a:endParaRPr lang="de-DE" sz="2000" b="0" dirty="0">
              <a:solidFill>
                <a:srgbClr val="00B05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00B050"/>
                </a:solidFill>
              </a:rPr>
              <a:t>MCS </a:t>
            </a:r>
            <a:r>
              <a:rPr lang="de-DE" sz="2000" b="0" dirty="0" err="1" smtClean="0">
                <a:solidFill>
                  <a:srgbClr val="00B050"/>
                </a:solidFill>
              </a:rPr>
              <a:t>request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to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be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defined</a:t>
            </a:r>
            <a:r>
              <a:rPr lang="de-DE" sz="2000" b="0" dirty="0" smtClean="0">
                <a:solidFill>
                  <a:srgbClr val="00B050"/>
                </a:solidFill>
              </a:rPr>
              <a:t> in PM PHY like </a:t>
            </a:r>
            <a:r>
              <a:rPr lang="de-DE" sz="2000" b="0" dirty="0" err="1" smtClean="0">
                <a:solidFill>
                  <a:srgbClr val="00B050"/>
                </a:solidFill>
              </a:rPr>
              <a:t>table</a:t>
            </a:r>
            <a:r>
              <a:rPr lang="de-DE" sz="2000" b="0" dirty="0" smtClean="0">
                <a:solidFill>
                  <a:srgbClr val="00B050"/>
                </a:solidFill>
              </a:rPr>
              <a:t> 51 </a:t>
            </a:r>
            <a:r>
              <a:rPr lang="de-DE" sz="2000" b="0" dirty="0" err="1" smtClean="0">
                <a:solidFill>
                  <a:srgbClr val="00B050"/>
                </a:solidFill>
              </a:rPr>
              <a:t>for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and</a:t>
            </a:r>
            <a:r>
              <a:rPr lang="de-DE" sz="2000" b="0" dirty="0" smtClean="0">
                <a:solidFill>
                  <a:srgbClr val="00B050"/>
                </a:solidFill>
              </a:rPr>
              <a:t> LB PHYs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FFC000"/>
                </a:solidFill>
              </a:rPr>
              <a:t>BAT </a:t>
            </a:r>
            <a:r>
              <a:rPr lang="de-DE" sz="2000" b="0" dirty="0" err="1" smtClean="0">
                <a:solidFill>
                  <a:srgbClr val="FFC000"/>
                </a:solidFill>
              </a:rPr>
              <a:t>request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to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include</a:t>
            </a:r>
            <a:r>
              <a:rPr lang="de-DE" sz="2000" b="0" dirty="0" smtClean="0">
                <a:solidFill>
                  <a:srgbClr val="FFC000"/>
                </a:solidFill>
              </a:rPr>
              <a:t> block </a:t>
            </a:r>
            <a:r>
              <a:rPr lang="de-DE" sz="2000" b="0" dirty="0" err="1" smtClean="0">
                <a:solidFill>
                  <a:srgbClr val="FFC000"/>
                </a:solidFill>
              </a:rPr>
              <a:t>size</a:t>
            </a:r>
            <a:r>
              <a:rPr lang="de-DE" sz="2000" b="0" dirty="0" smtClean="0">
                <a:solidFill>
                  <a:srgbClr val="FFC000"/>
                </a:solidFill>
              </a:rPr>
              <a:t> in HB PHYs (Lennert)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FFC000"/>
                </a:solidFill>
              </a:rPr>
              <a:t>Rank </a:t>
            </a:r>
            <a:r>
              <a:rPr lang="de-DE" sz="2000" b="0" dirty="0" err="1" smtClean="0">
                <a:solidFill>
                  <a:srgbClr val="FFC000"/>
                </a:solidFill>
              </a:rPr>
              <a:t>request</a:t>
            </a:r>
            <a:r>
              <a:rPr lang="de-DE" sz="2000" b="0" dirty="0">
                <a:solidFill>
                  <a:srgbClr val="FFC000"/>
                </a:solidFill>
              </a:rPr>
              <a:t> </a:t>
            </a:r>
            <a:r>
              <a:rPr lang="de-DE" sz="2000" b="0" dirty="0" err="1">
                <a:solidFill>
                  <a:srgbClr val="FFC000"/>
                </a:solidFill>
              </a:rPr>
              <a:t>to</a:t>
            </a:r>
            <a:r>
              <a:rPr lang="de-DE" sz="2000" b="0" dirty="0">
                <a:solidFill>
                  <a:srgbClr val="FFC000"/>
                </a:solidFill>
              </a:rPr>
              <a:t> </a:t>
            </a:r>
            <a:r>
              <a:rPr lang="de-DE" sz="2000" b="0" dirty="0" err="1">
                <a:solidFill>
                  <a:srgbClr val="FFC000"/>
                </a:solidFill>
              </a:rPr>
              <a:t>be</a:t>
            </a:r>
            <a:r>
              <a:rPr lang="de-DE" sz="2000" b="0" dirty="0">
                <a:solidFill>
                  <a:srgbClr val="FFC000"/>
                </a:solidFill>
              </a:rPr>
              <a:t> </a:t>
            </a:r>
            <a:r>
              <a:rPr lang="de-DE" sz="2000" b="0" dirty="0" err="1">
                <a:solidFill>
                  <a:srgbClr val="FFC000"/>
                </a:solidFill>
              </a:rPr>
              <a:t>defined</a:t>
            </a:r>
            <a:r>
              <a:rPr lang="de-DE" sz="2000" b="0" dirty="0">
                <a:solidFill>
                  <a:srgbClr val="FFC000"/>
                </a:solidFill>
              </a:rPr>
              <a:t> </a:t>
            </a:r>
            <a:r>
              <a:rPr lang="de-DE" sz="2000" b="0" dirty="0" err="1">
                <a:solidFill>
                  <a:srgbClr val="FFC000"/>
                </a:solidFill>
              </a:rPr>
              <a:t>for</a:t>
            </a:r>
            <a:r>
              <a:rPr lang="de-DE" sz="2000" b="0" dirty="0">
                <a:solidFill>
                  <a:srgbClr val="FFC000"/>
                </a:solidFill>
              </a:rPr>
              <a:t> </a:t>
            </a:r>
            <a:r>
              <a:rPr lang="de-DE" sz="2000" b="0" dirty="0" smtClean="0">
                <a:solidFill>
                  <a:srgbClr val="FFC000"/>
                </a:solidFill>
              </a:rPr>
              <a:t>MIMO (Tuncer)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FFC000"/>
                </a:solidFill>
              </a:rPr>
              <a:t>Add 5.9 </a:t>
            </a:r>
            <a:r>
              <a:rPr lang="de-DE" sz="2000" b="0" dirty="0" err="1" smtClean="0">
                <a:solidFill>
                  <a:srgbClr val="FFC000"/>
                </a:solidFill>
              </a:rPr>
              <a:t>for</a:t>
            </a:r>
            <a:r>
              <a:rPr lang="de-DE" sz="2000" b="0" dirty="0" smtClean="0">
                <a:solidFill>
                  <a:srgbClr val="FFC000"/>
                </a:solidFill>
              </a:rPr>
              <a:t> MIMO (Tuncer)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August 2019</a:t>
            </a:r>
          </a:p>
        </p:txBody>
      </p:sp>
    </p:spTree>
    <p:extLst>
      <p:ext uri="{BB962C8B-B14F-4D97-AF65-F5344CB8AC3E}">
        <p14:creationId xmlns:p14="http://schemas.microsoft.com/office/powerpoint/2010/main" val="59519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List of TBDs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None/>
              <a:defRPr/>
            </a:pPr>
            <a:r>
              <a:rPr lang="de-DE" sz="2000" dirty="0" err="1"/>
              <a:t>Clause</a:t>
            </a:r>
            <a:r>
              <a:rPr lang="de-DE" sz="2000" dirty="0"/>
              <a:t> 6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err="1">
                <a:solidFill>
                  <a:srgbClr val="00B050"/>
                </a:solidFill>
              </a:rPr>
              <a:t>Auxiliary</a:t>
            </a:r>
            <a:r>
              <a:rPr lang="de-DE" sz="2000" b="0" dirty="0">
                <a:solidFill>
                  <a:srgbClr val="00B050"/>
                </a:solidFill>
              </a:rPr>
              <a:t> </a:t>
            </a:r>
            <a:r>
              <a:rPr lang="de-DE" sz="2000" b="0" dirty="0" err="1">
                <a:solidFill>
                  <a:srgbClr val="00B050"/>
                </a:solidFill>
              </a:rPr>
              <a:t>security</a:t>
            </a:r>
            <a:r>
              <a:rPr lang="de-DE" sz="2000" b="0" dirty="0">
                <a:solidFill>
                  <a:srgbClr val="00B050"/>
                </a:solidFill>
              </a:rPr>
              <a:t> </a:t>
            </a:r>
            <a:r>
              <a:rPr lang="de-DE" sz="2000" b="0" dirty="0" err="1">
                <a:solidFill>
                  <a:srgbClr val="00B050"/>
                </a:solidFill>
              </a:rPr>
              <a:t>header</a:t>
            </a:r>
            <a:endParaRPr lang="de-DE" sz="2000" b="0" dirty="0">
              <a:solidFill>
                <a:srgbClr val="00B05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err="1">
                <a:solidFill>
                  <a:srgbClr val="00B050"/>
                </a:solidFill>
              </a:rPr>
              <a:t>Auxiliary</a:t>
            </a:r>
            <a:r>
              <a:rPr lang="de-DE" sz="2000" b="0" dirty="0">
                <a:solidFill>
                  <a:srgbClr val="00B050"/>
                </a:solidFill>
              </a:rPr>
              <a:t> </a:t>
            </a:r>
            <a:r>
              <a:rPr lang="de-DE" sz="2000" b="0" dirty="0" err="1">
                <a:solidFill>
                  <a:srgbClr val="00B050"/>
                </a:solidFill>
              </a:rPr>
              <a:t>address</a:t>
            </a:r>
            <a:endParaRPr lang="de-DE" sz="2000" b="0" dirty="0">
              <a:solidFill>
                <a:srgbClr val="00B05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>
                <a:solidFill>
                  <a:srgbClr val="00B050"/>
                </a:solidFill>
              </a:rPr>
              <a:t>Element </a:t>
            </a:r>
            <a:r>
              <a:rPr lang="de-DE" sz="2000" b="0" dirty="0" err="1">
                <a:solidFill>
                  <a:srgbClr val="00B050"/>
                </a:solidFill>
              </a:rPr>
              <a:t>numbering</a:t>
            </a:r>
            <a:endParaRPr lang="de-DE" sz="2000" b="0" dirty="0">
              <a:solidFill>
                <a:srgbClr val="00B05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err="1" smtClean="0">
                <a:solidFill>
                  <a:srgbClr val="FFC000"/>
                </a:solidFill>
              </a:rPr>
              <a:t>Advanced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modulation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control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element</a:t>
            </a:r>
            <a:r>
              <a:rPr lang="de-DE" sz="2000" b="0" dirty="0" smtClean="0">
                <a:solidFill>
                  <a:srgbClr val="FFC000"/>
                </a:solidFill>
              </a:rPr>
              <a:t> (Tuncer)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FFC000"/>
                </a:solidFill>
              </a:rPr>
              <a:t>Support </a:t>
            </a:r>
            <a:r>
              <a:rPr lang="de-DE" sz="2000" b="0" dirty="0" err="1" smtClean="0">
                <a:solidFill>
                  <a:srgbClr val="FFC000"/>
                </a:solidFill>
              </a:rPr>
              <a:t>for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>
                <a:solidFill>
                  <a:srgbClr val="FFC000"/>
                </a:solidFill>
              </a:rPr>
              <a:t>devices</a:t>
            </a:r>
            <a:r>
              <a:rPr lang="de-DE" sz="2000" b="0" dirty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with</a:t>
            </a:r>
            <a:r>
              <a:rPr lang="de-DE" sz="2000" b="0" dirty="0" smtClean="0">
                <a:solidFill>
                  <a:srgbClr val="FFC000"/>
                </a:solidFill>
              </a:rPr>
              <a:t> multiple </a:t>
            </a:r>
            <a:r>
              <a:rPr lang="de-DE" sz="2000" b="0" dirty="0" err="1" smtClean="0">
                <a:solidFill>
                  <a:srgbClr val="FFC000"/>
                </a:solidFill>
              </a:rPr>
              <a:t>optical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frontends</a:t>
            </a:r>
            <a:r>
              <a:rPr lang="de-DE" sz="2000" b="0" dirty="0" smtClean="0">
                <a:solidFill>
                  <a:srgbClr val="FFC000"/>
                </a:solidFill>
              </a:rPr>
              <a:t> (Tuncer)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00B050"/>
                </a:solidFill>
              </a:rPr>
              <a:t>Poll </a:t>
            </a:r>
            <a:r>
              <a:rPr lang="de-DE" sz="2000" b="0" dirty="0" err="1" smtClean="0">
                <a:solidFill>
                  <a:srgbClr val="00B050"/>
                </a:solidFill>
              </a:rPr>
              <a:t>frame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requirements</a:t>
            </a:r>
            <a:r>
              <a:rPr lang="de-DE" sz="2000" b="0" dirty="0" smtClean="0">
                <a:solidFill>
                  <a:srgbClr val="00B050"/>
                </a:solidFill>
              </a:rPr>
              <a:t> „</a:t>
            </a:r>
            <a:r>
              <a:rPr lang="de-DE" sz="2000" b="0" dirty="0" err="1" smtClean="0">
                <a:solidFill>
                  <a:srgbClr val="00B050"/>
                </a:solidFill>
              </a:rPr>
              <a:t>shall</a:t>
            </a:r>
            <a:r>
              <a:rPr lang="de-DE" sz="2000" b="0" dirty="0" smtClean="0">
                <a:solidFill>
                  <a:srgbClr val="00B050"/>
                </a:solidFill>
              </a:rPr>
              <a:t>“ </a:t>
            </a:r>
            <a:r>
              <a:rPr lang="de-DE" sz="2000" b="0" dirty="0" err="1" smtClean="0">
                <a:solidFill>
                  <a:srgbClr val="00B050"/>
                </a:solidFill>
              </a:rPr>
              <a:t>apply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only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for</a:t>
            </a:r>
            <a:r>
              <a:rPr lang="de-DE" sz="2000" b="0" dirty="0" smtClean="0">
                <a:solidFill>
                  <a:srgbClr val="00B050"/>
                </a:solidFill>
              </a:rPr>
              <a:t> NBE MAC </a:t>
            </a:r>
            <a:r>
              <a:rPr lang="de-DE" sz="2000" b="0" dirty="0" err="1" smtClean="0">
                <a:solidFill>
                  <a:srgbClr val="00B050"/>
                </a:solidFill>
              </a:rPr>
              <a:t>mode</a:t>
            </a:r>
            <a:endParaRPr lang="de-DE" sz="2000" b="0" dirty="0" smtClean="0">
              <a:solidFill>
                <a:srgbClr val="00B05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00B050"/>
                </a:solidFill>
              </a:rPr>
              <a:t>Element ID </a:t>
            </a:r>
            <a:r>
              <a:rPr lang="de-DE" sz="2000" b="0" dirty="0" err="1" smtClean="0">
                <a:solidFill>
                  <a:srgbClr val="00B050"/>
                </a:solidFill>
              </a:rPr>
              <a:t>to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be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decided</a:t>
            </a:r>
            <a:endParaRPr lang="de-DE" sz="2000" b="0" dirty="0" smtClean="0">
              <a:solidFill>
                <a:srgbClr val="00B05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FFC000"/>
                </a:solidFill>
              </a:rPr>
              <a:t>GTS </a:t>
            </a:r>
            <a:r>
              <a:rPr lang="de-DE" sz="2000" b="0" dirty="0" err="1" smtClean="0">
                <a:solidFill>
                  <a:srgbClr val="FFC000"/>
                </a:solidFill>
              </a:rPr>
              <a:t>request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element</a:t>
            </a:r>
            <a:r>
              <a:rPr lang="de-DE" sz="2000" b="0" dirty="0" smtClean="0">
                <a:solidFill>
                  <a:srgbClr val="FFC000"/>
                </a:solidFill>
              </a:rPr>
              <a:t> (Lennert, </a:t>
            </a:r>
            <a:r>
              <a:rPr lang="de-DE" sz="2000" b="0" dirty="0" err="1" smtClean="0">
                <a:solidFill>
                  <a:srgbClr val="FFC000"/>
                </a:solidFill>
              </a:rPr>
              <a:t>needs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some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calculations</a:t>
            </a:r>
            <a:r>
              <a:rPr lang="de-DE" sz="2000" b="0" dirty="0" smtClean="0">
                <a:solidFill>
                  <a:srgbClr val="FFC000"/>
                </a:solidFill>
              </a:rPr>
              <a:t>)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err="1" smtClean="0">
                <a:solidFill>
                  <a:srgbClr val="00B050"/>
                </a:solidFill>
              </a:rPr>
              <a:t>Supported</a:t>
            </a:r>
            <a:r>
              <a:rPr lang="de-DE" sz="2000" b="0" dirty="0" smtClean="0">
                <a:solidFill>
                  <a:srgbClr val="00B050"/>
                </a:solidFill>
              </a:rPr>
              <a:t> MCS </a:t>
            </a:r>
            <a:r>
              <a:rPr lang="de-DE" sz="2000" b="0" dirty="0" err="1" smtClean="0">
                <a:solidFill>
                  <a:srgbClr val="00B050"/>
                </a:solidFill>
              </a:rPr>
              <a:t>element</a:t>
            </a:r>
            <a:endParaRPr lang="de-DE" sz="2000" b="0" dirty="0" smtClean="0">
              <a:solidFill>
                <a:srgbClr val="00B05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>
                <a:solidFill>
                  <a:srgbClr val="00B050"/>
                </a:solidFill>
              </a:rPr>
              <a:t>C</a:t>
            </a:r>
            <a:r>
              <a:rPr lang="de-DE" sz="2000" b="0" dirty="0" smtClean="0">
                <a:solidFill>
                  <a:srgbClr val="00B050"/>
                </a:solidFill>
              </a:rPr>
              <a:t>heck </a:t>
            </a:r>
            <a:r>
              <a:rPr lang="de-DE" sz="2000" b="0" dirty="0" err="1" smtClean="0">
                <a:solidFill>
                  <a:srgbClr val="00B050"/>
                </a:solidFill>
              </a:rPr>
              <a:t>the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fields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for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random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access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element</a:t>
            </a:r>
            <a:endParaRPr lang="de-DE" sz="2000" b="0" dirty="0" smtClean="0">
              <a:solidFill>
                <a:srgbClr val="00B05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00B050"/>
                </a:solidFill>
              </a:rPr>
              <a:t>Probe </a:t>
            </a:r>
            <a:r>
              <a:rPr lang="de-DE" sz="2000" b="0" dirty="0" err="1" smtClean="0">
                <a:solidFill>
                  <a:srgbClr val="00B050"/>
                </a:solidFill>
              </a:rPr>
              <a:t>request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element</a:t>
            </a:r>
            <a:r>
              <a:rPr lang="de-DE" sz="2000" b="0" dirty="0" smtClean="0">
                <a:solidFill>
                  <a:srgbClr val="00B050"/>
                </a:solidFill>
              </a:rPr>
              <a:t>, </a:t>
            </a:r>
            <a:r>
              <a:rPr lang="de-DE" sz="2000" b="0" dirty="0" err="1" smtClean="0">
                <a:solidFill>
                  <a:srgbClr val="00B050"/>
                </a:solidFill>
              </a:rPr>
              <a:t>only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used</a:t>
            </a:r>
            <a:r>
              <a:rPr lang="de-DE" sz="2000" b="0" dirty="0" smtClean="0">
                <a:solidFill>
                  <a:srgbClr val="00B050"/>
                </a:solidFill>
              </a:rPr>
              <a:t> in NBE MAC </a:t>
            </a:r>
            <a:r>
              <a:rPr lang="de-DE" sz="2000" b="0" dirty="0" err="1" smtClean="0">
                <a:solidFill>
                  <a:srgbClr val="00B050"/>
                </a:solidFill>
              </a:rPr>
              <a:t>mode</a:t>
            </a:r>
            <a:endParaRPr lang="de-DE" sz="2000" b="0" dirty="0" smtClean="0">
              <a:solidFill>
                <a:srgbClr val="00B050"/>
              </a:solidFill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August 2019</a:t>
            </a:r>
          </a:p>
        </p:txBody>
      </p:sp>
    </p:spTree>
    <p:extLst>
      <p:ext uri="{BB962C8B-B14F-4D97-AF65-F5344CB8AC3E}">
        <p14:creationId xmlns:p14="http://schemas.microsoft.com/office/powerpoint/2010/main" val="324124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List of TBDs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None/>
              <a:defRPr/>
            </a:pPr>
            <a:r>
              <a:rPr lang="de-DE" sz="2000" dirty="0" err="1"/>
              <a:t>Clause</a:t>
            </a:r>
            <a:r>
              <a:rPr lang="de-DE" sz="2000" dirty="0"/>
              <a:t> 7</a:t>
            </a:r>
          </a:p>
          <a:p>
            <a:pPr marL="342900" indent="-342900" algn="just">
              <a:defRPr/>
            </a:pPr>
            <a:r>
              <a:rPr lang="de-DE" sz="2000" b="0" dirty="0">
                <a:solidFill>
                  <a:srgbClr val="00B050"/>
                </a:solidFill>
              </a:rPr>
              <a:t>MCPS </a:t>
            </a:r>
            <a:r>
              <a:rPr lang="de-DE" sz="2000" b="0" dirty="0" err="1">
                <a:solidFill>
                  <a:srgbClr val="00B050"/>
                </a:solidFill>
              </a:rPr>
              <a:t>priority</a:t>
            </a:r>
            <a:endParaRPr lang="de-DE" sz="2000" b="0" dirty="0">
              <a:solidFill>
                <a:srgbClr val="00B050"/>
              </a:solidFill>
            </a:endParaRPr>
          </a:p>
          <a:p>
            <a:pPr marL="342900" indent="-342900" algn="just">
              <a:defRPr/>
            </a:pPr>
            <a:r>
              <a:rPr lang="de-DE" sz="2000" b="0" dirty="0">
                <a:solidFill>
                  <a:srgbClr val="00B050"/>
                </a:solidFill>
              </a:rPr>
              <a:t>PIB </a:t>
            </a:r>
            <a:r>
              <a:rPr lang="de-DE" sz="2000" b="0" dirty="0" err="1">
                <a:solidFill>
                  <a:srgbClr val="00B050"/>
                </a:solidFill>
              </a:rPr>
              <a:t>attributes</a:t>
            </a:r>
            <a:r>
              <a:rPr lang="de-DE" sz="2000" b="0" dirty="0">
                <a:solidFill>
                  <a:srgbClr val="00B050"/>
                </a:solidFill>
              </a:rPr>
              <a:t> </a:t>
            </a:r>
            <a:r>
              <a:rPr lang="de-DE" sz="2000" b="0" dirty="0" err="1">
                <a:solidFill>
                  <a:srgbClr val="00B050"/>
                </a:solidFill>
              </a:rPr>
              <a:t>for</a:t>
            </a:r>
            <a:r>
              <a:rPr lang="de-DE" sz="2000" b="0" dirty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energy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>
                <a:solidFill>
                  <a:srgbClr val="00B050"/>
                </a:solidFill>
              </a:rPr>
              <a:t>detection</a:t>
            </a:r>
            <a:r>
              <a:rPr lang="de-DE" sz="2000" b="0" dirty="0">
                <a:solidFill>
                  <a:srgbClr val="00B050"/>
                </a:solidFill>
              </a:rPr>
              <a:t> </a:t>
            </a:r>
            <a:r>
              <a:rPr lang="de-DE" sz="2000" b="0" dirty="0" err="1">
                <a:solidFill>
                  <a:srgbClr val="00B050"/>
                </a:solidFill>
              </a:rPr>
              <a:t>threshold</a:t>
            </a:r>
            <a:endParaRPr lang="de-DE" sz="2000" b="0" dirty="0">
              <a:solidFill>
                <a:srgbClr val="00B05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/>
              <a:t>Turnaround time </a:t>
            </a:r>
            <a:r>
              <a:rPr lang="de-DE" sz="2000" b="0" dirty="0" err="1" smtClean="0"/>
              <a:t>constant</a:t>
            </a:r>
            <a:endParaRPr lang="de-DE" sz="2000" b="0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err="1" smtClean="0"/>
              <a:t>Discuss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capabilities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and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which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are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mandatory</a:t>
            </a:r>
            <a:r>
              <a:rPr lang="de-DE" sz="2000" b="0" dirty="0" smtClean="0"/>
              <a:t>/optional</a:t>
            </a:r>
          </a:p>
          <a:p>
            <a:pPr algn="just">
              <a:buNone/>
              <a:defRPr/>
            </a:pPr>
            <a:r>
              <a:rPr lang="de-DE" sz="2000" dirty="0" err="1" smtClean="0">
                <a:solidFill>
                  <a:srgbClr val="00B050"/>
                </a:solidFill>
              </a:rPr>
              <a:t>Clause</a:t>
            </a:r>
            <a:r>
              <a:rPr lang="de-DE" sz="2000" dirty="0" smtClean="0">
                <a:solidFill>
                  <a:srgbClr val="00B050"/>
                </a:solidFill>
              </a:rPr>
              <a:t> 8</a:t>
            </a:r>
          </a:p>
          <a:p>
            <a:pPr marL="342900" indent="-342900" algn="just">
              <a:defRPr/>
            </a:pPr>
            <a:r>
              <a:rPr lang="de-DE" sz="2000" b="0" dirty="0" smtClean="0">
                <a:solidFill>
                  <a:srgbClr val="00B050"/>
                </a:solidFill>
              </a:rPr>
              <a:t>Remove </a:t>
            </a:r>
            <a:r>
              <a:rPr lang="de-DE" sz="2000" b="0" dirty="0" err="1" smtClean="0">
                <a:solidFill>
                  <a:srgbClr val="00B050"/>
                </a:solidFill>
              </a:rPr>
              <a:t>any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content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related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to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security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from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draft</a:t>
            </a:r>
            <a:endParaRPr lang="de-DE" sz="2000" b="0" dirty="0" smtClean="0">
              <a:solidFill>
                <a:srgbClr val="00B050"/>
              </a:solidFill>
            </a:endParaRPr>
          </a:p>
          <a:p>
            <a:pPr algn="just">
              <a:buNone/>
              <a:defRPr/>
            </a:pPr>
            <a:r>
              <a:rPr lang="de-DE" sz="2000" dirty="0" err="1" smtClean="0"/>
              <a:t>Clause</a:t>
            </a:r>
            <a:r>
              <a:rPr lang="de-DE" sz="2000" dirty="0" smtClean="0"/>
              <a:t> 9</a:t>
            </a:r>
            <a:endParaRPr lang="de-DE" sz="2000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/>
              <a:t>PHY </a:t>
            </a:r>
            <a:r>
              <a:rPr lang="de-DE" sz="2000" b="0" dirty="0" err="1" smtClean="0"/>
              <a:t>constants</a:t>
            </a:r>
            <a:r>
              <a:rPr lang="de-DE" sz="2000" b="0" dirty="0" smtClean="0"/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/>
              <a:t>PHY PIB </a:t>
            </a:r>
            <a:r>
              <a:rPr lang="de-DE" sz="2000" b="0" dirty="0" err="1" smtClean="0"/>
              <a:t>attributes</a:t>
            </a:r>
            <a:endParaRPr lang="de-DE" sz="2000" b="0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/>
              <a:t>OFE </a:t>
            </a:r>
            <a:r>
              <a:rPr lang="de-DE" sz="2000" b="0" dirty="0" err="1" smtClean="0"/>
              <a:t>capabilities</a:t>
            </a:r>
            <a:endParaRPr lang="de-DE" sz="2000" b="0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/>
              <a:t>Table </a:t>
            </a:r>
            <a:r>
              <a:rPr lang="de-DE" sz="2000" b="0" dirty="0" err="1"/>
              <a:t>stating</a:t>
            </a:r>
            <a:r>
              <a:rPr lang="de-DE" sz="2000" b="0" dirty="0"/>
              <a:t> </a:t>
            </a:r>
            <a:r>
              <a:rPr lang="de-DE" sz="2000" b="0" i="1" dirty="0" err="1"/>
              <a:t>MaxPSDUSize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for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each</a:t>
            </a:r>
            <a:r>
              <a:rPr lang="de-DE" sz="2000" b="0" dirty="0" smtClean="0"/>
              <a:t> PHY</a:t>
            </a:r>
            <a:endParaRPr lang="de-DE" sz="2000" b="0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August 2019</a:t>
            </a:r>
          </a:p>
        </p:txBody>
      </p:sp>
    </p:spTree>
    <p:extLst>
      <p:ext uri="{BB962C8B-B14F-4D97-AF65-F5344CB8AC3E}">
        <p14:creationId xmlns:p14="http://schemas.microsoft.com/office/powerpoint/2010/main" val="241168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List of TBDs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None/>
              <a:defRPr/>
            </a:pPr>
            <a:r>
              <a:rPr lang="de-DE" sz="2000" dirty="0" smtClean="0"/>
              <a:t>All PHYs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/>
              <a:t>Create </a:t>
            </a:r>
            <a:r>
              <a:rPr lang="de-DE" sz="2000" b="0" dirty="0" err="1"/>
              <a:t>table</a:t>
            </a:r>
            <a:r>
              <a:rPr lang="de-DE" sz="2000" b="0" dirty="0"/>
              <a:t> </a:t>
            </a:r>
            <a:r>
              <a:rPr lang="de-DE" sz="2000" b="0" dirty="0" err="1"/>
              <a:t>for</a:t>
            </a:r>
            <a:r>
              <a:rPr lang="de-DE" sz="2000" b="0" dirty="0"/>
              <a:t> </a:t>
            </a:r>
            <a:r>
              <a:rPr lang="de-DE" sz="2000" b="0" dirty="0" err="1"/>
              <a:t>index</a:t>
            </a:r>
            <a:r>
              <a:rPr lang="de-DE" sz="2000" b="0" dirty="0"/>
              <a:t> </a:t>
            </a:r>
            <a:r>
              <a:rPr lang="de-DE" sz="2000" b="0" dirty="0" err="1"/>
              <a:t>of</a:t>
            </a:r>
            <a:r>
              <a:rPr lang="de-DE" sz="2000" b="0" dirty="0"/>
              <a:t> </a:t>
            </a:r>
            <a:r>
              <a:rPr lang="de-DE" sz="2000" b="0" dirty="0" smtClean="0"/>
              <a:t>MCS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err="1" smtClean="0"/>
              <a:t>What</a:t>
            </a:r>
            <a:r>
              <a:rPr lang="de-DE" sz="2000" b="0" dirty="0" smtClean="0"/>
              <a:t> </a:t>
            </a:r>
            <a:r>
              <a:rPr lang="de-DE" sz="2000" b="0" dirty="0" err="1"/>
              <a:t>is</a:t>
            </a:r>
            <a:r>
              <a:rPr lang="de-DE" sz="2000" b="0" dirty="0"/>
              <a:t> </a:t>
            </a:r>
            <a:r>
              <a:rPr lang="de-DE" sz="2000" b="0" dirty="0" err="1" smtClean="0"/>
              <a:t>mandatory</a:t>
            </a:r>
            <a:r>
              <a:rPr lang="de-DE" sz="2000" b="0" dirty="0" smtClean="0"/>
              <a:t>, </a:t>
            </a:r>
            <a:r>
              <a:rPr lang="de-DE" sz="2000" b="0" dirty="0" err="1" smtClean="0"/>
              <a:t>what</a:t>
            </a:r>
            <a:r>
              <a:rPr lang="de-DE" sz="2000" b="0" dirty="0" smtClean="0"/>
              <a:t> optional</a:t>
            </a:r>
            <a:endParaRPr lang="de-DE" sz="2000" b="0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/>
              <a:t>Turnaround </a:t>
            </a:r>
            <a:r>
              <a:rPr lang="de-DE" sz="2000" b="0" dirty="0" err="1"/>
              <a:t>times</a:t>
            </a:r>
            <a:r>
              <a:rPr lang="de-DE" sz="2000" b="0" dirty="0"/>
              <a:t> </a:t>
            </a:r>
            <a:r>
              <a:rPr lang="de-DE" sz="2000" b="0" dirty="0" err="1"/>
              <a:t>for</a:t>
            </a:r>
            <a:r>
              <a:rPr lang="de-DE" sz="2000" b="0" dirty="0"/>
              <a:t> </a:t>
            </a:r>
            <a:r>
              <a:rPr lang="de-DE" sz="2000" b="0" dirty="0" err="1"/>
              <a:t>short</a:t>
            </a:r>
            <a:r>
              <a:rPr lang="de-DE" sz="2000" b="0" dirty="0"/>
              <a:t> </a:t>
            </a:r>
            <a:r>
              <a:rPr lang="de-DE" sz="2000" b="0" dirty="0" err="1"/>
              <a:t>control</a:t>
            </a:r>
            <a:r>
              <a:rPr lang="de-DE" sz="2000" b="0" dirty="0"/>
              <a:t> </a:t>
            </a:r>
            <a:r>
              <a:rPr lang="de-DE" sz="2000" b="0" dirty="0" err="1"/>
              <a:t>packets</a:t>
            </a:r>
            <a:r>
              <a:rPr lang="de-DE" sz="2000" b="0" dirty="0"/>
              <a:t> (</a:t>
            </a:r>
            <a:r>
              <a:rPr lang="de-DE" sz="2000" b="0" dirty="0" err="1"/>
              <a:t>shortest</a:t>
            </a:r>
            <a:r>
              <a:rPr lang="de-DE" sz="2000" b="0" dirty="0"/>
              <a:t> block </a:t>
            </a:r>
            <a:r>
              <a:rPr lang="de-DE" sz="2000" b="0" dirty="0" err="1"/>
              <a:t>length</a:t>
            </a:r>
            <a:r>
              <a:rPr lang="de-DE" sz="2000" b="0" dirty="0"/>
              <a:t>, </a:t>
            </a:r>
            <a:r>
              <a:rPr lang="de-DE" sz="2000" b="0" dirty="0" err="1"/>
              <a:t>lowest</a:t>
            </a:r>
            <a:r>
              <a:rPr lang="de-DE" sz="2000" b="0" dirty="0"/>
              <a:t> MCS in </a:t>
            </a:r>
            <a:r>
              <a:rPr lang="de-DE" sz="2000" b="0" dirty="0" err="1"/>
              <a:t>payload</a:t>
            </a:r>
            <a:r>
              <a:rPr lang="de-DE" sz="2000" b="0" dirty="0"/>
              <a:t>)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/>
              <a:t>MIMO-RS </a:t>
            </a:r>
            <a:r>
              <a:rPr lang="de-DE" sz="2000" b="0" dirty="0" err="1"/>
              <a:t>index</a:t>
            </a:r>
            <a:r>
              <a:rPr lang="de-DE" sz="2000" b="0" dirty="0"/>
              <a:t> </a:t>
            </a:r>
            <a:r>
              <a:rPr lang="de-DE" sz="2000" b="0" dirty="0" err="1"/>
              <a:t>mapping</a:t>
            </a:r>
            <a:r>
              <a:rPr lang="de-DE" sz="2000" b="0" dirty="0"/>
              <a:t> </a:t>
            </a:r>
            <a:r>
              <a:rPr lang="de-DE" sz="2000" b="0" dirty="0" err="1"/>
              <a:t>table</a:t>
            </a:r>
            <a:endParaRPr lang="de-DE" sz="2000" b="0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/>
              <a:t>Check </a:t>
            </a:r>
            <a:r>
              <a:rPr lang="de-DE" sz="2000" b="0" dirty="0" err="1"/>
              <a:t>numbering</a:t>
            </a:r>
            <a:r>
              <a:rPr lang="de-DE" sz="2000" b="0" dirty="0"/>
              <a:t> </a:t>
            </a:r>
            <a:r>
              <a:rPr lang="de-DE" sz="2000" b="0" dirty="0" err="1"/>
              <a:t>of</a:t>
            </a:r>
            <a:r>
              <a:rPr lang="de-DE" sz="2000" b="0" dirty="0"/>
              <a:t> </a:t>
            </a:r>
            <a:r>
              <a:rPr lang="de-DE" sz="2000" b="0" dirty="0" err="1" smtClean="0"/>
              <a:t>octets</a:t>
            </a:r>
            <a:r>
              <a:rPr lang="de-DE" sz="2000" b="0" dirty="0" smtClean="0"/>
              <a:t> </a:t>
            </a:r>
            <a:r>
              <a:rPr lang="de-DE" sz="2000" b="0" dirty="0" err="1"/>
              <a:t>and</a:t>
            </a:r>
            <a:r>
              <a:rPr lang="de-DE" sz="2000" b="0" dirty="0"/>
              <a:t> </a:t>
            </a:r>
            <a:r>
              <a:rPr lang="de-DE" sz="2000" b="0" dirty="0" err="1"/>
              <a:t>bits</a:t>
            </a:r>
            <a:r>
              <a:rPr lang="de-DE" sz="2000" b="0" dirty="0"/>
              <a:t> in </a:t>
            </a:r>
            <a:r>
              <a:rPr lang="de-DE" sz="2000" b="0" dirty="0" err="1"/>
              <a:t>the</a:t>
            </a:r>
            <a:r>
              <a:rPr lang="de-DE" sz="2000" b="0" dirty="0"/>
              <a:t> </a:t>
            </a:r>
            <a:r>
              <a:rPr lang="de-DE" sz="2000" b="0" dirty="0" err="1"/>
              <a:t>header</a:t>
            </a:r>
            <a:r>
              <a:rPr lang="de-DE" sz="2000" b="0" dirty="0"/>
              <a:t> </a:t>
            </a:r>
            <a:r>
              <a:rPr lang="de-DE" sz="2000" b="0" dirty="0" err="1"/>
              <a:t>again</a:t>
            </a:r>
            <a:endParaRPr lang="de-DE" sz="2000" dirty="0" smtClean="0"/>
          </a:p>
          <a:p>
            <a:pPr algn="just">
              <a:buNone/>
              <a:defRPr/>
            </a:pPr>
            <a:r>
              <a:rPr lang="de-DE" sz="2000" dirty="0" err="1" smtClean="0"/>
              <a:t>Clause</a:t>
            </a:r>
            <a:r>
              <a:rPr lang="de-DE" sz="2000" dirty="0" smtClean="0"/>
              <a:t> 10 (PM PHY):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/>
              <a:t>See all PHYs</a:t>
            </a:r>
          </a:p>
          <a:p>
            <a:pPr algn="just">
              <a:buNone/>
              <a:defRPr/>
            </a:pPr>
            <a:r>
              <a:rPr lang="de-DE" sz="2000" dirty="0" err="1" smtClean="0"/>
              <a:t>Clause</a:t>
            </a:r>
            <a:r>
              <a:rPr lang="de-DE" sz="2000" dirty="0" smtClean="0"/>
              <a:t> 11 (LB PHY)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/>
              <a:t>See all PHYs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/>
              <a:t>Check </a:t>
            </a:r>
            <a:r>
              <a:rPr lang="de-DE" sz="2000" b="0" dirty="0" err="1" smtClean="0"/>
              <a:t>if</a:t>
            </a:r>
            <a:r>
              <a:rPr lang="de-DE" sz="2000" b="0" dirty="0" smtClean="0"/>
              <a:t> LB PHY </a:t>
            </a:r>
            <a:r>
              <a:rPr lang="de-DE" sz="2000" b="0" dirty="0" err="1" smtClean="0"/>
              <a:t>is</a:t>
            </a:r>
            <a:r>
              <a:rPr lang="de-DE" sz="2000" b="0" dirty="0" smtClean="0"/>
              <a:t> still </a:t>
            </a:r>
            <a:r>
              <a:rPr lang="de-DE" sz="2000" b="0" dirty="0" err="1" smtClean="0"/>
              <a:t>consistent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with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new</a:t>
            </a:r>
            <a:r>
              <a:rPr lang="de-DE" sz="2000" b="0" dirty="0" smtClean="0"/>
              <a:t> MAC </a:t>
            </a:r>
            <a:r>
              <a:rPr lang="de-DE" sz="2000" b="0" dirty="0" err="1" smtClean="0"/>
              <a:t>needs</a:t>
            </a:r>
            <a:endParaRPr lang="de-DE" sz="2000" b="0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August 2019</a:t>
            </a:r>
          </a:p>
        </p:txBody>
      </p:sp>
    </p:spTree>
    <p:extLst>
      <p:ext uri="{BB962C8B-B14F-4D97-AF65-F5344CB8AC3E}">
        <p14:creationId xmlns:p14="http://schemas.microsoft.com/office/powerpoint/2010/main" val="298328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List of TBDs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None/>
              <a:defRPr/>
            </a:pPr>
            <a:r>
              <a:rPr lang="de-DE" sz="2000" dirty="0" err="1" smtClean="0"/>
              <a:t>Clause</a:t>
            </a:r>
            <a:r>
              <a:rPr lang="de-DE" sz="2000" dirty="0" smtClean="0"/>
              <a:t> 12 :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/>
              <a:t>See all PHYs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err="1" smtClean="0"/>
              <a:t>What</a:t>
            </a:r>
            <a:r>
              <a:rPr lang="de-DE" sz="2000" b="0" dirty="0" smtClean="0"/>
              <a:t> </a:t>
            </a:r>
            <a:r>
              <a:rPr lang="de-DE" sz="2000" b="0" dirty="0" err="1"/>
              <a:t>masking</a:t>
            </a:r>
            <a:r>
              <a:rPr lang="de-DE" sz="2000" b="0" dirty="0"/>
              <a:t> </a:t>
            </a:r>
            <a:r>
              <a:rPr lang="de-DE" sz="2000" b="0" dirty="0" err="1"/>
              <a:t>of</a:t>
            </a:r>
            <a:r>
              <a:rPr lang="de-DE" sz="2000" b="0" dirty="0"/>
              <a:t> </a:t>
            </a:r>
            <a:r>
              <a:rPr lang="de-DE" sz="2000" b="0" dirty="0" err="1"/>
              <a:t>subcarriers</a:t>
            </a:r>
            <a:r>
              <a:rPr lang="de-DE" sz="2000" b="0" dirty="0"/>
              <a:t> </a:t>
            </a:r>
            <a:r>
              <a:rPr lang="de-DE" sz="2000" b="0" dirty="0" err="1"/>
              <a:t>is</a:t>
            </a:r>
            <a:r>
              <a:rPr lang="de-DE" sz="2000" b="0" dirty="0"/>
              <a:t> </a:t>
            </a:r>
            <a:r>
              <a:rPr lang="de-DE" sz="2000" b="0" dirty="0" err="1"/>
              <a:t>used</a:t>
            </a:r>
            <a:r>
              <a:rPr lang="de-DE" sz="2000" b="0" dirty="0"/>
              <a:t> </a:t>
            </a:r>
            <a:r>
              <a:rPr lang="de-DE" sz="2000" b="0" dirty="0" err="1"/>
              <a:t>for</a:t>
            </a:r>
            <a:r>
              <a:rPr lang="de-DE" sz="2000" b="0" dirty="0"/>
              <a:t> LC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/>
              <a:t>TBDs in </a:t>
            </a:r>
            <a:r>
              <a:rPr lang="de-DE" sz="2000" b="0" dirty="0" err="1" smtClean="0"/>
              <a:t>first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table</a:t>
            </a:r>
            <a:r>
              <a:rPr lang="de-DE" sz="2000" b="0" dirty="0" smtClean="0"/>
              <a:t> (</a:t>
            </a:r>
            <a:r>
              <a:rPr lang="de-DE" sz="2000" b="0" dirty="0" err="1" smtClean="0"/>
              <a:t>subcarriers</a:t>
            </a:r>
            <a:r>
              <a:rPr lang="de-DE" sz="2000" b="0" dirty="0" smtClean="0"/>
              <a:t>/</a:t>
            </a:r>
            <a:r>
              <a:rPr lang="de-DE" sz="2000" b="0" dirty="0" err="1" smtClean="0"/>
              <a:t>upshifts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from</a:t>
            </a:r>
            <a:r>
              <a:rPr lang="de-DE" sz="2000" b="0" dirty="0" smtClean="0"/>
              <a:t> G.hn2)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err="1" smtClean="0"/>
              <a:t>Contact</a:t>
            </a:r>
            <a:r>
              <a:rPr lang="de-DE" sz="2000" b="0" dirty="0" smtClean="0"/>
              <a:t> ITU-T 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de-DE" sz="1600" b="0" dirty="0" err="1" smtClean="0"/>
              <a:t>to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reserve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one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frame</a:t>
            </a:r>
            <a:r>
              <a:rPr lang="de-DE" sz="1600" b="0" dirty="0" smtClean="0"/>
              <a:t> type </a:t>
            </a:r>
            <a:r>
              <a:rPr lang="de-DE" sz="1600" b="0" dirty="0" err="1" smtClean="0"/>
              <a:t>for</a:t>
            </a:r>
            <a:r>
              <a:rPr lang="de-DE" sz="1600" b="0" dirty="0" smtClean="0"/>
              <a:t> 802.15.13 MAC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de-DE" sz="1600" b="0" dirty="0" smtClean="0"/>
              <a:t>Reserve </a:t>
            </a:r>
            <a:r>
              <a:rPr lang="de-DE" sz="1600" b="0" dirty="0" err="1" smtClean="0"/>
              <a:t>core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part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for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these</a:t>
            </a:r>
            <a:r>
              <a:rPr lang="de-DE" sz="1600" b="0" dirty="0" smtClean="0"/>
              <a:t> FTs </a:t>
            </a:r>
            <a:r>
              <a:rPr lang="de-DE" sz="1600" b="0" dirty="0" err="1" smtClean="0"/>
              <a:t>for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surther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use</a:t>
            </a:r>
            <a:endParaRPr lang="de-DE" sz="1600" b="0" dirty="0" smtClean="0"/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de-DE" sz="1600" b="0" dirty="0" err="1" smtClean="0"/>
              <a:t>Define</a:t>
            </a:r>
            <a:r>
              <a:rPr lang="de-DE" sz="1600" b="0" dirty="0" smtClean="0"/>
              <a:t> FTSF </a:t>
            </a:r>
            <a:r>
              <a:rPr lang="de-DE" sz="1600" b="0" dirty="0" err="1" smtClean="0"/>
              <a:t>for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any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information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needed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to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decode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the</a:t>
            </a:r>
            <a:r>
              <a:rPr lang="de-DE" sz="1600" b="0" dirty="0" smtClean="0"/>
              <a:t> packet at </a:t>
            </a:r>
            <a:r>
              <a:rPr lang="de-DE" sz="1600" b="0" dirty="0" err="1" smtClean="0"/>
              <a:t>the</a:t>
            </a:r>
            <a:r>
              <a:rPr lang="de-DE" sz="1600" b="0" dirty="0" smtClean="0"/>
              <a:t> PHY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de-DE" sz="1600" b="0" dirty="0" err="1" smtClean="0"/>
              <a:t>Eventually</a:t>
            </a:r>
            <a:r>
              <a:rPr lang="de-DE" sz="1600" b="0" dirty="0" smtClean="0"/>
              <a:t> also </a:t>
            </a:r>
            <a:r>
              <a:rPr lang="de-DE" sz="1600" b="0" dirty="0" err="1" smtClean="0"/>
              <a:t>use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text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and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figures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for</a:t>
            </a:r>
            <a:r>
              <a:rPr lang="de-DE" sz="1600" b="0" dirty="0" smtClean="0"/>
              <a:t> 802.15.13</a:t>
            </a:r>
          </a:p>
          <a:p>
            <a:pPr algn="just">
              <a:buNone/>
              <a:defRPr/>
            </a:pPr>
            <a:r>
              <a:rPr lang="de-DE" sz="2000" dirty="0" smtClean="0"/>
              <a:t>Overall </a:t>
            </a:r>
            <a:r>
              <a:rPr lang="de-DE" sz="2000" dirty="0" err="1" smtClean="0"/>
              <a:t>Procedure</a:t>
            </a:r>
            <a:r>
              <a:rPr lang="de-DE" sz="2000" dirty="0"/>
              <a:t>: </a:t>
            </a:r>
          </a:p>
          <a:p>
            <a:pPr algn="just">
              <a:buNone/>
              <a:defRPr/>
            </a:pPr>
            <a:r>
              <a:rPr lang="de-DE" sz="2000" b="0" dirty="0"/>
              <a:t>Clean </a:t>
            </a:r>
            <a:r>
              <a:rPr lang="de-DE" sz="2000" b="0" dirty="0" err="1"/>
              <a:t>document</a:t>
            </a:r>
            <a:r>
              <a:rPr lang="de-DE" sz="2000" b="0" dirty="0"/>
              <a:t> </a:t>
            </a:r>
            <a:r>
              <a:rPr lang="de-DE" sz="2000" b="0" dirty="0" err="1"/>
              <a:t>from</a:t>
            </a:r>
            <a:r>
              <a:rPr lang="de-DE" sz="2000" b="0" dirty="0"/>
              <a:t> all </a:t>
            </a:r>
            <a:r>
              <a:rPr lang="de-DE" sz="2000" b="0" dirty="0" err="1"/>
              <a:t>previous</a:t>
            </a:r>
            <a:r>
              <a:rPr lang="de-DE" sz="2000" b="0" dirty="0"/>
              <a:t> </a:t>
            </a:r>
            <a:r>
              <a:rPr lang="de-DE" sz="2000" b="0" dirty="0" err="1"/>
              <a:t>changes</a:t>
            </a:r>
            <a:r>
              <a:rPr lang="de-DE" sz="2000" b="0" dirty="0"/>
              <a:t>. </a:t>
            </a:r>
            <a:r>
              <a:rPr lang="de-DE" sz="2000" b="0" dirty="0" err="1"/>
              <a:t>Then</a:t>
            </a:r>
            <a:r>
              <a:rPr lang="de-DE" sz="2000" b="0" dirty="0"/>
              <a:t> </a:t>
            </a:r>
            <a:r>
              <a:rPr lang="de-DE" sz="2000" b="0" dirty="0" err="1"/>
              <a:t>discuss</a:t>
            </a:r>
            <a:r>
              <a:rPr lang="de-DE" sz="2000" b="0" dirty="0"/>
              <a:t> </a:t>
            </a:r>
            <a:r>
              <a:rPr lang="de-DE" sz="2000" b="0" dirty="0" err="1"/>
              <a:t>technical</a:t>
            </a:r>
            <a:r>
              <a:rPr lang="de-DE" sz="2000" b="0" dirty="0"/>
              <a:t> </a:t>
            </a:r>
            <a:r>
              <a:rPr lang="de-DE" sz="2000" b="0" dirty="0" err="1"/>
              <a:t>items</a:t>
            </a:r>
            <a:r>
              <a:rPr lang="de-DE" sz="2000" b="0" dirty="0"/>
              <a:t> in </a:t>
            </a:r>
            <a:r>
              <a:rPr lang="de-DE" sz="2000" b="0" dirty="0" err="1"/>
              <a:t>the</a:t>
            </a:r>
            <a:r>
              <a:rPr lang="de-DE" sz="2000" b="0" dirty="0"/>
              <a:t> </a:t>
            </a:r>
            <a:r>
              <a:rPr lang="de-DE" sz="2000" b="0" dirty="0" err="1"/>
              <a:t>list</a:t>
            </a:r>
            <a:r>
              <a:rPr lang="de-DE" sz="2000" b="0" dirty="0"/>
              <a:t> </a:t>
            </a:r>
            <a:r>
              <a:rPr lang="de-DE" sz="2000" b="0" dirty="0" err="1"/>
              <a:t>and</a:t>
            </a:r>
            <a:r>
              <a:rPr lang="de-DE" sz="2000" b="0" dirty="0"/>
              <a:t> </a:t>
            </a:r>
            <a:r>
              <a:rPr lang="de-DE" sz="2000" b="0" dirty="0" err="1"/>
              <a:t>make</a:t>
            </a:r>
            <a:r>
              <a:rPr lang="de-DE" sz="2000" b="0" dirty="0"/>
              <a:t> </a:t>
            </a:r>
            <a:r>
              <a:rPr lang="de-DE" sz="2000" b="0" dirty="0" err="1"/>
              <a:t>changes</a:t>
            </a:r>
            <a:r>
              <a:rPr lang="de-DE" sz="2000" b="0" dirty="0"/>
              <a:t>. After </a:t>
            </a:r>
            <a:r>
              <a:rPr lang="de-DE" sz="2000" b="0" dirty="0" err="1"/>
              <a:t>changes</a:t>
            </a:r>
            <a:r>
              <a:rPr lang="de-DE" sz="2000" b="0" dirty="0"/>
              <a:t> </a:t>
            </a:r>
            <a:r>
              <a:rPr lang="de-DE" sz="2000" b="0" dirty="0" err="1"/>
              <a:t>are</a:t>
            </a:r>
            <a:r>
              <a:rPr lang="de-DE" sz="2000" b="0" dirty="0"/>
              <a:t> </a:t>
            </a:r>
            <a:r>
              <a:rPr lang="de-DE" sz="2000" b="0" dirty="0" err="1"/>
              <a:t>done</a:t>
            </a:r>
            <a:r>
              <a:rPr lang="de-DE" sz="2000" b="0" dirty="0"/>
              <a:t>, </a:t>
            </a:r>
            <a:r>
              <a:rPr lang="de-DE" sz="2000" b="0" dirty="0" err="1"/>
              <a:t>the</a:t>
            </a:r>
            <a:r>
              <a:rPr lang="de-DE" sz="2000" b="0" dirty="0"/>
              <a:t> </a:t>
            </a:r>
            <a:r>
              <a:rPr lang="de-DE" sz="2000" b="0" dirty="0" err="1"/>
              <a:t>document</a:t>
            </a:r>
            <a:r>
              <a:rPr lang="de-DE" sz="2000" b="0" dirty="0"/>
              <a:t> </a:t>
            </a:r>
            <a:r>
              <a:rPr lang="de-DE" sz="2000" b="0" dirty="0" err="1"/>
              <a:t>is</a:t>
            </a:r>
            <a:r>
              <a:rPr lang="de-DE" sz="2000" b="0" dirty="0"/>
              <a:t> </a:t>
            </a:r>
            <a:r>
              <a:rPr lang="de-DE" sz="2000" b="0" dirty="0" err="1"/>
              <a:t>closed</a:t>
            </a:r>
            <a:r>
              <a:rPr lang="de-DE" sz="2000" b="0" dirty="0" smtClean="0"/>
              <a:t>.</a:t>
            </a:r>
            <a:endParaRPr lang="de-DE" sz="2000" b="0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August 2019</a:t>
            </a:r>
          </a:p>
        </p:txBody>
      </p:sp>
    </p:spTree>
    <p:extLst>
      <p:ext uri="{BB962C8B-B14F-4D97-AF65-F5344CB8AC3E}">
        <p14:creationId xmlns:p14="http://schemas.microsoft.com/office/powerpoint/2010/main" val="64326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List of resolved TBDs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indent="-384175" algn="just">
              <a:defRPr/>
            </a:pPr>
            <a:r>
              <a:rPr lang="de-DE" sz="2000" b="1" dirty="0" smtClean="0"/>
              <a:t>Broadcast </a:t>
            </a:r>
            <a:r>
              <a:rPr lang="de-DE" sz="2000" b="1" dirty="0" err="1" smtClean="0"/>
              <a:t>topology</a:t>
            </a:r>
            <a:endParaRPr lang="de-DE" sz="2000" b="1" dirty="0" smtClean="0"/>
          </a:p>
          <a:p>
            <a:pPr lvl="1" indent="-384175" algn="just">
              <a:buFont typeface="Symbol" panose="05050102010706020507" pitchFamily="18" charset="2"/>
              <a:buChar char="-"/>
              <a:defRPr/>
            </a:pPr>
            <a:r>
              <a:rPr lang="de-DE" sz="1800" dirty="0" err="1" smtClean="0"/>
              <a:t>Coordinator</a:t>
            </a:r>
            <a:r>
              <a:rPr lang="de-DE" sz="1800" dirty="0" smtClean="0"/>
              <a:t> </a:t>
            </a:r>
            <a:r>
              <a:rPr lang="de-DE" sz="1800" dirty="0" err="1" smtClean="0"/>
              <a:t>uses</a:t>
            </a:r>
            <a:r>
              <a:rPr lang="de-DE" sz="1800" dirty="0" smtClean="0"/>
              <a:t> BC MAC </a:t>
            </a:r>
            <a:r>
              <a:rPr lang="de-DE" sz="1800" dirty="0" err="1" smtClean="0"/>
              <a:t>address</a:t>
            </a:r>
            <a:endParaRPr lang="de-DE" sz="1800" dirty="0" smtClean="0"/>
          </a:p>
          <a:p>
            <a:pPr indent="-384175" algn="just">
              <a:defRPr/>
            </a:pPr>
            <a:r>
              <a:rPr lang="de-DE" sz="2000" b="1" dirty="0" smtClean="0"/>
              <a:t>Security </a:t>
            </a:r>
          </a:p>
          <a:p>
            <a:pPr lvl="1" indent="-384175" algn="just">
              <a:defRPr/>
            </a:pPr>
            <a:r>
              <a:rPr lang="de-DE" sz="1800" dirty="0" smtClean="0"/>
              <a:t>Not in PAR, will not </a:t>
            </a:r>
            <a:r>
              <a:rPr lang="de-DE" sz="1800" dirty="0" err="1" smtClean="0"/>
              <a:t>be</a:t>
            </a:r>
            <a:r>
              <a:rPr lang="de-DE" sz="1800" dirty="0" smtClean="0"/>
              <a:t> </a:t>
            </a:r>
            <a:r>
              <a:rPr lang="de-DE" sz="1800" dirty="0" err="1" smtClean="0"/>
              <a:t>supported</a:t>
            </a:r>
            <a:r>
              <a:rPr lang="de-DE" sz="1800" dirty="0" smtClean="0"/>
              <a:t> </a:t>
            </a:r>
            <a:r>
              <a:rPr lang="de-DE" sz="1800" dirty="0" err="1" smtClean="0"/>
              <a:t>by</a:t>
            </a:r>
            <a:r>
              <a:rPr lang="de-DE" sz="1800" dirty="0" smtClean="0"/>
              <a:t> 802.15.13 MAC </a:t>
            </a:r>
            <a:r>
              <a:rPr lang="de-DE" sz="1800" dirty="0" err="1" smtClean="0"/>
              <a:t>and</a:t>
            </a:r>
            <a:r>
              <a:rPr lang="de-DE" sz="1800" dirty="0" smtClean="0"/>
              <a:t> PHY</a:t>
            </a:r>
          </a:p>
          <a:p>
            <a:pPr lvl="1" indent="-384175" algn="just">
              <a:defRPr/>
            </a:pPr>
            <a:r>
              <a:rPr lang="de-DE" sz="1800" dirty="0" err="1" smtClean="0"/>
              <a:t>use</a:t>
            </a:r>
            <a:r>
              <a:rPr lang="de-DE" sz="1800" dirty="0" smtClean="0"/>
              <a:t> </a:t>
            </a:r>
            <a:r>
              <a:rPr lang="de-DE" sz="1800" dirty="0" err="1" smtClean="0"/>
              <a:t>higher</a:t>
            </a:r>
            <a:r>
              <a:rPr lang="de-DE" sz="1800" dirty="0" smtClean="0"/>
              <a:t> </a:t>
            </a:r>
            <a:r>
              <a:rPr lang="de-DE" sz="1800" dirty="0" err="1" smtClean="0"/>
              <a:t>layer</a:t>
            </a:r>
            <a:r>
              <a:rPr lang="de-DE" sz="1800" dirty="0" smtClean="0"/>
              <a:t> </a:t>
            </a:r>
            <a:r>
              <a:rPr lang="de-DE" sz="1800" dirty="0" err="1" smtClean="0"/>
              <a:t>techniques</a:t>
            </a:r>
            <a:r>
              <a:rPr lang="de-DE" sz="1800" dirty="0" smtClean="0"/>
              <a:t> (e.g. IPSEC)   </a:t>
            </a:r>
          </a:p>
          <a:p>
            <a:pPr indent="-384175" algn="just">
              <a:defRPr/>
            </a:pPr>
            <a:r>
              <a:rPr lang="de-DE" sz="2000" b="1" dirty="0" smtClean="0"/>
              <a:t>Basic PHY </a:t>
            </a:r>
            <a:r>
              <a:rPr lang="de-DE" sz="2000" b="1" dirty="0" err="1" smtClean="0"/>
              <a:t>modes</a:t>
            </a:r>
            <a:endParaRPr lang="de-DE" sz="2000" b="1" dirty="0" smtClean="0"/>
          </a:p>
          <a:p>
            <a:pPr marL="715963" lvl="1" indent="-357188" algn="just">
              <a:buFont typeface="Symbol" panose="05050102010706020507" pitchFamily="18" charset="2"/>
              <a:buChar char="-"/>
              <a:defRPr/>
            </a:pP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/>
              <a:t>PM-PHY, </a:t>
            </a:r>
            <a:r>
              <a:rPr lang="de-DE" sz="1800" dirty="0" err="1"/>
              <a:t>use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smtClean="0"/>
              <a:t>12.5 </a:t>
            </a:r>
            <a:r>
              <a:rPr lang="de-DE" sz="1800" dirty="0"/>
              <a:t>MHz </a:t>
            </a:r>
            <a:r>
              <a:rPr lang="de-DE" sz="1800" dirty="0" err="1"/>
              <a:t>mode</a:t>
            </a:r>
            <a:r>
              <a:rPr lang="de-DE" sz="1800" dirty="0"/>
              <a:t> </a:t>
            </a:r>
            <a:r>
              <a:rPr lang="de-DE" sz="1800" dirty="0" err="1"/>
              <a:t>as</a:t>
            </a:r>
            <a:r>
              <a:rPr lang="de-DE" sz="1800" dirty="0"/>
              <a:t> </a:t>
            </a:r>
            <a:r>
              <a:rPr lang="de-DE" sz="1800" dirty="0" err="1"/>
              <a:t>basic</a:t>
            </a:r>
            <a:r>
              <a:rPr lang="de-DE" sz="1800" dirty="0"/>
              <a:t> </a:t>
            </a:r>
            <a:r>
              <a:rPr lang="de-DE" sz="1800" dirty="0" err="1"/>
              <a:t>mode</a:t>
            </a:r>
            <a:r>
              <a:rPr lang="de-DE" sz="1800" dirty="0"/>
              <a:t>.</a:t>
            </a:r>
          </a:p>
          <a:p>
            <a:pPr marL="715963" lvl="1" indent="-357188" algn="just">
              <a:buFont typeface="Symbol" panose="05050102010706020507" pitchFamily="18" charset="2"/>
              <a:buChar char="-"/>
              <a:defRPr/>
            </a:pPr>
            <a:r>
              <a:rPr lang="de-DE" sz="1800" dirty="0" err="1"/>
              <a:t>For</a:t>
            </a:r>
            <a:r>
              <a:rPr lang="de-DE" sz="1800" dirty="0"/>
              <a:t> LB-PHY, </a:t>
            </a:r>
            <a:r>
              <a:rPr lang="de-DE" sz="1800" dirty="0" err="1"/>
              <a:t>use</a:t>
            </a:r>
            <a:r>
              <a:rPr lang="de-DE" sz="1800" dirty="0"/>
              <a:t> 1 MHz </a:t>
            </a:r>
            <a:r>
              <a:rPr lang="de-DE" sz="1800" dirty="0" err="1"/>
              <a:t>mode</a:t>
            </a:r>
            <a:r>
              <a:rPr lang="de-DE" sz="1800" dirty="0"/>
              <a:t> </a:t>
            </a:r>
            <a:r>
              <a:rPr lang="de-DE" sz="1800" dirty="0" err="1"/>
              <a:t>as</a:t>
            </a:r>
            <a:r>
              <a:rPr lang="de-DE" sz="1800" dirty="0"/>
              <a:t> </a:t>
            </a:r>
            <a:r>
              <a:rPr lang="de-DE" sz="1800" dirty="0" err="1"/>
              <a:t>basic</a:t>
            </a:r>
            <a:r>
              <a:rPr lang="de-DE" sz="1800" dirty="0"/>
              <a:t> </a:t>
            </a:r>
            <a:r>
              <a:rPr lang="de-DE" sz="1800" dirty="0" err="1"/>
              <a:t>mode</a:t>
            </a:r>
            <a:r>
              <a:rPr lang="de-DE" sz="1800" dirty="0"/>
              <a:t>.</a:t>
            </a:r>
          </a:p>
          <a:p>
            <a:pPr marL="715963" lvl="1" indent="-357188" algn="just">
              <a:buFont typeface="Symbol" panose="05050102010706020507" pitchFamily="18" charset="2"/>
              <a:buChar char="-"/>
              <a:defRPr/>
            </a:pPr>
            <a:r>
              <a:rPr lang="de-DE" sz="1800" dirty="0" err="1"/>
              <a:t>For</a:t>
            </a:r>
            <a:r>
              <a:rPr lang="de-DE" sz="1800" dirty="0"/>
              <a:t> HB-PHY, </a:t>
            </a:r>
            <a:r>
              <a:rPr lang="de-DE" sz="1800" dirty="0" err="1"/>
              <a:t>use</a:t>
            </a:r>
            <a:r>
              <a:rPr lang="de-DE" sz="1800" dirty="0"/>
              <a:t> 50 MHz </a:t>
            </a:r>
            <a:r>
              <a:rPr lang="de-DE" sz="1800" dirty="0" err="1"/>
              <a:t>mode</a:t>
            </a:r>
            <a:r>
              <a:rPr lang="de-DE" sz="1800" dirty="0"/>
              <a:t> </a:t>
            </a:r>
            <a:r>
              <a:rPr lang="de-DE" sz="1800" dirty="0" err="1"/>
              <a:t>as</a:t>
            </a:r>
            <a:r>
              <a:rPr lang="de-DE" sz="1800" dirty="0"/>
              <a:t> </a:t>
            </a:r>
            <a:r>
              <a:rPr lang="de-DE" sz="1800" dirty="0" err="1"/>
              <a:t>basic</a:t>
            </a:r>
            <a:r>
              <a:rPr lang="de-DE" sz="1800" dirty="0"/>
              <a:t> </a:t>
            </a:r>
            <a:r>
              <a:rPr lang="de-DE" sz="1800" dirty="0" err="1"/>
              <a:t>mode</a:t>
            </a:r>
            <a:r>
              <a:rPr lang="de-DE" sz="1800" dirty="0" smtClean="0"/>
              <a:t>.</a:t>
            </a:r>
            <a:endParaRPr lang="de-DE" sz="1800" dirty="0"/>
          </a:p>
          <a:p>
            <a:pPr indent="-384175" algn="just">
              <a:buFont typeface="Arial" panose="020B0604020202020204" pitchFamily="34" charset="0"/>
              <a:buChar char="•"/>
              <a:defRPr/>
            </a:pPr>
            <a:r>
              <a:rPr lang="de-DE" sz="2000" dirty="0" smtClean="0"/>
              <a:t>MIMO</a:t>
            </a:r>
          </a:p>
          <a:p>
            <a:pPr lvl="1" indent="-384175" algn="just">
              <a:buFont typeface="Symbol" panose="05050102010706020507" pitchFamily="18" charset="2"/>
              <a:buChar char="-"/>
              <a:defRPr/>
            </a:pPr>
            <a:r>
              <a:rPr lang="de-DE" sz="1800" dirty="0" smtClean="0"/>
              <a:t>Tuncer </a:t>
            </a:r>
            <a:r>
              <a:rPr lang="de-DE" sz="1800" dirty="0" err="1" smtClean="0"/>
              <a:t>to</a:t>
            </a:r>
            <a:r>
              <a:rPr lang="de-DE" sz="1800" dirty="0" smtClean="0"/>
              <a:t> </a:t>
            </a:r>
            <a:r>
              <a:rPr lang="de-DE" sz="1800" dirty="0" err="1" smtClean="0"/>
              <a:t>provide</a:t>
            </a:r>
            <a:r>
              <a:rPr lang="de-DE" sz="1800" dirty="0" smtClean="0"/>
              <a:t> </a:t>
            </a:r>
            <a:r>
              <a:rPr lang="de-DE" sz="1800" dirty="0" err="1" smtClean="0"/>
              <a:t>missing</a:t>
            </a:r>
            <a:r>
              <a:rPr lang="de-DE" sz="1800" dirty="0" smtClean="0"/>
              <a:t> </a:t>
            </a:r>
            <a:r>
              <a:rPr lang="de-DE" sz="1800" dirty="0" err="1" smtClean="0"/>
              <a:t>text</a:t>
            </a:r>
            <a:r>
              <a:rPr lang="de-DE" sz="1800" dirty="0" smtClean="0"/>
              <a:t> 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clauses</a:t>
            </a:r>
            <a:r>
              <a:rPr lang="de-DE" sz="1800" dirty="0" smtClean="0"/>
              <a:t> 5, 6, 7</a:t>
            </a:r>
          </a:p>
          <a:p>
            <a:pPr indent="-384175" algn="just">
              <a:buFont typeface="Arial" panose="020B0604020202020204" pitchFamily="34" charset="0"/>
              <a:buChar char="•"/>
              <a:defRPr/>
            </a:pPr>
            <a:r>
              <a:rPr lang="de-DE" sz="2000" dirty="0" err="1" smtClean="0"/>
              <a:t>Full</a:t>
            </a:r>
            <a:r>
              <a:rPr lang="de-DE" sz="2000" dirty="0" smtClean="0"/>
              <a:t> </a:t>
            </a:r>
            <a:r>
              <a:rPr lang="de-DE" sz="2000" dirty="0" err="1" smtClean="0"/>
              <a:t>duplex</a:t>
            </a:r>
            <a:endParaRPr lang="de-DE" sz="2000" dirty="0" smtClean="0"/>
          </a:p>
          <a:p>
            <a:pPr lvl="1" indent="-384175" algn="just">
              <a:buFont typeface="Symbol" panose="05050102010706020507" pitchFamily="18" charset="2"/>
              <a:buChar char="-"/>
              <a:defRPr/>
            </a:pPr>
            <a:r>
              <a:rPr lang="de-DE" sz="1800" dirty="0"/>
              <a:t>Tuncer </a:t>
            </a:r>
            <a:r>
              <a:rPr lang="de-DE" sz="1800" dirty="0" err="1"/>
              <a:t>to</a:t>
            </a:r>
            <a:r>
              <a:rPr lang="de-DE" sz="1800" dirty="0"/>
              <a:t> </a:t>
            </a:r>
            <a:r>
              <a:rPr lang="de-DE" sz="1800" dirty="0" err="1"/>
              <a:t>provide</a:t>
            </a:r>
            <a:r>
              <a:rPr lang="de-DE" sz="1800" dirty="0"/>
              <a:t> </a:t>
            </a:r>
            <a:r>
              <a:rPr lang="de-DE" sz="1800" dirty="0" err="1"/>
              <a:t>missing</a:t>
            </a:r>
            <a:r>
              <a:rPr lang="de-DE" sz="1800" dirty="0"/>
              <a:t> </a:t>
            </a:r>
            <a:r>
              <a:rPr lang="de-DE" sz="1800" dirty="0" err="1"/>
              <a:t>text</a:t>
            </a:r>
            <a:r>
              <a:rPr lang="de-DE" sz="1800" dirty="0"/>
              <a:t> </a:t>
            </a:r>
            <a:r>
              <a:rPr lang="de-DE" sz="1800" dirty="0" err="1"/>
              <a:t>for</a:t>
            </a:r>
            <a:r>
              <a:rPr lang="de-DE" sz="1800" dirty="0"/>
              <a:t> </a:t>
            </a:r>
            <a:r>
              <a:rPr lang="de-DE" sz="1800" dirty="0" err="1"/>
              <a:t>clauses</a:t>
            </a:r>
            <a:r>
              <a:rPr lang="de-DE" sz="1800" dirty="0"/>
              <a:t> 5, 6, </a:t>
            </a:r>
            <a:r>
              <a:rPr lang="de-DE" sz="1800" dirty="0" smtClean="0"/>
              <a:t>7</a:t>
            </a:r>
            <a:endParaRPr lang="de-DE" sz="1600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August 2019</a:t>
            </a:r>
          </a:p>
        </p:txBody>
      </p:sp>
    </p:spTree>
    <p:extLst>
      <p:ext uri="{BB962C8B-B14F-4D97-AF65-F5344CB8AC3E}">
        <p14:creationId xmlns:p14="http://schemas.microsoft.com/office/powerpoint/2010/main" val="247347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872</Words>
  <Application>Microsoft Office PowerPoint</Application>
  <PresentationFormat>Bildschirmpräsentation (4:3)</PresentationFormat>
  <Paragraphs>169</Paragraphs>
  <Slides>10</Slides>
  <Notes>10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7" baseType="lpstr">
      <vt:lpstr>MS PGothic</vt:lpstr>
      <vt:lpstr>MS PGothic</vt:lpstr>
      <vt:lpstr>Arial</vt:lpstr>
      <vt:lpstr>Symbol</vt:lpstr>
      <vt:lpstr>Times New Roman</vt:lpstr>
      <vt:lpstr>802-11-Submission</vt:lpstr>
      <vt:lpstr>Document</vt:lpstr>
      <vt:lpstr>IEEE 802.15 TG13  Multi-Gbit/s Optical Wireless Communication  To-Do-List-for-WGLB 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15-19/0274r5</dc:title>
  <dc:subject>Task Group AY November 2015 Meeting Agenda</dc:subject>
  <dc:creator>Jungnickel, Volker</dc:creator>
  <cp:keywords>July 2019</cp:keywords>
  <cp:lastModifiedBy>Jungnickel, Volker</cp:lastModifiedBy>
  <cp:revision>5247</cp:revision>
  <cp:lastPrinted>2014-11-04T15:04:57Z</cp:lastPrinted>
  <dcterms:created xsi:type="dcterms:W3CDTF">2007-04-17T18:10:23Z</dcterms:created>
  <dcterms:modified xsi:type="dcterms:W3CDTF">2019-09-03T15:20:23Z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