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24" r:id="rId3"/>
    <p:sldId id="845" r:id="rId4"/>
    <p:sldId id="846" r:id="rId5"/>
    <p:sldId id="847" r:id="rId6"/>
    <p:sldId id="848" r:id="rId7"/>
    <p:sldId id="849" r:id="rId8"/>
    <p:sldId id="850" r:id="rId9"/>
    <p:sldId id="851" r:id="rId10"/>
    <p:sldId id="85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109" d="100"/>
          <a:sy n="109" d="100"/>
        </p:scale>
        <p:origin x="869" y="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1491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51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1966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4180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759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6823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6221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421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-0390-00-0013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To-Do-List-for-WGLB  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2019-08-28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resolved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/>
              <a:t>Clock</a:t>
            </a:r>
            <a:r>
              <a:rPr lang="de-DE" sz="2000" dirty="0"/>
              <a:t> rate </a:t>
            </a:r>
            <a:r>
              <a:rPr lang="de-DE" sz="2000" dirty="0" err="1"/>
              <a:t>selection</a:t>
            </a:r>
            <a:r>
              <a:rPr lang="de-DE" sz="2000" dirty="0"/>
              <a:t> </a:t>
            </a:r>
            <a:r>
              <a:rPr lang="de-DE" sz="2000" dirty="0" err="1"/>
              <a:t>procedure</a:t>
            </a:r>
            <a:endParaRPr lang="de-DE" sz="2000" dirty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Start </a:t>
            </a:r>
            <a:r>
              <a:rPr lang="de-DE" sz="1800" dirty="0" err="1"/>
              <a:t>beacon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association</a:t>
            </a:r>
            <a:r>
              <a:rPr lang="de-DE" sz="1800" dirty="0"/>
              <a:t> in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endParaRPr lang="de-DE" sz="1800" dirty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Available</a:t>
            </a:r>
            <a:r>
              <a:rPr lang="de-DE" sz="1800" dirty="0"/>
              <a:t> </a:t>
            </a:r>
            <a:r>
              <a:rPr lang="de-DE" sz="1800" dirty="0" err="1"/>
              <a:t>clock</a:t>
            </a:r>
            <a:r>
              <a:rPr lang="de-DE" sz="1800" dirty="0"/>
              <a:t> </a:t>
            </a:r>
            <a:r>
              <a:rPr lang="de-DE" sz="1800" dirty="0" err="1"/>
              <a:t>rates</a:t>
            </a:r>
            <a:r>
              <a:rPr lang="de-DE" sz="1800" dirty="0"/>
              <a:t> </a:t>
            </a:r>
            <a:r>
              <a:rPr lang="de-DE" sz="1800" dirty="0" err="1"/>
              <a:t>become</a:t>
            </a:r>
            <a:r>
              <a:rPr lang="de-DE" sz="1800" dirty="0"/>
              <a:t> </a:t>
            </a:r>
            <a:r>
              <a:rPr lang="de-DE" sz="1800" dirty="0" err="1"/>
              <a:t>part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MCS </a:t>
            </a:r>
            <a:r>
              <a:rPr lang="de-DE" sz="1800" dirty="0" err="1"/>
              <a:t>table</a:t>
            </a:r>
            <a:r>
              <a:rPr lang="de-DE" sz="1800" dirty="0"/>
              <a:t> </a:t>
            </a:r>
            <a:r>
              <a:rPr lang="de-DE" sz="1800" dirty="0" err="1"/>
              <a:t>supported</a:t>
            </a:r>
            <a:r>
              <a:rPr lang="de-DE" sz="1800" dirty="0"/>
              <a:t> [TODO in PHY]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Exchange </a:t>
            </a:r>
            <a:r>
              <a:rPr lang="de-DE" sz="1800" dirty="0" err="1"/>
              <a:t>possible</a:t>
            </a:r>
            <a:r>
              <a:rPr lang="de-DE" sz="1800" dirty="0"/>
              <a:t> MCS </a:t>
            </a:r>
            <a:r>
              <a:rPr lang="de-DE" sz="1800" dirty="0" err="1"/>
              <a:t>tables</a:t>
            </a:r>
            <a:r>
              <a:rPr lang="de-DE" sz="1800" dirty="0"/>
              <a:t> </a:t>
            </a:r>
            <a:r>
              <a:rPr lang="de-DE" sz="1800" dirty="0" err="1"/>
              <a:t>during</a:t>
            </a:r>
            <a:r>
              <a:rPr lang="de-DE" sz="1800" dirty="0"/>
              <a:t> </a:t>
            </a:r>
            <a:r>
              <a:rPr lang="de-DE" sz="1800" dirty="0" err="1"/>
              <a:t>association</a:t>
            </a:r>
            <a:r>
              <a:rPr lang="de-DE" sz="1800" dirty="0"/>
              <a:t> [MAC </a:t>
            </a:r>
            <a:r>
              <a:rPr lang="de-DE" sz="1800" dirty="0" err="1"/>
              <a:t>extend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PM-PHY MCS]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Every packet </a:t>
            </a:r>
            <a:r>
              <a:rPr lang="de-DE" sz="1800" dirty="0" err="1"/>
              <a:t>starts</a:t>
            </a:r>
            <a:r>
              <a:rPr lang="de-DE" sz="1800" dirty="0"/>
              <a:t> </a:t>
            </a:r>
            <a:r>
              <a:rPr lang="de-DE" sz="1800" dirty="0" err="1"/>
              <a:t>with</a:t>
            </a:r>
            <a:r>
              <a:rPr lang="de-DE" sz="1800" dirty="0"/>
              <a:t> </a:t>
            </a:r>
            <a:r>
              <a:rPr lang="de-DE" sz="1800" dirty="0" err="1"/>
              <a:t>preamble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header</a:t>
            </a:r>
            <a:r>
              <a:rPr lang="de-DE" sz="1800" dirty="0"/>
              <a:t> in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 [in </a:t>
            </a:r>
            <a:r>
              <a:rPr lang="de-DE" sz="1800" dirty="0" err="1"/>
              <a:t>every</a:t>
            </a:r>
            <a:r>
              <a:rPr lang="de-DE" sz="1800" dirty="0"/>
              <a:t> PHY]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Lowest</a:t>
            </a:r>
            <a:r>
              <a:rPr lang="de-DE" sz="1800" dirty="0"/>
              <a:t> </a:t>
            </a:r>
            <a:r>
              <a:rPr lang="de-DE" sz="1800" dirty="0" err="1"/>
              <a:t>common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is</a:t>
            </a:r>
            <a:r>
              <a:rPr lang="de-DE" sz="1800" dirty="0"/>
              <a:t> </a:t>
            </a:r>
            <a:r>
              <a:rPr lang="de-DE" sz="1800" dirty="0" err="1"/>
              <a:t>selected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payload</a:t>
            </a:r>
            <a:r>
              <a:rPr lang="de-DE" sz="1800" dirty="0"/>
              <a:t> [</a:t>
            </a:r>
            <a:r>
              <a:rPr lang="de-DE" sz="1800" dirty="0" err="1"/>
              <a:t>reference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OCR </a:t>
            </a:r>
            <a:r>
              <a:rPr lang="de-DE" sz="1800" dirty="0" err="1"/>
              <a:t>selection</a:t>
            </a:r>
            <a:r>
              <a:rPr lang="de-DE" sz="1800" dirty="0"/>
              <a:t> in </a:t>
            </a:r>
            <a:r>
              <a:rPr lang="de-DE" sz="1800" dirty="0" err="1"/>
              <a:t>each</a:t>
            </a:r>
            <a:r>
              <a:rPr lang="de-DE" sz="1800" dirty="0"/>
              <a:t> PHY].</a:t>
            </a:r>
          </a:p>
          <a:p>
            <a:pPr marL="358775" lvl="1" indent="0" algn="just">
              <a:buNone/>
              <a:defRPr/>
            </a:pPr>
            <a:endParaRPr lang="de-DE" sz="18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24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To-Do-List in preparation of the working group letter ballot.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1-3</a:t>
            </a:r>
          </a:p>
          <a:p>
            <a:pPr marL="342900" indent="-342900" algn="just">
              <a:defRPr/>
            </a:pPr>
            <a:r>
              <a:rPr lang="de-DE" sz="2000" b="0" dirty="0" smtClean="0"/>
              <a:t>Editorial  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4: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Broadcast </a:t>
            </a:r>
            <a:r>
              <a:rPr lang="de-DE" sz="2000" b="0" dirty="0" err="1" smtClean="0">
                <a:solidFill>
                  <a:srgbClr val="00B050"/>
                </a:solidFill>
              </a:rPr>
              <a:t>topology</a:t>
            </a:r>
            <a:r>
              <a:rPr lang="de-DE" sz="2000" b="0" dirty="0" smtClean="0">
                <a:solidFill>
                  <a:srgbClr val="00B050"/>
                </a:solidFill>
              </a:rPr>
              <a:t>: </a:t>
            </a:r>
            <a:r>
              <a:rPr lang="de-DE" sz="2000" b="0" dirty="0" err="1" smtClean="0">
                <a:solidFill>
                  <a:srgbClr val="00B050"/>
                </a:solidFill>
              </a:rPr>
              <a:t>How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signal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the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devices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MIMO at </a:t>
            </a:r>
            <a:r>
              <a:rPr lang="de-DE" sz="2000" b="0" dirty="0" err="1" smtClean="0">
                <a:solidFill>
                  <a:srgbClr val="FFC000"/>
                </a:solidFill>
              </a:rPr>
              <a:t>the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device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side</a:t>
            </a:r>
            <a:r>
              <a:rPr lang="de-DE" sz="2000" b="0" dirty="0">
                <a:solidFill>
                  <a:srgbClr val="FFC000"/>
                </a:solidFill>
              </a:rPr>
              <a:t> (also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Full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duplex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>
                <a:solidFill>
                  <a:srgbClr val="FFC000"/>
                </a:solidFill>
              </a:rPr>
              <a:t>(</a:t>
            </a:r>
            <a:r>
              <a:rPr lang="de-DE" sz="2000" b="0" dirty="0" smtClean="0">
                <a:solidFill>
                  <a:srgbClr val="FFC000"/>
                </a:solidFill>
              </a:rPr>
              <a:t>also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be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worked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Clauses</a:t>
            </a:r>
            <a:r>
              <a:rPr lang="de-DE" sz="2000" b="0" dirty="0" smtClean="0">
                <a:solidFill>
                  <a:srgbClr val="FFC000"/>
                </a:solidFill>
              </a:rPr>
              <a:t> 5, 6, 7)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Security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Coexistence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Clock</a:t>
            </a:r>
            <a:r>
              <a:rPr lang="de-DE" sz="2000" b="0" dirty="0" smtClean="0">
                <a:solidFill>
                  <a:srgbClr val="00B050"/>
                </a:solidFill>
              </a:rPr>
              <a:t> rate </a:t>
            </a:r>
            <a:r>
              <a:rPr lang="de-DE" sz="2000" b="0" dirty="0" err="1" smtClean="0">
                <a:solidFill>
                  <a:srgbClr val="00B050"/>
                </a:solidFill>
              </a:rPr>
              <a:t>and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>
                <a:solidFill>
                  <a:srgbClr val="00B050"/>
                </a:solidFill>
              </a:rPr>
              <a:t>MCS </a:t>
            </a:r>
            <a:r>
              <a:rPr lang="de-DE" sz="2000" b="0" dirty="0" err="1" smtClean="0">
                <a:solidFill>
                  <a:srgbClr val="00B050"/>
                </a:solidFill>
              </a:rPr>
              <a:t>selection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algn="just">
              <a:buNone/>
              <a:defRPr/>
            </a:pP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de-DE" sz="28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9685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5:</a:t>
            </a:r>
          </a:p>
          <a:p>
            <a:pPr marL="342900" indent="-342900" algn="just">
              <a:defRPr/>
            </a:pPr>
            <a:r>
              <a:rPr lang="de-DE" sz="2000" b="0" dirty="0">
                <a:solidFill>
                  <a:srgbClr val="00B050"/>
                </a:solidFill>
              </a:rPr>
              <a:t>References </a:t>
            </a:r>
            <a:r>
              <a:rPr lang="de-DE" sz="2000" b="0" dirty="0" err="1">
                <a:solidFill>
                  <a:srgbClr val="00B050"/>
                </a:solidFill>
              </a:rPr>
              <a:t>to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tables</a:t>
            </a:r>
            <a:r>
              <a:rPr lang="de-DE" sz="2000" b="0" dirty="0">
                <a:solidFill>
                  <a:srgbClr val="00B050"/>
                </a:solidFill>
              </a:rPr>
              <a:t> etc. </a:t>
            </a:r>
            <a:r>
              <a:rPr lang="de-DE" sz="2000" b="0" dirty="0" err="1">
                <a:solidFill>
                  <a:srgbClr val="00B050"/>
                </a:solidFill>
              </a:rPr>
              <a:t>are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missing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Interframe </a:t>
            </a:r>
            <a:r>
              <a:rPr lang="de-DE" sz="2000" b="0" dirty="0" err="1">
                <a:solidFill>
                  <a:srgbClr val="00B050"/>
                </a:solidFill>
              </a:rPr>
              <a:t>spaces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and</a:t>
            </a:r>
            <a:r>
              <a:rPr lang="de-DE" sz="2000" b="0" dirty="0">
                <a:solidFill>
                  <a:srgbClr val="00B050"/>
                </a:solidFill>
              </a:rPr>
              <a:t> turn-</a:t>
            </a:r>
            <a:r>
              <a:rPr lang="de-DE" sz="2000" b="0" dirty="0" err="1">
                <a:solidFill>
                  <a:srgbClr val="00B050"/>
                </a:solidFill>
              </a:rPr>
              <a:t>around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times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OWPAN ID </a:t>
            </a:r>
            <a:r>
              <a:rPr lang="de-DE" sz="2000" b="0" dirty="0" err="1">
                <a:solidFill>
                  <a:srgbClr val="00B050"/>
                </a:solidFill>
              </a:rPr>
              <a:t>is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now</a:t>
            </a:r>
            <a:r>
              <a:rPr lang="de-DE" sz="2000" b="0" dirty="0">
                <a:solidFill>
                  <a:srgbClr val="00B050"/>
                </a:solidFill>
              </a:rPr>
              <a:t> 48 </a:t>
            </a:r>
            <a:r>
              <a:rPr lang="de-DE" sz="2000" b="0" dirty="0" err="1">
                <a:solidFill>
                  <a:srgbClr val="00B050"/>
                </a:solidFill>
              </a:rPr>
              <a:t>bit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address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Autentification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can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be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removed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MCS </a:t>
            </a:r>
            <a:r>
              <a:rPr lang="de-DE" sz="2000" b="0" dirty="0" err="1" smtClean="0">
                <a:solidFill>
                  <a:srgbClr val="00B050"/>
                </a:solidFill>
              </a:rPr>
              <a:t>request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be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defined</a:t>
            </a:r>
            <a:r>
              <a:rPr lang="de-DE" sz="2000" b="0" dirty="0" smtClean="0">
                <a:solidFill>
                  <a:srgbClr val="00B050"/>
                </a:solidFill>
              </a:rPr>
              <a:t> in PM </a:t>
            </a:r>
            <a:r>
              <a:rPr lang="de-DE" sz="2000" b="0" dirty="0" smtClean="0">
                <a:solidFill>
                  <a:srgbClr val="00B050"/>
                </a:solidFill>
              </a:rPr>
              <a:t>PHY like </a:t>
            </a:r>
            <a:r>
              <a:rPr lang="de-DE" sz="2000" b="0" dirty="0" err="1" smtClean="0">
                <a:solidFill>
                  <a:srgbClr val="00B050"/>
                </a:solidFill>
              </a:rPr>
              <a:t>table</a:t>
            </a:r>
            <a:r>
              <a:rPr lang="de-DE" sz="2000" b="0" dirty="0" smtClean="0">
                <a:solidFill>
                  <a:srgbClr val="00B050"/>
                </a:solidFill>
              </a:rPr>
              <a:t> 51 </a:t>
            </a:r>
            <a:r>
              <a:rPr lang="de-DE" sz="2000" b="0" dirty="0" err="1" smtClean="0">
                <a:solidFill>
                  <a:srgbClr val="00B050"/>
                </a:solidFill>
              </a:rPr>
              <a:t>for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and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smtClean="0">
                <a:solidFill>
                  <a:srgbClr val="00B050"/>
                </a:solidFill>
              </a:rPr>
              <a:t>LB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BAT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to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include</a:t>
            </a:r>
            <a:r>
              <a:rPr lang="de-DE" sz="2000" b="0" dirty="0" smtClean="0">
                <a:solidFill>
                  <a:srgbClr val="FFC000"/>
                </a:solidFill>
              </a:rPr>
              <a:t> block </a:t>
            </a:r>
            <a:r>
              <a:rPr lang="de-DE" sz="2000" b="0" dirty="0" err="1" smtClean="0">
                <a:solidFill>
                  <a:srgbClr val="FFC000"/>
                </a:solidFill>
              </a:rPr>
              <a:t>size</a:t>
            </a:r>
            <a:r>
              <a:rPr lang="de-DE" sz="2000" b="0" dirty="0" smtClean="0">
                <a:solidFill>
                  <a:srgbClr val="FFC000"/>
                </a:solidFill>
              </a:rPr>
              <a:t> in HB PHYs (Lennert)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Rank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to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be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defined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for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smtClean="0">
                <a:solidFill>
                  <a:srgbClr val="FFC000"/>
                </a:solidFill>
              </a:rPr>
              <a:t>MIMO (Tuncer)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Add </a:t>
            </a:r>
            <a:r>
              <a:rPr lang="de-DE" sz="2000" b="0" dirty="0" smtClean="0">
                <a:solidFill>
                  <a:srgbClr val="FFC000"/>
                </a:solidFill>
              </a:rPr>
              <a:t>5.9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smtClean="0">
                <a:solidFill>
                  <a:srgbClr val="FFC000"/>
                </a:solidFill>
              </a:rPr>
              <a:t>MIMO (Tuncer)</a:t>
            </a:r>
            <a:endParaRPr lang="de-DE" sz="2000" b="0" dirty="0" smtClean="0">
              <a:solidFill>
                <a:srgbClr val="FFC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5951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6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Auxiliary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security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header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>
                <a:solidFill>
                  <a:srgbClr val="00B050"/>
                </a:solidFill>
              </a:rPr>
              <a:t>Auxiliary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address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>
                <a:solidFill>
                  <a:srgbClr val="00B050"/>
                </a:solidFill>
              </a:rPr>
              <a:t>Element </a:t>
            </a:r>
            <a:r>
              <a:rPr lang="de-DE" sz="2000" b="0" dirty="0" err="1">
                <a:solidFill>
                  <a:srgbClr val="00B050"/>
                </a:solidFill>
              </a:rPr>
              <a:t>numbering</a:t>
            </a:r>
            <a:endParaRPr lang="de-DE" sz="2000" b="0" dirty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FFC000"/>
                </a:solidFill>
              </a:rPr>
              <a:t>Advanced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modulation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control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Support </a:t>
            </a:r>
            <a:r>
              <a:rPr lang="de-DE" sz="2000" b="0" dirty="0" err="1" smtClean="0">
                <a:solidFill>
                  <a:srgbClr val="FFC000"/>
                </a:solidFill>
              </a:rPr>
              <a:t>for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>
                <a:solidFill>
                  <a:srgbClr val="FFC000"/>
                </a:solidFill>
              </a:rPr>
              <a:t>devices</a:t>
            </a:r>
            <a:r>
              <a:rPr lang="de-DE" sz="2000" b="0" dirty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with</a:t>
            </a:r>
            <a:r>
              <a:rPr lang="de-DE" sz="2000" b="0" dirty="0" smtClean="0">
                <a:solidFill>
                  <a:srgbClr val="FFC000"/>
                </a:solidFill>
              </a:rPr>
              <a:t> multiple </a:t>
            </a:r>
            <a:r>
              <a:rPr lang="de-DE" sz="2000" b="0" dirty="0" err="1" smtClean="0">
                <a:solidFill>
                  <a:srgbClr val="FFC000"/>
                </a:solidFill>
              </a:rPr>
              <a:t>optical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frontends</a:t>
            </a:r>
            <a:r>
              <a:rPr lang="de-DE" sz="2000" b="0" dirty="0" smtClean="0">
                <a:solidFill>
                  <a:srgbClr val="FFC000"/>
                </a:solidFill>
              </a:rPr>
              <a:t> (Tuncer)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Poll </a:t>
            </a:r>
            <a:r>
              <a:rPr lang="de-DE" sz="2000" b="0" dirty="0" err="1" smtClean="0">
                <a:solidFill>
                  <a:srgbClr val="00B050"/>
                </a:solidFill>
              </a:rPr>
              <a:t>frame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requirements</a:t>
            </a:r>
            <a:r>
              <a:rPr lang="de-DE" sz="2000" b="0" dirty="0" smtClean="0">
                <a:solidFill>
                  <a:srgbClr val="00B050"/>
                </a:solidFill>
              </a:rPr>
              <a:t> „</a:t>
            </a:r>
            <a:r>
              <a:rPr lang="de-DE" sz="2000" b="0" dirty="0" err="1" smtClean="0">
                <a:solidFill>
                  <a:srgbClr val="00B050"/>
                </a:solidFill>
              </a:rPr>
              <a:t>shall</a:t>
            </a:r>
            <a:r>
              <a:rPr lang="de-DE" sz="2000" b="0" dirty="0" smtClean="0">
                <a:solidFill>
                  <a:srgbClr val="00B050"/>
                </a:solidFill>
              </a:rPr>
              <a:t>“ </a:t>
            </a:r>
            <a:r>
              <a:rPr lang="de-DE" sz="2000" b="0" dirty="0" err="1" smtClean="0">
                <a:solidFill>
                  <a:srgbClr val="00B050"/>
                </a:solidFill>
              </a:rPr>
              <a:t>apply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only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for</a:t>
            </a:r>
            <a:r>
              <a:rPr lang="de-DE" sz="2000" b="0" dirty="0" smtClean="0">
                <a:solidFill>
                  <a:srgbClr val="00B050"/>
                </a:solidFill>
              </a:rPr>
              <a:t> NBE MAC </a:t>
            </a:r>
            <a:r>
              <a:rPr lang="de-DE" sz="2000" b="0" dirty="0" err="1" smtClean="0">
                <a:solidFill>
                  <a:srgbClr val="00B050"/>
                </a:solidFill>
              </a:rPr>
              <a:t>mode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Element ID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be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decided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>
                <a:solidFill>
                  <a:srgbClr val="FFC000"/>
                </a:solidFill>
              </a:rPr>
              <a:t>GTS </a:t>
            </a:r>
            <a:r>
              <a:rPr lang="de-DE" sz="2000" b="0" dirty="0" err="1" smtClean="0">
                <a:solidFill>
                  <a:srgbClr val="FFC000"/>
                </a:solidFill>
              </a:rPr>
              <a:t>request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element</a:t>
            </a:r>
            <a:r>
              <a:rPr lang="de-DE" sz="2000" b="0" dirty="0" smtClean="0">
                <a:solidFill>
                  <a:srgbClr val="FFC000"/>
                </a:solidFill>
              </a:rPr>
              <a:t> (Lennert, </a:t>
            </a:r>
            <a:r>
              <a:rPr lang="de-DE" sz="2000" b="0" dirty="0" err="1" smtClean="0">
                <a:solidFill>
                  <a:srgbClr val="FFC000"/>
                </a:solidFill>
              </a:rPr>
              <a:t>needs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some</a:t>
            </a:r>
            <a:r>
              <a:rPr lang="de-DE" sz="2000" b="0" dirty="0" smtClean="0">
                <a:solidFill>
                  <a:srgbClr val="FFC000"/>
                </a:solidFill>
              </a:rPr>
              <a:t> </a:t>
            </a:r>
            <a:r>
              <a:rPr lang="de-DE" sz="2000" b="0" dirty="0" err="1" smtClean="0">
                <a:solidFill>
                  <a:srgbClr val="FFC000"/>
                </a:solidFill>
              </a:rPr>
              <a:t>calculations</a:t>
            </a:r>
            <a:r>
              <a:rPr lang="de-DE" sz="2000" b="0" dirty="0" smtClean="0">
                <a:solidFill>
                  <a:srgbClr val="FFC000"/>
                </a:solidFill>
              </a:rPr>
              <a:t>)</a:t>
            </a:r>
            <a:endParaRPr lang="de-DE" sz="2000" b="0" dirty="0" smtClean="0">
              <a:solidFill>
                <a:srgbClr val="FFC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>
                <a:solidFill>
                  <a:srgbClr val="00B050"/>
                </a:solidFill>
              </a:rPr>
              <a:t>Supported</a:t>
            </a:r>
            <a:r>
              <a:rPr lang="de-DE" sz="2000" b="0" dirty="0" smtClean="0">
                <a:solidFill>
                  <a:srgbClr val="00B050"/>
                </a:solidFill>
              </a:rPr>
              <a:t> MCS </a:t>
            </a:r>
            <a:r>
              <a:rPr lang="de-DE" sz="2000" b="0" dirty="0" err="1" smtClean="0">
                <a:solidFill>
                  <a:srgbClr val="00B050"/>
                </a:solidFill>
              </a:rPr>
              <a:t>element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C</a:t>
            </a:r>
            <a:r>
              <a:rPr lang="de-DE" sz="2000" b="0" dirty="0" smtClean="0"/>
              <a:t>heck </a:t>
            </a:r>
            <a:r>
              <a:rPr lang="de-DE" sz="2000" b="0" dirty="0" err="1" smtClean="0"/>
              <a:t>the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fields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random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access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element</a:t>
            </a: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Probe </a:t>
            </a:r>
            <a:r>
              <a:rPr lang="de-DE" sz="2000" b="0" dirty="0" err="1" smtClean="0"/>
              <a:t>request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element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is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/optional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2412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/>
              <a:t>Clause</a:t>
            </a:r>
            <a:r>
              <a:rPr lang="de-DE" sz="2000" dirty="0"/>
              <a:t> 7</a:t>
            </a:r>
          </a:p>
          <a:p>
            <a:pPr marL="342900" indent="-342900" algn="just">
              <a:defRPr/>
            </a:pPr>
            <a:r>
              <a:rPr lang="de-DE" sz="2000" b="0" dirty="0"/>
              <a:t>MCPS </a:t>
            </a:r>
            <a:r>
              <a:rPr lang="de-DE" sz="2000" b="0" dirty="0" err="1"/>
              <a:t>priority</a:t>
            </a:r>
            <a:endParaRPr lang="de-DE" sz="2000" b="0" dirty="0"/>
          </a:p>
          <a:p>
            <a:pPr marL="342900" indent="-342900" algn="just">
              <a:defRPr/>
            </a:pPr>
            <a:r>
              <a:rPr lang="de-DE" sz="2000" b="0" dirty="0"/>
              <a:t>PIB </a:t>
            </a:r>
            <a:r>
              <a:rPr lang="de-DE" sz="2000" b="0" dirty="0" err="1"/>
              <a:t>attributes</a:t>
            </a:r>
            <a:r>
              <a:rPr lang="de-DE" sz="2000" b="0" dirty="0"/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for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>
                <a:solidFill>
                  <a:srgbClr val="00B050"/>
                </a:solidFill>
              </a:rPr>
              <a:t>security</a:t>
            </a:r>
            <a:r>
              <a:rPr lang="de-DE" sz="2000" b="0" dirty="0">
                <a:solidFill>
                  <a:srgbClr val="00B050"/>
                </a:solidFill>
              </a:rPr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energy</a:t>
            </a:r>
            <a:r>
              <a:rPr lang="de-DE" sz="2000" b="0" dirty="0"/>
              <a:t> </a:t>
            </a:r>
            <a:r>
              <a:rPr lang="de-DE" sz="2000" b="0" dirty="0" err="1"/>
              <a:t>detection</a:t>
            </a:r>
            <a:r>
              <a:rPr lang="de-DE" sz="2000" b="0" dirty="0"/>
              <a:t> </a:t>
            </a:r>
            <a:r>
              <a:rPr lang="de-DE" sz="2000" b="0" dirty="0" err="1"/>
              <a:t>threshold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Turnaround time </a:t>
            </a:r>
            <a:r>
              <a:rPr lang="de-DE" sz="2000" b="0" dirty="0" err="1" smtClean="0"/>
              <a:t>constant</a:t>
            </a: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Discuss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capabilities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and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which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are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/optional</a:t>
            </a:r>
          </a:p>
          <a:p>
            <a:pPr algn="just">
              <a:buNone/>
              <a:defRPr/>
            </a:pPr>
            <a:r>
              <a:rPr lang="de-DE" sz="2000" dirty="0" err="1" smtClean="0">
                <a:solidFill>
                  <a:srgbClr val="00B050"/>
                </a:solidFill>
              </a:rPr>
              <a:t>Clause</a:t>
            </a:r>
            <a:r>
              <a:rPr lang="de-DE" sz="2000" dirty="0" smtClean="0">
                <a:solidFill>
                  <a:srgbClr val="00B050"/>
                </a:solidFill>
              </a:rPr>
              <a:t> 8</a:t>
            </a:r>
          </a:p>
          <a:p>
            <a:pPr marL="342900" indent="-342900" algn="just">
              <a:defRPr/>
            </a:pPr>
            <a:r>
              <a:rPr lang="de-DE" sz="2000" b="0" dirty="0" smtClean="0">
                <a:solidFill>
                  <a:srgbClr val="00B050"/>
                </a:solidFill>
              </a:rPr>
              <a:t>Remove </a:t>
            </a:r>
            <a:r>
              <a:rPr lang="de-DE" sz="2000" b="0" dirty="0" err="1" smtClean="0">
                <a:solidFill>
                  <a:srgbClr val="00B050"/>
                </a:solidFill>
              </a:rPr>
              <a:t>any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content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related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to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security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from</a:t>
            </a:r>
            <a:r>
              <a:rPr lang="de-DE" sz="2000" b="0" dirty="0" smtClean="0">
                <a:solidFill>
                  <a:srgbClr val="00B050"/>
                </a:solidFill>
              </a:rPr>
              <a:t> </a:t>
            </a:r>
            <a:r>
              <a:rPr lang="de-DE" sz="2000" b="0" dirty="0" err="1" smtClean="0">
                <a:solidFill>
                  <a:srgbClr val="00B050"/>
                </a:solidFill>
              </a:rPr>
              <a:t>draft</a:t>
            </a:r>
            <a:endParaRPr lang="de-DE" sz="2000" b="0" dirty="0" smtClean="0">
              <a:solidFill>
                <a:srgbClr val="00B050"/>
              </a:solidFill>
            </a:endParaRP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9</a:t>
            </a:r>
            <a:endParaRPr lang="de-DE" sz="200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PHY </a:t>
            </a:r>
            <a:r>
              <a:rPr lang="de-DE" sz="2000" b="0" dirty="0" err="1" smtClean="0"/>
              <a:t>constants</a:t>
            </a:r>
            <a:r>
              <a:rPr lang="de-DE" sz="2000" b="0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PHY PIB </a:t>
            </a:r>
            <a:r>
              <a:rPr lang="de-DE" sz="2000" b="0" dirty="0" err="1" smtClean="0"/>
              <a:t>attributes</a:t>
            </a:r>
            <a:endParaRPr lang="de-DE" sz="2000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OFE </a:t>
            </a:r>
            <a:r>
              <a:rPr lang="de-DE" sz="2000" b="0" dirty="0" err="1" smtClean="0"/>
              <a:t>capabilities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Table </a:t>
            </a:r>
            <a:r>
              <a:rPr lang="de-DE" sz="2000" b="0" dirty="0" err="1"/>
              <a:t>stating</a:t>
            </a:r>
            <a:r>
              <a:rPr lang="de-DE" sz="2000" b="0" dirty="0"/>
              <a:t> </a:t>
            </a:r>
            <a:r>
              <a:rPr lang="de-DE" sz="2000" b="0" i="1" dirty="0" err="1"/>
              <a:t>MaxPSDUSize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for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each</a:t>
            </a:r>
            <a:r>
              <a:rPr lang="de-DE" sz="2000" b="0" dirty="0" smtClean="0"/>
              <a:t> PHY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4116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smtClean="0"/>
              <a:t>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Create </a:t>
            </a:r>
            <a:r>
              <a:rPr lang="de-DE" sz="2000" b="0" dirty="0" err="1"/>
              <a:t>table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smtClean="0"/>
              <a:t>MCS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 smtClean="0"/>
              <a:t>mandatory</a:t>
            </a:r>
            <a:r>
              <a:rPr lang="de-DE" sz="2000" b="0" dirty="0" smtClean="0"/>
              <a:t>, </a:t>
            </a:r>
            <a:r>
              <a:rPr lang="de-DE" sz="2000" b="0" dirty="0" err="1" smtClean="0"/>
              <a:t>what</a:t>
            </a:r>
            <a:r>
              <a:rPr lang="de-DE" sz="2000" b="0" dirty="0" smtClean="0"/>
              <a:t> optional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Turnaround </a:t>
            </a:r>
            <a:r>
              <a:rPr lang="de-DE" sz="2000" b="0" dirty="0" err="1"/>
              <a:t>times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</a:t>
            </a:r>
            <a:r>
              <a:rPr lang="de-DE" sz="2000" b="0" dirty="0" err="1"/>
              <a:t>short</a:t>
            </a:r>
            <a:r>
              <a:rPr lang="de-DE" sz="2000" b="0" dirty="0"/>
              <a:t> </a:t>
            </a:r>
            <a:r>
              <a:rPr lang="de-DE" sz="2000" b="0" dirty="0" err="1"/>
              <a:t>control</a:t>
            </a:r>
            <a:r>
              <a:rPr lang="de-DE" sz="2000" b="0" dirty="0"/>
              <a:t> </a:t>
            </a:r>
            <a:r>
              <a:rPr lang="de-DE" sz="2000" b="0" dirty="0" err="1"/>
              <a:t>packets</a:t>
            </a:r>
            <a:r>
              <a:rPr lang="de-DE" sz="2000" b="0" dirty="0"/>
              <a:t> (</a:t>
            </a:r>
            <a:r>
              <a:rPr lang="de-DE" sz="2000" b="0" dirty="0" err="1"/>
              <a:t>shortest</a:t>
            </a:r>
            <a:r>
              <a:rPr lang="de-DE" sz="2000" b="0" dirty="0"/>
              <a:t> block </a:t>
            </a:r>
            <a:r>
              <a:rPr lang="de-DE" sz="2000" b="0" dirty="0" err="1"/>
              <a:t>length</a:t>
            </a:r>
            <a:r>
              <a:rPr lang="de-DE" sz="2000" b="0" dirty="0"/>
              <a:t>, </a:t>
            </a:r>
            <a:r>
              <a:rPr lang="de-DE" sz="2000" b="0" dirty="0" err="1"/>
              <a:t>lowest</a:t>
            </a:r>
            <a:r>
              <a:rPr lang="de-DE" sz="2000" b="0" dirty="0"/>
              <a:t> MCS in </a:t>
            </a:r>
            <a:r>
              <a:rPr lang="de-DE" sz="2000" b="0" dirty="0" err="1"/>
              <a:t>payload</a:t>
            </a:r>
            <a:r>
              <a:rPr lang="de-DE" sz="2000" b="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/>
              <a:t>MIMO-RS </a:t>
            </a:r>
            <a:r>
              <a:rPr lang="de-DE" sz="2000" b="0" dirty="0" err="1"/>
              <a:t>index</a:t>
            </a:r>
            <a:r>
              <a:rPr lang="de-DE" sz="2000" b="0" dirty="0"/>
              <a:t> </a:t>
            </a:r>
            <a:r>
              <a:rPr lang="de-DE" sz="2000" b="0" dirty="0" err="1"/>
              <a:t>mapping</a:t>
            </a:r>
            <a:r>
              <a:rPr lang="de-DE" sz="2000" b="0" dirty="0"/>
              <a:t> </a:t>
            </a:r>
            <a:r>
              <a:rPr lang="de-DE" sz="2000" b="0" dirty="0" err="1"/>
              <a:t>table</a:t>
            </a:r>
            <a:endParaRPr lang="de-DE" sz="2000" b="0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Check </a:t>
            </a:r>
            <a:r>
              <a:rPr lang="de-DE" sz="2000" b="0" dirty="0" err="1"/>
              <a:t>numbering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err="1" smtClean="0"/>
              <a:t>octets</a:t>
            </a:r>
            <a:r>
              <a:rPr lang="de-DE" sz="2000" b="0" dirty="0" smtClean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bits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header</a:t>
            </a:r>
            <a:r>
              <a:rPr lang="de-DE" sz="2000" b="0" dirty="0"/>
              <a:t> </a:t>
            </a:r>
            <a:r>
              <a:rPr lang="de-DE" sz="2000" b="0" dirty="0" err="1"/>
              <a:t>again</a:t>
            </a:r>
            <a:endParaRPr lang="de-DE" sz="2000" dirty="0" smtClean="0"/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10 (PM PHY):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11 (LB PHY)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Check </a:t>
            </a:r>
            <a:r>
              <a:rPr lang="de-DE" sz="2000" b="0" dirty="0" err="1" smtClean="0"/>
              <a:t>if</a:t>
            </a:r>
            <a:r>
              <a:rPr lang="de-DE" sz="2000" b="0" dirty="0" smtClean="0"/>
              <a:t> LB PHY </a:t>
            </a:r>
            <a:r>
              <a:rPr lang="de-DE" sz="2000" b="0" dirty="0" err="1" smtClean="0"/>
              <a:t>is</a:t>
            </a:r>
            <a:r>
              <a:rPr lang="de-DE" sz="2000" b="0" dirty="0" smtClean="0"/>
              <a:t> still </a:t>
            </a:r>
            <a:r>
              <a:rPr lang="de-DE" sz="2000" b="0" dirty="0" err="1" smtClean="0"/>
              <a:t>consistent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with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new</a:t>
            </a:r>
            <a:r>
              <a:rPr lang="de-DE" sz="2000" b="0" dirty="0" smtClean="0"/>
              <a:t> MAC </a:t>
            </a:r>
            <a:r>
              <a:rPr lang="de-DE" sz="2000" b="0" dirty="0" err="1" smtClean="0"/>
              <a:t>needs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9832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None/>
              <a:defRPr/>
            </a:pPr>
            <a:r>
              <a:rPr lang="de-DE" sz="2000" dirty="0" err="1" smtClean="0"/>
              <a:t>Clause</a:t>
            </a:r>
            <a:r>
              <a:rPr lang="de-DE" sz="2000" dirty="0" smtClean="0"/>
              <a:t> 12 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See all PHYs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What</a:t>
            </a:r>
            <a:r>
              <a:rPr lang="de-DE" sz="2000" b="0" dirty="0" smtClean="0"/>
              <a:t> </a:t>
            </a:r>
            <a:r>
              <a:rPr lang="de-DE" sz="2000" b="0" dirty="0" err="1"/>
              <a:t>masking</a:t>
            </a:r>
            <a:r>
              <a:rPr lang="de-DE" sz="2000" b="0" dirty="0"/>
              <a:t> </a:t>
            </a:r>
            <a:r>
              <a:rPr lang="de-DE" sz="2000" b="0" dirty="0" err="1"/>
              <a:t>of</a:t>
            </a:r>
            <a:r>
              <a:rPr lang="de-DE" sz="2000" b="0" dirty="0"/>
              <a:t> </a:t>
            </a:r>
            <a:r>
              <a:rPr lang="de-DE" sz="2000" b="0" dirty="0" err="1"/>
              <a:t>subcarriers</a:t>
            </a:r>
            <a:r>
              <a:rPr lang="de-DE" sz="2000" b="0" dirty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/>
              <a:t>used</a:t>
            </a:r>
            <a:r>
              <a:rPr lang="de-DE" sz="2000" b="0" dirty="0"/>
              <a:t> </a:t>
            </a:r>
            <a:r>
              <a:rPr lang="de-DE" sz="2000" b="0" dirty="0" err="1"/>
              <a:t>for</a:t>
            </a:r>
            <a:r>
              <a:rPr lang="de-DE" sz="2000" b="0" dirty="0"/>
              <a:t> LC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smtClean="0"/>
              <a:t>TBDs in </a:t>
            </a:r>
            <a:r>
              <a:rPr lang="de-DE" sz="2000" b="0" dirty="0" err="1" smtClean="0"/>
              <a:t>first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table</a:t>
            </a:r>
            <a:r>
              <a:rPr lang="de-DE" sz="2000" b="0" dirty="0" smtClean="0"/>
              <a:t> (</a:t>
            </a:r>
            <a:r>
              <a:rPr lang="de-DE" sz="2000" b="0" dirty="0" err="1" smtClean="0"/>
              <a:t>subcarriers</a:t>
            </a:r>
            <a:r>
              <a:rPr lang="de-DE" sz="2000" b="0" dirty="0" smtClean="0"/>
              <a:t>/</a:t>
            </a:r>
            <a:r>
              <a:rPr lang="de-DE" sz="2000" b="0" dirty="0" err="1" smtClean="0"/>
              <a:t>upshifts</a:t>
            </a:r>
            <a:r>
              <a:rPr lang="de-DE" sz="2000" b="0" dirty="0" smtClean="0"/>
              <a:t> </a:t>
            </a:r>
            <a:r>
              <a:rPr lang="de-DE" sz="2000" b="0" dirty="0" err="1" smtClean="0"/>
              <a:t>from</a:t>
            </a:r>
            <a:r>
              <a:rPr lang="de-DE" sz="2000" b="0" dirty="0" smtClean="0"/>
              <a:t> G.hn2)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sz="2000" b="0" dirty="0" err="1" smtClean="0"/>
              <a:t>Contact</a:t>
            </a:r>
            <a:r>
              <a:rPr lang="de-DE" sz="2000" b="0" dirty="0" smtClean="0"/>
              <a:t> ITU-T 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to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reserve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one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frame</a:t>
            </a:r>
            <a:r>
              <a:rPr lang="de-DE" sz="1600" b="0" dirty="0" smtClean="0"/>
              <a:t> type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802.15.13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smtClean="0"/>
              <a:t>Reserve </a:t>
            </a:r>
            <a:r>
              <a:rPr lang="de-DE" sz="1600" b="0" dirty="0" err="1" smtClean="0"/>
              <a:t>core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part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these</a:t>
            </a:r>
            <a:r>
              <a:rPr lang="de-DE" sz="1600" b="0" dirty="0" smtClean="0"/>
              <a:t> FTs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surther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use</a:t>
            </a:r>
            <a:endParaRPr lang="de-DE" sz="1600" b="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Define</a:t>
            </a:r>
            <a:r>
              <a:rPr lang="de-DE" sz="1600" b="0" dirty="0" smtClean="0"/>
              <a:t> FTSF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any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information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needed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to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decode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packet at </a:t>
            </a:r>
            <a:r>
              <a:rPr lang="de-DE" sz="1600" b="0" dirty="0" err="1" smtClean="0"/>
              <a:t>the</a:t>
            </a:r>
            <a:r>
              <a:rPr lang="de-DE" sz="1600" b="0" dirty="0" smtClean="0"/>
              <a:t> PHY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sz="1600" b="0" dirty="0" err="1" smtClean="0"/>
              <a:t>Eventually</a:t>
            </a:r>
            <a:r>
              <a:rPr lang="de-DE" sz="1600" b="0" dirty="0" smtClean="0"/>
              <a:t> also </a:t>
            </a:r>
            <a:r>
              <a:rPr lang="de-DE" sz="1600" b="0" dirty="0" err="1" smtClean="0"/>
              <a:t>use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text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and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figures</a:t>
            </a:r>
            <a:r>
              <a:rPr lang="de-DE" sz="1600" b="0" dirty="0" smtClean="0"/>
              <a:t> </a:t>
            </a:r>
            <a:r>
              <a:rPr lang="de-DE" sz="1600" b="0" dirty="0" err="1" smtClean="0"/>
              <a:t>for</a:t>
            </a:r>
            <a:r>
              <a:rPr lang="de-DE" sz="1600" b="0" dirty="0" smtClean="0"/>
              <a:t> 802.15.13</a:t>
            </a:r>
          </a:p>
          <a:p>
            <a:pPr algn="just">
              <a:buNone/>
              <a:defRPr/>
            </a:pPr>
            <a:r>
              <a:rPr lang="de-DE" sz="2000" dirty="0" smtClean="0"/>
              <a:t>Overall </a:t>
            </a:r>
            <a:r>
              <a:rPr lang="de-DE" sz="2000" dirty="0" err="1" smtClean="0"/>
              <a:t>Procedure</a:t>
            </a:r>
            <a:r>
              <a:rPr lang="de-DE" sz="2000" dirty="0"/>
              <a:t>: </a:t>
            </a:r>
          </a:p>
          <a:p>
            <a:pPr algn="just">
              <a:buNone/>
              <a:defRPr/>
            </a:pPr>
            <a:r>
              <a:rPr lang="de-DE" sz="2000" b="0" dirty="0"/>
              <a:t>Clean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from</a:t>
            </a:r>
            <a:r>
              <a:rPr lang="de-DE" sz="2000" b="0" dirty="0"/>
              <a:t> all </a:t>
            </a:r>
            <a:r>
              <a:rPr lang="de-DE" sz="2000" b="0" dirty="0" err="1"/>
              <a:t>previous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</a:t>
            </a:r>
            <a:r>
              <a:rPr lang="de-DE" sz="2000" b="0" dirty="0" err="1"/>
              <a:t>Then</a:t>
            </a:r>
            <a:r>
              <a:rPr lang="de-DE" sz="2000" b="0" dirty="0"/>
              <a:t> </a:t>
            </a:r>
            <a:r>
              <a:rPr lang="de-DE" sz="2000" b="0" dirty="0" err="1"/>
              <a:t>discuss</a:t>
            </a:r>
            <a:r>
              <a:rPr lang="de-DE" sz="2000" b="0" dirty="0"/>
              <a:t> </a:t>
            </a:r>
            <a:r>
              <a:rPr lang="de-DE" sz="2000" b="0" dirty="0" err="1"/>
              <a:t>technical</a:t>
            </a:r>
            <a:r>
              <a:rPr lang="de-DE" sz="2000" b="0" dirty="0"/>
              <a:t> </a:t>
            </a:r>
            <a:r>
              <a:rPr lang="de-DE" sz="2000" b="0" dirty="0" err="1"/>
              <a:t>items</a:t>
            </a:r>
            <a:r>
              <a:rPr lang="de-DE" sz="2000" b="0" dirty="0"/>
              <a:t> in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list</a:t>
            </a:r>
            <a:r>
              <a:rPr lang="de-DE" sz="2000" b="0" dirty="0"/>
              <a:t> </a:t>
            </a:r>
            <a:r>
              <a:rPr lang="de-DE" sz="2000" b="0" dirty="0" err="1"/>
              <a:t>and</a:t>
            </a:r>
            <a:r>
              <a:rPr lang="de-DE" sz="2000" b="0" dirty="0"/>
              <a:t> </a:t>
            </a:r>
            <a:r>
              <a:rPr lang="de-DE" sz="2000" b="0" dirty="0" err="1"/>
              <a:t>make</a:t>
            </a:r>
            <a:r>
              <a:rPr lang="de-DE" sz="2000" b="0" dirty="0"/>
              <a:t> </a:t>
            </a:r>
            <a:r>
              <a:rPr lang="de-DE" sz="2000" b="0" dirty="0" err="1"/>
              <a:t>changes</a:t>
            </a:r>
            <a:r>
              <a:rPr lang="de-DE" sz="2000" b="0" dirty="0"/>
              <a:t>. After </a:t>
            </a:r>
            <a:r>
              <a:rPr lang="de-DE" sz="2000" b="0" dirty="0" err="1"/>
              <a:t>changes</a:t>
            </a:r>
            <a:r>
              <a:rPr lang="de-DE" sz="2000" b="0" dirty="0"/>
              <a:t> </a:t>
            </a:r>
            <a:r>
              <a:rPr lang="de-DE" sz="2000" b="0" dirty="0" err="1"/>
              <a:t>are</a:t>
            </a:r>
            <a:r>
              <a:rPr lang="de-DE" sz="2000" b="0" dirty="0"/>
              <a:t> </a:t>
            </a:r>
            <a:r>
              <a:rPr lang="de-DE" sz="2000" b="0" dirty="0" err="1"/>
              <a:t>done</a:t>
            </a:r>
            <a:r>
              <a:rPr lang="de-DE" sz="2000" b="0" dirty="0"/>
              <a:t>, </a:t>
            </a:r>
            <a:r>
              <a:rPr lang="de-DE" sz="2000" b="0" dirty="0" err="1"/>
              <a:t>the</a:t>
            </a:r>
            <a:r>
              <a:rPr lang="de-DE" sz="2000" b="0" dirty="0"/>
              <a:t> </a:t>
            </a:r>
            <a:r>
              <a:rPr lang="de-DE" sz="2000" b="0" dirty="0" err="1"/>
              <a:t>document</a:t>
            </a:r>
            <a:r>
              <a:rPr lang="de-DE" sz="2000" b="0" dirty="0"/>
              <a:t> </a:t>
            </a:r>
            <a:r>
              <a:rPr lang="de-DE" sz="2000" b="0" dirty="0" err="1"/>
              <a:t>is</a:t>
            </a:r>
            <a:r>
              <a:rPr lang="de-DE" sz="2000" b="0" dirty="0"/>
              <a:t> </a:t>
            </a:r>
            <a:r>
              <a:rPr lang="de-DE" sz="2000" b="0" dirty="0" err="1"/>
              <a:t>closed</a:t>
            </a:r>
            <a:r>
              <a:rPr lang="de-DE" sz="2000" b="0" dirty="0" smtClean="0"/>
              <a:t>.</a:t>
            </a:r>
            <a:endParaRPr lang="de-DE" sz="2000" b="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6432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List of resolved TBDs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indent="-384175" algn="just">
              <a:defRPr/>
            </a:pPr>
            <a:r>
              <a:rPr lang="de-DE" sz="2000" b="1" dirty="0" smtClean="0"/>
              <a:t>Broadcast </a:t>
            </a:r>
            <a:r>
              <a:rPr lang="de-DE" sz="2000" b="1" dirty="0" err="1" smtClean="0"/>
              <a:t>topology</a:t>
            </a:r>
            <a:endParaRPr lang="de-DE" sz="2000" b="1" dirty="0" smtClean="0"/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 err="1" smtClean="0"/>
              <a:t>Coordinator</a:t>
            </a:r>
            <a:r>
              <a:rPr lang="de-DE" sz="1800" dirty="0" smtClean="0"/>
              <a:t> </a:t>
            </a:r>
            <a:r>
              <a:rPr lang="de-DE" sz="1800" dirty="0" err="1" smtClean="0"/>
              <a:t>uses</a:t>
            </a:r>
            <a:r>
              <a:rPr lang="de-DE" sz="1800" dirty="0" smtClean="0"/>
              <a:t> BC MAC </a:t>
            </a:r>
            <a:r>
              <a:rPr lang="de-DE" sz="1800" dirty="0" err="1" smtClean="0"/>
              <a:t>address</a:t>
            </a:r>
            <a:endParaRPr lang="de-DE" sz="1800" dirty="0" smtClean="0"/>
          </a:p>
          <a:p>
            <a:pPr indent="-384175" algn="just">
              <a:defRPr/>
            </a:pPr>
            <a:r>
              <a:rPr lang="de-DE" sz="2000" b="1" dirty="0" smtClean="0"/>
              <a:t>Security </a:t>
            </a:r>
          </a:p>
          <a:p>
            <a:pPr lvl="1" indent="-384175" algn="just">
              <a:defRPr/>
            </a:pPr>
            <a:r>
              <a:rPr lang="de-DE" sz="1800" dirty="0" smtClean="0"/>
              <a:t>Not in PAR, will not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supported</a:t>
            </a:r>
            <a:r>
              <a:rPr lang="de-DE" sz="1800" dirty="0" smtClean="0"/>
              <a:t> </a:t>
            </a:r>
            <a:r>
              <a:rPr lang="de-DE" sz="1800" dirty="0" err="1" smtClean="0"/>
              <a:t>by</a:t>
            </a:r>
            <a:r>
              <a:rPr lang="de-DE" sz="1800" dirty="0" smtClean="0"/>
              <a:t> 802.15.13 MAC </a:t>
            </a:r>
            <a:r>
              <a:rPr lang="de-DE" sz="1800" dirty="0" err="1" smtClean="0"/>
              <a:t>and</a:t>
            </a:r>
            <a:r>
              <a:rPr lang="de-DE" sz="1800" dirty="0" smtClean="0"/>
              <a:t> PHY</a:t>
            </a:r>
          </a:p>
          <a:p>
            <a:pPr lvl="1" indent="-384175" algn="just"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higher</a:t>
            </a:r>
            <a:r>
              <a:rPr lang="de-DE" sz="1800" dirty="0" smtClean="0"/>
              <a:t> </a:t>
            </a:r>
            <a:r>
              <a:rPr lang="de-DE" sz="1800" dirty="0" err="1" smtClean="0"/>
              <a:t>layer</a:t>
            </a:r>
            <a:r>
              <a:rPr lang="de-DE" sz="1800" dirty="0" smtClean="0"/>
              <a:t> </a:t>
            </a:r>
            <a:r>
              <a:rPr lang="de-DE" sz="1800" dirty="0" err="1" smtClean="0"/>
              <a:t>techniques</a:t>
            </a:r>
            <a:r>
              <a:rPr lang="de-DE" sz="1800" dirty="0" smtClean="0"/>
              <a:t> (e.g. IPSEC)   </a:t>
            </a:r>
          </a:p>
          <a:p>
            <a:pPr indent="-384175" algn="just">
              <a:defRPr/>
            </a:pPr>
            <a:r>
              <a:rPr lang="de-DE" sz="2000" b="1" dirty="0" smtClean="0"/>
              <a:t>Basic PHY </a:t>
            </a:r>
            <a:r>
              <a:rPr lang="de-DE" sz="2000" b="1" dirty="0" err="1" smtClean="0"/>
              <a:t>modes</a:t>
            </a:r>
            <a:endParaRPr lang="de-DE" sz="2000" b="1" dirty="0" smtClean="0"/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PM-PHY, </a:t>
            </a:r>
            <a:r>
              <a:rPr lang="de-DE" sz="1800" dirty="0" err="1"/>
              <a:t>use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smtClean="0"/>
              <a:t>12.5 </a:t>
            </a:r>
            <a:r>
              <a:rPr lang="de-DE" sz="1800" dirty="0"/>
              <a:t>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.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For</a:t>
            </a:r>
            <a:r>
              <a:rPr lang="de-DE" sz="1800" dirty="0"/>
              <a:t> LB-PHY, </a:t>
            </a:r>
            <a:r>
              <a:rPr lang="de-DE" sz="1800" dirty="0" err="1"/>
              <a:t>use</a:t>
            </a:r>
            <a:r>
              <a:rPr lang="de-DE" sz="1800" dirty="0"/>
              <a:t> 1 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/>
              <a:t>.</a:t>
            </a:r>
          </a:p>
          <a:p>
            <a:pPr marL="715963" lvl="1" indent="-357188" algn="just">
              <a:buFont typeface="Symbol" panose="05050102010706020507" pitchFamily="18" charset="2"/>
              <a:buChar char="-"/>
              <a:defRPr/>
            </a:pPr>
            <a:r>
              <a:rPr lang="de-DE" sz="1800" dirty="0" err="1"/>
              <a:t>For</a:t>
            </a:r>
            <a:r>
              <a:rPr lang="de-DE" sz="1800" dirty="0"/>
              <a:t> HB-PHY, </a:t>
            </a:r>
            <a:r>
              <a:rPr lang="de-DE" sz="1800" dirty="0" err="1"/>
              <a:t>use</a:t>
            </a:r>
            <a:r>
              <a:rPr lang="de-DE" sz="1800" dirty="0"/>
              <a:t> 50 MHz </a:t>
            </a:r>
            <a:r>
              <a:rPr lang="de-DE" sz="1800" dirty="0" err="1"/>
              <a:t>mode</a:t>
            </a:r>
            <a:r>
              <a:rPr lang="de-DE" sz="1800" dirty="0"/>
              <a:t> </a:t>
            </a:r>
            <a:r>
              <a:rPr lang="de-DE" sz="1800" dirty="0" err="1"/>
              <a:t>as</a:t>
            </a:r>
            <a:r>
              <a:rPr lang="de-DE" sz="1800" dirty="0"/>
              <a:t> </a:t>
            </a:r>
            <a:r>
              <a:rPr lang="de-DE" sz="1800" dirty="0" err="1"/>
              <a:t>basic</a:t>
            </a:r>
            <a:r>
              <a:rPr lang="de-DE" sz="1800" dirty="0"/>
              <a:t> </a:t>
            </a:r>
            <a:r>
              <a:rPr lang="de-DE" sz="1800" dirty="0" err="1"/>
              <a:t>mode</a:t>
            </a:r>
            <a:r>
              <a:rPr lang="de-DE" sz="1800" dirty="0" smtClean="0"/>
              <a:t>.</a:t>
            </a:r>
            <a:endParaRPr lang="de-DE" sz="1800" dirty="0"/>
          </a:p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smtClean="0"/>
              <a:t>MIMO</a:t>
            </a:r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 smtClean="0"/>
              <a:t>Tuncer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provide</a:t>
            </a:r>
            <a:r>
              <a:rPr lang="de-DE" sz="1800" dirty="0" smtClean="0"/>
              <a:t> </a:t>
            </a:r>
            <a:r>
              <a:rPr lang="de-DE" sz="1800" dirty="0" err="1" smtClean="0"/>
              <a:t>missing</a:t>
            </a:r>
            <a:r>
              <a:rPr lang="de-DE" sz="1800" dirty="0" smtClean="0"/>
              <a:t> </a:t>
            </a:r>
            <a:r>
              <a:rPr lang="de-DE" sz="1800" dirty="0" err="1" smtClean="0"/>
              <a:t>text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clauses</a:t>
            </a:r>
            <a:r>
              <a:rPr lang="de-DE" sz="1800" dirty="0" smtClean="0"/>
              <a:t> 5, 6, 7</a:t>
            </a:r>
          </a:p>
          <a:p>
            <a:pPr indent="-384175" algn="just">
              <a:buFont typeface="Arial" panose="020B0604020202020204" pitchFamily="34" charset="0"/>
              <a:buChar char="•"/>
              <a:defRPr/>
            </a:pPr>
            <a:r>
              <a:rPr lang="de-DE" sz="2000" dirty="0" err="1" smtClean="0"/>
              <a:t>Full</a:t>
            </a:r>
            <a:r>
              <a:rPr lang="de-DE" sz="2000" dirty="0" smtClean="0"/>
              <a:t> </a:t>
            </a:r>
            <a:r>
              <a:rPr lang="de-DE" sz="2000" dirty="0" err="1" smtClean="0"/>
              <a:t>duplex</a:t>
            </a:r>
            <a:endParaRPr lang="de-DE" sz="2000" dirty="0" smtClean="0"/>
          </a:p>
          <a:p>
            <a:pPr lvl="1" indent="-384175" algn="just">
              <a:buFont typeface="Symbol" panose="05050102010706020507" pitchFamily="18" charset="2"/>
              <a:buChar char="-"/>
              <a:defRPr/>
            </a:pPr>
            <a:r>
              <a:rPr lang="de-DE" sz="1800" dirty="0"/>
              <a:t>Tuncer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provide</a:t>
            </a:r>
            <a:r>
              <a:rPr lang="de-DE" sz="1800" dirty="0"/>
              <a:t> </a:t>
            </a:r>
            <a:r>
              <a:rPr lang="de-DE" sz="1800" dirty="0" err="1"/>
              <a:t>missing</a:t>
            </a:r>
            <a:r>
              <a:rPr lang="de-DE" sz="1800" dirty="0"/>
              <a:t> </a:t>
            </a:r>
            <a:r>
              <a:rPr lang="de-DE" sz="1800" dirty="0" err="1"/>
              <a:t>text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clauses</a:t>
            </a:r>
            <a:r>
              <a:rPr lang="de-DE" sz="1800" dirty="0"/>
              <a:t> 5, 6, </a:t>
            </a:r>
            <a:r>
              <a:rPr lang="de-DE" sz="1800" dirty="0" smtClean="0"/>
              <a:t>7</a:t>
            </a:r>
            <a:endParaRPr lang="de-DE" sz="16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August </a:t>
            </a:r>
            <a:r>
              <a:rPr lang="en-US" alt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47347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871</Words>
  <Application>Microsoft Office PowerPoint</Application>
  <PresentationFormat>Bildschirmpräsentation (4:3)</PresentationFormat>
  <Paragraphs>169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ＭＳ Ｐゴシック</vt:lpstr>
      <vt:lpstr>ＭＳ Ｐゴシック</vt:lpstr>
      <vt:lpstr>Arial</vt:lpstr>
      <vt:lpstr>Symbol</vt:lpstr>
      <vt:lpstr>Times New Roman</vt:lpstr>
      <vt:lpstr>802-11-Submission</vt:lpstr>
      <vt:lpstr>Document</vt:lpstr>
      <vt:lpstr>IEEE 802.15 TG13  Multi-Gbit/s Optical Wireless Communication  To-Do-List-for-WGLB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5241</cp:revision>
  <cp:lastPrinted>2014-11-04T15:04:57Z</cp:lastPrinted>
  <dcterms:created xsi:type="dcterms:W3CDTF">2007-04-17T18:10:23Z</dcterms:created>
  <dcterms:modified xsi:type="dcterms:W3CDTF">2019-08-28T08:21:44Z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