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9"/>
  </p:notesMasterIdLst>
  <p:handoutMasterIdLst>
    <p:handoutMasterId r:id="rId30"/>
  </p:handoutMasterIdLst>
  <p:sldIdLst>
    <p:sldId id="278" r:id="rId3"/>
    <p:sldId id="345" r:id="rId4"/>
    <p:sldId id="346" r:id="rId5"/>
    <p:sldId id="499" r:id="rId6"/>
    <p:sldId id="349" r:id="rId7"/>
    <p:sldId id="351" r:id="rId8"/>
    <p:sldId id="411" r:id="rId9"/>
    <p:sldId id="481" r:id="rId10"/>
    <p:sldId id="498" r:id="rId11"/>
    <p:sldId id="483" r:id="rId12"/>
    <p:sldId id="479" r:id="rId13"/>
    <p:sldId id="352" r:id="rId14"/>
    <p:sldId id="484" r:id="rId15"/>
    <p:sldId id="497" r:id="rId16"/>
    <p:sldId id="457" r:id="rId17"/>
    <p:sldId id="488" r:id="rId18"/>
    <p:sldId id="495" r:id="rId19"/>
    <p:sldId id="476" r:id="rId20"/>
    <p:sldId id="496" r:id="rId21"/>
    <p:sldId id="489" r:id="rId22"/>
    <p:sldId id="478" r:id="rId23"/>
    <p:sldId id="485" r:id="rId24"/>
    <p:sldId id="473" r:id="rId25"/>
    <p:sldId id="468" r:id="rId26"/>
    <p:sldId id="480" r:id="rId27"/>
    <p:sldId id="397" r:id="rId2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0099"/>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22" autoAdjust="0"/>
    <p:restoredTop sz="98285" autoAdjust="0"/>
  </p:normalViewPr>
  <p:slideViewPr>
    <p:cSldViewPr>
      <p:cViewPr varScale="1">
        <p:scale>
          <a:sx n="56" d="100"/>
          <a:sy n="56" d="100"/>
        </p:scale>
        <p:origin x="784" y="6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8/15/2019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4</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a:p>
        </p:txBody>
      </p:sp>
    </p:spTree>
    <p:extLst>
      <p:ext uri="{BB962C8B-B14F-4D97-AF65-F5344CB8AC3E}">
        <p14:creationId xmlns:p14="http://schemas.microsoft.com/office/powerpoint/2010/main" val="3174691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June 2019</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15-19-0383-00-0000</a:t>
            </a: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a:t>Click to edit Master title style</a:t>
            </a:r>
          </a:p>
        </p:txBody>
      </p:sp>
      <p:sp>
        <p:nvSpPr>
          <p:cNvPr id="3" name="Text Placeholder 2"/>
          <p:cNvSpPr>
            <a:spLocks noGrp="1"/>
          </p:cNvSpPr>
          <p:nvPr>
            <p:ph type="body"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15-19-0383-00-0000</a:t>
            </a: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June 2019</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bg1"/>
                </a:solidFill>
              </a:rPr>
              <a:t>802.15 General</a:t>
            </a:r>
            <a:r>
              <a:rPr lang="en-US" sz="1200" baseline="0" dirty="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a:solidFill>
                  <a:schemeClr val="tx2"/>
                </a:solidFill>
              </a:rPr>
              <a:t>802.15: “Wireless Specialty Networks”</a:t>
            </a:r>
          </a:p>
          <a:p>
            <a:pPr algn="ctr" eaLnBrk="1" hangingPunct="1"/>
            <a:r>
              <a:rPr lang="en-US" sz="3600" dirty="0">
                <a:solidFill>
                  <a:schemeClr val="tx2"/>
                </a:solidFill>
              </a:rPr>
              <a:t>Projects Summary Overview + Status</a:t>
            </a: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a:t>June 2019</a:t>
            </a:r>
          </a:p>
          <a:p>
            <a:pPr algn="ctr" eaLnBrk="1" hangingPunct="1">
              <a:spcBef>
                <a:spcPct val="20000"/>
              </a:spcBef>
            </a:pPr>
            <a:r>
              <a:rPr lang="en-US" sz="2800" dirty="0"/>
              <a:t>Clint Powell</a:t>
            </a:r>
          </a:p>
          <a:p>
            <a:pPr algn="ctr" eaLnBrk="1" hangingPunct="1">
              <a:spcBef>
                <a:spcPts val="0"/>
              </a:spcBef>
            </a:pPr>
            <a:endParaRPr lang="en-US" sz="800" dirty="0"/>
          </a:p>
          <a:p>
            <a:pPr algn="ctr" eaLnBrk="1" hangingPunct="1">
              <a:spcBef>
                <a:spcPct val="20000"/>
              </a:spcBef>
            </a:pPr>
            <a:r>
              <a:rPr lang="en-US" sz="1400" dirty="0"/>
              <a:t>Zigbee Alliance - Certification Adv. Group Chair</a:t>
            </a:r>
          </a:p>
          <a:p>
            <a:pPr algn="ctr" eaLnBrk="1" hangingPunct="1">
              <a:spcBef>
                <a:spcPct val="20000"/>
              </a:spcBef>
            </a:pPr>
            <a:r>
              <a:rPr lang="en-US" sz="1400" dirty="0"/>
              <a:t>Zigbee Alliance - IEEE 802.15.4 MAC/PHY Adv. Group Chair</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802.15 Completed Projects</a:t>
            </a:r>
          </a:p>
        </p:txBody>
      </p:sp>
      <p:sp>
        <p:nvSpPr>
          <p:cNvPr id="9219" name="Rectangle 3"/>
          <p:cNvSpPr>
            <a:spLocks noGrp="1" noChangeArrowheads="1"/>
          </p:cNvSpPr>
          <p:nvPr>
            <p:ph type="body" idx="1"/>
          </p:nvPr>
        </p:nvSpPr>
        <p:spPr>
          <a:xfrm>
            <a:off x="351664" y="1570702"/>
            <a:ext cx="8496944" cy="4954641"/>
          </a:xfrm>
        </p:spPr>
        <p:txBody>
          <a:bodyPr/>
          <a:lstStyle/>
          <a:p>
            <a:pPr eaLnBrk="1" hangingPunct="1">
              <a:spcBef>
                <a:spcPts val="0"/>
              </a:spcBef>
              <a:spcAft>
                <a:spcPts val="600"/>
              </a:spcAft>
            </a:pPr>
            <a:r>
              <a:rPr lang="en-US" sz="2400" dirty="0"/>
              <a:t>802.15.5 - Mesh Networking Recommended Practice</a:t>
            </a:r>
          </a:p>
          <a:p>
            <a:pPr eaLnBrk="1" hangingPunct="1">
              <a:spcBef>
                <a:spcPts val="0"/>
              </a:spcBef>
              <a:spcAft>
                <a:spcPts val="600"/>
              </a:spcAft>
            </a:pPr>
            <a:r>
              <a:rPr lang="en-US" sz="2400" dirty="0"/>
              <a:t>802.15.6 - Body Area Networking for medical and entertainment applications</a:t>
            </a:r>
          </a:p>
          <a:p>
            <a:pPr eaLnBrk="1" hangingPunct="1">
              <a:spcBef>
                <a:spcPts val="0"/>
              </a:spcBef>
              <a:spcAft>
                <a:spcPts val="0"/>
              </a:spcAft>
            </a:pPr>
            <a:r>
              <a:rPr lang="en-US" sz="2400" dirty="0"/>
              <a:t>802.15.7 - Short-Range Wireless Optical Communication</a:t>
            </a:r>
          </a:p>
          <a:p>
            <a:pPr marL="457200" lvl="1" indent="0" eaLnBrk="1" hangingPunct="1">
              <a:spcBef>
                <a:spcPts val="0"/>
              </a:spcBef>
              <a:buNone/>
            </a:pPr>
            <a:r>
              <a:rPr lang="en-US" sz="2400" dirty="0"/>
              <a:t>15.7 Amendments/Revisions:</a:t>
            </a:r>
          </a:p>
          <a:p>
            <a:pPr lvl="1" eaLnBrk="1" hangingPunct="1">
              <a:spcBef>
                <a:spcPts val="0"/>
              </a:spcBef>
            </a:pPr>
            <a:r>
              <a:rPr lang="en-US" sz="2200" dirty="0">
                <a:solidFill>
                  <a:srgbClr val="000099"/>
                </a:solidFill>
              </a:rPr>
              <a:t>802.15.7-2019 Revision - adding IR, near UV, Optical Camera, LED-ID</a:t>
            </a:r>
            <a:endParaRPr lang="en-US" sz="2400" dirty="0">
              <a:solidFill>
                <a:srgbClr val="000099"/>
              </a:solidFill>
            </a:endParaRPr>
          </a:p>
          <a:p>
            <a:pPr eaLnBrk="1" hangingPunct="1">
              <a:spcBef>
                <a:spcPts val="0"/>
              </a:spcBef>
              <a:spcAft>
                <a:spcPts val="600"/>
              </a:spcAft>
            </a:pPr>
            <a:r>
              <a:rPr lang="en-US" sz="2400" dirty="0"/>
              <a:t>802.15.8 - Peer Aware Communications</a:t>
            </a:r>
          </a:p>
          <a:p>
            <a:pPr eaLnBrk="1" hangingPunct="1">
              <a:spcBef>
                <a:spcPts val="0"/>
              </a:spcBef>
              <a:spcAft>
                <a:spcPts val="600"/>
              </a:spcAft>
            </a:pPr>
            <a:r>
              <a:rPr lang="en-US" sz="2400" dirty="0"/>
              <a:t>802.15.9 - KMP-Recommend Practice for a 15.4 Key Management Protocol</a:t>
            </a:r>
          </a:p>
          <a:p>
            <a:pPr eaLnBrk="1" hangingPunct="1">
              <a:spcBef>
                <a:spcPts val="0"/>
              </a:spcBef>
              <a:spcAft>
                <a:spcPts val="0"/>
              </a:spcAft>
            </a:pPr>
            <a:r>
              <a:rPr lang="en-US" sz="2400" dirty="0"/>
              <a:t>802.15.10 - Layer 2 Routing Recommended Practice</a:t>
            </a:r>
          </a:p>
          <a:p>
            <a:pPr marL="457200" lvl="1" indent="0" eaLnBrk="1" hangingPunct="1">
              <a:spcBef>
                <a:spcPts val="0"/>
              </a:spcBef>
              <a:buNone/>
            </a:pPr>
            <a:r>
              <a:rPr lang="en-US" sz="2400" dirty="0"/>
              <a:t>15.10 Amendments:</a:t>
            </a:r>
          </a:p>
          <a:p>
            <a:pPr lvl="1" eaLnBrk="1" hangingPunct="1">
              <a:spcBef>
                <a:spcPts val="0"/>
              </a:spcBef>
            </a:pPr>
            <a:r>
              <a:rPr lang="en-US" sz="2200" dirty="0">
                <a:solidFill>
                  <a:srgbClr val="000099"/>
                </a:solidFill>
              </a:rPr>
              <a:t>802.15.10a - Routing Module Addressing (RMA)</a:t>
            </a:r>
          </a:p>
        </p:txBody>
      </p:sp>
    </p:spTree>
    <p:extLst>
      <p:ext uri="{BB962C8B-B14F-4D97-AF65-F5344CB8AC3E}">
        <p14:creationId xmlns:p14="http://schemas.microsoft.com/office/powerpoint/2010/main" val="131840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 Stages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3 Main Types of Groups</a:t>
            </a:r>
          </a:p>
          <a:p>
            <a:pPr marL="0" indent="0" eaLnBrk="1" hangingPunct="1">
              <a:lnSpc>
                <a:spcPct val="80000"/>
              </a:lnSpc>
              <a:buNone/>
            </a:pPr>
            <a:endParaRPr lang="en-US" sz="900" dirty="0"/>
          </a:p>
          <a:p>
            <a:pPr lvl="1" eaLnBrk="1" hangingPunct="1">
              <a:lnSpc>
                <a:spcPct val="80000"/>
              </a:lnSpc>
            </a:pPr>
            <a:r>
              <a:rPr lang="en-US" dirty="0"/>
              <a:t>Interest Group</a:t>
            </a:r>
          </a:p>
          <a:p>
            <a:pPr lvl="2" eaLnBrk="1" hangingPunct="1">
              <a:lnSpc>
                <a:spcPct val="80000"/>
              </a:lnSpc>
            </a:pPr>
            <a:r>
              <a:rPr lang="en-US" dirty="0"/>
              <a:t>Determines if sufficient interest to form a Study Group</a:t>
            </a:r>
          </a:p>
          <a:p>
            <a:pPr lvl="1" eaLnBrk="1" hangingPunct="1">
              <a:lnSpc>
                <a:spcPct val="80000"/>
              </a:lnSpc>
            </a:pPr>
            <a:endParaRPr lang="en-US" sz="900" dirty="0"/>
          </a:p>
          <a:p>
            <a:pPr lvl="1" eaLnBrk="1" hangingPunct="1">
              <a:lnSpc>
                <a:spcPct val="80000"/>
              </a:lnSpc>
            </a:pPr>
            <a:r>
              <a:rPr lang="en-US" dirty="0"/>
              <a:t>Study Group</a:t>
            </a:r>
          </a:p>
          <a:p>
            <a:pPr lvl="2" eaLnBrk="1" hangingPunct="1">
              <a:lnSpc>
                <a:spcPct val="80000"/>
              </a:lnSpc>
            </a:pPr>
            <a:r>
              <a:rPr lang="en-US" dirty="0"/>
              <a:t>Studies general need</a:t>
            </a:r>
          </a:p>
          <a:p>
            <a:pPr lvl="2" eaLnBrk="1" hangingPunct="1">
              <a:lnSpc>
                <a:spcPct val="80000"/>
              </a:lnSpc>
            </a:pPr>
            <a:r>
              <a:rPr lang="en-US" dirty="0"/>
              <a:t>Develops PAR and CSD docs if project is warranted</a:t>
            </a:r>
          </a:p>
          <a:p>
            <a:pPr lvl="1" eaLnBrk="1" hangingPunct="1">
              <a:lnSpc>
                <a:spcPct val="80000"/>
              </a:lnSpc>
            </a:pPr>
            <a:endParaRPr lang="en-US" sz="900" dirty="0"/>
          </a:p>
          <a:p>
            <a:pPr lvl="1" eaLnBrk="1" hangingPunct="1">
              <a:lnSpc>
                <a:spcPct val="80000"/>
              </a:lnSpc>
            </a:pPr>
            <a:r>
              <a:rPr lang="en-US" dirty="0"/>
              <a:t>Task Group</a:t>
            </a:r>
          </a:p>
          <a:p>
            <a:pPr lvl="2" eaLnBrk="1" hangingPunct="1">
              <a:lnSpc>
                <a:spcPct val="80000"/>
              </a:lnSpc>
            </a:pPr>
            <a:r>
              <a:rPr lang="en-US" dirty="0"/>
              <a:t>Develops Draft</a:t>
            </a:r>
          </a:p>
          <a:p>
            <a:pPr lvl="2" eaLnBrk="1" hangingPunct="1">
              <a:lnSpc>
                <a:spcPct val="80000"/>
              </a:lnSpc>
            </a:pPr>
            <a:r>
              <a:rPr lang="en-US" dirty="0"/>
              <a:t>Runs Letter Ballot - 802.15 Voters</a:t>
            </a:r>
          </a:p>
          <a:p>
            <a:pPr lvl="2" eaLnBrk="1" hangingPunct="1">
              <a:lnSpc>
                <a:spcPct val="80000"/>
              </a:lnSpc>
            </a:pPr>
            <a:r>
              <a:rPr lang="en-US" dirty="0"/>
              <a:t>Runs SA (</a:t>
            </a:r>
            <a:r>
              <a:rPr lang="en-US" dirty="0" err="1"/>
              <a:t>Stds</a:t>
            </a:r>
            <a:r>
              <a:rPr lang="en-US" dirty="0"/>
              <a:t>. Assoc.) Ballot - Any SA Voters</a:t>
            </a:r>
          </a:p>
        </p:txBody>
      </p:sp>
    </p:spTree>
    <p:extLst>
      <p:ext uri="{BB962C8B-B14F-4D97-AF65-F5344CB8AC3E}">
        <p14:creationId xmlns:p14="http://schemas.microsoft.com/office/powerpoint/2010/main" val="2011446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Projects 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Projects Status Color Key:</a:t>
            </a:r>
          </a:p>
          <a:p>
            <a:pPr marL="0" indent="0" eaLnBrk="1" hangingPunct="1">
              <a:lnSpc>
                <a:spcPct val="80000"/>
              </a:lnSpc>
              <a:buNone/>
            </a:pPr>
            <a:endParaRPr lang="en-US" sz="1200" dirty="0"/>
          </a:p>
          <a:p>
            <a:pPr lvl="1" eaLnBrk="1" hangingPunct="1">
              <a:lnSpc>
                <a:spcPct val="80000"/>
              </a:lnSpc>
              <a:spcAft>
                <a:spcPts val="1200"/>
              </a:spcAft>
            </a:pPr>
            <a:r>
              <a:rPr lang="en-US" sz="2400" dirty="0"/>
              <a:t>BLACK: no status change</a:t>
            </a:r>
          </a:p>
          <a:p>
            <a:pPr lvl="1" eaLnBrk="1" hangingPunct="1">
              <a:lnSpc>
                <a:spcPct val="80000"/>
              </a:lnSpc>
              <a:spcAft>
                <a:spcPts val="1200"/>
              </a:spcAft>
            </a:pPr>
            <a:r>
              <a:rPr lang="en-US" sz="2400" dirty="0">
                <a:solidFill>
                  <a:srgbClr val="000099"/>
                </a:solidFill>
              </a:rPr>
              <a:t>BLACK: status update</a:t>
            </a:r>
          </a:p>
          <a:p>
            <a:pPr lvl="1" eaLnBrk="1" hangingPunct="1">
              <a:lnSpc>
                <a:spcPct val="80000"/>
              </a:lnSpc>
              <a:spcAft>
                <a:spcPts val="1200"/>
              </a:spcAft>
            </a:pPr>
            <a:r>
              <a:rPr lang="en-US" sz="2400" dirty="0">
                <a:solidFill>
                  <a:srgbClr val="69BE28"/>
                </a:solidFill>
              </a:rPr>
              <a:t>GREEN: new project</a:t>
            </a: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a:solidFill>
                  <a:srgbClr val="000099"/>
                </a:solidFill>
              </a:rPr>
              <a:t>…Projects continue to be published in 2019</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IEEE802.15.3 - </a:t>
            </a:r>
            <a:r>
              <a:rPr lang="en-US" sz="2800" i="1" dirty="0"/>
              <a:t>High Rate (55 Mbps) Multimedia WPAN</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p:txBody>
      </p:sp>
    </p:spTree>
    <p:extLst>
      <p:ext uri="{BB962C8B-B14F-4D97-AF65-F5344CB8AC3E}">
        <p14:creationId xmlns:p14="http://schemas.microsoft.com/office/powerpoint/2010/main" val="1807227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a:t>
            </a:r>
          </a:p>
          <a:p>
            <a:pPr marL="914400" lvl="2" indent="0" eaLnBrk="1" hangingPunct="1">
              <a:lnSpc>
                <a:spcPct val="80000"/>
              </a:lnSpc>
              <a:buNone/>
            </a:pPr>
            <a:endParaRPr lang="en-US" sz="800" dirty="0"/>
          </a:p>
          <a:p>
            <a:pPr lvl="1" eaLnBrk="1" hangingPunct="1">
              <a:lnSpc>
                <a:spcPct val="80000"/>
              </a:lnSpc>
            </a:pPr>
            <a:r>
              <a:rPr lang="en-US" sz="2400" dirty="0"/>
              <a:t>802.15.4md Revision - bug fixes and roll-up of amendments n, q, s, t, u, v, x, and Corrigendum </a:t>
            </a:r>
          </a:p>
          <a:p>
            <a:pPr marL="914400" lvl="2" indent="0" eaLnBrk="1" hangingPunct="1">
              <a:lnSpc>
                <a:spcPct val="80000"/>
              </a:lnSpc>
              <a:buNone/>
            </a:pPr>
            <a:r>
              <a:rPr lang="en-US" sz="2000" b="1" i="1" dirty="0">
                <a:solidFill>
                  <a:srgbClr val="000099"/>
                </a:solidFill>
              </a:rPr>
              <a:t>STATUS: In Letter Ballot Phase - 1</a:t>
            </a:r>
            <a:r>
              <a:rPr lang="en-US" sz="2000" b="1" i="1" baseline="30000" dirty="0">
                <a:solidFill>
                  <a:srgbClr val="000099"/>
                </a:solidFill>
              </a:rPr>
              <a:t>st</a:t>
            </a:r>
            <a:r>
              <a:rPr lang="en-US" sz="2000" b="1" i="1" dirty="0">
                <a:solidFill>
                  <a:srgbClr val="000099"/>
                </a:solidFill>
              </a:rPr>
              <a:t> LB Recirculation closes on  7/8/19</a:t>
            </a:r>
          </a:p>
          <a:p>
            <a:pPr marL="914400" lvl="2" indent="0" eaLnBrk="1" hangingPunct="1">
              <a:lnSpc>
                <a:spcPct val="80000"/>
              </a:lnSpc>
              <a:buNone/>
            </a:pPr>
            <a:endParaRPr lang="en-US" sz="800" i="1" dirty="0"/>
          </a:p>
          <a:p>
            <a:pPr lvl="1" eaLnBrk="1" hangingPunct="1">
              <a:lnSpc>
                <a:spcPct val="80000"/>
              </a:lnSpc>
            </a:pPr>
            <a:r>
              <a:rPr lang="en-US" sz="2400" dirty="0"/>
              <a:t>802.15.4w - Low Power Wide Area Network (LPWAN) PHY</a:t>
            </a:r>
          </a:p>
          <a:p>
            <a:pPr marL="914400" lvl="2" indent="0" eaLnBrk="1" hangingPunct="1">
              <a:lnSpc>
                <a:spcPct val="80000"/>
              </a:lnSpc>
              <a:buNone/>
            </a:pPr>
            <a:r>
              <a:rPr lang="en-US" sz="2000" b="1" i="1" dirty="0">
                <a:solidFill>
                  <a:srgbClr val="000099"/>
                </a:solidFill>
              </a:rPr>
              <a:t>STATUS: In Letter Ballot Phase - 1</a:t>
            </a:r>
            <a:r>
              <a:rPr lang="en-US" sz="2000" b="1" i="1" baseline="30000" dirty="0">
                <a:solidFill>
                  <a:srgbClr val="000099"/>
                </a:solidFill>
              </a:rPr>
              <a:t>st</a:t>
            </a:r>
            <a:r>
              <a:rPr lang="en-US" sz="2000" b="1" i="1" dirty="0">
                <a:solidFill>
                  <a:srgbClr val="000099"/>
                </a:solidFill>
              </a:rPr>
              <a:t> LB Recirculation closed on  6/7/19</a:t>
            </a:r>
            <a:endParaRPr lang="en-US" sz="800" dirty="0"/>
          </a:p>
        </p:txBody>
      </p:sp>
    </p:spTree>
    <p:extLst>
      <p:ext uri="{BB962C8B-B14F-4D97-AF65-F5344CB8AC3E}">
        <p14:creationId xmlns:p14="http://schemas.microsoft.com/office/powerpoint/2010/main" val="14631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802.15.4x - FAN Extensions (FANE), Increasing SUN OFDM PHY data rates up to 2.4Mb/s</a:t>
            </a:r>
          </a:p>
          <a:p>
            <a:pPr marL="914400" lvl="2" indent="0" eaLnBrk="1" hangingPunct="1">
              <a:lnSpc>
                <a:spcPct val="80000"/>
              </a:lnSpc>
              <a:buNone/>
            </a:pPr>
            <a:r>
              <a:rPr lang="en-US" sz="2000" b="1" i="1" dirty="0">
                <a:solidFill>
                  <a:srgbClr val="000099"/>
                </a:solidFill>
              </a:rPr>
              <a:t>STATUS: Published in  April 2019</a:t>
            </a:r>
          </a:p>
          <a:p>
            <a:pPr lvl="1" eaLnBrk="1" hangingPunct="1">
              <a:lnSpc>
                <a:spcPct val="80000"/>
              </a:lnSpc>
            </a:pPr>
            <a:endParaRPr lang="en-US" sz="800" dirty="0"/>
          </a:p>
          <a:p>
            <a:pPr lvl="1" eaLnBrk="1" hangingPunct="1">
              <a:lnSpc>
                <a:spcPct val="80000"/>
              </a:lnSpc>
            </a:pPr>
            <a:r>
              <a:rPr lang="en-US" sz="2400" dirty="0"/>
              <a:t>802.15.4y - Security Next Generation (SECN), Adding AES-256 CCM plus a cipher suite/authentication method registry and a process for inclusion of additional algorithms</a:t>
            </a:r>
          </a:p>
          <a:p>
            <a:pPr marL="914400" lvl="2" indent="0" eaLnBrk="1" hangingPunct="1">
              <a:lnSpc>
                <a:spcPct val="80000"/>
              </a:lnSpc>
              <a:buNone/>
            </a:pPr>
            <a:r>
              <a:rPr lang="en-US" sz="2000" b="1" i="1" dirty="0">
                <a:solidFill>
                  <a:srgbClr val="000099"/>
                </a:solidFill>
              </a:rPr>
              <a:t>STATUS: In Pre-Ballot Phase - hearing content, </a:t>
            </a:r>
            <a:r>
              <a:rPr lang="en-US" sz="2000" b="1" i="1">
                <a:solidFill>
                  <a:srgbClr val="000099"/>
                </a:solidFill>
              </a:rPr>
              <a:t>developing draft. </a:t>
            </a:r>
            <a:r>
              <a:rPr lang="en-US" sz="2000" b="1" i="1" dirty="0">
                <a:solidFill>
                  <a:srgbClr val="000099"/>
                </a:solidFill>
              </a:rPr>
              <a:t>Targeting to submit for initial letter ballot in  July 2019</a:t>
            </a:r>
          </a:p>
          <a:p>
            <a:pPr lvl="2" eaLnBrk="1" hangingPunct="1">
              <a:lnSpc>
                <a:spcPct val="80000"/>
              </a:lnSpc>
            </a:pPr>
            <a:endParaRPr lang="en-US" sz="800" i="1" dirty="0"/>
          </a:p>
          <a:p>
            <a:pPr lvl="1" eaLnBrk="1" hangingPunct="1">
              <a:lnSpc>
                <a:spcPct val="80000"/>
              </a:lnSpc>
            </a:pPr>
            <a:endParaRPr lang="en-US" sz="800" dirty="0"/>
          </a:p>
        </p:txBody>
      </p:sp>
    </p:spTree>
    <p:extLst>
      <p:ext uri="{BB962C8B-B14F-4D97-AF65-F5344CB8AC3E}">
        <p14:creationId xmlns:p14="http://schemas.microsoft.com/office/powerpoint/2010/main" val="12546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7540" y="1600200"/>
            <a:ext cx="8076908"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802.15.4z - Enhanced Impulse Radio (EIR), Enhancements to the HRP and LRP UWB PHYs and associated ranging techniques</a:t>
            </a:r>
          </a:p>
          <a:p>
            <a:pPr marL="914400" lvl="2" indent="0" eaLnBrk="1" hangingPunct="1">
              <a:lnSpc>
                <a:spcPct val="80000"/>
              </a:lnSpc>
              <a:buNone/>
            </a:pPr>
            <a:r>
              <a:rPr lang="en-US" sz="2000" b="1" i="1" dirty="0">
                <a:solidFill>
                  <a:srgbClr val="000099"/>
                </a:solidFill>
              </a:rPr>
              <a:t>STATUS: In Letter Ballot Phase - 1st LB closed on  5/12/19 (Comments: 2890 spec., 12 rogue, 33 CAD). Face to Face comment resolution meeting held 6/17 - 6/20 @ Samsung in Cupertino, CA</a:t>
            </a:r>
          </a:p>
        </p:txBody>
      </p:sp>
    </p:spTree>
    <p:extLst>
      <p:ext uri="{BB962C8B-B14F-4D97-AF65-F5344CB8AC3E}">
        <p14:creationId xmlns:p14="http://schemas.microsoft.com/office/powerpoint/2010/main" val="3775742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IEEE802.15.5 - </a:t>
            </a:r>
            <a:r>
              <a:rPr lang="en-US" sz="2800" i="1" dirty="0"/>
              <a:t>Mesh Networking Recommended Practice</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0" indent="0" eaLnBrk="1" hangingPunct="1">
              <a:lnSpc>
                <a:spcPct val="80000"/>
              </a:lnSpc>
              <a:buNone/>
              <a:tabLst>
                <a:tab pos="457200" algn="l"/>
              </a:tabLst>
            </a:pPr>
            <a:r>
              <a:rPr lang="en-US" sz="2800" dirty="0"/>
              <a:t>IEEE802.15.6 - </a:t>
            </a:r>
            <a:r>
              <a:rPr lang="en-US" sz="2800" i="1" dirty="0"/>
              <a:t>Body Area Networking for medical and entertainment applications</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3238219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p>
        </p:txBody>
      </p:sp>
      <p:sp>
        <p:nvSpPr>
          <p:cNvPr id="3" name="Content Placeholder 2"/>
          <p:cNvSpPr>
            <a:spLocks noGrp="1"/>
          </p:cNvSpPr>
          <p:nvPr>
            <p:ph idx="1"/>
          </p:nvPr>
        </p:nvSpPr>
        <p:spPr>
          <a:xfrm>
            <a:off x="530488" y="1593506"/>
            <a:ext cx="7632848" cy="4931837"/>
          </a:xfrm>
        </p:spPr>
        <p:txBody>
          <a:bodyPr/>
          <a:lstStyle/>
          <a:p>
            <a:pPr marL="0" indent="0" eaLnBrk="1" hangingPunct="1">
              <a:lnSpc>
                <a:spcPct val="80000"/>
              </a:lnSpc>
              <a:buNone/>
              <a:tabLst>
                <a:tab pos="457200" algn="l"/>
              </a:tabLst>
            </a:pPr>
            <a:r>
              <a:rPr lang="en-US" sz="2800" dirty="0"/>
              <a:t>IEEE802.15.7 - </a:t>
            </a:r>
            <a:r>
              <a:rPr lang="en-US" sz="2800" i="1" dirty="0"/>
              <a:t>Visible Light Communications using structured lighting</a:t>
            </a:r>
          </a:p>
          <a:p>
            <a:pPr marL="0" indent="0" eaLnBrk="1" hangingPunct="1">
              <a:lnSpc>
                <a:spcPct val="80000"/>
              </a:lnSpc>
              <a:buNone/>
              <a:tabLst>
                <a:tab pos="457200" algn="l"/>
              </a:tabLst>
            </a:pPr>
            <a:r>
              <a:rPr lang="en-US" sz="2800" dirty="0"/>
              <a:t>	Amendments:</a:t>
            </a:r>
          </a:p>
          <a:p>
            <a:pPr marL="0" indent="0" eaLnBrk="1" hangingPunct="1">
              <a:lnSpc>
                <a:spcPct val="80000"/>
              </a:lnSpc>
              <a:buNone/>
            </a:pPr>
            <a:endParaRPr lang="en-US" sz="800" dirty="0"/>
          </a:p>
          <a:p>
            <a:pPr lvl="1" eaLnBrk="1" hangingPunct="1">
              <a:lnSpc>
                <a:spcPct val="80000"/>
              </a:lnSpc>
            </a:pPr>
            <a:r>
              <a:rPr lang="en-US" sz="2400" dirty="0"/>
              <a:t>802.15.7.a - Standard for Visible Light Communications.</a:t>
            </a:r>
            <a:endParaRPr lang="en-US" sz="1800" dirty="0"/>
          </a:p>
          <a:p>
            <a:pPr lvl="2" indent="-342900" eaLnBrk="1" hangingPunct="1">
              <a:lnSpc>
                <a:spcPct val="80000"/>
              </a:lnSpc>
              <a:spcAft>
                <a:spcPts val="600"/>
              </a:spcAft>
            </a:pPr>
            <a:r>
              <a:rPr lang="en-US" sz="2000" dirty="0"/>
              <a:t>Extend spectral range to include near UV and near IR</a:t>
            </a:r>
          </a:p>
          <a:p>
            <a:pPr lvl="2" indent="-342900" eaLnBrk="1" hangingPunct="1">
              <a:lnSpc>
                <a:spcPct val="80000"/>
              </a:lnSpc>
              <a:spcAft>
                <a:spcPts val="600"/>
              </a:spcAft>
            </a:pPr>
            <a:r>
              <a:rPr lang="en-US" sz="2000" dirty="0"/>
              <a:t>Rename to “Optical Wireless Communications”</a:t>
            </a:r>
          </a:p>
          <a:p>
            <a:pPr lvl="2" indent="-342900" eaLnBrk="1" hangingPunct="1">
              <a:lnSpc>
                <a:spcPct val="80000"/>
              </a:lnSpc>
              <a:spcAft>
                <a:spcPts val="600"/>
              </a:spcAft>
            </a:pPr>
            <a:r>
              <a:rPr lang="en-US" sz="2000" dirty="0"/>
              <a:t>Add capability to specifically to address Optical Camera Communications for use with existing as well as future smart mobile devices</a:t>
            </a:r>
          </a:p>
          <a:p>
            <a:pPr marL="914400" lvl="2" indent="0" eaLnBrk="1" hangingPunct="1">
              <a:lnSpc>
                <a:spcPct val="80000"/>
              </a:lnSpc>
              <a:buNone/>
            </a:pPr>
            <a:r>
              <a:rPr lang="en-US" sz="2000" b="1" i="1" dirty="0">
                <a:solidFill>
                  <a:srgbClr val="000099"/>
                </a:solidFill>
              </a:rPr>
              <a:t>STATUS: Published in  April 2019</a:t>
            </a:r>
          </a:p>
        </p:txBody>
      </p:sp>
    </p:spTree>
    <p:extLst>
      <p:ext uri="{BB962C8B-B14F-4D97-AF65-F5344CB8AC3E}">
        <p14:creationId xmlns:p14="http://schemas.microsoft.com/office/powerpoint/2010/main" val="416996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IEEE802.15.8 - </a:t>
            </a:r>
            <a:r>
              <a:rPr lang="en-US" sz="2800" i="1" dirty="0"/>
              <a:t>Peer Aware Communications</a:t>
            </a:r>
            <a:br>
              <a:rPr lang="en-US" sz="2800" i="1"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0" indent="0" eaLnBrk="1" hangingPunct="1">
              <a:lnSpc>
                <a:spcPct val="80000"/>
              </a:lnSpc>
              <a:buNone/>
              <a:tabLst>
                <a:tab pos="457200" algn="l"/>
              </a:tabLst>
            </a:pPr>
            <a:r>
              <a:rPr lang="en-US" sz="2800" dirty="0"/>
              <a:t>IEEE802.15.9 - </a:t>
            </a:r>
            <a:r>
              <a:rPr lang="en-US" sz="2800" i="1" dirty="0"/>
              <a:t>KMP-Recommended Practice for a 15.4 Key Management Protocol</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410769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dirty="0"/>
              <a:t>Disclaimer…</a:t>
            </a:r>
          </a:p>
        </p:txBody>
      </p:sp>
      <p:sp>
        <p:nvSpPr>
          <p:cNvPr id="5123" name="Content Placeholder 22"/>
          <p:cNvSpPr>
            <a:spLocks noGrp="1"/>
          </p:cNvSpPr>
          <p:nvPr>
            <p:ph idx="4294967295"/>
          </p:nvPr>
        </p:nvSpPr>
        <p:spPr>
          <a:xfrm>
            <a:off x="685800" y="1524000"/>
            <a:ext cx="7772400" cy="5001344"/>
          </a:xfrm>
        </p:spPr>
        <p:txBody>
          <a:bodyPr/>
          <a:lstStyle/>
          <a:p>
            <a:pPr eaLnBrk="1" hangingPunct="1">
              <a:buFontTx/>
              <a:buNone/>
            </a:pPr>
            <a:r>
              <a:rPr lang="en-GB" sz="2800" dirty="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dirty="0"/>
              <a:t>   </a:t>
            </a:r>
            <a:r>
              <a:rPr lang="en-GB" sz="2000" dirty="0"/>
              <a:t>IEEE-SA Standards Board Operation Manual (</a:t>
            </a:r>
            <a:r>
              <a:rPr lang="en-GB" sz="2000" dirty="0" err="1"/>
              <a:t>subclause</a:t>
            </a:r>
            <a:r>
              <a:rPr lang="en-GB" sz="2000" dirty="0"/>
              <a:t> 5.9.3)</a:t>
            </a:r>
          </a:p>
          <a:p>
            <a:pPr eaLnBrk="1" hangingPunct="1"/>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tabLst>
                <a:tab pos="457200" algn="l"/>
              </a:tabLst>
            </a:pPr>
            <a:r>
              <a:rPr lang="en-US" sz="2800" dirty="0"/>
              <a:t>IEEE802.15.10 - </a:t>
            </a:r>
            <a:r>
              <a:rPr lang="en-US" sz="2800" i="1" dirty="0"/>
              <a:t>Layer 2 Routing Recommended Practice</a:t>
            </a:r>
            <a:br>
              <a:rPr lang="en-US" sz="2800" dirty="0"/>
            </a:br>
            <a:r>
              <a:rPr lang="en-US" sz="2800" dirty="0"/>
              <a:t>	Amendments:</a:t>
            </a:r>
          </a:p>
          <a:p>
            <a:pPr marL="0" indent="0" eaLnBrk="1" hangingPunct="1">
              <a:lnSpc>
                <a:spcPct val="80000"/>
              </a:lnSpc>
              <a:buNone/>
            </a:pPr>
            <a:endParaRPr lang="en-US" sz="800" dirty="0"/>
          </a:p>
          <a:p>
            <a:pPr lvl="1" eaLnBrk="1" hangingPunct="1">
              <a:lnSpc>
                <a:spcPct val="80000"/>
              </a:lnSpc>
            </a:pPr>
            <a:r>
              <a:rPr lang="en-US" sz="2400" dirty="0"/>
              <a:t>802.15.10a - Routing Module Addressing (RMA)</a:t>
            </a:r>
          </a:p>
          <a:p>
            <a:pPr lvl="2" eaLnBrk="1" hangingPunct="1">
              <a:lnSpc>
                <a:spcPct val="80000"/>
              </a:lnSpc>
            </a:pPr>
            <a:r>
              <a:rPr lang="en-US" sz="2200" dirty="0"/>
              <a:t>Amendment adding additional routing modes</a:t>
            </a:r>
          </a:p>
          <a:p>
            <a:pPr marL="914400" lvl="2" indent="0" eaLnBrk="1" hangingPunct="1">
              <a:lnSpc>
                <a:spcPct val="80000"/>
              </a:lnSpc>
              <a:buNone/>
            </a:pPr>
            <a:r>
              <a:rPr lang="en-US" sz="2000" b="1" i="1" dirty="0">
                <a:solidFill>
                  <a:srgbClr val="000099"/>
                </a:solidFill>
              </a:rPr>
              <a:t>STATUS: Published in  April 2019</a:t>
            </a: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232446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802.15.12 - </a:t>
            </a:r>
            <a:r>
              <a:rPr lang="en-US" sz="2400" i="1" dirty="0"/>
              <a:t>Upper Layer Interface (ULI) for 15.4</a:t>
            </a:r>
            <a:endParaRPr lang="en-US" sz="2400" dirty="0"/>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Coordinated with 802.1 and IETF</a:t>
            </a:r>
          </a:p>
          <a:p>
            <a:pPr marL="914400" lvl="2" indent="0" eaLnBrk="1" hangingPunct="1">
              <a:lnSpc>
                <a:spcPct val="80000"/>
              </a:lnSpc>
              <a:buNone/>
            </a:pPr>
            <a:r>
              <a:rPr lang="en-US" sz="2000" b="1" i="1" dirty="0">
                <a:solidFill>
                  <a:srgbClr val="000099"/>
                </a:solidFill>
              </a:rPr>
              <a:t>STATUS: In Pre-Ballot Phase - hearing content and developing draft. Targeting to submit for initial letter ballot in  Nov. 2019</a:t>
            </a:r>
          </a:p>
        </p:txBody>
      </p:sp>
    </p:spTree>
    <p:extLst>
      <p:ext uri="{BB962C8B-B14F-4D97-AF65-F5344CB8AC3E}">
        <p14:creationId xmlns:p14="http://schemas.microsoft.com/office/powerpoint/2010/main" val="31423630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596076"/>
            <a:ext cx="7715200" cy="4929268"/>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solidFill>
                <a:srgbClr val="FF0000"/>
              </a:solidFill>
            </a:endParaRPr>
          </a:p>
          <a:p>
            <a:pPr lvl="1" eaLnBrk="1" hangingPunct="1">
              <a:lnSpc>
                <a:spcPct val="80000"/>
              </a:lnSpc>
            </a:pPr>
            <a:r>
              <a:rPr lang="en-US" sz="2400" dirty="0"/>
              <a:t>802.15.13 - </a:t>
            </a:r>
            <a:r>
              <a:rPr lang="en-US" sz="2400" i="1" dirty="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In Pre-Ballot Phase - preparing for initial letter ballot. Targeting to submit for initial letter ballot in  July 2019</a:t>
            </a:r>
          </a:p>
          <a:p>
            <a:pPr marL="914400" lvl="2" indent="0" eaLnBrk="1" hangingPunct="1">
              <a:lnSpc>
                <a:spcPct val="80000"/>
              </a:lnSpc>
              <a:buNone/>
            </a:pPr>
            <a:endParaRPr lang="en-US" sz="2000" b="1" i="1" dirty="0">
              <a:solidFill>
                <a:srgbClr val="000099"/>
              </a:solidFill>
            </a:endParaRPr>
          </a:p>
          <a:p>
            <a:pPr lvl="1" eaLnBrk="1" hangingPunct="1">
              <a:lnSpc>
                <a:spcPct val="80000"/>
              </a:lnSpc>
            </a:pPr>
            <a:r>
              <a:rPr lang="en-US" sz="2400" dirty="0">
                <a:solidFill>
                  <a:srgbClr val="69BE28"/>
                </a:solidFill>
              </a:rPr>
              <a:t>802.15.22.3 - </a:t>
            </a:r>
            <a:r>
              <a:rPr lang="en-US" sz="2400" i="1" dirty="0">
                <a:solidFill>
                  <a:srgbClr val="69BE28"/>
                </a:solidFill>
              </a:rPr>
              <a:t>TV White Space Spectrum Characterization and Occupancy Sensing</a:t>
            </a:r>
          </a:p>
          <a:p>
            <a:pPr lvl="2" eaLnBrk="1" hangingPunct="1">
              <a:lnSpc>
                <a:spcPct val="80000"/>
              </a:lnSpc>
            </a:pPr>
            <a:r>
              <a:rPr lang="en-US" sz="2200" dirty="0">
                <a:solidFill>
                  <a:srgbClr val="69BE28"/>
                </a:solidFill>
              </a:rPr>
              <a:t>Project moved from 802.22 to 802.15 to handle sponsor ballot phase.</a:t>
            </a:r>
          </a:p>
          <a:p>
            <a:pPr marL="857250" lvl="2" indent="0" eaLnBrk="1" hangingPunct="1">
              <a:lnSpc>
                <a:spcPct val="80000"/>
              </a:lnSpc>
              <a:buNone/>
            </a:pPr>
            <a:r>
              <a:rPr lang="en-US" sz="2000" b="1" i="1" dirty="0">
                <a:solidFill>
                  <a:srgbClr val="69BE28"/>
                </a:solidFill>
              </a:rPr>
              <a:t>STATUS: In Sponsor Ballot Phase - 1st SB closes on  8/18/19</a:t>
            </a:r>
          </a:p>
        </p:txBody>
      </p:sp>
    </p:spTree>
    <p:extLst>
      <p:ext uri="{BB962C8B-B14F-4D97-AF65-F5344CB8AC3E}">
        <p14:creationId xmlns:p14="http://schemas.microsoft.com/office/powerpoint/2010/main" val="21084432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3816" y="1600199"/>
            <a:ext cx="8219256" cy="4925145"/>
          </a:xfrm>
        </p:spPr>
        <p:txBody>
          <a:bodyPr>
            <a:noAutofit/>
          </a:bodyPr>
          <a:lstStyle/>
          <a:p>
            <a:pPr marL="0" indent="0" eaLnBrk="1" hangingPunct="1">
              <a:lnSpc>
                <a:spcPct val="80000"/>
              </a:lnSpc>
              <a:buNone/>
            </a:pPr>
            <a:r>
              <a:rPr lang="en-US" sz="2800" dirty="0"/>
              <a:t>IEEE802.15 Interest Groups:</a:t>
            </a:r>
          </a:p>
          <a:p>
            <a:pPr marL="0" indent="0" eaLnBrk="1" hangingPunct="1">
              <a:lnSpc>
                <a:spcPct val="80000"/>
              </a:lnSpc>
              <a:buNone/>
            </a:pPr>
            <a:endParaRPr lang="en-US" sz="800" dirty="0"/>
          </a:p>
          <a:p>
            <a:pPr lvl="1" eaLnBrk="1" hangingPunct="1">
              <a:lnSpc>
                <a:spcPct val="80000"/>
              </a:lnSpc>
            </a:pPr>
            <a:r>
              <a:rPr lang="en-US" sz="2400" dirty="0"/>
              <a:t>THz IG (TAG): Review and discuss the latest advances for using THz bands for wireless data applications.</a:t>
            </a:r>
            <a:endParaRPr lang="en-US" sz="1600" dirty="0"/>
          </a:p>
          <a:p>
            <a:pPr lvl="1" eaLnBrk="1" hangingPunct="1">
              <a:lnSpc>
                <a:spcPct val="80000"/>
              </a:lnSpc>
            </a:pPr>
            <a:endParaRPr lang="en-US" sz="800" dirty="0"/>
          </a:p>
          <a:p>
            <a:pPr lvl="1" eaLnBrk="1" hangingPunct="1">
              <a:lnSpc>
                <a:spcPct val="80000"/>
              </a:lnSpc>
            </a:pPr>
            <a:r>
              <a:rPr lang="en-US" sz="2400" dirty="0"/>
              <a:t>Dependability IG (DEP):  seeking to identify non implementation based strategies, which could be standardized, that inherently improve wireless link reliability.</a:t>
            </a:r>
          </a:p>
          <a:p>
            <a:pPr marL="857250" lvl="2" indent="0" eaLnBrk="1" hangingPunct="1">
              <a:lnSpc>
                <a:spcPct val="80000"/>
              </a:lnSpc>
              <a:buNone/>
            </a:pPr>
            <a:endParaRPr lang="en-US" sz="800" dirty="0"/>
          </a:p>
          <a:p>
            <a:pPr lvl="1" eaLnBrk="1" hangingPunct="1">
              <a:lnSpc>
                <a:spcPct val="80000"/>
              </a:lnSpc>
            </a:pPr>
            <a:r>
              <a:rPr lang="en-US" sz="2400" dirty="0"/>
              <a:t>Profiles IG (PRO):</a:t>
            </a:r>
            <a:endParaRPr lang="en-US" sz="800" dirty="0"/>
          </a:p>
          <a:p>
            <a:pPr lvl="1" eaLnBrk="1" hangingPunct="1">
              <a:lnSpc>
                <a:spcPct val="80000"/>
              </a:lnSpc>
            </a:pPr>
            <a:endParaRPr lang="en-US" sz="700" dirty="0"/>
          </a:p>
          <a:p>
            <a:pPr lvl="1" eaLnBrk="1" hangingPunct="1">
              <a:lnSpc>
                <a:spcPct val="80000"/>
              </a:lnSpc>
            </a:pPr>
            <a:r>
              <a:rPr lang="en-US" sz="2400" dirty="0"/>
              <a:t>Vehicular Assistive Technology IG (VAT): </a:t>
            </a:r>
          </a:p>
          <a:p>
            <a:pPr lvl="1" eaLnBrk="1" hangingPunct="1">
              <a:lnSpc>
                <a:spcPct val="80000"/>
              </a:lnSpc>
            </a:pPr>
            <a:endParaRPr lang="en-US" sz="700" dirty="0"/>
          </a:p>
          <a:p>
            <a:pPr lvl="1" eaLnBrk="1" hangingPunct="1">
              <a:lnSpc>
                <a:spcPct val="80000"/>
              </a:lnSpc>
            </a:pPr>
            <a:r>
              <a:rPr lang="en-US" sz="2400" dirty="0"/>
              <a:t>Guide for 15.4 Use IG (Guide):</a:t>
            </a:r>
          </a:p>
        </p:txBody>
      </p:sp>
    </p:spTree>
    <p:extLst>
      <p:ext uri="{BB962C8B-B14F-4D97-AF65-F5344CB8AC3E}">
        <p14:creationId xmlns:p14="http://schemas.microsoft.com/office/powerpoint/2010/main" val="37580545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Other Activity</a:t>
            </a:r>
          </a:p>
        </p:txBody>
      </p:sp>
      <p:sp>
        <p:nvSpPr>
          <p:cNvPr id="11267" name="Rectangle 3"/>
          <p:cNvSpPr>
            <a:spLocks noGrp="1" noChangeArrowheads="1"/>
          </p:cNvSpPr>
          <p:nvPr>
            <p:ph type="body" idx="1"/>
          </p:nvPr>
        </p:nvSpPr>
        <p:spPr>
          <a:xfrm>
            <a:off x="527152" y="1600198"/>
            <a:ext cx="8208912" cy="4925146"/>
          </a:xfrm>
        </p:spPr>
        <p:txBody>
          <a:bodyPr/>
          <a:lstStyle/>
          <a:p>
            <a:pPr marL="0" indent="0" eaLnBrk="1" hangingPunct="1">
              <a:lnSpc>
                <a:spcPct val="80000"/>
              </a:lnSpc>
              <a:buNone/>
            </a:pPr>
            <a:r>
              <a:rPr lang="en-US" sz="2800" dirty="0"/>
              <a:t>Joint effort with IETF:</a:t>
            </a:r>
          </a:p>
          <a:p>
            <a:pPr marL="0" indent="0" eaLnBrk="1" hangingPunct="1">
              <a:lnSpc>
                <a:spcPct val="80000"/>
              </a:lnSpc>
              <a:buNone/>
            </a:pPr>
            <a:endParaRPr lang="en-US" sz="800" dirty="0"/>
          </a:p>
          <a:p>
            <a:pPr eaLnBrk="1" hangingPunct="1">
              <a:lnSpc>
                <a:spcPct val="80000"/>
              </a:lnSpc>
            </a:pPr>
            <a:r>
              <a:rPr lang="en-US" sz="2400" dirty="0"/>
              <a:t>6Tisch Interest Group-formed to support collaboration and coordination of 802.15 activities/positions with IETF on an activity to utilize capabilities in 15.4e in conjunction with IPv6, specifically time slotted channel hopping (TSCH).</a:t>
            </a:r>
            <a:endParaRPr lang="en-US" sz="2800" dirty="0"/>
          </a:p>
          <a:p>
            <a:pPr marL="857250" lvl="2" indent="0" eaLnBrk="1" hangingPunct="1">
              <a:lnSpc>
                <a:spcPct val="80000"/>
              </a:lnSpc>
              <a:buNone/>
            </a:pPr>
            <a:r>
              <a:rPr lang="en-US" sz="2000" b="1" i="1" dirty="0"/>
              <a:t>STATUS: Ongoing effort</a:t>
            </a:r>
          </a:p>
          <a:p>
            <a:pPr eaLnBrk="1" hangingPunct="1">
              <a:lnSpc>
                <a:spcPct val="80000"/>
              </a:lnSpc>
            </a:pPr>
            <a:endParaRPr lang="en-US" sz="2400" dirty="0"/>
          </a:p>
          <a:p>
            <a:pPr marL="0" indent="0" eaLnBrk="1" hangingPunct="1">
              <a:lnSpc>
                <a:spcPct val="80000"/>
              </a:lnSpc>
              <a:buNone/>
            </a:pPr>
            <a:endParaRPr lang="en-US" sz="2400" dirty="0"/>
          </a:p>
        </p:txBody>
      </p:sp>
    </p:spTree>
    <p:extLst>
      <p:ext uri="{BB962C8B-B14F-4D97-AF65-F5344CB8AC3E}">
        <p14:creationId xmlns:p14="http://schemas.microsoft.com/office/powerpoint/2010/main" val="183520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Related Activities</a:t>
            </a:r>
          </a:p>
        </p:txBody>
      </p:sp>
      <p:sp>
        <p:nvSpPr>
          <p:cNvPr id="11267" name="Rectangle 3"/>
          <p:cNvSpPr>
            <a:spLocks noGrp="1" noChangeArrowheads="1"/>
          </p:cNvSpPr>
          <p:nvPr>
            <p:ph type="body" idx="1"/>
          </p:nvPr>
        </p:nvSpPr>
        <p:spPr>
          <a:xfrm>
            <a:off x="527152" y="1597130"/>
            <a:ext cx="8208912" cy="4928214"/>
          </a:xfrm>
        </p:spPr>
        <p:txBody>
          <a:bodyPr/>
          <a:lstStyle/>
          <a:p>
            <a:pPr marL="0" indent="0" eaLnBrk="1" hangingPunct="1">
              <a:lnSpc>
                <a:spcPct val="80000"/>
              </a:lnSpc>
              <a:buNone/>
            </a:pPr>
            <a:r>
              <a:rPr lang="en-US" sz="2800" dirty="0"/>
              <a:t>IEEE802.19 Sub GHz Coexistence SG:</a:t>
            </a:r>
          </a:p>
          <a:p>
            <a:pPr marL="0" indent="0" eaLnBrk="1" hangingPunct="1">
              <a:lnSpc>
                <a:spcPct val="80000"/>
              </a:lnSpc>
              <a:buNone/>
            </a:pPr>
            <a:endParaRPr lang="en-US" sz="800" dirty="0">
              <a:solidFill>
                <a:srgbClr val="000099"/>
              </a:solidFill>
            </a:endParaRPr>
          </a:p>
          <a:p>
            <a:pPr eaLnBrk="1" hangingPunct="1">
              <a:lnSpc>
                <a:spcPct val="80000"/>
              </a:lnSpc>
            </a:pPr>
            <a:r>
              <a:rPr lang="en-US" sz="2400" dirty="0"/>
              <a:t>Improved Coexistence – Improving targeted coexistence between 802.15 and 802.11 networks.</a:t>
            </a:r>
          </a:p>
          <a:p>
            <a:pPr marL="857250" lvl="2" indent="0" eaLnBrk="1" hangingPunct="1">
              <a:lnSpc>
                <a:spcPct val="80000"/>
              </a:lnSpc>
              <a:buNone/>
            </a:pPr>
            <a:r>
              <a:rPr lang="en-US" sz="2000" b="1" i="1" dirty="0">
                <a:solidFill>
                  <a:srgbClr val="000099"/>
                </a:solidFill>
              </a:rPr>
              <a:t>STATUS:  Actively working on coexistence recommended practice for 802.11ah and 802.15.4g FSK operating in Sub 1 GHz band. Targeting to submit for initial letter ballot in  July 2019</a:t>
            </a:r>
            <a:endParaRPr lang="en-US" sz="2000" dirty="0">
              <a:solidFill>
                <a:srgbClr val="000099"/>
              </a:solidFill>
            </a:endParaRPr>
          </a:p>
          <a:p>
            <a:pPr marL="0" indent="0" eaLnBrk="1" hangingPunct="1">
              <a:lnSpc>
                <a:spcPct val="80000"/>
              </a:lnSpc>
              <a:buNone/>
            </a:pPr>
            <a:endParaRPr lang="en-US" sz="2200" dirty="0"/>
          </a:p>
          <a:p>
            <a:pPr marL="0" indent="0" eaLnBrk="1" hangingPunct="1">
              <a:lnSpc>
                <a:spcPct val="80000"/>
              </a:lnSpc>
              <a:buNone/>
            </a:pPr>
            <a:r>
              <a:rPr lang="en-US" sz="2800" dirty="0"/>
              <a:t>IEEE802.11ax Coexistence Assurance Document (CAD)</a:t>
            </a:r>
            <a:endParaRPr lang="en-US" sz="900" dirty="0">
              <a:solidFill>
                <a:srgbClr val="000099"/>
              </a:solidFill>
            </a:endParaRPr>
          </a:p>
          <a:p>
            <a:pPr marL="857250" lvl="2" indent="0" eaLnBrk="1" hangingPunct="1">
              <a:lnSpc>
                <a:spcPct val="80000"/>
              </a:lnSpc>
              <a:buNone/>
            </a:pPr>
            <a:r>
              <a:rPr lang="en-US" sz="2000" b="1" i="1" dirty="0">
                <a:solidFill>
                  <a:srgbClr val="000099"/>
                </a:solidFill>
              </a:rPr>
              <a:t>STATUS: 802.11ax has essentially removed their CAD - this is concerning w.r.t. coexistence of 802.11ax with 802.15.4 networks – in particular UWB (802.15.4a and 802.15.4z) networks. Invitation to vote/comment during SA ballot will go out to all SA members. Currently in Letter Ballot Phase, looking to go to SA Ballot in  Aug. 2019</a:t>
            </a:r>
          </a:p>
        </p:txBody>
      </p:sp>
    </p:spTree>
    <p:extLst>
      <p:ext uri="{BB962C8B-B14F-4D97-AF65-F5344CB8AC3E}">
        <p14:creationId xmlns:p14="http://schemas.microsoft.com/office/powerpoint/2010/main" val="12190835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a:t>Questions?</a:t>
            </a:r>
            <a:br>
              <a:rPr lang="en-US" sz="3200" dirty="0"/>
            </a:br>
            <a:br>
              <a:rPr lang="en-US" sz="3200" dirty="0"/>
            </a:br>
            <a:r>
              <a:rPr lang="en-US" sz="2000" dirty="0"/>
              <a:t>Clint Powell</a:t>
            </a:r>
            <a:br>
              <a:rPr lang="en-US" sz="2000" dirty="0"/>
            </a:br>
            <a:r>
              <a:rPr lang="en-US" sz="2000" dirty="0">
                <a:hlinkClick r:id="rId2"/>
              </a:rPr>
              <a:t>cpowell@ieee.org</a:t>
            </a:r>
            <a:endParaRPr lang="en-US" sz="3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457200" y="494001"/>
            <a:ext cx="8229600" cy="609600"/>
          </a:xfrm>
        </p:spPr>
        <p:txBody>
          <a:bodyPr anchor="t"/>
          <a:lstStyle/>
          <a:p>
            <a:pPr eaLnBrk="1" hangingPunct="1"/>
            <a:r>
              <a:rPr lang="en-US" dirty="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a:solidFill>
                  <a:schemeClr val="bg1"/>
                </a:solidFill>
              </a:rPr>
              <a:t>  Vertical App.</a:t>
            </a:r>
            <a:br>
              <a:rPr lang="en-US" sz="1000" b="1" dirty="0">
                <a:solidFill>
                  <a:schemeClr val="bg1"/>
                </a:solidFill>
              </a:rPr>
            </a:br>
            <a:r>
              <a:rPr lang="en-US" sz="1000" b="1" dirty="0">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a:solidFill>
                  <a:schemeClr val="bg1"/>
                </a:solidFill>
              </a:rPr>
              <a:t>Specialty</a:t>
            </a: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Privacy</a:t>
            </a:r>
          </a:p>
          <a:p>
            <a:pPr algn="ctr" eaLnBrk="1" hangingPunct="1"/>
            <a:r>
              <a:rPr lang="en-US" sz="1000" b="1" dirty="0">
                <a:solidFill>
                  <a:schemeClr val="bg1"/>
                </a:solidFill>
              </a:rPr>
              <a:t>Study</a:t>
            </a:r>
          </a:p>
          <a:p>
            <a:pPr algn="ctr" eaLnBrk="1" hangingPunct="1"/>
            <a:r>
              <a:rPr lang="en-US" sz="1000" b="1" dirty="0">
                <a:solidFill>
                  <a:schemeClr val="bg1"/>
                </a:solidFill>
              </a:rPr>
              <a:t>Group</a:t>
            </a: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Members: 94</a:t>
            </a:r>
          </a:p>
          <a:p>
            <a:pPr eaLnBrk="1" hangingPunct="1"/>
            <a:r>
              <a:rPr lang="en-US" sz="1800" b="1" dirty="0">
                <a:solidFill>
                  <a:srgbClr val="FF0000"/>
                </a:solidFill>
                <a:hlinkClick r:id="rId3"/>
              </a:rPr>
              <a:t>www.ieee802.org/15</a:t>
            </a:r>
            <a:endParaRPr lang="en-US" sz="1800" b="1" dirty="0">
              <a:solidFill>
                <a:srgbClr val="FF0000"/>
              </a:solidFill>
            </a:endParaRP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a:solidFill>
                  <a:schemeClr val="bg1"/>
                </a:solidFill>
              </a:rPr>
              <a:t>OmniRan</a:t>
            </a:r>
            <a:endParaRPr lang="en-US" sz="10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CA809C5-E56C-4FC4-9BCD-B3ACDAADB9D6}"/>
              </a:ext>
            </a:extLst>
          </p:cNvPr>
          <p:cNvPicPr>
            <a:picLocks noChangeAspect="1"/>
          </p:cNvPicPr>
          <p:nvPr/>
        </p:nvPicPr>
        <p:blipFill>
          <a:blip r:embed="rId3"/>
          <a:stretch>
            <a:fillRect/>
          </a:stretch>
        </p:blipFill>
        <p:spPr>
          <a:xfrm>
            <a:off x="153749" y="1309023"/>
            <a:ext cx="8015666" cy="5244177"/>
          </a:xfrm>
          <a:prstGeom prst="rect">
            <a:avLst/>
          </a:prstGeom>
        </p:spPr>
      </p:pic>
      <p:sp>
        <p:nvSpPr>
          <p:cNvPr id="80" name="Rectangle 2">
            <a:extLst>
              <a:ext uri="{FF2B5EF4-FFF2-40B4-BE49-F238E27FC236}">
                <a16:creationId xmlns:a16="http://schemas.microsoft.com/office/drawing/2014/main" id="{FB7108C3-C7D2-4915-9044-44DA245918CD}"/>
              </a:ext>
            </a:extLst>
          </p:cNvPr>
          <p:cNvSpPr txBox="1">
            <a:spLocks noChangeArrowheads="1"/>
          </p:cNvSpPr>
          <p:nvPr/>
        </p:nvSpPr>
        <p:spPr>
          <a:xfrm>
            <a:off x="457200" y="467873"/>
            <a:ext cx="8229600" cy="792162"/>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a:lstStyle>
          <a:p>
            <a:pPr eaLnBrk="1" hangingPunct="1"/>
            <a:r>
              <a:rPr lang="en-US" dirty="0"/>
              <a:t>IEEE 802.15 Organization Chart</a:t>
            </a:r>
            <a:endParaRPr lang="en-US" kern="0" dirty="0"/>
          </a:p>
        </p:txBody>
      </p:sp>
    </p:spTree>
    <p:extLst>
      <p:ext uri="{BB962C8B-B14F-4D97-AF65-F5344CB8AC3E}">
        <p14:creationId xmlns:p14="http://schemas.microsoft.com/office/powerpoint/2010/main" val="186580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802.15 Scope and Purpose</a:t>
            </a:r>
          </a:p>
        </p:txBody>
      </p:sp>
      <p:sp>
        <p:nvSpPr>
          <p:cNvPr id="8195" name="Rectangle 3"/>
          <p:cNvSpPr>
            <a:spLocks noGrp="1" noChangeArrowheads="1"/>
          </p:cNvSpPr>
          <p:nvPr>
            <p:ph type="body" idx="1"/>
          </p:nvPr>
        </p:nvSpPr>
        <p:spPr>
          <a:xfrm>
            <a:off x="355000" y="1584090"/>
            <a:ext cx="8229600" cy="4941254"/>
          </a:xfrm>
        </p:spPr>
        <p:txBody>
          <a:bodyPr/>
          <a:lstStyle/>
          <a:p>
            <a:pPr eaLnBrk="1" hangingPunct="1">
              <a:lnSpc>
                <a:spcPct val="90000"/>
              </a:lnSpc>
            </a:pPr>
            <a:r>
              <a:rPr lang="en-US" sz="2400" dirty="0"/>
              <a:t>Initial activities focused on wearable devices hence “personal area networks”</a:t>
            </a:r>
          </a:p>
          <a:p>
            <a:pPr eaLnBrk="1" hangingPunct="1">
              <a:lnSpc>
                <a:spcPct val="90000"/>
              </a:lnSpc>
            </a:pPr>
            <a:r>
              <a:rPr lang="en-US" sz="2400" dirty="0"/>
              <a:t>Focus is on “specialty”, typically short range, communications. If it is wireless and not a LAN, MAN, RAN, or WAN, odds are its 802.15</a:t>
            </a:r>
          </a:p>
          <a:p>
            <a:pPr eaLnBrk="1" hangingPunct="1">
              <a:lnSpc>
                <a:spcPct val="90000"/>
              </a:lnSpc>
            </a:pPr>
            <a:r>
              <a:rPr lang="en-US" sz="2400" dirty="0"/>
              <a:t>Activities are diverse and varied</a:t>
            </a:r>
          </a:p>
          <a:p>
            <a:pPr lvl="1" eaLnBrk="1" hangingPunct="1">
              <a:lnSpc>
                <a:spcPct val="90000"/>
              </a:lnSpc>
            </a:pPr>
            <a:r>
              <a:rPr lang="en-US" sz="2200" dirty="0"/>
              <a:t>Data rates from 2kbps to 100gbs</a:t>
            </a:r>
          </a:p>
          <a:p>
            <a:pPr lvl="1" eaLnBrk="1" hangingPunct="1">
              <a:lnSpc>
                <a:spcPct val="90000"/>
              </a:lnSpc>
            </a:pPr>
            <a:r>
              <a:rPr lang="en-US" sz="2200" dirty="0"/>
              <a:t>Ranges from meters to kilometers</a:t>
            </a:r>
          </a:p>
          <a:p>
            <a:pPr lvl="1" eaLnBrk="1" hangingPunct="1">
              <a:lnSpc>
                <a:spcPct val="90000"/>
              </a:lnSpc>
            </a:pPr>
            <a:r>
              <a:rPr lang="en-US" sz="2200" dirty="0"/>
              <a:t>Frequencies from 400MHz to 800THz</a:t>
            </a:r>
          </a:p>
          <a:p>
            <a:pPr lvl="1" eaLnBrk="1" hangingPunct="1">
              <a:lnSpc>
                <a:spcPct val="90000"/>
              </a:lnSpc>
            </a:pPr>
            <a:r>
              <a:rPr lang="en-US" sz="2200" dirty="0"/>
              <a:t>Predominantly non TCP/IP applications</a:t>
            </a:r>
          </a:p>
          <a:p>
            <a:pPr eaLnBrk="1" hangingPunct="1">
              <a:lnSpc>
                <a:spcPct val="90000"/>
              </a:lnSpc>
            </a:pPr>
            <a:r>
              <a:rPr lang="en-US" sz="2400" dirty="0"/>
              <a:t>Only 802 Working Group with multiple MACs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802.15 Completed Projects</a:t>
            </a:r>
          </a:p>
        </p:txBody>
      </p:sp>
      <p:sp>
        <p:nvSpPr>
          <p:cNvPr id="9219" name="Rectangle 3"/>
          <p:cNvSpPr>
            <a:spLocks noGrp="1" noChangeArrowheads="1"/>
          </p:cNvSpPr>
          <p:nvPr>
            <p:ph type="body" idx="1"/>
          </p:nvPr>
        </p:nvSpPr>
        <p:spPr>
          <a:xfrm>
            <a:off x="359532" y="1571100"/>
            <a:ext cx="8424936" cy="4954244"/>
          </a:xfrm>
        </p:spPr>
        <p:txBody>
          <a:bodyPr/>
          <a:lstStyle/>
          <a:p>
            <a:pPr eaLnBrk="1" hangingPunct="1">
              <a:spcBef>
                <a:spcPts val="0"/>
              </a:spcBef>
              <a:spcAft>
                <a:spcPts val="600"/>
              </a:spcAft>
            </a:pPr>
            <a:r>
              <a:rPr lang="en-US" sz="2400" dirty="0"/>
              <a:t>802.15.1 (a.k.a. Bluetooth) - Withdrawn</a:t>
            </a:r>
          </a:p>
          <a:p>
            <a:pPr eaLnBrk="1" hangingPunct="1">
              <a:spcBef>
                <a:spcPts val="0"/>
              </a:spcBef>
              <a:spcAft>
                <a:spcPts val="600"/>
              </a:spcAft>
            </a:pPr>
            <a:r>
              <a:rPr lang="en-US" sz="2400" dirty="0"/>
              <a:t>802.15.2 (a.k.a. 802.15 Coexistence) - Withdrawn</a:t>
            </a:r>
          </a:p>
          <a:p>
            <a:pPr eaLnBrk="1" hangingPunct="1">
              <a:spcBef>
                <a:spcPts val="0"/>
              </a:spcBef>
              <a:spcAft>
                <a:spcPts val="0"/>
              </a:spcAft>
            </a:pPr>
            <a:r>
              <a:rPr lang="en-US" sz="2400" dirty="0"/>
              <a:t>802.15.3 - High Rate (55 Mbps) Multimedia WPAN</a:t>
            </a:r>
          </a:p>
          <a:p>
            <a:pPr marL="457200" lvl="1" indent="0" eaLnBrk="1" hangingPunct="1">
              <a:buNone/>
            </a:pPr>
            <a:r>
              <a:rPr lang="en-US" sz="2400" dirty="0"/>
              <a:t>15.3 Amendments:</a:t>
            </a:r>
          </a:p>
          <a:p>
            <a:pPr lvl="1" eaLnBrk="1" hangingPunct="1">
              <a:spcBef>
                <a:spcPts val="0"/>
              </a:spcBef>
            </a:pPr>
            <a:r>
              <a:rPr lang="en-US" sz="2200" dirty="0"/>
              <a:t>802.15.3c - High Rate (&gt;1Gbps) </a:t>
            </a:r>
            <a:r>
              <a:rPr lang="en-US" sz="2200" dirty="0" err="1"/>
              <a:t>mmWave</a:t>
            </a:r>
            <a:r>
              <a:rPr lang="en-US" sz="2200" dirty="0"/>
              <a:t> 15.3 PHY</a:t>
            </a:r>
          </a:p>
          <a:p>
            <a:pPr lvl="1" eaLnBrk="1" hangingPunct="1">
              <a:spcBef>
                <a:spcPts val="0"/>
              </a:spcBef>
            </a:pPr>
            <a:r>
              <a:rPr lang="en-US" sz="2200" dirty="0"/>
              <a:t>802.15.3 Revision A - Roll-up of amendments b and c plus conversion from 64 bit to 48 bit MAC addressing</a:t>
            </a:r>
          </a:p>
          <a:p>
            <a:pPr lvl="1" eaLnBrk="1" hangingPunct="1">
              <a:spcBef>
                <a:spcPts val="0"/>
              </a:spcBef>
            </a:pPr>
            <a:r>
              <a:rPr lang="en-US" sz="2200" dirty="0"/>
              <a:t>802.15.3d - THz band 100Gb/s PHY layer for point to point data center applications</a:t>
            </a:r>
          </a:p>
          <a:p>
            <a:pPr lvl="1" eaLnBrk="1" hangingPunct="1">
              <a:spcBef>
                <a:spcPts val="0"/>
              </a:spcBef>
            </a:pPr>
            <a:r>
              <a:rPr lang="en-US" sz="2200" dirty="0"/>
              <a:t>802.15.3e - High-Rate Close Proximity Point-to-Point Communications (initial target use - Japan Olympics)</a:t>
            </a:r>
          </a:p>
          <a:p>
            <a:pPr lvl="1" eaLnBrk="1" hangingPunct="1">
              <a:spcBef>
                <a:spcPts val="0"/>
              </a:spcBef>
            </a:pPr>
            <a:r>
              <a:rPr lang="en-US" sz="2200" dirty="0"/>
              <a:t>802.15.3f - 60GHz Band Extension for 15.3</a:t>
            </a:r>
          </a:p>
          <a:p>
            <a:pPr lvl="1" eaLnBrk="1" hangingPunct="1"/>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6968" y="1571382"/>
            <a:ext cx="8458200" cy="5025969"/>
          </a:xfrm>
        </p:spPr>
        <p:txBody>
          <a:bodyPr/>
          <a:lstStyle/>
          <a:p>
            <a:pPr eaLnBrk="1" hangingPunct="1">
              <a:spcBef>
                <a:spcPts val="0"/>
              </a:spcBef>
            </a:pPr>
            <a:r>
              <a:rPr lang="en-US" sz="2400" dirty="0"/>
              <a:t>802.15.4 - </a:t>
            </a:r>
            <a:r>
              <a:rPr lang="en-US" sz="2400" i="1" dirty="0"/>
              <a:t>Low-Rate Wireless Personal Area Networks (LR-WPANs</a:t>
            </a:r>
            <a:r>
              <a:rPr lang="en-US" sz="2400" dirty="0"/>
              <a:t> ) (initial publication in 2003)</a:t>
            </a:r>
            <a:br>
              <a:rPr lang="en-US" sz="2400" dirty="0"/>
            </a:br>
            <a:r>
              <a:rPr lang="en-US" sz="2400" dirty="0"/>
              <a:t>Energy Efficient WPAN for WSN type applications</a:t>
            </a:r>
          </a:p>
          <a:p>
            <a:pPr marL="457200" lvl="1" indent="0" eaLnBrk="1" hangingPunct="1">
              <a:buNone/>
            </a:pPr>
            <a:r>
              <a:rPr lang="en-US" sz="2400" dirty="0"/>
              <a:t>15.4 Amendments/Revisions:</a:t>
            </a:r>
          </a:p>
          <a:p>
            <a:pPr lvl="1" eaLnBrk="1" hangingPunct="1">
              <a:spcBef>
                <a:spcPts val="0"/>
              </a:spcBef>
            </a:pPr>
            <a:r>
              <a:rPr lang="en-US" sz="2200" dirty="0"/>
              <a:t>802.15.4-2006 Revision - bug fixes, security update, and add higher rate sub-GHz PHY</a:t>
            </a:r>
          </a:p>
          <a:p>
            <a:pPr lvl="1" eaLnBrk="1" hangingPunct="1">
              <a:spcBef>
                <a:spcPts val="0"/>
              </a:spcBef>
            </a:pPr>
            <a:r>
              <a:rPr lang="en-US" sz="2200" dirty="0"/>
              <a:t>802.15.4a - Higher data rate 15.4 UWB PHY</a:t>
            </a:r>
          </a:p>
          <a:p>
            <a:pPr lvl="1" eaLnBrk="1" hangingPunct="1">
              <a:spcBef>
                <a:spcPts val="0"/>
              </a:spcBef>
            </a:pPr>
            <a:r>
              <a:rPr lang="en-US" sz="2200" dirty="0"/>
              <a:t>802.15.4c - Sub 1 GHz 15.4 PHY for China</a:t>
            </a:r>
          </a:p>
          <a:p>
            <a:pPr lvl="1" eaLnBrk="1" hangingPunct="1">
              <a:spcBef>
                <a:spcPts val="0"/>
              </a:spcBef>
            </a:pPr>
            <a:r>
              <a:rPr lang="en-US" sz="2200" dirty="0"/>
              <a:t>802.15.4d - Sub 1 GHz 15.4 PHY for Japan</a:t>
            </a:r>
          </a:p>
          <a:p>
            <a:pPr lvl="1" eaLnBrk="1" hangingPunct="1">
              <a:spcBef>
                <a:spcPts val="0"/>
              </a:spcBef>
            </a:pPr>
            <a:r>
              <a:rPr lang="en-US" sz="2200" dirty="0"/>
              <a:t>802.15.4e - 15.4 MAC Enhancements (GTS among others)</a:t>
            </a:r>
          </a:p>
          <a:p>
            <a:pPr lvl="1" eaLnBrk="1" hangingPunct="1">
              <a:spcBef>
                <a:spcPts val="0"/>
              </a:spcBef>
            </a:pPr>
            <a:r>
              <a:rPr lang="en-US" sz="2200" dirty="0"/>
              <a:t>802.15.4f  - 15.4 PHY for Active RFID</a:t>
            </a:r>
          </a:p>
          <a:p>
            <a:pPr lvl="1" eaLnBrk="1" hangingPunct="1">
              <a:spcBef>
                <a:spcPts val="0"/>
              </a:spcBef>
            </a:pPr>
            <a:r>
              <a:rPr lang="en-US" sz="2200" dirty="0"/>
              <a:t>802.15.4g - 15.4 PHY for Field Area Smart Utility Networks</a:t>
            </a:r>
          </a:p>
          <a:p>
            <a:pPr lvl="1" eaLnBrk="1" hangingPunct="1">
              <a:spcBef>
                <a:spcPts val="0"/>
              </a:spcBef>
            </a:pPr>
            <a:r>
              <a:rPr lang="en-US" sz="2200" dirty="0"/>
              <a:t>802.15.4-2011 Revision - roll-up of amendments a, c, and d</a:t>
            </a:r>
          </a:p>
          <a:p>
            <a:pPr lvl="1" eaLnBrk="1" hangingPunct="1">
              <a:spcBef>
                <a:spcPts val="0"/>
              </a:spcBef>
            </a:pPr>
            <a:r>
              <a:rPr lang="en-US" sz="2200" dirty="0"/>
              <a:t>802.15.4j - 15.4 PHY using US dedicated medical band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802.15.4k - 15.4 PHY for Low Energy Critical</a:t>
            </a:r>
            <a:br>
              <a:rPr lang="en-US" sz="2200" dirty="0"/>
            </a:br>
            <a:r>
              <a:rPr lang="en-US" sz="2200" dirty="0"/>
              <a:t>Infrastructure Monitoring</a:t>
            </a:r>
          </a:p>
          <a:p>
            <a:pPr lvl="1" eaLnBrk="1" hangingPunct="1">
              <a:spcBef>
                <a:spcPts val="0"/>
              </a:spcBef>
            </a:pPr>
            <a:r>
              <a:rPr lang="en-US" sz="2200" dirty="0"/>
              <a:t>802.15.4m - 15.4 PHY for operation in TV White Spaces</a:t>
            </a:r>
          </a:p>
          <a:p>
            <a:pPr lvl="1" eaLnBrk="1" hangingPunct="1">
              <a:spcBef>
                <a:spcPts val="0"/>
              </a:spcBef>
            </a:pPr>
            <a:r>
              <a:rPr lang="en-US" sz="2200" dirty="0"/>
              <a:t>802.15.4n - 15.4 PHY for Chinese Medical Applications </a:t>
            </a:r>
          </a:p>
          <a:p>
            <a:pPr lvl="1" eaLnBrk="1" hangingPunct="1">
              <a:spcBef>
                <a:spcPts val="0"/>
              </a:spcBef>
            </a:pPr>
            <a:r>
              <a:rPr lang="en-US" sz="2200" dirty="0"/>
              <a:t>802.15.4p - 15.4 PHY for Rail Communications and Control</a:t>
            </a:r>
          </a:p>
          <a:p>
            <a:pPr lvl="1" eaLnBrk="1" hangingPunct="1">
              <a:spcBef>
                <a:spcPts val="0"/>
              </a:spcBef>
            </a:pPr>
            <a:r>
              <a:rPr lang="en-US" sz="2200" dirty="0"/>
              <a:t>802.15.4q - Ultra Low Power 15.4 PHY</a:t>
            </a:r>
          </a:p>
          <a:p>
            <a:pPr lvl="1" eaLnBrk="1" hangingPunct="1">
              <a:spcBef>
                <a:spcPts val="0"/>
              </a:spcBef>
            </a:pPr>
            <a:r>
              <a:rPr lang="en-US" sz="2200" dirty="0"/>
              <a:t>802.15.4-2015 Revision - bug fixes and roll-up of amendments e, f, g, j, k, m, and p</a:t>
            </a:r>
          </a:p>
          <a:p>
            <a:pPr lvl="1" eaLnBrk="1" hangingPunct="1">
              <a:spcBef>
                <a:spcPts val="0"/>
              </a:spcBef>
            </a:pPr>
            <a:r>
              <a:rPr lang="en-US" sz="2200" dirty="0"/>
              <a:t>802.15.4t - 2 Mbps PHY (includes backwards compatibility mechanism to original 250 kbps O-QPSK)</a:t>
            </a:r>
          </a:p>
          <a:p>
            <a:pPr lvl="1" eaLnBrk="1" hangingPunct="1">
              <a:spcBef>
                <a:spcPts val="0"/>
              </a:spcBef>
            </a:pPr>
            <a:r>
              <a:rPr lang="en-US" sz="2200" dirty="0"/>
              <a:t>802.15.4u - 865 MHz to 867 MHz Band in India</a:t>
            </a:r>
          </a:p>
          <a:p>
            <a:pPr lvl="1" eaLnBrk="1" hangingPunct="1">
              <a:spcBef>
                <a:spcPts val="0"/>
              </a:spcBef>
            </a:pPr>
            <a:r>
              <a:rPr lang="en-US" sz="2200" dirty="0"/>
              <a:t>802.15.4v - Regional Sub 1GHz Band (RSB)</a:t>
            </a:r>
          </a:p>
          <a:p>
            <a:pPr lvl="1" eaLnBrk="1" hangingPunct="1">
              <a:spcBef>
                <a:spcPts val="0"/>
              </a:spcBef>
            </a:pPr>
            <a:r>
              <a:rPr lang="en-US" sz="2200" dirty="0"/>
              <a:t>802.15.4-2018 Corrigendum (fix errors in format</a:t>
            </a:r>
            <a:br>
              <a:rPr lang="en-US" sz="2200" dirty="0"/>
            </a:br>
            <a:r>
              <a:rPr lang="en-US" sz="2200" dirty="0"/>
              <a:t>conventions introduced in 2015)</a:t>
            </a:r>
          </a:p>
        </p:txBody>
      </p:sp>
    </p:spTree>
    <p:extLst>
      <p:ext uri="{BB962C8B-B14F-4D97-AF65-F5344CB8AC3E}">
        <p14:creationId xmlns:p14="http://schemas.microsoft.com/office/powerpoint/2010/main" val="7695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802.15.4s - MAC enhancement for improved spectrum resource utilization</a:t>
            </a:r>
          </a:p>
          <a:p>
            <a:pPr lvl="1" eaLnBrk="1" hangingPunct="1">
              <a:spcBef>
                <a:spcPts val="0"/>
              </a:spcBef>
            </a:pPr>
            <a:r>
              <a:rPr lang="en-US" sz="2200" dirty="0">
                <a:solidFill>
                  <a:srgbClr val="000099"/>
                </a:solidFill>
              </a:rPr>
              <a:t>802.15.4x - FAN Extensions (FANE), Increasing SUN OFDM PHY data rates up to 2.4Mb/s</a:t>
            </a:r>
          </a:p>
          <a:p>
            <a:pPr lvl="1" eaLnBrk="1" hangingPunct="1">
              <a:lnSpc>
                <a:spcPct val="80000"/>
              </a:lnSpc>
            </a:pPr>
            <a:endParaRPr lang="en-US" sz="2200" dirty="0"/>
          </a:p>
        </p:txBody>
      </p:sp>
    </p:spTree>
    <p:extLst>
      <p:ext uri="{BB962C8B-B14F-4D97-AF65-F5344CB8AC3E}">
        <p14:creationId xmlns:p14="http://schemas.microsoft.com/office/powerpoint/2010/main" val="66426150"/>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29512</TotalTime>
  <Words>1181</Words>
  <Application>Microsoft Office PowerPoint</Application>
  <PresentationFormat>On-screen Show (4:3)</PresentationFormat>
  <Paragraphs>254</Paragraphs>
  <Slides>26</Slides>
  <Notes>4</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26</vt:i4>
      </vt:variant>
    </vt:vector>
  </HeadingPairs>
  <TitlesOfParts>
    <vt:vector size="29" baseType="lpstr">
      <vt:lpstr>Arial</vt:lpstr>
      <vt:lpstr>Title slide</vt:lpstr>
      <vt:lpstr>Title only</vt:lpstr>
      <vt:lpstr>PowerPoint Presentation</vt:lpstr>
      <vt:lpstr>Disclaimer…</vt:lpstr>
      <vt:lpstr>IEEE 802 Organization</vt:lpstr>
      <vt:lpstr>PowerPoint Presentation</vt:lpstr>
      <vt:lpstr>802.15 Scope and Purpose</vt:lpstr>
      <vt:lpstr>802.15 Completed Projects</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vt:lpstr>
      <vt:lpstr>802.15 Active Projects/Status (cont)</vt:lpstr>
      <vt:lpstr>802.15 Active Projects/Status</vt:lpstr>
      <vt:lpstr>802.15 Active Projects/Status (cont)</vt:lpstr>
      <vt:lpstr>802.15 Active Projects/Status (cont)</vt:lpstr>
      <vt:lpstr>802.15 Active Projects/Status (cont)</vt:lpstr>
      <vt:lpstr>802.15 Active Projects/Status (cont)</vt:lpstr>
      <vt:lpstr>802.15 Other Activity</vt:lpstr>
      <vt:lpstr>802.15 Related Activities</vt:lpstr>
      <vt:lpstr>Questions?  Clint Powell cpowell@ieee.org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1140</cp:revision>
  <dcterms:created xsi:type="dcterms:W3CDTF">2009-09-07T19:24:44Z</dcterms:created>
  <dcterms:modified xsi:type="dcterms:W3CDTF">2019-08-15T19:18:04Z</dcterms:modified>
</cp:coreProperties>
</file>