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6" r:id="rId3"/>
    <p:sldId id="261" r:id="rId4"/>
    <p:sldId id="264" r:id="rId5"/>
    <p:sldId id="265" r:id="rId6"/>
    <p:sldId id="263" r:id="rId7"/>
    <p:sldId id="266" r:id="rId8"/>
    <p:sldId id="269" r:id="rId9"/>
    <p:sldId id="267" r:id="rId10"/>
    <p:sldId id="268"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9" autoAdjust="0"/>
    <p:restoredTop sz="94694"/>
  </p:normalViewPr>
  <p:slideViewPr>
    <p:cSldViewPr>
      <p:cViewPr varScale="1">
        <p:scale>
          <a:sx n="121" d="100"/>
          <a:sy n="121" d="100"/>
        </p:scale>
        <p:origin x="2200" y="176"/>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311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CBFC62-00D2-4890-B3AD-55F3EF3576AB}"/>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3976F6A0-F3C9-42B4-B5EE-EAE842CBC9B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D87E0BB3-9A29-44D7-A056-472BD599DB2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DC29D538-C838-4297-AFFA-F68464A0C30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DF2657-9354-472B-BD86-B146C1F426DD}" type="slidenum">
              <a:rPr lang="en-US" altLang="en-US"/>
              <a:pPr/>
              <a:t>‹#›</a:t>
            </a:fld>
            <a:endParaRPr lang="en-US" altLang="en-US"/>
          </a:p>
        </p:txBody>
      </p:sp>
      <p:sp>
        <p:nvSpPr>
          <p:cNvPr id="3078" name="Line 6">
            <a:extLst>
              <a:ext uri="{FF2B5EF4-FFF2-40B4-BE49-F238E27FC236}">
                <a16:creationId xmlns:a16="http://schemas.microsoft.com/office/drawing/2014/main" id="{A7C59A24-2CCD-4772-895B-9D5A23CF3FD1}"/>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90C615C7-F254-4D48-8F4E-E5991587AD66}"/>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5E7C0D31-77DC-443B-936F-727E45E7D57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242220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628D6A43-10B5-4A08-856D-841E4058CC45}"/>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466D9DFE-8F4E-42B7-8F99-6F44D490B693}"/>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49FC9D4-55FA-44A5-9DF7-44499142F0E8}"/>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D12008-CE58-4121-9122-112AE2CF551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598E26B5-70E0-467C-94D6-689F6B724D28}"/>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DB4D67E6-0C92-413D-882B-606C45EA404A}"/>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3D49DED5-41F3-4DD1-9330-870B145B0251}" type="slidenum">
              <a:rPr lang="en-US" altLang="en-US"/>
              <a:pPr/>
              <a:t>‹#›</a:t>
            </a:fld>
            <a:endParaRPr lang="en-US" altLang="en-US"/>
          </a:p>
        </p:txBody>
      </p:sp>
      <p:sp>
        <p:nvSpPr>
          <p:cNvPr id="2056" name="Rectangle 8">
            <a:extLst>
              <a:ext uri="{FF2B5EF4-FFF2-40B4-BE49-F238E27FC236}">
                <a16:creationId xmlns:a16="http://schemas.microsoft.com/office/drawing/2014/main" id="{55D08690-09AA-4FB7-9CF7-9C120AAE52F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0D5542DD-E9D6-48D9-BE42-A5406D106966}"/>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DCCC725-4905-4F0E-9E9B-5C29E6ED564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5841913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2</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23200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3</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44218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4</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17765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5</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09387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6</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28603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7</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77871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8</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59110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9</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2006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10</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73193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E8B03-E60F-476E-9D2C-19C0290DAF6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E8D226-6215-49CC-A179-D3D9BBC3516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8DBA55-540A-43E0-8D56-2BFEADB280A5}"/>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E5F9B734-7CC7-4125-A6A1-413619C63EC2}"/>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7D9546EF-CB94-465E-862F-C1105ACD4E3B}"/>
              </a:ext>
            </a:extLst>
          </p:cNvPr>
          <p:cNvSpPr>
            <a:spLocks noGrp="1"/>
          </p:cNvSpPr>
          <p:nvPr>
            <p:ph type="sldNum" sz="quarter" idx="12"/>
          </p:nvPr>
        </p:nvSpPr>
        <p:spPr/>
        <p:txBody>
          <a:bodyPr/>
          <a:lstStyle>
            <a:lvl1pPr>
              <a:defRPr/>
            </a:lvl1pPr>
          </a:lstStyle>
          <a:p>
            <a:r>
              <a:rPr lang="en-US" altLang="en-US"/>
              <a:t>Slide </a:t>
            </a:r>
            <a:fld id="{BDE969FE-B1AC-4E6F-BF9C-693A899BC0C1}" type="slidenum">
              <a:rPr lang="en-US" altLang="en-US"/>
              <a:pPr/>
              <a:t>‹#›</a:t>
            </a:fld>
            <a:endParaRPr lang="en-US" altLang="en-US"/>
          </a:p>
        </p:txBody>
      </p:sp>
      <p:sp>
        <p:nvSpPr>
          <p:cNvPr id="7" name="TextBox 6">
            <a:extLst>
              <a:ext uri="{FF2B5EF4-FFF2-40B4-BE49-F238E27FC236}">
                <a16:creationId xmlns:a16="http://schemas.microsoft.com/office/drawing/2014/main" id="{3164FACA-AE81-4C42-8635-D483BD1F5C2C}"/>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802-15-19-0380-04-04md</a:t>
            </a:r>
          </a:p>
        </p:txBody>
      </p:sp>
    </p:spTree>
    <p:extLst>
      <p:ext uri="{BB962C8B-B14F-4D97-AF65-F5344CB8AC3E}">
        <p14:creationId xmlns:p14="http://schemas.microsoft.com/office/powerpoint/2010/main" val="158108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97B7D-3692-4CA6-A6D0-146CE58241F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66074C-C769-4C56-896D-63C20E810A3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728B01-0B3D-4AAE-A034-26091CFBB228}"/>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6DFBF6DA-37FF-45A3-9C7D-A9501802909B}"/>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217E8875-89FC-48EA-943B-731263AD4A7A}"/>
              </a:ext>
            </a:extLst>
          </p:cNvPr>
          <p:cNvSpPr>
            <a:spLocks noGrp="1"/>
          </p:cNvSpPr>
          <p:nvPr>
            <p:ph type="sldNum" sz="quarter" idx="12"/>
          </p:nvPr>
        </p:nvSpPr>
        <p:spPr/>
        <p:txBody>
          <a:bodyPr/>
          <a:lstStyle>
            <a:lvl1pPr>
              <a:defRPr/>
            </a:lvl1pPr>
          </a:lstStyle>
          <a:p>
            <a:r>
              <a:rPr lang="en-US" altLang="en-US"/>
              <a:t>Slide </a:t>
            </a:r>
            <a:fld id="{C25517AF-1F76-46F8-A43E-960F9FA63556}" type="slidenum">
              <a:rPr lang="en-US" altLang="en-US"/>
              <a:pPr/>
              <a:t>‹#›</a:t>
            </a:fld>
            <a:endParaRPr lang="en-US" altLang="en-US"/>
          </a:p>
        </p:txBody>
      </p:sp>
      <p:sp>
        <p:nvSpPr>
          <p:cNvPr id="7" name="TextBox 6">
            <a:extLst>
              <a:ext uri="{FF2B5EF4-FFF2-40B4-BE49-F238E27FC236}">
                <a16:creationId xmlns:a16="http://schemas.microsoft.com/office/drawing/2014/main" id="{9CF146E7-B54F-4037-9447-B57BBED8C0EA}"/>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802-15-19-0380-04-04md</a:t>
            </a:r>
          </a:p>
        </p:txBody>
      </p:sp>
    </p:spTree>
    <p:extLst>
      <p:ext uri="{BB962C8B-B14F-4D97-AF65-F5344CB8AC3E}">
        <p14:creationId xmlns:p14="http://schemas.microsoft.com/office/powerpoint/2010/main" val="1754103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8DCCA7-7986-4CCB-954E-F6C33086DC09}"/>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1A95DA-D718-4836-826C-4B0CE2EFF8BF}"/>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27D983-8649-42D0-9076-6A5C3385F84C}"/>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0AC86328-41AC-4511-BFF8-FC949267C4BD}"/>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81FD1E11-796B-433C-B62A-C2BCE1F1EE50}"/>
              </a:ext>
            </a:extLst>
          </p:cNvPr>
          <p:cNvSpPr>
            <a:spLocks noGrp="1"/>
          </p:cNvSpPr>
          <p:nvPr>
            <p:ph type="sldNum" sz="quarter" idx="12"/>
          </p:nvPr>
        </p:nvSpPr>
        <p:spPr/>
        <p:txBody>
          <a:bodyPr/>
          <a:lstStyle>
            <a:lvl1pPr>
              <a:defRPr/>
            </a:lvl1pPr>
          </a:lstStyle>
          <a:p>
            <a:r>
              <a:rPr lang="en-US" altLang="en-US"/>
              <a:t>Slide </a:t>
            </a:r>
            <a:fld id="{0A631785-0F82-467C-9EB3-9F10060767F8}" type="slidenum">
              <a:rPr lang="en-US" altLang="en-US"/>
              <a:pPr/>
              <a:t>‹#›</a:t>
            </a:fld>
            <a:endParaRPr lang="en-US" altLang="en-US"/>
          </a:p>
        </p:txBody>
      </p:sp>
      <p:sp>
        <p:nvSpPr>
          <p:cNvPr id="7" name="TextBox 6">
            <a:extLst>
              <a:ext uri="{FF2B5EF4-FFF2-40B4-BE49-F238E27FC236}">
                <a16:creationId xmlns:a16="http://schemas.microsoft.com/office/drawing/2014/main" id="{D8F93FC5-A0E1-49F9-B805-0A0F2B3482A2}"/>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802-15-19-0380-04-04md</a:t>
            </a:r>
          </a:p>
        </p:txBody>
      </p:sp>
    </p:spTree>
    <p:extLst>
      <p:ext uri="{BB962C8B-B14F-4D97-AF65-F5344CB8AC3E}">
        <p14:creationId xmlns:p14="http://schemas.microsoft.com/office/powerpoint/2010/main" val="1158582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ABCCC-16AB-4232-BBCF-D6E5B2F98E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BC6B64-B289-424B-B9DF-C9710F671E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D1CC28-20A8-476A-B68F-502BC4EB0621}"/>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B495F876-4384-4AFB-991D-324377AB2497}"/>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60245899-54F7-48E2-8C14-72718D425603}"/>
              </a:ext>
            </a:extLst>
          </p:cNvPr>
          <p:cNvSpPr>
            <a:spLocks noGrp="1"/>
          </p:cNvSpPr>
          <p:nvPr>
            <p:ph type="sldNum" sz="quarter" idx="12"/>
          </p:nvPr>
        </p:nvSpPr>
        <p:spPr/>
        <p:txBody>
          <a:bodyPr/>
          <a:lstStyle>
            <a:lvl1pPr>
              <a:defRPr/>
            </a:lvl1pPr>
          </a:lstStyle>
          <a:p>
            <a:r>
              <a:rPr lang="en-US" altLang="en-US"/>
              <a:t>Slide </a:t>
            </a:r>
            <a:fld id="{F6C0A7B6-1EAD-4959-95B7-ACDA7E9FF653}" type="slidenum">
              <a:rPr lang="en-US" altLang="en-US"/>
              <a:pPr/>
              <a:t>‹#›</a:t>
            </a:fld>
            <a:endParaRPr lang="en-US" altLang="en-US"/>
          </a:p>
        </p:txBody>
      </p:sp>
      <p:sp>
        <p:nvSpPr>
          <p:cNvPr id="7" name="TextBox 6">
            <a:extLst>
              <a:ext uri="{FF2B5EF4-FFF2-40B4-BE49-F238E27FC236}">
                <a16:creationId xmlns:a16="http://schemas.microsoft.com/office/drawing/2014/main" id="{AC3D06E3-E7BF-4D6F-99E2-62771A831EE6}"/>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802-15-19-0380-04-04md</a:t>
            </a:r>
          </a:p>
        </p:txBody>
      </p:sp>
    </p:spTree>
    <p:extLst>
      <p:ext uri="{BB962C8B-B14F-4D97-AF65-F5344CB8AC3E}">
        <p14:creationId xmlns:p14="http://schemas.microsoft.com/office/powerpoint/2010/main" val="432741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5BBBD-B1EB-454C-8EA7-84963591857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C9F955-B1A0-4D47-AD3F-ED78F7BA3D2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E5CC96E-43A8-46AF-95D7-30A4563757E8}"/>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CC06E32F-2A83-455B-9649-33B13E36CE48}"/>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FD8D6B95-FCA2-47E6-AE0F-8DA0E6CECE2A}"/>
              </a:ext>
            </a:extLst>
          </p:cNvPr>
          <p:cNvSpPr>
            <a:spLocks noGrp="1"/>
          </p:cNvSpPr>
          <p:nvPr>
            <p:ph type="sldNum" sz="quarter" idx="12"/>
          </p:nvPr>
        </p:nvSpPr>
        <p:spPr/>
        <p:txBody>
          <a:bodyPr/>
          <a:lstStyle>
            <a:lvl1pPr>
              <a:defRPr/>
            </a:lvl1pPr>
          </a:lstStyle>
          <a:p>
            <a:r>
              <a:rPr lang="en-US" altLang="en-US"/>
              <a:t>Slide </a:t>
            </a:r>
            <a:fld id="{6FAD73A4-4AEF-4B95-8FBA-FC1E26F5D6AF}" type="slidenum">
              <a:rPr lang="en-US" altLang="en-US"/>
              <a:pPr/>
              <a:t>‹#›</a:t>
            </a:fld>
            <a:endParaRPr lang="en-US" altLang="en-US"/>
          </a:p>
        </p:txBody>
      </p:sp>
      <p:sp>
        <p:nvSpPr>
          <p:cNvPr id="7" name="TextBox 6">
            <a:extLst>
              <a:ext uri="{FF2B5EF4-FFF2-40B4-BE49-F238E27FC236}">
                <a16:creationId xmlns:a16="http://schemas.microsoft.com/office/drawing/2014/main" id="{0772B55B-5CEC-4859-83EB-557C0555E4BA}"/>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802-15-19-0380-04-04md</a:t>
            </a:r>
          </a:p>
        </p:txBody>
      </p:sp>
    </p:spTree>
    <p:extLst>
      <p:ext uri="{BB962C8B-B14F-4D97-AF65-F5344CB8AC3E}">
        <p14:creationId xmlns:p14="http://schemas.microsoft.com/office/powerpoint/2010/main" val="1268856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0E2E6-9C9E-4CDF-BAFC-A85887C805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E67F48-609C-446A-8D1D-2B656275852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2C395A-F926-4540-83FB-6DF796433309}"/>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958E1A-1549-4806-93A6-65151D6A1850}"/>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3BDD0401-41D9-4802-8B5F-FD6930B4E961}"/>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5DE0B43C-352B-49B2-81DE-1765D99B384B}"/>
              </a:ext>
            </a:extLst>
          </p:cNvPr>
          <p:cNvSpPr>
            <a:spLocks noGrp="1"/>
          </p:cNvSpPr>
          <p:nvPr>
            <p:ph type="sldNum" sz="quarter" idx="12"/>
          </p:nvPr>
        </p:nvSpPr>
        <p:spPr/>
        <p:txBody>
          <a:bodyPr/>
          <a:lstStyle>
            <a:lvl1pPr>
              <a:defRPr/>
            </a:lvl1pPr>
          </a:lstStyle>
          <a:p>
            <a:r>
              <a:rPr lang="en-US" altLang="en-US"/>
              <a:t>Slide </a:t>
            </a:r>
            <a:fld id="{C0B3EE5E-E19F-43AA-B660-433DC5921E71}" type="slidenum">
              <a:rPr lang="en-US" altLang="en-US"/>
              <a:pPr/>
              <a:t>‹#›</a:t>
            </a:fld>
            <a:endParaRPr lang="en-US" altLang="en-US"/>
          </a:p>
        </p:txBody>
      </p:sp>
    </p:spTree>
    <p:extLst>
      <p:ext uri="{BB962C8B-B14F-4D97-AF65-F5344CB8AC3E}">
        <p14:creationId xmlns:p14="http://schemas.microsoft.com/office/powerpoint/2010/main" val="3324258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C759C-3FD7-449F-9845-6615441B165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382C54-BECC-4BBB-BC76-C3B38DE8F40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CF5AB9-A154-4542-8367-65CABB225E4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9F05E3-A16B-4EA8-9C95-FB0FDC54CBA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47C1FA-A7B5-4898-AAE5-83191FF0960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6795A6D-FD03-4814-8BDC-EF5E2991F2B9}"/>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74684C86-2374-4CE1-974B-24CE6DA5FBB8}"/>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DBB39419-5FB2-4633-A54C-0F42DE68350A}"/>
              </a:ext>
            </a:extLst>
          </p:cNvPr>
          <p:cNvSpPr>
            <a:spLocks noGrp="1"/>
          </p:cNvSpPr>
          <p:nvPr>
            <p:ph type="sldNum" sz="quarter" idx="12"/>
          </p:nvPr>
        </p:nvSpPr>
        <p:spPr/>
        <p:txBody>
          <a:bodyPr/>
          <a:lstStyle>
            <a:lvl1pPr>
              <a:defRPr/>
            </a:lvl1pPr>
          </a:lstStyle>
          <a:p>
            <a:r>
              <a:rPr lang="en-US" altLang="en-US"/>
              <a:t>Slide </a:t>
            </a:r>
            <a:fld id="{98B4E40C-7376-42E1-A314-7905C388A294}" type="slidenum">
              <a:rPr lang="en-US" altLang="en-US"/>
              <a:pPr/>
              <a:t>‹#›</a:t>
            </a:fld>
            <a:endParaRPr lang="en-US" altLang="en-US"/>
          </a:p>
        </p:txBody>
      </p:sp>
      <p:sp>
        <p:nvSpPr>
          <p:cNvPr id="10" name="TextBox 9">
            <a:extLst>
              <a:ext uri="{FF2B5EF4-FFF2-40B4-BE49-F238E27FC236}">
                <a16:creationId xmlns:a16="http://schemas.microsoft.com/office/drawing/2014/main" id="{E90F481A-8B98-442D-8DEC-72472F2DE123}"/>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802-15-19-0380-04-04md</a:t>
            </a:r>
          </a:p>
        </p:txBody>
      </p:sp>
    </p:spTree>
    <p:extLst>
      <p:ext uri="{BB962C8B-B14F-4D97-AF65-F5344CB8AC3E}">
        <p14:creationId xmlns:p14="http://schemas.microsoft.com/office/powerpoint/2010/main" val="976325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09342-8F71-4BFE-B38E-0808948EA5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0DE7F-C169-4370-9F06-B5CC78AFE68A}"/>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2EA98ED1-64D5-461C-A04C-269DC844C289}"/>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21BC9125-8439-48DC-8D00-2089AE77FE41}"/>
              </a:ext>
            </a:extLst>
          </p:cNvPr>
          <p:cNvSpPr>
            <a:spLocks noGrp="1"/>
          </p:cNvSpPr>
          <p:nvPr>
            <p:ph type="sldNum" sz="quarter" idx="12"/>
          </p:nvPr>
        </p:nvSpPr>
        <p:spPr/>
        <p:txBody>
          <a:bodyPr/>
          <a:lstStyle>
            <a:lvl1pPr>
              <a:defRPr/>
            </a:lvl1pPr>
          </a:lstStyle>
          <a:p>
            <a:r>
              <a:rPr lang="en-US" altLang="en-US"/>
              <a:t>Slide </a:t>
            </a:r>
            <a:fld id="{37C6F246-3CF7-4AFB-9A21-40D13388ACA0}" type="slidenum">
              <a:rPr lang="en-US" altLang="en-US"/>
              <a:pPr/>
              <a:t>‹#›</a:t>
            </a:fld>
            <a:endParaRPr lang="en-US" altLang="en-US"/>
          </a:p>
        </p:txBody>
      </p:sp>
      <p:sp>
        <p:nvSpPr>
          <p:cNvPr id="6" name="TextBox 5">
            <a:extLst>
              <a:ext uri="{FF2B5EF4-FFF2-40B4-BE49-F238E27FC236}">
                <a16:creationId xmlns:a16="http://schemas.microsoft.com/office/drawing/2014/main" id="{186BE969-8F67-4D55-BC4D-1DF77BEE958B}"/>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802-15-19-0380-04-04md</a:t>
            </a:r>
          </a:p>
        </p:txBody>
      </p:sp>
    </p:spTree>
    <p:extLst>
      <p:ext uri="{BB962C8B-B14F-4D97-AF65-F5344CB8AC3E}">
        <p14:creationId xmlns:p14="http://schemas.microsoft.com/office/powerpoint/2010/main" val="3602241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F14174-6F5A-47DE-AC05-9C06B7975E70}"/>
              </a:ext>
            </a:extLst>
          </p:cNvPr>
          <p:cNvSpPr>
            <a:spLocks noGrp="1"/>
          </p:cNvSpPr>
          <p:nvPr>
            <p:ph type="dt" sz="half" idx="10"/>
          </p:nvPr>
        </p:nvSpPr>
        <p:spPr>
          <a:xfrm>
            <a:off x="624439" y="350483"/>
            <a:ext cx="1600200" cy="215444"/>
          </a:xfrm>
        </p:spPr>
        <p:txBody>
          <a:bodyPr/>
          <a:lstStyle>
            <a:lvl1pPr>
              <a:defRPr/>
            </a:lvl1pPr>
          </a:lstStyle>
          <a:p>
            <a:r>
              <a:rPr lang="en-US" altLang="en-US" dirty="0"/>
              <a:t>September, 2019</a:t>
            </a:r>
          </a:p>
        </p:txBody>
      </p:sp>
      <p:sp>
        <p:nvSpPr>
          <p:cNvPr id="3" name="Footer Placeholder 2">
            <a:extLst>
              <a:ext uri="{FF2B5EF4-FFF2-40B4-BE49-F238E27FC236}">
                <a16:creationId xmlns:a16="http://schemas.microsoft.com/office/drawing/2014/main" id="{6A07B235-7310-4AE9-A4C2-936CCA04E1F9}"/>
              </a:ext>
            </a:extLst>
          </p:cNvPr>
          <p:cNvSpPr>
            <a:spLocks noGrp="1"/>
          </p:cNvSpPr>
          <p:nvPr>
            <p:ph type="ftr" sz="quarter" idx="11"/>
          </p:nvPr>
        </p:nvSpPr>
        <p:spPr>
          <a:xfrm>
            <a:off x="5181600" y="6475413"/>
            <a:ext cx="3429000" cy="184666"/>
          </a:xfrm>
        </p:spPr>
        <p:txBody>
          <a:bodyPr/>
          <a:lstStyle>
            <a:lvl1pPr>
              <a:defRPr/>
            </a:lvl1pPr>
          </a:lstStyle>
          <a:p>
            <a:r>
              <a:rPr lang="en-US" altLang="en-US" dirty="0"/>
              <a:t>Chris Hett- Landis+Gyr; Ruben Salazar- Landis+Gyr</a:t>
            </a:r>
          </a:p>
        </p:txBody>
      </p:sp>
      <p:sp>
        <p:nvSpPr>
          <p:cNvPr id="4" name="Slide Number Placeholder 3">
            <a:extLst>
              <a:ext uri="{FF2B5EF4-FFF2-40B4-BE49-F238E27FC236}">
                <a16:creationId xmlns:a16="http://schemas.microsoft.com/office/drawing/2014/main" id="{42EF3FDC-A668-4373-9E31-FFFF4C16C677}"/>
              </a:ext>
            </a:extLst>
          </p:cNvPr>
          <p:cNvSpPr>
            <a:spLocks noGrp="1"/>
          </p:cNvSpPr>
          <p:nvPr>
            <p:ph type="sldNum" sz="quarter" idx="12"/>
          </p:nvPr>
        </p:nvSpPr>
        <p:spPr/>
        <p:txBody>
          <a:bodyPr/>
          <a:lstStyle>
            <a:lvl1pPr>
              <a:defRPr/>
            </a:lvl1pPr>
          </a:lstStyle>
          <a:p>
            <a:r>
              <a:rPr lang="en-US" altLang="en-US"/>
              <a:t>Slide </a:t>
            </a:r>
            <a:fld id="{4DD8C7C7-60C4-4D99-9864-C7A6123B699D}" type="slidenum">
              <a:rPr lang="en-US" altLang="en-US"/>
              <a:pPr/>
              <a:t>‹#›</a:t>
            </a:fld>
            <a:endParaRPr lang="en-US" altLang="en-US"/>
          </a:p>
        </p:txBody>
      </p:sp>
      <p:sp>
        <p:nvSpPr>
          <p:cNvPr id="6" name="TextBox 5">
            <a:extLst>
              <a:ext uri="{FF2B5EF4-FFF2-40B4-BE49-F238E27FC236}">
                <a16:creationId xmlns:a16="http://schemas.microsoft.com/office/drawing/2014/main" id="{9D2881BD-EEC7-4A82-968B-6BF1C764FA64}"/>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802-15-19-0380-04-04md</a:t>
            </a:r>
          </a:p>
        </p:txBody>
      </p:sp>
    </p:spTree>
    <p:extLst>
      <p:ext uri="{BB962C8B-B14F-4D97-AF65-F5344CB8AC3E}">
        <p14:creationId xmlns:p14="http://schemas.microsoft.com/office/powerpoint/2010/main" val="1356359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8EDCE-F2D0-4C2F-8E11-7FB5CCD4979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0C3F40-00B6-4EE7-8F78-29A5877F196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4BA2388-7B6E-4C79-B8BB-EAF6D50437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3F8A30-975F-425E-A67D-B8A78838BD3E}"/>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ECD7C438-3E4C-439E-9CB8-DA9FFBA0070F}"/>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86A0C4BA-0E7D-4812-8896-2EF1F3AF3872}"/>
              </a:ext>
            </a:extLst>
          </p:cNvPr>
          <p:cNvSpPr>
            <a:spLocks noGrp="1"/>
          </p:cNvSpPr>
          <p:nvPr>
            <p:ph type="sldNum" sz="quarter" idx="12"/>
          </p:nvPr>
        </p:nvSpPr>
        <p:spPr/>
        <p:txBody>
          <a:bodyPr/>
          <a:lstStyle>
            <a:lvl1pPr>
              <a:defRPr/>
            </a:lvl1pPr>
          </a:lstStyle>
          <a:p>
            <a:r>
              <a:rPr lang="en-US" altLang="en-US"/>
              <a:t>Slide </a:t>
            </a:r>
            <a:fld id="{9993E729-C620-4E9A-8CE1-7AA83B9E300D}" type="slidenum">
              <a:rPr lang="en-US" altLang="en-US"/>
              <a:pPr/>
              <a:t>‹#›</a:t>
            </a:fld>
            <a:endParaRPr lang="en-US" altLang="en-US"/>
          </a:p>
        </p:txBody>
      </p:sp>
      <p:sp>
        <p:nvSpPr>
          <p:cNvPr id="8" name="TextBox 7">
            <a:extLst>
              <a:ext uri="{FF2B5EF4-FFF2-40B4-BE49-F238E27FC236}">
                <a16:creationId xmlns:a16="http://schemas.microsoft.com/office/drawing/2014/main" id="{C3E2DECE-2EC5-4010-B0AD-507BCFDB1233}"/>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802-15-19-0380-04-04md</a:t>
            </a:r>
          </a:p>
        </p:txBody>
      </p:sp>
    </p:spTree>
    <p:extLst>
      <p:ext uri="{BB962C8B-B14F-4D97-AF65-F5344CB8AC3E}">
        <p14:creationId xmlns:p14="http://schemas.microsoft.com/office/powerpoint/2010/main" val="3269371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5448-0A83-47FE-AC26-5813DE1D7AA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48D95F-A37D-46CA-90F2-8FBC3D7DBA1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1E4F8E-D23A-4943-ABF7-2C3E1E2EC2C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893D14-5F2C-481E-8297-5AC15CDAE1F9}"/>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26A18E53-1C55-4D4D-AB08-5BCE50D0C026}"/>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2258E5B7-399F-4994-AADB-F80CB15621E5}"/>
              </a:ext>
            </a:extLst>
          </p:cNvPr>
          <p:cNvSpPr>
            <a:spLocks noGrp="1"/>
          </p:cNvSpPr>
          <p:nvPr>
            <p:ph type="sldNum" sz="quarter" idx="12"/>
          </p:nvPr>
        </p:nvSpPr>
        <p:spPr/>
        <p:txBody>
          <a:bodyPr/>
          <a:lstStyle>
            <a:lvl1pPr>
              <a:defRPr/>
            </a:lvl1pPr>
          </a:lstStyle>
          <a:p>
            <a:r>
              <a:rPr lang="en-US" altLang="en-US"/>
              <a:t>Slide </a:t>
            </a:r>
            <a:fld id="{767BED91-A00D-4B9B-B46A-41C116CA4B77}" type="slidenum">
              <a:rPr lang="en-US" altLang="en-US"/>
              <a:pPr/>
              <a:t>‹#›</a:t>
            </a:fld>
            <a:endParaRPr lang="en-US" altLang="en-US"/>
          </a:p>
        </p:txBody>
      </p:sp>
      <p:sp>
        <p:nvSpPr>
          <p:cNvPr id="8" name="TextBox 7">
            <a:extLst>
              <a:ext uri="{FF2B5EF4-FFF2-40B4-BE49-F238E27FC236}">
                <a16:creationId xmlns:a16="http://schemas.microsoft.com/office/drawing/2014/main" id="{C4BF977A-BADD-4161-9C41-E2B7497168C0}"/>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802-15-19-0380-04-04md</a:t>
            </a:r>
          </a:p>
        </p:txBody>
      </p:sp>
    </p:spTree>
    <p:extLst>
      <p:ext uri="{BB962C8B-B14F-4D97-AF65-F5344CB8AC3E}">
        <p14:creationId xmlns:p14="http://schemas.microsoft.com/office/powerpoint/2010/main" val="2068266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A507504-C487-4BA8-BE4F-BAC28F2472D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A659733-C5CC-4948-9165-AB940C2EC66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32296234-7DF7-4BC6-99B1-40A8BD3E883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August, 2019</a:t>
            </a:r>
          </a:p>
        </p:txBody>
      </p:sp>
      <p:sp>
        <p:nvSpPr>
          <p:cNvPr id="1029" name="Rectangle 5">
            <a:extLst>
              <a:ext uri="{FF2B5EF4-FFF2-40B4-BE49-F238E27FC236}">
                <a16:creationId xmlns:a16="http://schemas.microsoft.com/office/drawing/2014/main" id="{2C119B38-0440-4FD5-9205-B8B3EDC95ECD}"/>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a:extLst>
              <a:ext uri="{FF2B5EF4-FFF2-40B4-BE49-F238E27FC236}">
                <a16:creationId xmlns:a16="http://schemas.microsoft.com/office/drawing/2014/main" id="{862E8748-EE09-4309-BB28-F7C6E7F00F7A}"/>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89A5BD8-054B-4701-9D27-4D4FF9D88094}" type="slidenum">
              <a:rPr lang="en-US" altLang="en-US"/>
              <a:pPr/>
              <a:t>‹#›</a:t>
            </a:fld>
            <a:endParaRPr lang="en-US" altLang="en-US"/>
          </a:p>
        </p:txBody>
      </p:sp>
      <p:sp>
        <p:nvSpPr>
          <p:cNvPr id="1031" name="Rectangle 7">
            <a:extLst>
              <a:ext uri="{FF2B5EF4-FFF2-40B4-BE49-F238E27FC236}">
                <a16:creationId xmlns:a16="http://schemas.microsoft.com/office/drawing/2014/main" id="{EF9FFDDB-5F2F-431E-95CF-37B1515283FB}"/>
              </a:ext>
            </a:extLst>
          </p:cNvPr>
          <p:cNvSpPr>
            <a:spLocks noChangeArrowheads="1"/>
          </p:cNvSpPr>
          <p:nvPr/>
        </p:nvSpPr>
        <p:spPr bwMode="auto">
          <a:xfrm>
            <a:off x="4495800" y="396875"/>
            <a:ext cx="396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a:t>doc.: IEEE 802.15-&lt;doc#&gt;</a:t>
            </a:r>
          </a:p>
        </p:txBody>
      </p:sp>
      <p:sp>
        <p:nvSpPr>
          <p:cNvPr id="1032" name="Line 8">
            <a:extLst>
              <a:ext uri="{FF2B5EF4-FFF2-40B4-BE49-F238E27FC236}">
                <a16:creationId xmlns:a16="http://schemas.microsoft.com/office/drawing/2014/main" id="{CFAA46C1-B60D-4B62-BC91-E26B789AF84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DA4D0B04-4353-4AA2-B026-3F76F7064060}"/>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8DC2CADA-A610-4755-BF09-FF60635C3A19}"/>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kern="12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anose="02020603050405020304" pitchFamily="18" charset="0"/>
        </a:defRPr>
      </a:lvl2pPr>
      <a:lvl3pPr algn="ctr" rtl="0" eaLnBrk="0" fontAlgn="base" hangingPunct="0">
        <a:spcBef>
          <a:spcPct val="0"/>
        </a:spcBef>
        <a:spcAft>
          <a:spcPct val="0"/>
        </a:spcAft>
        <a:defRPr sz="3600">
          <a:solidFill>
            <a:schemeClr val="tx2"/>
          </a:solidFill>
          <a:latin typeface="Times New Roman" panose="02020603050405020304" pitchFamily="18" charset="0"/>
        </a:defRPr>
      </a:lvl3pPr>
      <a:lvl4pPr algn="ctr" rtl="0" eaLnBrk="0" fontAlgn="base" hangingPunct="0">
        <a:spcBef>
          <a:spcPct val="0"/>
        </a:spcBef>
        <a:spcAft>
          <a:spcPct val="0"/>
        </a:spcAft>
        <a:defRPr sz="3600">
          <a:solidFill>
            <a:schemeClr val="tx2"/>
          </a:solidFill>
          <a:latin typeface="Times New Roman" panose="02020603050405020304" pitchFamily="18" charset="0"/>
        </a:defRPr>
      </a:lvl4pPr>
      <a:lvl5pPr algn="ctr" rtl="0" eaLnBrk="0" fontAlgn="base" hangingPunct="0">
        <a:spcBef>
          <a:spcPct val="0"/>
        </a:spcBef>
        <a:spcAft>
          <a:spcPct val="0"/>
        </a:spcAft>
        <a:defRPr sz="3600">
          <a:solidFill>
            <a:schemeClr val="tx2"/>
          </a:solidFill>
          <a:latin typeface="Times New Roman" panose="02020603050405020304" pitchFamily="18" charset="0"/>
        </a:defRPr>
      </a:lvl5pPr>
      <a:lvl6pPr marL="457200" algn="ctr" rtl="0" eaLnBrk="0" fontAlgn="base" hangingPunct="0">
        <a:spcBef>
          <a:spcPct val="0"/>
        </a:spcBef>
        <a:spcAft>
          <a:spcPct val="0"/>
        </a:spcAft>
        <a:defRPr sz="3600">
          <a:solidFill>
            <a:schemeClr val="tx2"/>
          </a:solidFill>
          <a:latin typeface="Times New Roman" panose="02020603050405020304" pitchFamily="18" charset="0"/>
        </a:defRPr>
      </a:lvl6pPr>
      <a:lvl7pPr marL="914400" algn="ctr" rtl="0" eaLnBrk="0" fontAlgn="base" hangingPunct="0">
        <a:spcBef>
          <a:spcPct val="0"/>
        </a:spcBef>
        <a:spcAft>
          <a:spcPct val="0"/>
        </a:spcAft>
        <a:defRPr sz="3600">
          <a:solidFill>
            <a:schemeClr val="tx2"/>
          </a:solidFill>
          <a:latin typeface="Times New Roman" panose="02020603050405020304" pitchFamily="18" charset="0"/>
        </a:defRPr>
      </a:lvl7pPr>
      <a:lvl8pPr marL="1371600" algn="ctr" rtl="0" eaLnBrk="0" fontAlgn="base" hangingPunct="0">
        <a:spcBef>
          <a:spcPct val="0"/>
        </a:spcBef>
        <a:spcAft>
          <a:spcPct val="0"/>
        </a:spcAft>
        <a:defRPr sz="3600">
          <a:solidFill>
            <a:schemeClr val="tx2"/>
          </a:solidFill>
          <a:latin typeface="Times New Roman" panose="02020603050405020304" pitchFamily="18" charset="0"/>
        </a:defRPr>
      </a:lvl8pPr>
      <a:lvl9pPr marL="1828800" algn="ctr" rtl="0" eaLnBrk="0" fontAlgn="base" hangingPunct="0">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08585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42875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177165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gstuebin@cisco.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4FE577A6-828B-4625-8F23-1BA8F73FC3AE}"/>
              </a:ext>
            </a:extLst>
          </p:cNvPr>
          <p:cNvSpPr>
            <a:spLocks noGrp="1"/>
          </p:cNvSpPr>
          <p:nvPr>
            <p:ph type="dt" sz="half" idx="10"/>
          </p:nvPr>
        </p:nvSpPr>
        <p:spPr/>
        <p:txBody>
          <a:bodyPr/>
          <a:lstStyle/>
          <a:p>
            <a:r>
              <a:rPr lang="en-US" altLang="en-US" dirty="0"/>
              <a:t>September, 2019</a:t>
            </a:r>
          </a:p>
        </p:txBody>
      </p:sp>
      <p:sp>
        <p:nvSpPr>
          <p:cNvPr id="5" name="Footer Placeholder 2">
            <a:extLst>
              <a:ext uri="{FF2B5EF4-FFF2-40B4-BE49-F238E27FC236}">
                <a16:creationId xmlns:a16="http://schemas.microsoft.com/office/drawing/2014/main" id="{AAE3EB75-1E33-499C-933E-9867BAF0FC1D}"/>
              </a:ext>
            </a:extLst>
          </p:cNvPr>
          <p:cNvSpPr>
            <a:spLocks noGrp="1"/>
          </p:cNvSpPr>
          <p:nvPr>
            <p:ph type="ftr" sz="quarter" idx="11"/>
          </p:nvPr>
        </p:nvSpPr>
        <p:spPr/>
        <p:txBody>
          <a:bodyPr/>
          <a:lstStyle/>
          <a:p>
            <a:r>
              <a:rPr lang="en-US" altLang="en-US" dirty="0"/>
              <a:t>Chris Hett-Landis+Gyr, Ruben Salazar-Landis+Gyr</a:t>
            </a:r>
          </a:p>
        </p:txBody>
      </p:sp>
      <p:sp>
        <p:nvSpPr>
          <p:cNvPr id="6" name="Slide Number Placeholder 3">
            <a:extLst>
              <a:ext uri="{FF2B5EF4-FFF2-40B4-BE49-F238E27FC236}">
                <a16:creationId xmlns:a16="http://schemas.microsoft.com/office/drawing/2014/main" id="{BD6267F2-0952-4D61-83E7-58B308A15CF4}"/>
              </a:ext>
            </a:extLst>
          </p:cNvPr>
          <p:cNvSpPr>
            <a:spLocks noGrp="1"/>
          </p:cNvSpPr>
          <p:nvPr>
            <p:ph type="sldNum" sz="quarter" idx="12"/>
          </p:nvPr>
        </p:nvSpPr>
        <p:spPr/>
        <p:txBody>
          <a:bodyPr/>
          <a:lstStyle/>
          <a:p>
            <a:r>
              <a:rPr lang="en-US" altLang="en-US"/>
              <a:t>Slide </a:t>
            </a:r>
            <a:fld id="{CEFCACDB-66C2-472D-89A6-78C5628BE40B}" type="slidenum">
              <a:rPr lang="en-US" altLang="en-US"/>
              <a:pPr/>
              <a:t>1</a:t>
            </a:fld>
            <a:endParaRPr lang="en-US" altLang="en-US"/>
          </a:p>
        </p:txBody>
      </p:sp>
      <p:sp>
        <p:nvSpPr>
          <p:cNvPr id="27651" name="Rectangle 3">
            <a:extLst>
              <a:ext uri="{FF2B5EF4-FFF2-40B4-BE49-F238E27FC236}">
                <a16:creationId xmlns:a16="http://schemas.microsoft.com/office/drawing/2014/main" id="{8AFF2A75-954A-47E5-B3C2-A00B8CF88E1D}"/>
              </a:ext>
            </a:extLst>
          </p:cNvPr>
          <p:cNvSpPr>
            <a:spLocks noChangeArrowheads="1"/>
          </p:cNvSpPr>
          <p:nvPr/>
        </p:nvSpPr>
        <p:spPr bwMode="auto">
          <a:xfrm>
            <a:off x="152400" y="609600"/>
            <a:ext cx="89154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t>CID 422 Proposal</a:t>
            </a:r>
          </a:p>
          <a:p>
            <a:r>
              <a:rPr lang="en-US" altLang="en-US" sz="1600" b="1" dirty="0">
                <a:solidFill>
                  <a:schemeClr val="tx2"/>
                </a:solidFill>
              </a:rPr>
              <a:t>Date Submitted:  </a:t>
            </a:r>
            <a:r>
              <a:rPr lang="en-US" altLang="en-US" sz="1600" dirty="0"/>
              <a:t>Sept. 16, 2019	</a:t>
            </a:r>
          </a:p>
          <a:p>
            <a:r>
              <a:rPr lang="en-US" altLang="en-US" sz="1600" b="1" dirty="0">
                <a:solidFill>
                  <a:schemeClr val="tx2"/>
                </a:solidFill>
              </a:rPr>
              <a:t>Source:</a:t>
            </a:r>
            <a:r>
              <a:rPr lang="en-US" altLang="en-US" sz="1600" dirty="0">
                <a:solidFill>
                  <a:schemeClr val="tx2"/>
                </a:solidFill>
              </a:rPr>
              <a:t>  </a:t>
            </a:r>
            <a:r>
              <a:rPr lang="en-US" altLang="en-US" sz="1600" dirty="0"/>
              <a:t>Gary Stuebing, Cisco Systems</a:t>
            </a:r>
          </a:p>
          <a:p>
            <a:r>
              <a:rPr lang="en-US" altLang="en-US" sz="1600" dirty="0">
                <a:solidFill>
                  <a:schemeClr val="tx2"/>
                </a:solidFill>
              </a:rPr>
              <a:t>Voice: </a:t>
            </a:r>
            <a:r>
              <a:rPr lang="en-US" altLang="en-US" sz="1600" dirty="0"/>
              <a:t>+1-803-230-3027</a:t>
            </a:r>
            <a:r>
              <a:rPr lang="en-US" altLang="en-US" sz="1600" dirty="0">
                <a:solidFill>
                  <a:schemeClr val="tx2"/>
                </a:solidFill>
              </a:rPr>
              <a:t>, E-Mail: </a:t>
            </a:r>
            <a:r>
              <a:rPr lang="en-US" altLang="en-US" sz="1600" dirty="0">
                <a:hlinkClick r:id="rId2"/>
              </a:rPr>
              <a:t>gstuebin@cisco.com</a:t>
            </a:r>
            <a:r>
              <a:rPr lang="en-US" altLang="en-US" sz="1600" dirty="0"/>
              <a:t>	</a:t>
            </a:r>
          </a:p>
          <a:p>
            <a:endParaRPr lang="en-US" altLang="en-US" sz="1600" dirty="0"/>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t>LB158 Comment Resolution</a:t>
            </a: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Proposed resolution for CID 422</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t>Resolve comment ID 422 from LB158</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181600" y="6475413"/>
            <a:ext cx="3429000" cy="184666"/>
          </a:xfrm>
        </p:spPr>
        <p:txBody>
          <a:bodyPr/>
          <a:lstStyle/>
          <a:p>
            <a:r>
              <a:rPr lang="en-US" altLang="en-US" dirty="0"/>
              <a:t>Chris Hett-Landis+Gyr, Ruben Salazar-Landis+Gyr</a:t>
            </a:r>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10</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676400"/>
            <a:ext cx="7772400" cy="4419600"/>
          </a:xfrm>
          <a:ln/>
        </p:spPr>
        <p:txBody>
          <a:bodyPr/>
          <a:lstStyle/>
          <a:p>
            <a:pPr lvl="1"/>
            <a:r>
              <a:rPr lang="en-US" altLang="en-US" sz="2400" dirty="0"/>
              <a:t>Edit lines 1 and 2, section 19.5, page 594</a:t>
            </a:r>
          </a:p>
          <a:p>
            <a:pPr marL="800100" lvl="2" indent="0">
              <a:buNone/>
            </a:pPr>
            <a:r>
              <a:rPr lang="en-US" altLang="en-US" sz="1200" dirty="0"/>
              <a:t>Current text: “Devices employing the mode switch mechanism shall meet the MAC timing requirements of 5.1.1.1.1 and 5.1.1.1.2, using the symbol period of the PHY mode prior to the mode switch”</a:t>
            </a:r>
          </a:p>
          <a:p>
            <a:pPr marL="800100" lvl="2" indent="0">
              <a:buNone/>
            </a:pPr>
            <a:endParaRPr lang="en-US" altLang="en-US" sz="1200" dirty="0"/>
          </a:p>
          <a:p>
            <a:pPr marL="800100" lvl="2" indent="0">
              <a:buNone/>
            </a:pPr>
            <a:r>
              <a:rPr lang="en-US" altLang="en-US" sz="1200" dirty="0"/>
              <a:t>New text: : “Devices employing the mode switch mechanism shall meet the MAC timing requirements of </a:t>
            </a:r>
            <a:r>
              <a:rPr lang="en-US" altLang="en-US" sz="1200" dirty="0">
                <a:solidFill>
                  <a:srgbClr val="FF0000"/>
                </a:solidFill>
              </a:rPr>
              <a:t>6.2.1.1 </a:t>
            </a:r>
            <a:r>
              <a:rPr lang="en-US" altLang="en-US" sz="1200" dirty="0"/>
              <a:t>and </a:t>
            </a:r>
            <a:r>
              <a:rPr lang="en-US" altLang="en-US" sz="1200" dirty="0">
                <a:solidFill>
                  <a:srgbClr val="FF0000"/>
                </a:solidFill>
              </a:rPr>
              <a:t>6.2.1.2</a:t>
            </a:r>
            <a:r>
              <a:rPr lang="en-US" altLang="en-US" sz="1200" dirty="0"/>
              <a:t>, using the symbol period of the PHY mode prior to the mode switch”</a:t>
            </a:r>
          </a:p>
          <a:p>
            <a:pPr lvl="1"/>
            <a:endParaRPr lang="en-US" altLang="en-US" sz="1200" dirty="0">
              <a:solidFill>
                <a:srgbClr val="FF0000"/>
              </a:solidFill>
            </a:endParaRPr>
          </a:p>
          <a:p>
            <a:pPr lvl="1"/>
            <a:endParaRPr lang="en-US" altLang="en-US" sz="1200" dirty="0">
              <a:solidFill>
                <a:srgbClr val="FF0000"/>
              </a:solidFill>
            </a:endParaRPr>
          </a:p>
          <a:p>
            <a:pPr lvl="1"/>
            <a:r>
              <a:rPr lang="en-US" altLang="en-US" sz="2400" dirty="0"/>
              <a:t>Finally, there are two edits to be added to Table 11-2, section 11.3, page 485, which are part of comment CID 392, and will be added to that CID.</a:t>
            </a:r>
          </a:p>
          <a:p>
            <a:pPr marL="457200" lvl="1" indent="0">
              <a:buNone/>
            </a:pPr>
            <a:endParaRPr lang="en-US" altLang="en-US" sz="1200" dirty="0">
              <a:solidFill>
                <a:srgbClr val="FF0000"/>
              </a:solidFill>
            </a:endParaRPr>
          </a:p>
        </p:txBody>
      </p:sp>
      <p:sp>
        <p:nvSpPr>
          <p:cNvPr id="7" name="Date Placeholder 1">
            <a:extLst>
              <a:ext uri="{FF2B5EF4-FFF2-40B4-BE49-F238E27FC236}">
                <a16:creationId xmlns:a16="http://schemas.microsoft.com/office/drawing/2014/main" id="{59F011DB-8E5F-584E-B33E-A43EF3FB9899}"/>
              </a:ext>
            </a:extLst>
          </p:cNvPr>
          <p:cNvSpPr>
            <a:spLocks noGrp="1"/>
          </p:cNvSpPr>
          <p:nvPr>
            <p:ph type="dt" sz="half" idx="10"/>
          </p:nvPr>
        </p:nvSpPr>
        <p:spPr>
          <a:xfrm>
            <a:off x="624439" y="350483"/>
            <a:ext cx="1600200" cy="215444"/>
          </a:xfrm>
        </p:spPr>
        <p:txBody>
          <a:bodyPr/>
          <a:lstStyle/>
          <a:p>
            <a:r>
              <a:rPr lang="en-US" altLang="en-US" dirty="0"/>
              <a:t>September, 2019</a:t>
            </a:r>
          </a:p>
        </p:txBody>
      </p:sp>
    </p:spTree>
    <p:extLst>
      <p:ext uri="{BB962C8B-B14F-4D97-AF65-F5344CB8AC3E}">
        <p14:creationId xmlns:p14="http://schemas.microsoft.com/office/powerpoint/2010/main" val="2918687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029200" y="6475413"/>
            <a:ext cx="3581400" cy="369332"/>
          </a:xfrm>
        </p:spPr>
        <p:txBody>
          <a:bodyPr/>
          <a:lstStyle/>
          <a:p>
            <a:r>
              <a:rPr lang="en-US" altLang="en-US" dirty="0"/>
              <a:t>Chris Hett- Landis+Gyr; Ruben Salazar- Landis+Gyr</a:t>
            </a:r>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2</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676400"/>
            <a:ext cx="7772400" cy="4419600"/>
          </a:xfrm>
          <a:ln/>
        </p:spPr>
        <p:txBody>
          <a:bodyPr/>
          <a:lstStyle/>
          <a:p>
            <a:r>
              <a:rPr lang="en-US" altLang="en-US" sz="2800" dirty="0"/>
              <a:t>Section 19.2.3</a:t>
            </a:r>
          </a:p>
          <a:p>
            <a:pPr lvl="1"/>
            <a:r>
              <a:rPr lang="en-US" sz="2400" dirty="0"/>
              <a:t>How are Operation Modes #1a and #1b handled with the mode switch?  We should either say this feature is not supported for these operating modes or define how #1a and #1b are handled.</a:t>
            </a:r>
            <a:r>
              <a:rPr lang="en-US" sz="2000" dirty="0"/>
              <a:t> </a:t>
            </a:r>
            <a:endParaRPr lang="en-US" altLang="en-US" sz="2000" dirty="0"/>
          </a:p>
        </p:txBody>
      </p:sp>
      <p:sp>
        <p:nvSpPr>
          <p:cNvPr id="7" name="Date Placeholder 1">
            <a:extLst>
              <a:ext uri="{FF2B5EF4-FFF2-40B4-BE49-F238E27FC236}">
                <a16:creationId xmlns:a16="http://schemas.microsoft.com/office/drawing/2014/main" id="{F637A166-899C-C845-A5CD-DAABFF5C6145}"/>
              </a:ext>
            </a:extLst>
          </p:cNvPr>
          <p:cNvSpPr txBox="1">
            <a:spLocks/>
          </p:cNvSpPr>
          <p:nvPr/>
        </p:nvSpPr>
        <p:spPr bwMode="auto">
          <a:xfrm>
            <a:off x="685800" y="2798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September, 2019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029200" y="6475413"/>
            <a:ext cx="3581400" cy="369332"/>
          </a:xfrm>
        </p:spPr>
        <p:txBody>
          <a:bodyPr/>
          <a:lstStyle/>
          <a:p>
            <a:r>
              <a:rPr lang="en-US" altLang="en-US" dirty="0"/>
              <a:t>Chris Hett-Landis+Gyr, Ruben Salazar-Landis+Gyr</a:t>
            </a:r>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3</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524000"/>
            <a:ext cx="7772400" cy="4419600"/>
          </a:xfrm>
          <a:ln/>
        </p:spPr>
        <p:txBody>
          <a:bodyPr/>
          <a:lstStyle/>
          <a:p>
            <a:r>
              <a:rPr lang="en-US" altLang="en-US" sz="2800" dirty="0"/>
              <a:t>Existing New Mode field has 4-bits to specify the FSK operating mode, however, up to 7 operating modes are available in some cases [1a, 1b, 1, 2, 3, 4, 5]</a:t>
            </a:r>
          </a:p>
          <a:p>
            <a:endParaRPr lang="en-US" altLang="en-US" sz="2000" dirty="0"/>
          </a:p>
        </p:txBody>
      </p:sp>
      <p:pic>
        <p:nvPicPr>
          <p:cNvPr id="2" name="Picture 1">
            <a:extLst>
              <a:ext uri="{FF2B5EF4-FFF2-40B4-BE49-F238E27FC236}">
                <a16:creationId xmlns:a16="http://schemas.microsoft.com/office/drawing/2014/main" id="{D6ADBD16-5DF2-4D56-97C3-C9D71DE73FBE}"/>
              </a:ext>
            </a:extLst>
          </p:cNvPr>
          <p:cNvPicPr>
            <a:picLocks noChangeAspect="1"/>
          </p:cNvPicPr>
          <p:nvPr/>
        </p:nvPicPr>
        <p:blipFill>
          <a:blip r:embed="rId3"/>
          <a:stretch>
            <a:fillRect/>
          </a:stretch>
        </p:blipFill>
        <p:spPr>
          <a:xfrm>
            <a:off x="3152775" y="3733800"/>
            <a:ext cx="2838450" cy="2305050"/>
          </a:xfrm>
          <a:prstGeom prst="rect">
            <a:avLst/>
          </a:prstGeom>
        </p:spPr>
      </p:pic>
      <p:sp>
        <p:nvSpPr>
          <p:cNvPr id="8" name="Date Placeholder 1">
            <a:extLst>
              <a:ext uri="{FF2B5EF4-FFF2-40B4-BE49-F238E27FC236}">
                <a16:creationId xmlns:a16="http://schemas.microsoft.com/office/drawing/2014/main" id="{191B01EC-3D1F-1141-BD05-3F2AD8645CF9}"/>
              </a:ext>
            </a:extLst>
          </p:cNvPr>
          <p:cNvSpPr>
            <a:spLocks noGrp="1"/>
          </p:cNvSpPr>
          <p:nvPr>
            <p:ph type="dt" sz="half" idx="10"/>
          </p:nvPr>
        </p:nvSpPr>
        <p:spPr>
          <a:xfrm>
            <a:off x="624439" y="350483"/>
            <a:ext cx="1600200" cy="215444"/>
          </a:xfrm>
        </p:spPr>
        <p:txBody>
          <a:bodyPr/>
          <a:lstStyle/>
          <a:p>
            <a:r>
              <a:rPr lang="en-US" altLang="en-US" dirty="0"/>
              <a:t>September, 2019</a:t>
            </a:r>
          </a:p>
        </p:txBody>
      </p:sp>
    </p:spTree>
    <p:extLst>
      <p:ext uri="{BB962C8B-B14F-4D97-AF65-F5344CB8AC3E}">
        <p14:creationId xmlns:p14="http://schemas.microsoft.com/office/powerpoint/2010/main" val="3831232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181600" y="6475413"/>
            <a:ext cx="3429000" cy="369332"/>
          </a:xfrm>
        </p:spPr>
        <p:txBody>
          <a:bodyPr/>
          <a:lstStyle/>
          <a:p>
            <a:r>
              <a:rPr lang="en-US" altLang="en-US" dirty="0"/>
              <a:t>Chris Hett-Landis+Gyr, Ruben Salazar-Landis+Gyr</a:t>
            </a:r>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4</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676400"/>
            <a:ext cx="7772400" cy="4419600"/>
          </a:xfrm>
          <a:ln/>
        </p:spPr>
        <p:txBody>
          <a:bodyPr/>
          <a:lstStyle/>
          <a:p>
            <a:r>
              <a:rPr lang="en-US" altLang="en-US" sz="2800" dirty="0"/>
              <a:t>In order to support backward compatibility with older devices, we can use the reserved bit in the Modulation Scheme field to denote the new </a:t>
            </a:r>
            <a:r>
              <a:rPr lang="en-US" altLang="en-US" sz="2800" dirty="0" err="1"/>
              <a:t>New</a:t>
            </a:r>
            <a:r>
              <a:rPr lang="en-US" altLang="en-US" sz="2800" dirty="0"/>
              <a:t> Mode field definition.</a:t>
            </a:r>
          </a:p>
          <a:p>
            <a:endParaRPr lang="en-US" altLang="en-US" sz="2000" dirty="0"/>
          </a:p>
        </p:txBody>
      </p:sp>
      <p:graphicFrame>
        <p:nvGraphicFramePr>
          <p:cNvPr id="8" name="Table 7">
            <a:extLst>
              <a:ext uri="{FF2B5EF4-FFF2-40B4-BE49-F238E27FC236}">
                <a16:creationId xmlns:a16="http://schemas.microsoft.com/office/drawing/2014/main" id="{ABF41952-2893-42F9-B017-4BF916D9FB1B}"/>
              </a:ext>
            </a:extLst>
          </p:cNvPr>
          <p:cNvGraphicFramePr>
            <a:graphicFrameLocks noGrp="1"/>
          </p:cNvGraphicFramePr>
          <p:nvPr>
            <p:extLst>
              <p:ext uri="{D42A27DB-BD31-4B8C-83A1-F6EECF244321}">
                <p14:modId xmlns:p14="http://schemas.microsoft.com/office/powerpoint/2010/main" val="3276443557"/>
              </p:ext>
            </p:extLst>
          </p:nvPr>
        </p:nvGraphicFramePr>
        <p:xfrm>
          <a:off x="4875213" y="4419600"/>
          <a:ext cx="2851150" cy="1001379"/>
        </p:xfrm>
        <a:graphic>
          <a:graphicData uri="http://schemas.openxmlformats.org/drawingml/2006/table">
            <a:tbl>
              <a:tblPr firstRow="1" firstCol="1" bandRow="1">
                <a:tableStyleId>{5940675A-B579-460E-94D1-54222C63F5DA}</a:tableStyleId>
              </a:tblPr>
              <a:tblGrid>
                <a:gridCol w="990600">
                  <a:extLst>
                    <a:ext uri="{9D8B030D-6E8A-4147-A177-3AD203B41FA5}">
                      <a16:colId xmlns:a16="http://schemas.microsoft.com/office/drawing/2014/main" val="3095524249"/>
                    </a:ext>
                  </a:extLst>
                </a:gridCol>
                <a:gridCol w="1860550">
                  <a:extLst>
                    <a:ext uri="{9D8B030D-6E8A-4147-A177-3AD203B41FA5}">
                      <a16:colId xmlns:a16="http://schemas.microsoft.com/office/drawing/2014/main" val="2189264336"/>
                    </a:ext>
                  </a:extLst>
                </a:gridCol>
              </a:tblGrid>
              <a:tr h="271595">
                <a:tc>
                  <a:txBody>
                    <a:bodyPr/>
                    <a:lstStyle/>
                    <a:p>
                      <a:pPr marL="0" marR="0" algn="ctr">
                        <a:spcBef>
                          <a:spcPts val="0"/>
                        </a:spcBef>
                        <a:spcAft>
                          <a:spcPts val="0"/>
                        </a:spcAft>
                      </a:pPr>
                      <a:r>
                        <a:rPr lang="en-US" sz="1200" b="1" dirty="0">
                          <a:effectLst/>
                        </a:rPr>
                        <a:t>Field Value</a:t>
                      </a:r>
                      <a:endParaRPr lang="en-US" sz="1200" b="1"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ctr">
                        <a:spcBef>
                          <a:spcPts val="0"/>
                        </a:spcBef>
                        <a:spcAft>
                          <a:spcPts val="0"/>
                        </a:spcAft>
                      </a:pPr>
                      <a:r>
                        <a:rPr lang="en-US" sz="1200" b="1" dirty="0">
                          <a:effectLst/>
                        </a:rPr>
                        <a:t>Description</a:t>
                      </a:r>
                      <a:endParaRPr lang="en-US" sz="1200" b="1"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958971687"/>
                  </a:ext>
                </a:extLst>
              </a:tr>
              <a:tr h="182446">
                <a:tc>
                  <a:txBody>
                    <a:bodyPr/>
                    <a:lstStyle/>
                    <a:p>
                      <a:pPr marL="0" marR="0" algn="ctr">
                        <a:spcBef>
                          <a:spcPts val="0"/>
                        </a:spcBef>
                        <a:spcAft>
                          <a:spcPts val="0"/>
                        </a:spcAft>
                      </a:pPr>
                      <a:r>
                        <a:rPr lang="en-US" sz="1100" dirty="0">
                          <a:effectLst/>
                        </a:rPr>
                        <a:t>0</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rPr>
                        <a:t>FSK</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253295215"/>
                  </a:ext>
                </a:extLst>
              </a:tr>
              <a:tr h="182446">
                <a:tc>
                  <a:txBody>
                    <a:bodyPr/>
                    <a:lstStyle/>
                    <a:p>
                      <a:pPr marL="0" marR="0" algn="ctr">
                        <a:spcBef>
                          <a:spcPts val="0"/>
                        </a:spcBef>
                        <a:spcAft>
                          <a:spcPts val="0"/>
                        </a:spcAft>
                      </a:pPr>
                      <a:r>
                        <a:rPr lang="en-US" sz="1100" dirty="0">
                          <a:effectLst/>
                        </a:rPr>
                        <a:t>1</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rPr>
                        <a:t>OFDM</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306304926"/>
                  </a:ext>
                </a:extLst>
              </a:tr>
              <a:tr h="182446">
                <a:tc>
                  <a:txBody>
                    <a:bodyPr/>
                    <a:lstStyle/>
                    <a:p>
                      <a:pPr marL="0" marR="0" algn="ctr">
                        <a:spcBef>
                          <a:spcPts val="0"/>
                        </a:spcBef>
                        <a:spcAft>
                          <a:spcPts val="0"/>
                        </a:spcAft>
                      </a:pPr>
                      <a:r>
                        <a:rPr lang="en-US" sz="1100" dirty="0">
                          <a:effectLst/>
                        </a:rPr>
                        <a:t>2</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rPr>
                        <a:t>O-QPSK</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989602431"/>
                  </a:ext>
                </a:extLst>
              </a:tr>
              <a:tr h="182446">
                <a:tc>
                  <a:txBody>
                    <a:bodyPr/>
                    <a:lstStyle/>
                    <a:p>
                      <a:pPr marL="0" marR="0" algn="ctr">
                        <a:spcBef>
                          <a:spcPts val="0"/>
                        </a:spcBef>
                        <a:spcAft>
                          <a:spcPts val="0"/>
                        </a:spcAft>
                      </a:pPr>
                      <a:r>
                        <a:rPr lang="en-US" sz="1100" dirty="0">
                          <a:effectLst/>
                        </a:rPr>
                        <a:t>3</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rPr>
                        <a:t>Additional Modes</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945522382"/>
                  </a:ext>
                </a:extLst>
              </a:tr>
            </a:tbl>
          </a:graphicData>
        </a:graphic>
      </p:graphicFrame>
      <p:pic>
        <p:nvPicPr>
          <p:cNvPr id="3" name="Picture 2">
            <a:extLst>
              <a:ext uri="{FF2B5EF4-FFF2-40B4-BE49-F238E27FC236}">
                <a16:creationId xmlns:a16="http://schemas.microsoft.com/office/drawing/2014/main" id="{D08D7E61-7362-494B-8337-02553A1EA138}"/>
              </a:ext>
            </a:extLst>
          </p:cNvPr>
          <p:cNvPicPr>
            <a:picLocks noChangeAspect="1"/>
          </p:cNvPicPr>
          <p:nvPr/>
        </p:nvPicPr>
        <p:blipFill>
          <a:blip r:embed="rId3"/>
          <a:stretch>
            <a:fillRect/>
          </a:stretch>
        </p:blipFill>
        <p:spPr>
          <a:xfrm>
            <a:off x="381000" y="3784204"/>
            <a:ext cx="3276600" cy="1943100"/>
          </a:xfrm>
          <a:prstGeom prst="rect">
            <a:avLst/>
          </a:prstGeom>
        </p:spPr>
      </p:pic>
      <p:cxnSp>
        <p:nvCxnSpPr>
          <p:cNvPr id="9" name="Straight Arrow Connector 8">
            <a:extLst>
              <a:ext uri="{FF2B5EF4-FFF2-40B4-BE49-F238E27FC236}">
                <a16:creationId xmlns:a16="http://schemas.microsoft.com/office/drawing/2014/main" id="{3BE5E0B9-59A8-4192-B907-77D84A0DC004}"/>
              </a:ext>
            </a:extLst>
          </p:cNvPr>
          <p:cNvCxnSpPr/>
          <p:nvPr/>
        </p:nvCxnSpPr>
        <p:spPr bwMode="auto">
          <a:xfrm>
            <a:off x="3276600" y="4800600"/>
            <a:ext cx="1333500" cy="0"/>
          </a:xfrm>
          <a:prstGeom prst="straightConnector1">
            <a:avLst/>
          </a:prstGeom>
          <a:solidFill>
            <a:schemeClr val="accent1"/>
          </a:solid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extBox 1"/>
          <p:cNvSpPr txBox="1"/>
          <p:nvPr/>
        </p:nvSpPr>
        <p:spPr>
          <a:xfrm>
            <a:off x="4648200" y="4038600"/>
            <a:ext cx="3174267" cy="276999"/>
          </a:xfrm>
          <a:prstGeom prst="rect">
            <a:avLst/>
          </a:prstGeom>
          <a:noFill/>
        </p:spPr>
        <p:txBody>
          <a:bodyPr wrap="none" rtlCol="0">
            <a:spAutoFit/>
          </a:bodyPr>
          <a:lstStyle/>
          <a:p>
            <a:r>
              <a:rPr lang="en-US" b="1" dirty="0">
                <a:latin typeface="Bahnschrift" panose="020B0502040204020203" pitchFamily="34" charset="0"/>
              </a:rPr>
              <a:t>Table 20-4 – Modulation Scheme field values</a:t>
            </a:r>
          </a:p>
        </p:txBody>
      </p:sp>
      <p:sp>
        <p:nvSpPr>
          <p:cNvPr id="11" name="Date Placeholder 1">
            <a:extLst>
              <a:ext uri="{FF2B5EF4-FFF2-40B4-BE49-F238E27FC236}">
                <a16:creationId xmlns:a16="http://schemas.microsoft.com/office/drawing/2014/main" id="{35E7D9C1-F9C8-C54D-B710-01F22BCD4E94}"/>
              </a:ext>
            </a:extLst>
          </p:cNvPr>
          <p:cNvSpPr>
            <a:spLocks noGrp="1"/>
          </p:cNvSpPr>
          <p:nvPr>
            <p:ph type="dt" sz="half" idx="10"/>
          </p:nvPr>
        </p:nvSpPr>
        <p:spPr>
          <a:xfrm>
            <a:off x="624439" y="350483"/>
            <a:ext cx="1600200" cy="215444"/>
          </a:xfrm>
        </p:spPr>
        <p:txBody>
          <a:bodyPr/>
          <a:lstStyle/>
          <a:p>
            <a:r>
              <a:rPr lang="en-US" altLang="en-US" dirty="0"/>
              <a:t>September, 2019</a:t>
            </a:r>
          </a:p>
        </p:txBody>
      </p:sp>
    </p:spTree>
    <p:extLst>
      <p:ext uri="{BB962C8B-B14F-4D97-AF65-F5344CB8AC3E}">
        <p14:creationId xmlns:p14="http://schemas.microsoft.com/office/powerpoint/2010/main" val="2273273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81A24423-A6AA-41CB-8B86-95BBC80EEA8A}"/>
              </a:ext>
            </a:extLst>
          </p:cNvPr>
          <p:cNvSpPr/>
          <p:nvPr/>
        </p:nvSpPr>
        <p:spPr bwMode="auto">
          <a:xfrm>
            <a:off x="685800" y="1361304"/>
            <a:ext cx="7543800" cy="2362200"/>
          </a:xfrm>
          <a:prstGeom prst="rect">
            <a:avLst/>
          </a:prstGeom>
          <a:solidFill>
            <a:schemeClr val="bg1">
              <a:lumMod val="95000"/>
            </a:schemeClr>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1" name="Rectangle 20">
            <a:extLst>
              <a:ext uri="{FF2B5EF4-FFF2-40B4-BE49-F238E27FC236}">
                <a16:creationId xmlns:a16="http://schemas.microsoft.com/office/drawing/2014/main" id="{5A42B039-43BC-4E6D-965A-6468D2761BD8}"/>
              </a:ext>
            </a:extLst>
          </p:cNvPr>
          <p:cNvSpPr/>
          <p:nvPr/>
        </p:nvSpPr>
        <p:spPr bwMode="auto">
          <a:xfrm>
            <a:off x="685800" y="4038600"/>
            <a:ext cx="7543800" cy="2362200"/>
          </a:xfrm>
          <a:prstGeom prst="rect">
            <a:avLst/>
          </a:prstGeom>
          <a:solidFill>
            <a:schemeClr val="bg1">
              <a:lumMod val="95000"/>
            </a:schemeClr>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pic>
        <p:nvPicPr>
          <p:cNvPr id="15" name="Picture 14">
            <a:extLst>
              <a:ext uri="{FF2B5EF4-FFF2-40B4-BE49-F238E27FC236}">
                <a16:creationId xmlns:a16="http://schemas.microsoft.com/office/drawing/2014/main" id="{A15DD176-DB66-4C8D-BBAC-941F4FC87DC8}"/>
              </a:ext>
            </a:extLst>
          </p:cNvPr>
          <p:cNvPicPr>
            <a:picLocks noChangeAspect="1"/>
          </p:cNvPicPr>
          <p:nvPr/>
        </p:nvPicPr>
        <p:blipFill>
          <a:blip r:embed="rId3"/>
          <a:stretch>
            <a:fillRect/>
          </a:stretch>
        </p:blipFill>
        <p:spPr>
          <a:xfrm>
            <a:off x="5057140" y="1674317"/>
            <a:ext cx="2410460" cy="1957488"/>
          </a:xfrm>
          <a:prstGeom prst="rect">
            <a:avLst/>
          </a:prstGeom>
        </p:spPr>
      </p:pic>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123561" y="6475413"/>
            <a:ext cx="3487039" cy="369332"/>
          </a:xfrm>
        </p:spPr>
        <p:txBody>
          <a:bodyPr/>
          <a:lstStyle/>
          <a:p>
            <a:r>
              <a:rPr lang="en-US" altLang="en-US" dirty="0"/>
              <a:t>Chris Hett-Landis+Gyr, Ruben Salazar-Landis+Gyr</a:t>
            </a:r>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5</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345012"/>
            <a:ext cx="7772400" cy="471479"/>
          </a:xfrm>
          <a:ln/>
        </p:spPr>
        <p:txBody>
          <a:bodyPr/>
          <a:lstStyle/>
          <a:p>
            <a:pPr marL="0" indent="0">
              <a:buNone/>
            </a:pPr>
            <a:r>
              <a:rPr lang="en-US" altLang="en-US" sz="1800" dirty="0"/>
              <a:t>Current</a:t>
            </a:r>
            <a:endParaRPr lang="en-US" altLang="en-US" sz="2000" dirty="0"/>
          </a:p>
          <a:p>
            <a:endParaRPr lang="en-US" altLang="en-US" sz="2000" dirty="0"/>
          </a:p>
        </p:txBody>
      </p:sp>
      <p:pic>
        <p:nvPicPr>
          <p:cNvPr id="3" name="Picture 2">
            <a:extLst>
              <a:ext uri="{FF2B5EF4-FFF2-40B4-BE49-F238E27FC236}">
                <a16:creationId xmlns:a16="http://schemas.microsoft.com/office/drawing/2014/main" id="{D08D7E61-7362-494B-8337-02553A1EA138}"/>
              </a:ext>
            </a:extLst>
          </p:cNvPr>
          <p:cNvPicPr>
            <a:picLocks noChangeAspect="1"/>
          </p:cNvPicPr>
          <p:nvPr/>
        </p:nvPicPr>
        <p:blipFill>
          <a:blip r:embed="rId4"/>
          <a:stretch>
            <a:fillRect/>
          </a:stretch>
        </p:blipFill>
        <p:spPr>
          <a:xfrm>
            <a:off x="762000" y="1714500"/>
            <a:ext cx="3276600" cy="1943100"/>
          </a:xfrm>
          <a:prstGeom prst="rect">
            <a:avLst/>
          </a:prstGeom>
        </p:spPr>
      </p:pic>
      <p:cxnSp>
        <p:nvCxnSpPr>
          <p:cNvPr id="9" name="Straight Arrow Connector 8">
            <a:extLst>
              <a:ext uri="{FF2B5EF4-FFF2-40B4-BE49-F238E27FC236}">
                <a16:creationId xmlns:a16="http://schemas.microsoft.com/office/drawing/2014/main" id="{3BE5E0B9-59A8-4192-B907-77D84A0DC004}"/>
              </a:ext>
            </a:extLst>
          </p:cNvPr>
          <p:cNvCxnSpPr/>
          <p:nvPr/>
        </p:nvCxnSpPr>
        <p:spPr bwMode="auto">
          <a:xfrm>
            <a:off x="2895600" y="2647948"/>
            <a:ext cx="2161540" cy="145657"/>
          </a:xfrm>
          <a:prstGeom prst="straightConnector1">
            <a:avLst/>
          </a:prstGeom>
          <a:solidFill>
            <a:schemeClr val="accent1"/>
          </a:solid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0" name="Table 9">
            <a:extLst>
              <a:ext uri="{FF2B5EF4-FFF2-40B4-BE49-F238E27FC236}">
                <a16:creationId xmlns:a16="http://schemas.microsoft.com/office/drawing/2014/main" id="{9ECEBB8A-BF1C-4162-974A-EC6F7044EA8F}"/>
              </a:ext>
            </a:extLst>
          </p:cNvPr>
          <p:cNvGraphicFramePr>
            <a:graphicFrameLocks noGrp="1"/>
          </p:cNvGraphicFramePr>
          <p:nvPr>
            <p:extLst>
              <p:ext uri="{D42A27DB-BD31-4B8C-83A1-F6EECF244321}">
                <p14:modId xmlns:p14="http://schemas.microsoft.com/office/powerpoint/2010/main" val="2021695506"/>
              </p:ext>
            </p:extLst>
          </p:nvPr>
        </p:nvGraphicFramePr>
        <p:xfrm>
          <a:off x="5273040" y="4922520"/>
          <a:ext cx="2651760" cy="1014984"/>
        </p:xfrm>
        <a:graphic>
          <a:graphicData uri="http://schemas.openxmlformats.org/drawingml/2006/table">
            <a:tbl>
              <a:tblPr firstRow="1" firstCol="1" bandRow="1">
                <a:tableStyleId>{5940675A-B579-460E-94D1-54222C63F5DA}</a:tableStyleId>
              </a:tblPr>
              <a:tblGrid>
                <a:gridCol w="943122">
                  <a:extLst>
                    <a:ext uri="{9D8B030D-6E8A-4147-A177-3AD203B41FA5}">
                      <a16:colId xmlns:a16="http://schemas.microsoft.com/office/drawing/2014/main" val="3095524249"/>
                    </a:ext>
                  </a:extLst>
                </a:gridCol>
                <a:gridCol w="1708638">
                  <a:extLst>
                    <a:ext uri="{9D8B030D-6E8A-4147-A177-3AD203B41FA5}">
                      <a16:colId xmlns:a16="http://schemas.microsoft.com/office/drawing/2014/main" val="2189264336"/>
                    </a:ext>
                  </a:extLst>
                </a:gridCol>
              </a:tblGrid>
              <a:tr h="259080">
                <a:tc>
                  <a:txBody>
                    <a:bodyPr/>
                    <a:lstStyle/>
                    <a:p>
                      <a:pPr marL="0" marR="0" algn="ctr">
                        <a:spcBef>
                          <a:spcPts val="0"/>
                        </a:spcBef>
                        <a:spcAft>
                          <a:spcPts val="0"/>
                        </a:spcAft>
                      </a:pPr>
                      <a:r>
                        <a:rPr lang="en-US" sz="1200" b="1" dirty="0">
                          <a:effectLst/>
                          <a:latin typeface="+mj-lt"/>
                        </a:rPr>
                        <a:t>Mode Value</a:t>
                      </a:r>
                      <a:endParaRPr lang="en-US" sz="1200" b="1" dirty="0">
                        <a:effectLst/>
                        <a:latin typeface="+mj-lt"/>
                        <a:ea typeface="SimSun" panose="02010600030101010101" pitchFamily="2" charset="-122"/>
                      </a:endParaRPr>
                    </a:p>
                  </a:txBody>
                  <a:tcPr marL="68580" marR="68580" marT="0" marB="0" anchor="ctr"/>
                </a:tc>
                <a:tc>
                  <a:txBody>
                    <a:bodyPr/>
                    <a:lstStyle/>
                    <a:p>
                      <a:pPr marL="0" marR="0" algn="ctr">
                        <a:spcBef>
                          <a:spcPts val="0"/>
                        </a:spcBef>
                        <a:spcAft>
                          <a:spcPts val="0"/>
                        </a:spcAft>
                      </a:pPr>
                      <a:r>
                        <a:rPr lang="en-US" sz="1200" b="1" dirty="0">
                          <a:effectLst/>
                          <a:latin typeface="+mj-lt"/>
                        </a:rPr>
                        <a:t>Mode Description</a:t>
                      </a:r>
                      <a:endParaRPr lang="en-US" sz="1200" b="1" dirty="0">
                        <a:effectLst/>
                        <a:latin typeface="+mj-lt"/>
                        <a:ea typeface="SimSun" panose="02010600030101010101" pitchFamily="2" charset="-122"/>
                      </a:endParaRPr>
                    </a:p>
                  </a:txBody>
                  <a:tcPr marL="68580" marR="68580" marT="0" marB="0" anchor="ctr"/>
                </a:tc>
                <a:extLst>
                  <a:ext uri="{0D108BD9-81ED-4DB2-BD59-A6C34878D82A}">
                    <a16:rowId xmlns:a16="http://schemas.microsoft.com/office/drawing/2014/main" val="1958971687"/>
                  </a:ext>
                </a:extLst>
              </a:tr>
              <a:tr h="188976">
                <a:tc>
                  <a:txBody>
                    <a:bodyPr/>
                    <a:lstStyle/>
                    <a:p>
                      <a:pPr marL="0" marR="0" algn="ctr">
                        <a:spcBef>
                          <a:spcPts val="0"/>
                        </a:spcBef>
                        <a:spcAft>
                          <a:spcPts val="0"/>
                        </a:spcAft>
                      </a:pPr>
                      <a:r>
                        <a:rPr lang="en-US" sz="1100" kern="1200" dirty="0">
                          <a:solidFill>
                            <a:schemeClr val="tx1"/>
                          </a:solidFill>
                          <a:effectLst/>
                          <a:latin typeface="+mj-lt"/>
                          <a:ea typeface="+mn-ea"/>
                          <a:cs typeface="+mn-cs"/>
                        </a:rPr>
                        <a:t>0x0</a:t>
                      </a:r>
                    </a:p>
                  </a:txBody>
                  <a:tcPr marL="68580" marR="68580" marT="0" marB="0" anchor="ctr"/>
                </a:tc>
                <a:tc>
                  <a:txBody>
                    <a:bodyPr/>
                    <a:lstStyle/>
                    <a:p>
                      <a:pPr marL="0" marR="0" algn="ctr">
                        <a:spcBef>
                          <a:spcPts val="0"/>
                        </a:spcBef>
                        <a:spcAft>
                          <a:spcPts val="0"/>
                        </a:spcAft>
                      </a:pPr>
                      <a:r>
                        <a:rPr lang="en-US" sz="1100" kern="1200" dirty="0">
                          <a:solidFill>
                            <a:schemeClr val="tx1"/>
                          </a:solidFill>
                          <a:effectLst/>
                          <a:latin typeface="+mj-lt"/>
                          <a:ea typeface="+mn-ea"/>
                          <a:cs typeface="+mn-cs"/>
                        </a:rPr>
                        <a:t>FSK Operating Mode #5</a:t>
                      </a:r>
                    </a:p>
                  </a:txBody>
                  <a:tcPr marL="68580" marR="68580" marT="0" marB="0" anchor="ctr"/>
                </a:tc>
                <a:extLst>
                  <a:ext uri="{0D108BD9-81ED-4DB2-BD59-A6C34878D82A}">
                    <a16:rowId xmlns:a16="http://schemas.microsoft.com/office/drawing/2014/main" val="2253295215"/>
                  </a:ext>
                </a:extLst>
              </a:tr>
              <a:tr h="188976">
                <a:tc>
                  <a:txBody>
                    <a:bodyPr/>
                    <a:lstStyle/>
                    <a:p>
                      <a:pPr marL="0" marR="0" algn="ctr">
                        <a:spcBef>
                          <a:spcPts val="0"/>
                        </a:spcBef>
                        <a:spcAft>
                          <a:spcPts val="0"/>
                        </a:spcAft>
                      </a:pPr>
                      <a:r>
                        <a:rPr lang="en-US" sz="1100" kern="1200" dirty="0">
                          <a:solidFill>
                            <a:schemeClr val="tx1"/>
                          </a:solidFill>
                          <a:effectLst/>
                          <a:latin typeface="+mj-lt"/>
                          <a:ea typeface="+mn-ea"/>
                          <a:cs typeface="+mn-cs"/>
                        </a:rPr>
                        <a:t>0x1</a:t>
                      </a:r>
                    </a:p>
                  </a:txBody>
                  <a:tcPr marL="68580" marR="68580" marT="0" marB="0" anchor="ctr"/>
                </a:tc>
                <a:tc>
                  <a:txBody>
                    <a:bodyPr/>
                    <a:lstStyle/>
                    <a:p>
                      <a:pPr marL="0" marR="0" algn="ctr">
                        <a:spcBef>
                          <a:spcPts val="0"/>
                        </a:spcBef>
                        <a:spcAft>
                          <a:spcPts val="0"/>
                        </a:spcAft>
                      </a:pPr>
                      <a:r>
                        <a:rPr lang="en-US" sz="1100" kern="1200" dirty="0">
                          <a:solidFill>
                            <a:schemeClr val="tx1"/>
                          </a:solidFill>
                          <a:effectLst/>
                          <a:latin typeface="+mj-lt"/>
                          <a:ea typeface="+mn-ea"/>
                          <a:cs typeface="+mn-cs"/>
                        </a:rPr>
                        <a:t>FSK Operating Mode #1a</a:t>
                      </a:r>
                    </a:p>
                  </a:txBody>
                  <a:tcPr marL="68580" marR="68580" marT="0" marB="0" anchor="ctr"/>
                </a:tc>
                <a:extLst>
                  <a:ext uri="{0D108BD9-81ED-4DB2-BD59-A6C34878D82A}">
                    <a16:rowId xmlns:a16="http://schemas.microsoft.com/office/drawing/2014/main" val="2306304926"/>
                  </a:ext>
                </a:extLst>
              </a:tr>
              <a:tr h="188976">
                <a:tc>
                  <a:txBody>
                    <a:bodyPr/>
                    <a:lstStyle/>
                    <a:p>
                      <a:pPr marL="0" marR="0" algn="ctr">
                        <a:spcBef>
                          <a:spcPts val="0"/>
                        </a:spcBef>
                        <a:spcAft>
                          <a:spcPts val="0"/>
                        </a:spcAft>
                      </a:pPr>
                      <a:r>
                        <a:rPr lang="en-US" sz="1100" kern="1200" dirty="0">
                          <a:solidFill>
                            <a:schemeClr val="tx1"/>
                          </a:solidFill>
                          <a:effectLst/>
                          <a:latin typeface="+mj-lt"/>
                          <a:ea typeface="+mn-ea"/>
                          <a:cs typeface="+mn-cs"/>
                        </a:rPr>
                        <a:t>0x2</a:t>
                      </a:r>
                    </a:p>
                  </a:txBody>
                  <a:tcPr marL="68580" marR="68580" marT="0" marB="0" anchor="ctr"/>
                </a:tc>
                <a:tc>
                  <a:txBody>
                    <a:bodyPr/>
                    <a:lstStyle/>
                    <a:p>
                      <a:pPr marL="0" marR="0" algn="ctr">
                        <a:spcBef>
                          <a:spcPts val="0"/>
                        </a:spcBef>
                        <a:spcAft>
                          <a:spcPts val="0"/>
                        </a:spcAft>
                      </a:pPr>
                      <a:r>
                        <a:rPr lang="en-US" sz="1100" kern="1200" dirty="0">
                          <a:solidFill>
                            <a:schemeClr val="tx1"/>
                          </a:solidFill>
                          <a:effectLst/>
                          <a:latin typeface="+mj-lt"/>
                          <a:ea typeface="+mn-ea"/>
                          <a:cs typeface="+mn-cs"/>
                        </a:rPr>
                        <a:t>FSK Operating Mode #1b</a:t>
                      </a:r>
                    </a:p>
                  </a:txBody>
                  <a:tcPr marL="68580" marR="68580" marT="0" marB="0" anchor="ctr"/>
                </a:tc>
                <a:extLst>
                  <a:ext uri="{0D108BD9-81ED-4DB2-BD59-A6C34878D82A}">
                    <a16:rowId xmlns:a16="http://schemas.microsoft.com/office/drawing/2014/main" val="2989602431"/>
                  </a:ext>
                </a:extLst>
              </a:tr>
              <a:tr h="188976">
                <a:tc>
                  <a:txBody>
                    <a:bodyPr/>
                    <a:lstStyle/>
                    <a:p>
                      <a:pPr marL="0" marR="0" algn="ctr">
                        <a:spcBef>
                          <a:spcPts val="0"/>
                        </a:spcBef>
                        <a:spcAft>
                          <a:spcPts val="0"/>
                        </a:spcAft>
                      </a:pPr>
                      <a:r>
                        <a:rPr lang="en-US" sz="1100" kern="1200" dirty="0">
                          <a:solidFill>
                            <a:schemeClr val="tx1"/>
                          </a:solidFill>
                          <a:effectLst/>
                          <a:latin typeface="+mj-lt"/>
                          <a:ea typeface="+mn-ea"/>
                          <a:cs typeface="+mn-cs"/>
                        </a:rPr>
                        <a:t>0x3 – 0xF</a:t>
                      </a:r>
                    </a:p>
                  </a:txBody>
                  <a:tcPr marL="68580" marR="68580" marT="0" marB="0" anchor="ctr"/>
                </a:tc>
                <a:tc>
                  <a:txBody>
                    <a:bodyPr/>
                    <a:lstStyle/>
                    <a:p>
                      <a:pPr marL="0" marR="0" algn="ctr">
                        <a:spcBef>
                          <a:spcPts val="0"/>
                        </a:spcBef>
                        <a:spcAft>
                          <a:spcPts val="0"/>
                        </a:spcAft>
                      </a:pPr>
                      <a:r>
                        <a:rPr lang="en-US" sz="1100" kern="1200" dirty="0">
                          <a:solidFill>
                            <a:schemeClr val="tx1"/>
                          </a:solidFill>
                          <a:effectLst/>
                          <a:latin typeface="+mj-lt"/>
                          <a:ea typeface="+mn-ea"/>
                          <a:cs typeface="+mn-cs"/>
                        </a:rPr>
                        <a:t>RESERVED</a:t>
                      </a:r>
                    </a:p>
                  </a:txBody>
                  <a:tcPr marL="68580" marR="68580" marT="0" marB="0" anchor="ctr"/>
                </a:tc>
                <a:extLst>
                  <a:ext uri="{0D108BD9-81ED-4DB2-BD59-A6C34878D82A}">
                    <a16:rowId xmlns:a16="http://schemas.microsoft.com/office/drawing/2014/main" val="945522382"/>
                  </a:ext>
                </a:extLst>
              </a:tr>
            </a:tbl>
          </a:graphicData>
        </a:graphic>
      </p:graphicFrame>
      <p:sp>
        <p:nvSpPr>
          <p:cNvPr id="12" name="Rectangle 3">
            <a:extLst>
              <a:ext uri="{FF2B5EF4-FFF2-40B4-BE49-F238E27FC236}">
                <a16:creationId xmlns:a16="http://schemas.microsoft.com/office/drawing/2014/main" id="{6094C0DB-7E9A-4FC4-9867-42A268AA26F4}"/>
              </a:ext>
            </a:extLst>
          </p:cNvPr>
          <p:cNvSpPr txBox="1">
            <a:spLocks noChangeArrowheads="1"/>
          </p:cNvSpPr>
          <p:nvPr/>
        </p:nvSpPr>
        <p:spPr bwMode="auto">
          <a:xfrm>
            <a:off x="685800" y="4138320"/>
            <a:ext cx="7772400" cy="471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08585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42875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177165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en-US" sz="1800" dirty="0"/>
              <a:t>Proposed</a:t>
            </a:r>
            <a:endParaRPr lang="en-US" altLang="en-US" sz="2000" dirty="0"/>
          </a:p>
          <a:p>
            <a:endParaRPr lang="en-US" altLang="en-US" sz="2000" dirty="0"/>
          </a:p>
        </p:txBody>
      </p:sp>
      <p:graphicFrame>
        <p:nvGraphicFramePr>
          <p:cNvPr id="13" name="Table 12">
            <a:extLst>
              <a:ext uri="{FF2B5EF4-FFF2-40B4-BE49-F238E27FC236}">
                <a16:creationId xmlns:a16="http://schemas.microsoft.com/office/drawing/2014/main" id="{BF3704AD-76B0-47DC-84B1-CFEA8CA729FE}"/>
              </a:ext>
            </a:extLst>
          </p:cNvPr>
          <p:cNvGraphicFramePr>
            <a:graphicFrameLocks noGrp="1"/>
          </p:cNvGraphicFramePr>
          <p:nvPr>
            <p:extLst>
              <p:ext uri="{D42A27DB-BD31-4B8C-83A1-F6EECF244321}">
                <p14:modId xmlns:p14="http://schemas.microsoft.com/office/powerpoint/2010/main" val="3364010729"/>
              </p:ext>
            </p:extLst>
          </p:nvPr>
        </p:nvGraphicFramePr>
        <p:xfrm>
          <a:off x="1116711" y="5094621"/>
          <a:ext cx="2540889" cy="1001379"/>
        </p:xfrm>
        <a:graphic>
          <a:graphicData uri="http://schemas.openxmlformats.org/drawingml/2006/table">
            <a:tbl>
              <a:tblPr firstRow="1" firstCol="1" bandRow="1">
                <a:tableStyleId>{5940675A-B579-460E-94D1-54222C63F5DA}</a:tableStyleId>
              </a:tblPr>
              <a:tblGrid>
                <a:gridCol w="940689">
                  <a:extLst>
                    <a:ext uri="{9D8B030D-6E8A-4147-A177-3AD203B41FA5}">
                      <a16:colId xmlns:a16="http://schemas.microsoft.com/office/drawing/2014/main" val="3095524249"/>
                    </a:ext>
                  </a:extLst>
                </a:gridCol>
                <a:gridCol w="1600200">
                  <a:extLst>
                    <a:ext uri="{9D8B030D-6E8A-4147-A177-3AD203B41FA5}">
                      <a16:colId xmlns:a16="http://schemas.microsoft.com/office/drawing/2014/main" val="2189264336"/>
                    </a:ext>
                  </a:extLst>
                </a:gridCol>
              </a:tblGrid>
              <a:tr h="271595">
                <a:tc>
                  <a:txBody>
                    <a:bodyPr/>
                    <a:lstStyle/>
                    <a:p>
                      <a:pPr marL="0" marR="0" algn="ctr">
                        <a:spcBef>
                          <a:spcPts val="0"/>
                        </a:spcBef>
                        <a:spcAft>
                          <a:spcPts val="0"/>
                        </a:spcAft>
                      </a:pPr>
                      <a:r>
                        <a:rPr lang="en-US" sz="1200" b="1" dirty="0">
                          <a:effectLst/>
                          <a:latin typeface="+mj-lt"/>
                        </a:rPr>
                        <a:t>Field value</a:t>
                      </a:r>
                      <a:endParaRPr lang="en-US" sz="1200" b="1" dirty="0">
                        <a:effectLst/>
                        <a:latin typeface="+mj-lt"/>
                        <a:ea typeface="SimSun" panose="02010600030101010101" pitchFamily="2" charset="-122"/>
                      </a:endParaRPr>
                    </a:p>
                  </a:txBody>
                  <a:tcPr marL="68580" marR="68580" marT="0" marB="0" anchor="ctr"/>
                </a:tc>
                <a:tc>
                  <a:txBody>
                    <a:bodyPr/>
                    <a:lstStyle/>
                    <a:p>
                      <a:pPr marL="0" marR="0" algn="ctr">
                        <a:spcBef>
                          <a:spcPts val="0"/>
                        </a:spcBef>
                        <a:spcAft>
                          <a:spcPts val="0"/>
                        </a:spcAft>
                      </a:pPr>
                      <a:r>
                        <a:rPr lang="en-US" sz="1200" b="1" dirty="0">
                          <a:effectLst/>
                          <a:latin typeface="+mj-lt"/>
                        </a:rPr>
                        <a:t>Description</a:t>
                      </a:r>
                      <a:endParaRPr lang="en-US" sz="1200" b="1" dirty="0">
                        <a:effectLst/>
                        <a:latin typeface="+mj-lt"/>
                        <a:ea typeface="SimSun" panose="02010600030101010101" pitchFamily="2" charset="-122"/>
                      </a:endParaRPr>
                    </a:p>
                  </a:txBody>
                  <a:tcPr marL="68580" marR="68580" marT="0" marB="0" anchor="ctr"/>
                </a:tc>
                <a:extLst>
                  <a:ext uri="{0D108BD9-81ED-4DB2-BD59-A6C34878D82A}">
                    <a16:rowId xmlns:a16="http://schemas.microsoft.com/office/drawing/2014/main" val="1958971687"/>
                  </a:ext>
                </a:extLst>
              </a:tr>
              <a:tr h="182446">
                <a:tc>
                  <a:txBody>
                    <a:bodyPr/>
                    <a:lstStyle/>
                    <a:p>
                      <a:pPr marL="0" marR="0" algn="ctr">
                        <a:spcBef>
                          <a:spcPts val="0"/>
                        </a:spcBef>
                        <a:spcAft>
                          <a:spcPts val="0"/>
                        </a:spcAft>
                      </a:pPr>
                      <a:r>
                        <a:rPr lang="en-US" sz="1100" dirty="0">
                          <a:effectLst/>
                          <a:latin typeface="+mj-lt"/>
                        </a:rPr>
                        <a:t>0</a:t>
                      </a:r>
                      <a:endParaRPr lang="en-US" sz="1200" dirty="0">
                        <a:effectLst/>
                        <a:latin typeface="+mj-lt"/>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latin typeface="+mj-lt"/>
                        </a:rPr>
                        <a:t>FSK</a:t>
                      </a:r>
                      <a:endParaRPr lang="en-US" sz="1200" dirty="0">
                        <a:effectLst/>
                        <a:latin typeface="+mj-lt"/>
                        <a:ea typeface="SimSun" panose="02010600030101010101" pitchFamily="2" charset="-122"/>
                      </a:endParaRPr>
                    </a:p>
                  </a:txBody>
                  <a:tcPr marL="68580" marR="68580" marT="0" marB="0"/>
                </a:tc>
                <a:extLst>
                  <a:ext uri="{0D108BD9-81ED-4DB2-BD59-A6C34878D82A}">
                    <a16:rowId xmlns:a16="http://schemas.microsoft.com/office/drawing/2014/main" val="2253295215"/>
                  </a:ext>
                </a:extLst>
              </a:tr>
              <a:tr h="182446">
                <a:tc>
                  <a:txBody>
                    <a:bodyPr/>
                    <a:lstStyle/>
                    <a:p>
                      <a:pPr marL="0" marR="0" algn="ctr">
                        <a:spcBef>
                          <a:spcPts val="0"/>
                        </a:spcBef>
                        <a:spcAft>
                          <a:spcPts val="0"/>
                        </a:spcAft>
                      </a:pPr>
                      <a:r>
                        <a:rPr lang="en-US" sz="1100" dirty="0">
                          <a:effectLst/>
                          <a:latin typeface="+mj-lt"/>
                        </a:rPr>
                        <a:t>1</a:t>
                      </a:r>
                      <a:endParaRPr lang="en-US" sz="1200" dirty="0">
                        <a:effectLst/>
                        <a:latin typeface="+mj-lt"/>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latin typeface="+mj-lt"/>
                        </a:rPr>
                        <a:t>OFDM</a:t>
                      </a:r>
                      <a:endParaRPr lang="en-US" sz="1200" dirty="0">
                        <a:effectLst/>
                        <a:latin typeface="+mj-lt"/>
                        <a:ea typeface="SimSun" panose="02010600030101010101" pitchFamily="2" charset="-122"/>
                      </a:endParaRPr>
                    </a:p>
                  </a:txBody>
                  <a:tcPr marL="68580" marR="68580" marT="0" marB="0"/>
                </a:tc>
                <a:extLst>
                  <a:ext uri="{0D108BD9-81ED-4DB2-BD59-A6C34878D82A}">
                    <a16:rowId xmlns:a16="http://schemas.microsoft.com/office/drawing/2014/main" val="2306304926"/>
                  </a:ext>
                </a:extLst>
              </a:tr>
              <a:tr h="182446">
                <a:tc>
                  <a:txBody>
                    <a:bodyPr/>
                    <a:lstStyle/>
                    <a:p>
                      <a:pPr marL="0" marR="0" algn="ctr">
                        <a:spcBef>
                          <a:spcPts val="0"/>
                        </a:spcBef>
                        <a:spcAft>
                          <a:spcPts val="0"/>
                        </a:spcAft>
                      </a:pPr>
                      <a:r>
                        <a:rPr lang="en-US" sz="1100" dirty="0">
                          <a:effectLst/>
                          <a:latin typeface="+mj-lt"/>
                        </a:rPr>
                        <a:t>2</a:t>
                      </a:r>
                      <a:endParaRPr lang="en-US" sz="1200" dirty="0">
                        <a:effectLst/>
                        <a:latin typeface="+mj-lt"/>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latin typeface="+mj-lt"/>
                        </a:rPr>
                        <a:t>O-QPSK</a:t>
                      </a:r>
                      <a:endParaRPr lang="en-US" sz="1200" dirty="0">
                        <a:effectLst/>
                        <a:latin typeface="+mj-lt"/>
                        <a:ea typeface="SimSun" panose="02010600030101010101" pitchFamily="2" charset="-122"/>
                      </a:endParaRPr>
                    </a:p>
                  </a:txBody>
                  <a:tcPr marL="68580" marR="68580" marT="0" marB="0"/>
                </a:tc>
                <a:extLst>
                  <a:ext uri="{0D108BD9-81ED-4DB2-BD59-A6C34878D82A}">
                    <a16:rowId xmlns:a16="http://schemas.microsoft.com/office/drawing/2014/main" val="2989602431"/>
                  </a:ext>
                </a:extLst>
              </a:tr>
              <a:tr h="182446">
                <a:tc>
                  <a:txBody>
                    <a:bodyPr/>
                    <a:lstStyle/>
                    <a:p>
                      <a:pPr marL="0" marR="0" algn="ctr">
                        <a:spcBef>
                          <a:spcPts val="0"/>
                        </a:spcBef>
                        <a:spcAft>
                          <a:spcPts val="0"/>
                        </a:spcAft>
                      </a:pPr>
                      <a:r>
                        <a:rPr lang="en-US" sz="1100" dirty="0">
                          <a:effectLst/>
                          <a:latin typeface="+mj-lt"/>
                        </a:rPr>
                        <a:t>3</a:t>
                      </a:r>
                      <a:endParaRPr lang="en-US" sz="1200" dirty="0">
                        <a:effectLst/>
                        <a:latin typeface="+mj-lt"/>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latin typeface="+mj-lt"/>
                        </a:rPr>
                        <a:t>Additional Modes</a:t>
                      </a:r>
                      <a:endParaRPr lang="en-US" sz="1200" dirty="0">
                        <a:effectLst/>
                        <a:latin typeface="+mj-lt"/>
                        <a:ea typeface="SimSun" panose="02010600030101010101" pitchFamily="2" charset="-122"/>
                      </a:endParaRPr>
                    </a:p>
                  </a:txBody>
                  <a:tcPr marL="68580" marR="68580" marT="0" marB="0"/>
                </a:tc>
                <a:extLst>
                  <a:ext uri="{0D108BD9-81ED-4DB2-BD59-A6C34878D82A}">
                    <a16:rowId xmlns:a16="http://schemas.microsoft.com/office/drawing/2014/main" val="945522382"/>
                  </a:ext>
                </a:extLst>
              </a:tr>
            </a:tbl>
          </a:graphicData>
        </a:graphic>
      </p:graphicFrame>
      <p:cxnSp>
        <p:nvCxnSpPr>
          <p:cNvPr id="17" name="Straight Arrow Connector 16">
            <a:extLst>
              <a:ext uri="{FF2B5EF4-FFF2-40B4-BE49-F238E27FC236}">
                <a16:creationId xmlns:a16="http://schemas.microsoft.com/office/drawing/2014/main" id="{8F2A5B61-56C7-4B5B-A876-602C23DB9738}"/>
              </a:ext>
            </a:extLst>
          </p:cNvPr>
          <p:cNvCxnSpPr/>
          <p:nvPr/>
        </p:nvCxnSpPr>
        <p:spPr bwMode="auto">
          <a:xfrm flipV="1">
            <a:off x="3323781" y="5498908"/>
            <a:ext cx="1911159" cy="524384"/>
          </a:xfrm>
          <a:prstGeom prst="straightConnector1">
            <a:avLst/>
          </a:prstGeom>
          <a:solidFill>
            <a:schemeClr val="accent1"/>
          </a:solid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Box 15">
            <a:extLst>
              <a:ext uri="{FF2B5EF4-FFF2-40B4-BE49-F238E27FC236}">
                <a16:creationId xmlns:a16="http://schemas.microsoft.com/office/drawing/2014/main" id="{79D5B46C-FA4C-445F-9A83-B97F6A42C6FE}"/>
              </a:ext>
            </a:extLst>
          </p:cNvPr>
          <p:cNvSpPr txBox="1"/>
          <p:nvPr/>
        </p:nvSpPr>
        <p:spPr>
          <a:xfrm>
            <a:off x="609600" y="4724400"/>
            <a:ext cx="3430588" cy="276999"/>
          </a:xfrm>
          <a:prstGeom prst="rect">
            <a:avLst/>
          </a:prstGeom>
          <a:noFill/>
        </p:spPr>
        <p:txBody>
          <a:bodyPr wrap="square" rtlCol="0">
            <a:spAutoFit/>
          </a:bodyPr>
          <a:lstStyle/>
          <a:p>
            <a:r>
              <a:rPr lang="en-US" b="1" dirty="0">
                <a:latin typeface="+mn-lt"/>
              </a:rPr>
              <a:t>Table 20-4 - Modulation Scheme field values</a:t>
            </a:r>
          </a:p>
        </p:txBody>
      </p:sp>
      <p:sp>
        <p:nvSpPr>
          <p:cNvPr id="20" name="TextBox 19">
            <a:extLst>
              <a:ext uri="{FF2B5EF4-FFF2-40B4-BE49-F238E27FC236}">
                <a16:creationId xmlns:a16="http://schemas.microsoft.com/office/drawing/2014/main" id="{8EFEF9B6-10DC-40EA-BAD3-31C4AAE1C875}"/>
              </a:ext>
            </a:extLst>
          </p:cNvPr>
          <p:cNvSpPr txBox="1"/>
          <p:nvPr/>
        </p:nvSpPr>
        <p:spPr>
          <a:xfrm>
            <a:off x="5296300" y="4572000"/>
            <a:ext cx="2590800" cy="276999"/>
          </a:xfrm>
          <a:prstGeom prst="rect">
            <a:avLst/>
          </a:prstGeom>
          <a:noFill/>
        </p:spPr>
        <p:txBody>
          <a:bodyPr wrap="square" rtlCol="0">
            <a:spAutoFit/>
          </a:bodyPr>
          <a:lstStyle/>
          <a:p>
            <a:pPr algn="ctr"/>
            <a:r>
              <a:rPr lang="en-US" b="1" dirty="0">
                <a:latin typeface="+mn-lt"/>
              </a:rPr>
              <a:t>Table 20-5a - Mode field values</a:t>
            </a:r>
          </a:p>
        </p:txBody>
      </p:sp>
      <p:cxnSp>
        <p:nvCxnSpPr>
          <p:cNvPr id="25" name="Straight Arrow Connector 24">
            <a:extLst>
              <a:ext uri="{FF2B5EF4-FFF2-40B4-BE49-F238E27FC236}">
                <a16:creationId xmlns:a16="http://schemas.microsoft.com/office/drawing/2014/main" id="{8812E656-EE0B-4949-BD25-043653DD54DD}"/>
              </a:ext>
            </a:extLst>
          </p:cNvPr>
          <p:cNvCxnSpPr/>
          <p:nvPr/>
        </p:nvCxnSpPr>
        <p:spPr bwMode="auto">
          <a:xfrm flipV="1">
            <a:off x="3053461" y="2934742"/>
            <a:ext cx="2070100" cy="2521105"/>
          </a:xfrm>
          <a:prstGeom prst="straightConnector1">
            <a:avLst/>
          </a:prstGeom>
          <a:solidFill>
            <a:schemeClr val="accent1"/>
          </a:solidFill>
          <a:ln w="381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Date Placeholder 1">
            <a:extLst>
              <a:ext uri="{FF2B5EF4-FFF2-40B4-BE49-F238E27FC236}">
                <a16:creationId xmlns:a16="http://schemas.microsoft.com/office/drawing/2014/main" id="{AF653E19-69A1-C24E-A869-B3DCDD45FB51}"/>
              </a:ext>
            </a:extLst>
          </p:cNvPr>
          <p:cNvSpPr>
            <a:spLocks noGrp="1"/>
          </p:cNvSpPr>
          <p:nvPr>
            <p:ph type="dt" sz="half" idx="10"/>
          </p:nvPr>
        </p:nvSpPr>
        <p:spPr>
          <a:xfrm>
            <a:off x="624439" y="350483"/>
            <a:ext cx="1600200" cy="215444"/>
          </a:xfrm>
        </p:spPr>
        <p:txBody>
          <a:bodyPr/>
          <a:lstStyle/>
          <a:p>
            <a:r>
              <a:rPr lang="en-US" altLang="en-US" dirty="0"/>
              <a:t>September, 2019</a:t>
            </a:r>
          </a:p>
        </p:txBody>
      </p:sp>
    </p:spTree>
    <p:extLst>
      <p:ext uri="{BB962C8B-B14F-4D97-AF65-F5344CB8AC3E}">
        <p14:creationId xmlns:p14="http://schemas.microsoft.com/office/powerpoint/2010/main" val="297071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181600" y="6475413"/>
            <a:ext cx="3429000" cy="369332"/>
          </a:xfrm>
        </p:spPr>
        <p:txBody>
          <a:bodyPr/>
          <a:lstStyle/>
          <a:p>
            <a:r>
              <a:rPr lang="en-US" altLang="en-US" dirty="0"/>
              <a:t>Chris Hett-Landis+Gyr, Ruben Salazar-Landis+Gyr</a:t>
            </a:r>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6</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676400"/>
            <a:ext cx="7772400" cy="4419600"/>
          </a:xfrm>
          <a:ln/>
        </p:spPr>
        <p:txBody>
          <a:bodyPr/>
          <a:lstStyle/>
          <a:p>
            <a:r>
              <a:rPr lang="en-US" altLang="en-US" sz="2800" dirty="0"/>
              <a:t>In addition, the text on page 580 lines 16-17 should be changed from:</a:t>
            </a:r>
          </a:p>
          <a:p>
            <a:pPr lvl="1"/>
            <a:r>
              <a:rPr lang="en-US" sz="2000" dirty="0"/>
              <a:t>If the modulation scheme is FSK, the Mode field is a bitmap where a bit is set to one if the operating mode given in Table 20-5 is supported and is set to zero otherwise.</a:t>
            </a:r>
          </a:p>
          <a:p>
            <a:r>
              <a:rPr lang="en-US" altLang="en-US" sz="2400" dirty="0"/>
              <a:t>To:</a:t>
            </a:r>
          </a:p>
          <a:p>
            <a:pPr lvl="1"/>
            <a:r>
              <a:rPr lang="en-US" sz="2000" dirty="0"/>
              <a:t>If the modulation scheme is FSK, the Mode field is a bitmap where a bit is set to one if the operating mode given in Table 20-5 is to be </a:t>
            </a:r>
            <a:r>
              <a:rPr lang="en-US" sz="2000" dirty="0">
                <a:solidFill>
                  <a:srgbClr val="FF0000"/>
                </a:solidFill>
              </a:rPr>
              <a:t>used.  If multiple bits are set, or all bits are clear, the mode switch header shall be ignored.</a:t>
            </a:r>
          </a:p>
          <a:p>
            <a:pPr lvl="1"/>
            <a:r>
              <a:rPr lang="en-US" sz="2000" dirty="0">
                <a:solidFill>
                  <a:srgbClr val="FF0000"/>
                </a:solidFill>
              </a:rPr>
              <a:t>If the modulation scheme is “Additional Modes” the new operating mode is specified in Table 20-5a.</a:t>
            </a:r>
          </a:p>
          <a:p>
            <a:endParaRPr lang="en-US" altLang="en-US" sz="4800" dirty="0"/>
          </a:p>
        </p:txBody>
      </p:sp>
      <p:sp>
        <p:nvSpPr>
          <p:cNvPr id="7" name="Date Placeholder 1">
            <a:extLst>
              <a:ext uri="{FF2B5EF4-FFF2-40B4-BE49-F238E27FC236}">
                <a16:creationId xmlns:a16="http://schemas.microsoft.com/office/drawing/2014/main" id="{DE86251C-3DE9-354B-A6B8-0C9D0C480E2D}"/>
              </a:ext>
            </a:extLst>
          </p:cNvPr>
          <p:cNvSpPr>
            <a:spLocks noGrp="1"/>
          </p:cNvSpPr>
          <p:nvPr>
            <p:ph type="dt" sz="half" idx="10"/>
          </p:nvPr>
        </p:nvSpPr>
        <p:spPr>
          <a:xfrm>
            <a:off x="624439" y="350483"/>
            <a:ext cx="1600200" cy="215444"/>
          </a:xfrm>
        </p:spPr>
        <p:txBody>
          <a:bodyPr/>
          <a:lstStyle/>
          <a:p>
            <a:r>
              <a:rPr lang="en-US" altLang="en-US" dirty="0"/>
              <a:t>September, 2019</a:t>
            </a:r>
          </a:p>
        </p:txBody>
      </p:sp>
    </p:spTree>
    <p:extLst>
      <p:ext uri="{BB962C8B-B14F-4D97-AF65-F5344CB8AC3E}">
        <p14:creationId xmlns:p14="http://schemas.microsoft.com/office/powerpoint/2010/main" val="3330976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4953000" y="6475413"/>
            <a:ext cx="3657600" cy="369332"/>
          </a:xfrm>
        </p:spPr>
        <p:txBody>
          <a:bodyPr/>
          <a:lstStyle/>
          <a:p>
            <a:r>
              <a:rPr lang="en-US" altLang="en-US" dirty="0"/>
              <a:t>Chris Hett-Landis+Gyr, Ruben Salazar-Landis+Gyr</a:t>
            </a:r>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7</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676400"/>
            <a:ext cx="7772400" cy="4419600"/>
          </a:xfrm>
          <a:ln/>
        </p:spPr>
        <p:txBody>
          <a:bodyPr/>
          <a:lstStyle/>
          <a:p>
            <a:r>
              <a:rPr lang="en-US" altLang="en-US" sz="2800" dirty="0"/>
              <a:t>In addition, in order to update and clarify the Mode Switch operation the following edits must be performed:</a:t>
            </a:r>
          </a:p>
          <a:p>
            <a:pPr lvl="1"/>
            <a:r>
              <a:rPr lang="en-US" altLang="en-US" sz="2400" dirty="0"/>
              <a:t>Remove lines 11 and 12, section 19.5 page 592:</a:t>
            </a:r>
          </a:p>
          <a:p>
            <a:pPr marL="742950" lvl="2" indent="0">
              <a:buNone/>
            </a:pPr>
            <a:r>
              <a:rPr lang="en-US" altLang="en-US" sz="1400" dirty="0"/>
              <a:t>“The use of the Mode Switch mechanisms described in this </a:t>
            </a:r>
            <a:r>
              <a:rPr lang="en-US" altLang="en-US" sz="1400" dirty="0" err="1"/>
              <a:t>subclause</a:t>
            </a:r>
            <a:r>
              <a:rPr lang="en-US" altLang="en-US" sz="1400" dirty="0"/>
              <a:t> is deprecated. Consequently, this clause may be removed in a later revision of the standard.”</a:t>
            </a:r>
          </a:p>
          <a:p>
            <a:pPr marL="742950" lvl="2" indent="0">
              <a:buNone/>
            </a:pPr>
            <a:endParaRPr lang="en-US" altLang="en-US" sz="1400" dirty="0"/>
          </a:p>
          <a:p>
            <a:pPr lvl="1"/>
            <a:r>
              <a:rPr lang="en-US" altLang="en-US" sz="2400" dirty="0"/>
              <a:t>Edit lines 16 to 17, section 19.5 page 592:</a:t>
            </a:r>
          </a:p>
          <a:p>
            <a:pPr marL="742950" lvl="2" indent="0">
              <a:buNone/>
            </a:pPr>
            <a:r>
              <a:rPr lang="en-US" altLang="en-US" sz="1400" dirty="0"/>
              <a:t>Current text:  “…corresponds to the same center frequency used for the SUN FSK mode switch PPDU.”</a:t>
            </a:r>
          </a:p>
          <a:p>
            <a:pPr marL="742950" lvl="2" indent="0">
              <a:buNone/>
            </a:pPr>
            <a:endParaRPr lang="en-US" altLang="en-US" sz="1100" dirty="0"/>
          </a:p>
          <a:p>
            <a:pPr marL="742950" lvl="2" indent="0">
              <a:buNone/>
            </a:pPr>
            <a:r>
              <a:rPr lang="en-US" altLang="en-US" sz="1400" dirty="0"/>
              <a:t>New text:       “…corresponds to the same center frequency used for the SUN FSK mode switch PPDU</a:t>
            </a:r>
            <a:r>
              <a:rPr lang="en-US" altLang="en-US" sz="1400" dirty="0">
                <a:solidFill>
                  <a:srgbClr val="FF0000"/>
                </a:solidFill>
              </a:rPr>
              <a:t>, as represented in the example in Table 20-13.  The new mode center frequency shall align with a valid channel for that operating mode.</a:t>
            </a:r>
            <a:r>
              <a:rPr lang="en-US" altLang="en-US" sz="1400" dirty="0"/>
              <a:t>”</a:t>
            </a:r>
          </a:p>
          <a:p>
            <a:pPr marL="742950" lvl="2" indent="0">
              <a:buNone/>
            </a:pPr>
            <a:endParaRPr lang="en-US" altLang="en-US" sz="1100" dirty="0"/>
          </a:p>
        </p:txBody>
      </p:sp>
      <p:sp>
        <p:nvSpPr>
          <p:cNvPr id="7" name="Date Placeholder 1">
            <a:extLst>
              <a:ext uri="{FF2B5EF4-FFF2-40B4-BE49-F238E27FC236}">
                <a16:creationId xmlns:a16="http://schemas.microsoft.com/office/drawing/2014/main" id="{C369EB7F-1626-C246-B743-66D2948D2E77}"/>
              </a:ext>
            </a:extLst>
          </p:cNvPr>
          <p:cNvSpPr>
            <a:spLocks noGrp="1"/>
          </p:cNvSpPr>
          <p:nvPr>
            <p:ph type="dt" sz="half" idx="10"/>
          </p:nvPr>
        </p:nvSpPr>
        <p:spPr>
          <a:xfrm>
            <a:off x="624439" y="350483"/>
            <a:ext cx="1600200" cy="215444"/>
          </a:xfrm>
        </p:spPr>
        <p:txBody>
          <a:bodyPr/>
          <a:lstStyle/>
          <a:p>
            <a:r>
              <a:rPr lang="en-US" altLang="en-US" dirty="0"/>
              <a:t>September, 2019</a:t>
            </a:r>
          </a:p>
        </p:txBody>
      </p:sp>
    </p:spTree>
    <p:extLst>
      <p:ext uri="{BB962C8B-B14F-4D97-AF65-F5344CB8AC3E}">
        <p14:creationId xmlns:p14="http://schemas.microsoft.com/office/powerpoint/2010/main" val="2413003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181600" y="6475413"/>
            <a:ext cx="3429000" cy="184666"/>
          </a:xfrm>
        </p:spPr>
        <p:txBody>
          <a:bodyPr/>
          <a:lstStyle/>
          <a:p>
            <a:r>
              <a:rPr lang="en-US" altLang="en-US" dirty="0"/>
              <a:t>Chris Hett-Landis+Gyr, Ruben Salazar-Landis+Gyr</a:t>
            </a:r>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8</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676400"/>
            <a:ext cx="7772400" cy="4419600"/>
          </a:xfrm>
          <a:ln/>
        </p:spPr>
        <p:txBody>
          <a:bodyPr/>
          <a:lstStyle/>
          <a:p>
            <a:pPr lvl="1"/>
            <a:r>
              <a:rPr lang="en-US" altLang="en-US" sz="2400" dirty="0"/>
              <a:t>Section 19.2.3, </a:t>
            </a:r>
            <a:r>
              <a:rPr lang="en-US" altLang="en-US" sz="2400"/>
              <a:t>page 580</a:t>
            </a:r>
            <a:endParaRPr lang="en-US" altLang="en-US" sz="2400" dirty="0"/>
          </a:p>
          <a:p>
            <a:pPr lvl="2"/>
            <a:r>
              <a:rPr lang="en-US" altLang="en-US" sz="2000" dirty="0"/>
              <a:t>Remove indicated lines:</a:t>
            </a:r>
          </a:p>
          <a:p>
            <a:pPr lvl="2"/>
            <a:endParaRPr lang="en-US" altLang="en-US" sz="2000" dirty="0"/>
          </a:p>
          <a:p>
            <a:pPr marL="400050" lvl="1" indent="0">
              <a:buNone/>
            </a:pPr>
            <a:r>
              <a:rPr lang="en-US" sz="1200" dirty="0"/>
              <a:t>The Modulation Scheme field indicates the modulation scheme, as described in Table 20-4</a:t>
            </a:r>
            <a:r>
              <a:rPr lang="en-US" sz="1200" strike="sngStrike" dirty="0">
                <a:solidFill>
                  <a:srgbClr val="FF0000"/>
                </a:solidFill>
              </a:rPr>
              <a:t>, when </a:t>
            </a:r>
            <a:r>
              <a:rPr lang="en-US" sz="1200" i="1" strike="sngStrike" dirty="0" err="1">
                <a:solidFill>
                  <a:srgbClr val="FF0000"/>
                </a:solidFill>
              </a:rPr>
              <a:t>phyCurrentChannel</a:t>
            </a:r>
            <a:r>
              <a:rPr lang="en-US" sz="1200" i="1" strike="sngStrike" dirty="0">
                <a:solidFill>
                  <a:srgbClr val="FF0000"/>
                </a:solidFill>
              </a:rPr>
              <a:t> </a:t>
            </a:r>
            <a:r>
              <a:rPr lang="en-US" sz="1200" strike="sngStrike" dirty="0">
                <a:solidFill>
                  <a:srgbClr val="FF0000"/>
                </a:solidFill>
              </a:rPr>
              <a:t>(as defined in 11.3) equals seven; when </a:t>
            </a:r>
            <a:r>
              <a:rPr lang="en-US" sz="1200" i="1" strike="sngStrike" dirty="0" err="1">
                <a:solidFill>
                  <a:srgbClr val="FF0000"/>
                </a:solidFill>
              </a:rPr>
              <a:t>phyCurrentChannel</a:t>
            </a:r>
            <a:r>
              <a:rPr lang="en-US" sz="1200" i="1" strike="sngStrike" dirty="0">
                <a:solidFill>
                  <a:srgbClr val="FF0000"/>
                </a:solidFill>
              </a:rPr>
              <a:t> </a:t>
            </a:r>
            <a:r>
              <a:rPr lang="en-US" sz="1200" strike="sngStrike" dirty="0">
                <a:solidFill>
                  <a:srgbClr val="FF0000"/>
                </a:solidFill>
              </a:rPr>
              <a:t>equals eight, the Modulation Scheme field shall be set to zero upon transmission and ignored upon reception</a:t>
            </a:r>
            <a:r>
              <a:rPr lang="en-US" sz="1200" dirty="0"/>
              <a:t>.</a:t>
            </a:r>
            <a:endParaRPr lang="en-US" altLang="en-US" sz="3600" dirty="0"/>
          </a:p>
          <a:p>
            <a:pPr marL="457200" lvl="1" indent="0">
              <a:buNone/>
            </a:pPr>
            <a:endParaRPr lang="en-US" altLang="en-US" sz="1200" dirty="0">
              <a:solidFill>
                <a:srgbClr val="FF0000"/>
              </a:solidFill>
            </a:endParaRPr>
          </a:p>
        </p:txBody>
      </p:sp>
      <p:sp>
        <p:nvSpPr>
          <p:cNvPr id="7" name="Date Placeholder 1">
            <a:extLst>
              <a:ext uri="{FF2B5EF4-FFF2-40B4-BE49-F238E27FC236}">
                <a16:creationId xmlns:a16="http://schemas.microsoft.com/office/drawing/2014/main" id="{D8E55EC5-3B64-4F4D-8672-3A99A55D5AC0}"/>
              </a:ext>
            </a:extLst>
          </p:cNvPr>
          <p:cNvSpPr>
            <a:spLocks noGrp="1"/>
          </p:cNvSpPr>
          <p:nvPr>
            <p:ph type="dt" sz="half" idx="10"/>
          </p:nvPr>
        </p:nvSpPr>
        <p:spPr>
          <a:xfrm>
            <a:off x="624439" y="350483"/>
            <a:ext cx="1600200" cy="215444"/>
          </a:xfrm>
        </p:spPr>
        <p:txBody>
          <a:bodyPr/>
          <a:lstStyle/>
          <a:p>
            <a:r>
              <a:rPr lang="en-US" altLang="en-US" dirty="0"/>
              <a:t>September, 2019</a:t>
            </a:r>
          </a:p>
        </p:txBody>
      </p:sp>
    </p:spTree>
    <p:extLst>
      <p:ext uri="{BB962C8B-B14F-4D97-AF65-F5344CB8AC3E}">
        <p14:creationId xmlns:p14="http://schemas.microsoft.com/office/powerpoint/2010/main" val="1228895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4953000" y="6475413"/>
            <a:ext cx="3657600" cy="369332"/>
          </a:xfrm>
        </p:spPr>
        <p:txBody>
          <a:bodyPr/>
          <a:lstStyle/>
          <a:p>
            <a:r>
              <a:rPr lang="en-US" altLang="en-US" dirty="0"/>
              <a:t>Chris Hett-Landis+Gyr, Ruben Salazar-Landis+Gyr</a:t>
            </a:r>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9</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295400"/>
            <a:ext cx="7772400" cy="4724400"/>
          </a:xfrm>
          <a:ln/>
        </p:spPr>
        <p:txBody>
          <a:bodyPr/>
          <a:lstStyle/>
          <a:p>
            <a:pPr lvl="1"/>
            <a:r>
              <a:rPr lang="en-US" altLang="en-US" sz="2400" dirty="0"/>
              <a:t>Edit lines 1 and 2, section 19.5, page 593</a:t>
            </a:r>
          </a:p>
          <a:p>
            <a:pPr marL="800100" lvl="2" indent="0">
              <a:buNone/>
            </a:pPr>
            <a:r>
              <a:rPr lang="en-US" altLang="en-US" sz="1200" dirty="0"/>
              <a:t>Current text: “…that supports mode switching shall change its mode of operation to the new mode defined in the SUN FSK mode switch PPDU, in order to receive the following packet”</a:t>
            </a:r>
          </a:p>
          <a:p>
            <a:pPr marL="800100" lvl="2" indent="0">
              <a:buNone/>
            </a:pPr>
            <a:endParaRPr lang="en-US" altLang="en-US" sz="1200" dirty="0"/>
          </a:p>
          <a:p>
            <a:pPr marL="800100" lvl="2" indent="0">
              <a:buNone/>
            </a:pPr>
            <a:r>
              <a:rPr lang="en-US" altLang="en-US" sz="1200" dirty="0"/>
              <a:t>New text: “…that supports mode switching shall change its mode of operation to the new mode defined in the SUN FSK mode switch PPDU, in order to receive the following packet. </a:t>
            </a:r>
            <a:r>
              <a:rPr lang="en-US" altLang="en-US" sz="1200" dirty="0">
                <a:solidFill>
                  <a:srgbClr val="FF0000"/>
                </a:solidFill>
              </a:rPr>
              <a:t>If the device that does not mode switch it shall drop the frame.</a:t>
            </a:r>
          </a:p>
          <a:p>
            <a:pPr lvl="1"/>
            <a:r>
              <a:rPr lang="en-US" altLang="en-US" sz="2400" dirty="0"/>
              <a:t>Edit lines 15 to 18 section 19.5 page 593:</a:t>
            </a:r>
          </a:p>
          <a:p>
            <a:pPr marL="742950" lvl="2" indent="0">
              <a:buNone/>
            </a:pPr>
            <a:r>
              <a:rPr lang="en-US" altLang="en-US" sz="1400" dirty="0"/>
              <a:t>Current text:  “The reception and rejection of the following packet follows the same </a:t>
            </a:r>
            <a:r>
              <a:rPr lang="en-US" altLang="en-US" sz="1200" dirty="0"/>
              <a:t>mechanism described in 5.1.6.2. When the new mode PPDU has been received, the receiver shall return to the mode specified by </a:t>
            </a:r>
            <a:r>
              <a:rPr lang="en-US" altLang="en-US" sz="1200" dirty="0" err="1"/>
              <a:t>phyCurrentPage</a:t>
            </a:r>
            <a:r>
              <a:rPr lang="en-US" altLang="en-US" sz="1200" dirty="0"/>
              <a:t>, as defined in 11.3, within a SIFS or LIFS period based on the symbol period of the new mode PPDU, depending on the received frame length, as described in 5.1.1.3. .”</a:t>
            </a:r>
          </a:p>
          <a:p>
            <a:pPr marL="742950" lvl="2" indent="0">
              <a:buNone/>
            </a:pPr>
            <a:endParaRPr lang="en-US" altLang="en-US" sz="1100" dirty="0"/>
          </a:p>
          <a:p>
            <a:pPr marL="742950" lvl="2" indent="0">
              <a:buNone/>
            </a:pPr>
            <a:r>
              <a:rPr lang="en-US" altLang="en-US" sz="1200" dirty="0"/>
              <a:t>New text:       </a:t>
            </a:r>
            <a:r>
              <a:rPr lang="en-US" altLang="en-US" sz="1200" dirty="0">
                <a:solidFill>
                  <a:srgbClr val="FF0000"/>
                </a:solidFill>
              </a:rPr>
              <a:t>The reception and rejection of the following packet follows the same mechanism described in 6.7.2. After the new mode PPDU has been received, the receiver shall return to the previous operating mode and  </a:t>
            </a:r>
            <a:r>
              <a:rPr lang="en-US" altLang="en-US" sz="1200" dirty="0" err="1">
                <a:solidFill>
                  <a:srgbClr val="FF0000"/>
                </a:solidFill>
              </a:rPr>
              <a:t>phyCurrentPage</a:t>
            </a:r>
            <a:r>
              <a:rPr lang="en-US" altLang="en-US" sz="1200" dirty="0">
                <a:solidFill>
                  <a:srgbClr val="FF0000"/>
                </a:solidFill>
              </a:rPr>
              <a:t>, as defined in 11.3, within a SIFS or LIFS period based on the symbol period of the new mode PPDU, depending on the received frame length, as described in 6.2.4. Also, if no PPDU is received in the new mode after the specified settling delay plus LIFS period, the receiver shall return to the previous operating mode and </a:t>
            </a:r>
            <a:r>
              <a:rPr lang="en-US" altLang="en-US" sz="1200" dirty="0" err="1">
                <a:solidFill>
                  <a:srgbClr val="FF0000"/>
                </a:solidFill>
              </a:rPr>
              <a:t>phyCurrentPage</a:t>
            </a:r>
            <a:r>
              <a:rPr lang="en-US" altLang="en-US" sz="1200" dirty="0">
                <a:solidFill>
                  <a:srgbClr val="FF0000"/>
                </a:solidFill>
              </a:rPr>
              <a:t>, as defined in 11.3, within a SIFS or LIFS period.</a:t>
            </a:r>
          </a:p>
        </p:txBody>
      </p:sp>
      <p:sp>
        <p:nvSpPr>
          <p:cNvPr id="7" name="Date Placeholder 1">
            <a:extLst>
              <a:ext uri="{FF2B5EF4-FFF2-40B4-BE49-F238E27FC236}">
                <a16:creationId xmlns:a16="http://schemas.microsoft.com/office/drawing/2014/main" id="{6A62F69B-EFF5-AF4B-9E05-88E05335F94A}"/>
              </a:ext>
            </a:extLst>
          </p:cNvPr>
          <p:cNvSpPr>
            <a:spLocks noGrp="1"/>
          </p:cNvSpPr>
          <p:nvPr>
            <p:ph type="dt" sz="half" idx="10"/>
          </p:nvPr>
        </p:nvSpPr>
        <p:spPr>
          <a:xfrm>
            <a:off x="624439" y="350483"/>
            <a:ext cx="1600200" cy="215444"/>
          </a:xfrm>
        </p:spPr>
        <p:txBody>
          <a:bodyPr/>
          <a:lstStyle/>
          <a:p>
            <a:r>
              <a:rPr lang="en-US" altLang="en-US" dirty="0"/>
              <a:t>September, 2019</a:t>
            </a:r>
          </a:p>
        </p:txBody>
      </p:sp>
    </p:spTree>
    <p:extLst>
      <p:ext uri="{BB962C8B-B14F-4D97-AF65-F5344CB8AC3E}">
        <p14:creationId xmlns:p14="http://schemas.microsoft.com/office/powerpoint/2010/main" val="8052660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1594</TotalTime>
  <Words>1292</Words>
  <Application>Microsoft Macintosh PowerPoint</Application>
  <PresentationFormat>On-screen Show (4:3)</PresentationFormat>
  <Paragraphs>158</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Bahnschrift</vt:lpstr>
      <vt:lpstr>Times New Roman</vt:lpstr>
      <vt:lpstr>Office Theme</vt:lpstr>
      <vt:lpstr>PowerPoint Presentation</vt:lpstr>
      <vt:lpstr>LB158 – CID 422</vt:lpstr>
      <vt:lpstr>LB158 – CID 422</vt:lpstr>
      <vt:lpstr>LB158 – CID 422</vt:lpstr>
      <vt:lpstr>LB158 – CID 422</vt:lpstr>
      <vt:lpstr>LB158 – CID 422</vt:lpstr>
      <vt:lpstr>LB158 – CID 422</vt:lpstr>
      <vt:lpstr>LB158 – CID 422</vt:lpstr>
      <vt:lpstr>LB158 – CID 422</vt:lpstr>
      <vt:lpstr>LB158 – CID 422</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&lt;doc#&gt;</dc:description>
  <cp:lastModifiedBy>Gary Stuebing (gstuebin)</cp:lastModifiedBy>
  <cp:revision>24</cp:revision>
  <cp:lastPrinted>1998-02-10T13:28:06Z</cp:lastPrinted>
  <dcterms:created xsi:type="dcterms:W3CDTF">1999-11-08T18:59:45Z</dcterms:created>
  <dcterms:modified xsi:type="dcterms:W3CDTF">2019-09-16T10:55:44Z</dcterms:modified>
</cp:coreProperties>
</file>