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8" r:id="rId2"/>
    <p:sldId id="261" r:id="rId3"/>
    <p:sldId id="265" r:id="rId4"/>
    <p:sldId id="267" r:id="rId5"/>
    <p:sldId id="268" r:id="rId6"/>
    <p:sldId id="270" r:id="rId7"/>
    <p:sldId id="271" r:id="rId8"/>
    <p:sldId id="26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8692AB-B15B-4465-AC54-34858C80AA79}" type="datetimeFigureOut">
              <a:rPr lang="en-US" smtClean="0"/>
              <a:t>8/12/2019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6B98A7-8611-4F13-A14D-3B33C6B10CFC}" type="slidenum">
              <a:rPr lang="en-US" smtClean="0"/>
              <a:t>‹#›</a:t>
            </a:fld>
            <a:endParaRPr lang="en-US"/>
          </a:p>
        </p:txBody>
      </p:sp>
    </p:spTree>
    <p:extLst>
      <p:ext uri="{BB962C8B-B14F-4D97-AF65-F5344CB8AC3E}">
        <p14:creationId xmlns:p14="http://schemas.microsoft.com/office/powerpoint/2010/main" val="2496831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859DAC1-107B-4058-B312-D2799087991A}"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2657007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914400" y="378281"/>
            <a:ext cx="2133600" cy="215444"/>
          </a:xfrm>
          <a:ln/>
        </p:spPr>
        <p:txBody>
          <a:bodyPr/>
          <a:lstStyle>
            <a:lvl1pPr>
              <a:defRPr b="0"/>
            </a:lvl1pPr>
          </a:lstStyle>
          <a:p>
            <a:pPr eaLnBrk="0" fontAlgn="base" hangingPunct="0">
              <a:spcBef>
                <a:spcPct val="0"/>
              </a:spcBef>
              <a:spcAft>
                <a:spcPct val="0"/>
              </a:spcAft>
              <a:defRPr/>
            </a:pPr>
            <a:r>
              <a:rPr lang="en-US" smtClean="0">
                <a:solidFill>
                  <a:srgbClr val="000000"/>
                </a:solidFill>
                <a:latin typeface="Times New Roman" pitchFamily="18" charset="0"/>
              </a:rPr>
              <a:t>August 2019</a:t>
            </a:r>
            <a:endParaRPr lang="en-US" dirty="0">
              <a:solidFill>
                <a:srgbClr val="000000"/>
              </a:solidFill>
              <a:latin typeface="Times New Roman" pitchFamily="18" charset="0"/>
            </a:endParaRPr>
          </a:p>
        </p:txBody>
      </p:sp>
      <p:sp>
        <p:nvSpPr>
          <p:cNvPr id="5" name="Rectangle 5"/>
          <p:cNvSpPr>
            <a:spLocks noGrp="1" noChangeArrowheads="1"/>
          </p:cNvSpPr>
          <p:nvPr>
            <p:ph type="ftr" sz="quarter" idx="11"/>
          </p:nvPr>
        </p:nvSpPr>
        <p:spPr>
          <a:xfrm>
            <a:off x="7315200" y="6475413"/>
            <a:ext cx="4165600" cy="215444"/>
          </a:xfrm>
          <a:ln/>
        </p:spPr>
        <p:txBody>
          <a:bodyPr/>
          <a:lstStyle>
            <a:lvl1pPr>
              <a:defRPr sz="1400"/>
            </a:lvl1pPr>
          </a:lstStyle>
          <a:p>
            <a:pPr>
              <a:defRPr/>
            </a:pPr>
            <a:r>
              <a:rPr lang="en-US" smtClean="0">
                <a:solidFill>
                  <a:srgbClr val="000000"/>
                </a:solidFill>
              </a:rPr>
              <a:t>Benjamin Rolfe, Blind Creek Associates</a:t>
            </a:r>
            <a:endParaRPr lang="en-US" dirty="0">
              <a:solidFill>
                <a:srgbClr val="000000"/>
              </a:solidFill>
            </a:endParaRPr>
          </a:p>
        </p:txBody>
      </p:sp>
      <p:sp>
        <p:nvSpPr>
          <p:cNvPr id="6"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7E2C68DB-FB5D-4928-9FAD-3C66C0A6062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08675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914400" y="378281"/>
            <a:ext cx="2133600" cy="215444"/>
          </a:xfrm>
          <a:ln/>
        </p:spPr>
        <p:txBody>
          <a:bodyPr/>
          <a:lstStyle>
            <a:lvl1pPr>
              <a:defRPr b="0"/>
            </a:lvl1pPr>
          </a:lstStyle>
          <a:p>
            <a:pPr eaLnBrk="0" fontAlgn="base" hangingPunct="0">
              <a:spcBef>
                <a:spcPct val="0"/>
              </a:spcBef>
              <a:spcAft>
                <a:spcPct val="0"/>
              </a:spcAft>
              <a:defRPr/>
            </a:pPr>
            <a:r>
              <a:rPr lang="en-US" smtClean="0">
                <a:solidFill>
                  <a:srgbClr val="000000"/>
                </a:solidFill>
                <a:latin typeface="Times New Roman" pitchFamily="18" charset="0"/>
              </a:rPr>
              <a:t>August 2019</a:t>
            </a:r>
            <a:endParaRPr lang="en-US" dirty="0">
              <a:solidFill>
                <a:srgbClr val="000000"/>
              </a:solidFill>
              <a:latin typeface="Times New Roman" pitchFamily="18" charset="0"/>
            </a:endParaRPr>
          </a:p>
        </p:txBody>
      </p:sp>
      <p:sp>
        <p:nvSpPr>
          <p:cNvPr id="5" name="Rectangle 5"/>
          <p:cNvSpPr>
            <a:spLocks noGrp="1" noChangeArrowheads="1"/>
          </p:cNvSpPr>
          <p:nvPr>
            <p:ph type="ftr" sz="quarter" idx="11"/>
          </p:nvPr>
        </p:nvSpPr>
        <p:spPr>
          <a:xfrm>
            <a:off x="7315200" y="6475413"/>
            <a:ext cx="4165600" cy="215444"/>
          </a:xfrm>
          <a:ln/>
        </p:spPr>
        <p:txBody>
          <a:bodyPr/>
          <a:lstStyle>
            <a:lvl1pPr>
              <a:defRPr sz="1400"/>
            </a:lvl1pPr>
          </a:lstStyle>
          <a:p>
            <a:pPr>
              <a:defRPr/>
            </a:pPr>
            <a:r>
              <a:rPr lang="en-US" smtClean="0">
                <a:solidFill>
                  <a:srgbClr val="000000"/>
                </a:solidFill>
              </a:rPr>
              <a:t>Benjamin Rolfe, Blind Creek Associates</a:t>
            </a:r>
            <a:endParaRPr lang="en-US" dirty="0">
              <a:solidFill>
                <a:srgbClr val="000000"/>
              </a:solidFill>
            </a:endParaRPr>
          </a:p>
        </p:txBody>
      </p:sp>
      <p:sp>
        <p:nvSpPr>
          <p:cNvPr id="6"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15207697-414B-47F0-A0BC-7283E28DEFF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66685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eaLnBrk="0" fontAlgn="base" hangingPunct="0">
              <a:spcBef>
                <a:spcPct val="0"/>
              </a:spcBef>
              <a:spcAft>
                <a:spcPct val="0"/>
              </a:spcAft>
              <a:defRPr/>
            </a:pPr>
            <a:r>
              <a:rPr lang="en-US" smtClean="0">
                <a:solidFill>
                  <a:srgbClr val="000000"/>
                </a:solidFill>
                <a:latin typeface="Times New Roman" pitchFamily="18" charset="0"/>
              </a:rPr>
              <a:t>August 2019</a:t>
            </a:r>
            <a:endParaRPr lang="en-US" dirty="0">
              <a:solidFill>
                <a:srgbClr val="000000"/>
              </a:solidFill>
              <a:latin typeface="Times New Roman" pitchFamily="18" charset="0"/>
            </a:endParaRPr>
          </a:p>
        </p:txBody>
      </p:sp>
      <p:sp>
        <p:nvSpPr>
          <p:cNvPr id="5"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6"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F0FB4637-F8C6-4832-9C55-9EE9A443FF9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04633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August 2019</a:t>
            </a:r>
            <a:endParaRPr lang="en-US" dirty="0" smtClean="0">
              <a:solidFill>
                <a:srgbClr val="000000"/>
              </a:solidFill>
            </a:endParaRPr>
          </a:p>
        </p:txBody>
      </p:sp>
      <p:sp>
        <p:nvSpPr>
          <p:cNvPr id="6"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7"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80B578D8-A36E-43ED-A0BE-183C400E71C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33276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August 2019</a:t>
            </a:r>
            <a:endParaRPr lang="en-US" dirty="0" smtClean="0">
              <a:solidFill>
                <a:srgbClr val="000000"/>
              </a:solidFill>
            </a:endParaRPr>
          </a:p>
        </p:txBody>
      </p:sp>
      <p:sp>
        <p:nvSpPr>
          <p:cNvPr id="8"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9"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069FBC5D-73CD-4BDC-8029-85AF83D0A64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980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August 2019</a:t>
            </a:r>
            <a:endParaRPr lang="en-US" dirty="0" smtClean="0">
              <a:solidFill>
                <a:srgbClr val="000000"/>
              </a:solidFill>
            </a:endParaRPr>
          </a:p>
        </p:txBody>
      </p:sp>
      <p:sp>
        <p:nvSpPr>
          <p:cNvPr id="4"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5"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7CB6332E-DE1A-41A4-9BB5-5D3938B1CBE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11212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948265" y="378281"/>
            <a:ext cx="2133600" cy="215444"/>
          </a:xfrm>
          <a:ln/>
        </p:spPr>
        <p:txBody>
          <a:bodyPr/>
          <a:lstStyle>
            <a:lvl1pPr>
              <a:defRPr/>
            </a:lvl1pPr>
          </a:lstStyle>
          <a:p>
            <a:pPr>
              <a:defRPr/>
            </a:pPr>
            <a:r>
              <a:rPr lang="en-US" smtClean="0">
                <a:solidFill>
                  <a:srgbClr val="000000"/>
                </a:solidFill>
              </a:rPr>
              <a:t>August 2019</a:t>
            </a:r>
            <a:endParaRPr lang="en-US" dirty="0" smtClean="0">
              <a:solidFill>
                <a:srgbClr val="000000"/>
              </a:solidFill>
            </a:endParaRPr>
          </a:p>
        </p:txBody>
      </p:sp>
      <p:sp>
        <p:nvSpPr>
          <p:cNvPr id="3"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4"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4E60FB26-8925-4DF7-ACEA-57EBE96C369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75927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August 2019</a:t>
            </a:r>
            <a:endParaRPr lang="en-US" dirty="0" smtClean="0">
              <a:solidFill>
                <a:srgbClr val="000000"/>
              </a:solidFill>
            </a:endParaRPr>
          </a:p>
        </p:txBody>
      </p:sp>
      <p:sp>
        <p:nvSpPr>
          <p:cNvPr id="6"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7"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5D6E8333-53EB-46FA-BF20-652098178E9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23112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August 2019</a:t>
            </a:r>
            <a:endParaRPr lang="en-US" dirty="0" smtClean="0">
              <a:solidFill>
                <a:srgbClr val="000000"/>
              </a:solidFill>
            </a:endParaRPr>
          </a:p>
        </p:txBody>
      </p:sp>
      <p:sp>
        <p:nvSpPr>
          <p:cNvPr id="6"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7"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FB0E2BDE-41F1-493E-8EC8-E9B8B21673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01739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eaLnBrk="0" fontAlgn="base" hangingPunct="0">
              <a:spcBef>
                <a:spcPct val="0"/>
              </a:spcBef>
              <a:spcAft>
                <a:spcPct val="0"/>
              </a:spcAft>
              <a:defRPr/>
            </a:pPr>
            <a:r>
              <a:rPr lang="en-US" smtClean="0">
                <a:solidFill>
                  <a:srgbClr val="000000"/>
                </a:solidFill>
                <a:latin typeface="Times New Roman" pitchFamily="18" charset="0"/>
              </a:rPr>
              <a:t>August 2019</a:t>
            </a:r>
            <a:endParaRPr lang="en-US" dirty="0">
              <a:solidFill>
                <a:srgbClr val="000000"/>
              </a:solidFill>
              <a:latin typeface="Times New Roman" pitchFamily="18" charset="0"/>
            </a:endParaRPr>
          </a:p>
        </p:txBody>
      </p:sp>
      <p:sp>
        <p:nvSpPr>
          <p:cNvPr id="1029" name="Rectangle 5"/>
          <p:cNvSpPr>
            <a:spLocks noGrp="1" noChangeArrowheads="1"/>
          </p:cNvSpPr>
          <p:nvPr>
            <p:ph type="ftr" sz="quarter" idx="3"/>
          </p:nvPr>
        </p:nvSpPr>
        <p:spPr bwMode="auto">
          <a:xfrm>
            <a:off x="7315200" y="6475413"/>
            <a:ext cx="416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lvl1pPr>
          </a:lstStyle>
          <a:p>
            <a:pPr eaLnBrk="0" fontAlgn="base" hangingPunct="0">
              <a:spcBef>
                <a:spcPct val="0"/>
              </a:spcBef>
              <a:spcAft>
                <a:spcPct val="0"/>
              </a:spcAft>
              <a:defRPr/>
            </a:pPr>
            <a:r>
              <a:rPr lang="en-US" sz="1200">
                <a:solidFill>
                  <a:srgbClr val="000000"/>
                </a:solidFill>
                <a:latin typeface="Times New Roman" pitchFamily="18" charset="0"/>
              </a:rPr>
              <a:t>Benjamin Rolfe, Blind Creek Associates</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eaLnBrk="0" fontAlgn="base" hangingPunct="0">
              <a:spcBef>
                <a:spcPct val="0"/>
              </a:spcBef>
              <a:spcAft>
                <a:spcPct val="0"/>
              </a:spcAft>
              <a:defRPr/>
            </a:pPr>
            <a:r>
              <a:rPr lang="en-US" sz="1200">
                <a:solidFill>
                  <a:srgbClr val="000000"/>
                </a:solidFill>
                <a:latin typeface="Times New Roman" pitchFamily="18" charset="0"/>
              </a:rPr>
              <a:t>Slide </a:t>
            </a:r>
            <a:fld id="{C45422F4-6DC4-455E-A24B-5F39BD66D661}" type="slidenum">
              <a:rPr lang="en-US" sz="1200">
                <a:solidFill>
                  <a:srgbClr val="000000"/>
                </a:solidFill>
                <a:latin typeface="Times New Roman" pitchFamily="18" charset="0"/>
              </a:rPr>
              <a:pPr eaLnBrk="0" fontAlgn="base" hangingPunct="0">
                <a:spcBef>
                  <a:spcPct val="0"/>
                </a:spcBef>
                <a:spcAft>
                  <a:spcPct val="0"/>
                </a:spcAft>
                <a:defRPr/>
              </a:pPr>
              <a:t>‹#›</a:t>
            </a:fld>
            <a:endParaRPr lang="en-US" sz="1200">
              <a:solidFill>
                <a:srgbClr val="000000"/>
              </a:solidFill>
              <a:latin typeface="Times New Roman" pitchFamily="18" charset="0"/>
            </a:endParaRPr>
          </a:p>
        </p:txBody>
      </p:sp>
      <p:sp>
        <p:nvSpPr>
          <p:cNvPr id="1031" name="Rectangle 7"/>
          <p:cNvSpPr>
            <a:spLocks noChangeArrowheads="1"/>
          </p:cNvSpPr>
          <p:nvPr/>
        </p:nvSpPr>
        <p:spPr bwMode="auto">
          <a:xfrm>
            <a:off x="5159024" y="394156"/>
            <a:ext cx="611857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eaLnBrk="0" fontAlgn="base" hangingPunct="0">
              <a:spcBef>
                <a:spcPct val="0"/>
              </a:spcBef>
              <a:spcAft>
                <a:spcPct val="0"/>
              </a:spcAft>
            </a:pPr>
            <a:r>
              <a:rPr lang="en-US" sz="1400" b="1" dirty="0">
                <a:solidFill>
                  <a:srgbClr val="000000"/>
                </a:solidFill>
                <a:latin typeface="Times New Roman" pitchFamily="18" charset="0"/>
              </a:rPr>
              <a:t>doc.: </a:t>
            </a:r>
            <a:r>
              <a:rPr lang="en-US" sz="1400" b="1" dirty="0" smtClean="0">
                <a:solidFill>
                  <a:srgbClr val="000000"/>
                </a:solidFill>
                <a:latin typeface="Times New Roman" pitchFamily="18" charset="0"/>
              </a:rPr>
              <a:t>IEEE802.15-19-0379-00-004z</a:t>
            </a:r>
            <a:endParaRPr lang="en-US" sz="1400" b="1" dirty="0">
              <a:solidFill>
                <a:srgbClr val="000000"/>
              </a:solidFill>
              <a:latin typeface="Times New Roman" pitchFamily="18" charset="0"/>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1200">
              <a:solidFill>
                <a:srgbClr val="000000"/>
              </a:solidFill>
              <a:latin typeface="Times New Roman" pitchFamily="18" charset="0"/>
            </a:endParaRPr>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eaLnBrk="0" fontAlgn="base" hangingPunct="0">
              <a:spcBef>
                <a:spcPct val="0"/>
              </a:spcBef>
              <a:spcAft>
                <a:spcPct val="0"/>
              </a:spcAft>
            </a:pPr>
            <a:r>
              <a:rPr lang="en-US" sz="1200">
                <a:solidFill>
                  <a:srgbClr val="000000"/>
                </a:solidFill>
                <a:latin typeface="Times New Roman" pitchFamily="18"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1200">
              <a:solidFill>
                <a:srgbClr val="000000"/>
              </a:solidFill>
              <a:latin typeface="Times New Roman" pitchFamily="18" charset="0"/>
            </a:endParaRPr>
          </a:p>
        </p:txBody>
      </p:sp>
    </p:spTree>
    <p:extLst>
      <p:ext uri="{BB962C8B-B14F-4D97-AF65-F5344CB8AC3E}">
        <p14:creationId xmlns:p14="http://schemas.microsoft.com/office/powerpoint/2010/main" val="15116331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solidFill>
                  <a:srgbClr val="000000"/>
                </a:solidFill>
              </a:rPr>
              <a:t>August 2019</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7E2C68DB-FB5D-4928-9FAD-3C66C0A6062B}" type="slidenum">
              <a:rPr lang="en-US" smtClean="0">
                <a:solidFill>
                  <a:srgbClr val="000000"/>
                </a:solidFill>
              </a:rPr>
              <a:pPr>
                <a:defRPr/>
              </a:pPr>
              <a:t>1</a:t>
            </a:fld>
            <a:endParaRPr lang="en-US">
              <a:solidFill>
                <a:srgbClr val="000000"/>
              </a:solidFill>
            </a:endParaRPr>
          </a:p>
        </p:txBody>
      </p:sp>
      <p:sp>
        <p:nvSpPr>
          <p:cNvPr id="7" name="Rectangle 3"/>
          <p:cNvSpPr>
            <a:spLocks noChangeArrowheads="1"/>
          </p:cNvSpPr>
          <p:nvPr/>
        </p:nvSpPr>
        <p:spPr bwMode="auto">
          <a:xfrm>
            <a:off x="2133601" y="901891"/>
            <a:ext cx="8077200" cy="5016758"/>
          </a:xfrm>
          <a:prstGeom prst="rect">
            <a:avLst/>
          </a:prstGeom>
          <a:noFill/>
          <a:ln w="12700">
            <a:noFill/>
            <a:miter lim="800000"/>
            <a:headEnd type="none" w="sm" len="sm"/>
            <a:tailEnd type="none" w="sm" len="sm"/>
          </a:ln>
          <a:effectLst/>
        </p:spPr>
        <p:txBody>
          <a:bodyPr wrap="square">
            <a:spAutoFit/>
          </a:bodyPr>
          <a:lstStyle/>
          <a:p>
            <a:pPr algn="ctr" defTabSz="457200"/>
            <a:r>
              <a:rPr lang="en-US" altLang="ko-KR" b="1" u="sng" dirty="0">
                <a:solidFill>
                  <a:srgbClr val="000000"/>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rgbClr val="000000"/>
              </a:solidFill>
              <a:ea typeface="굴림" pitchFamily="50" charset="-127"/>
            </a:endParaRPr>
          </a:p>
          <a:p>
            <a:pPr defTabSz="457200"/>
            <a:endParaRPr lang="en-US" altLang="ko-KR" sz="1600" dirty="0">
              <a:solidFill>
                <a:srgbClr val="000000"/>
              </a:solidFill>
              <a:ea typeface="굴림" pitchFamily="50" charset="-127"/>
            </a:endParaRPr>
          </a:p>
          <a:p>
            <a:pPr defTabSz="457200"/>
            <a:r>
              <a:rPr lang="en-US" altLang="ko-KR" sz="1600" b="1" dirty="0">
                <a:solidFill>
                  <a:srgbClr val="000000"/>
                </a:solidFill>
                <a:ea typeface="굴림" pitchFamily="50" charset="-127"/>
              </a:rPr>
              <a:t>Submission Title:</a:t>
            </a:r>
            <a:r>
              <a:rPr lang="en-US" altLang="ko-KR" sz="1600" dirty="0">
                <a:solidFill>
                  <a:srgbClr val="000000"/>
                </a:solidFill>
                <a:ea typeface="굴림" pitchFamily="50" charset="-127"/>
              </a:rPr>
              <a:t> </a:t>
            </a:r>
            <a:r>
              <a:rPr lang="en-US" altLang="ko-KR" sz="1600" dirty="0" smtClean="0">
                <a:solidFill>
                  <a:srgbClr val="000000"/>
                </a:solidFill>
                <a:ea typeface="굴림" pitchFamily="50" charset="-127"/>
              </a:rPr>
              <a:t>Still More </a:t>
            </a:r>
            <a:r>
              <a:rPr lang="en-US" altLang="ko-KR" sz="1600" dirty="0" smtClean="0">
                <a:solidFill>
                  <a:srgbClr val="000000"/>
                </a:solidFill>
                <a:ea typeface="굴림" pitchFamily="50" charset="-127"/>
              </a:rPr>
              <a:t>LB156 Comment </a:t>
            </a:r>
            <a:r>
              <a:rPr lang="en-US" altLang="ko-KR" sz="1600" dirty="0" smtClean="0">
                <a:solidFill>
                  <a:srgbClr val="000000"/>
                </a:solidFill>
                <a:ea typeface="굴림" pitchFamily="50" charset="-127"/>
              </a:rPr>
              <a:t>Resolutions </a:t>
            </a:r>
            <a:endParaRPr lang="en-US" altLang="ko-KR" sz="1600" dirty="0">
              <a:solidFill>
                <a:srgbClr val="000000"/>
              </a:solidFill>
              <a:ea typeface="굴림" pitchFamily="50" charset="-127"/>
            </a:endParaRPr>
          </a:p>
          <a:p>
            <a:pPr defTabSz="457200"/>
            <a:r>
              <a:rPr lang="en-US" altLang="ko-KR" sz="1600" b="1" dirty="0">
                <a:solidFill>
                  <a:srgbClr val="000000"/>
                </a:solidFill>
                <a:ea typeface="굴림" pitchFamily="50" charset="-127"/>
              </a:rPr>
              <a:t>Date Submitted: </a:t>
            </a:r>
            <a:r>
              <a:rPr lang="en-US" altLang="ko-KR" sz="1600" dirty="0" smtClean="0">
                <a:solidFill>
                  <a:srgbClr val="000000"/>
                </a:solidFill>
                <a:ea typeface="굴림" pitchFamily="50" charset="-127"/>
              </a:rPr>
              <a:t>12</a:t>
            </a:r>
            <a:r>
              <a:rPr lang="en-US" altLang="ko-KR" sz="1600" dirty="0" smtClean="0">
                <a:solidFill>
                  <a:srgbClr val="000000"/>
                </a:solidFill>
                <a:ea typeface="굴림" pitchFamily="50" charset="-127"/>
              </a:rPr>
              <a:t>-Aug-2019</a:t>
            </a:r>
            <a:endParaRPr lang="en-US" altLang="ko-KR" sz="1600" dirty="0">
              <a:solidFill>
                <a:srgbClr val="000000"/>
              </a:solidFill>
              <a:ea typeface="굴림" pitchFamily="50" charset="-127"/>
            </a:endParaRPr>
          </a:p>
          <a:p>
            <a:pPr defTabSz="457200"/>
            <a:r>
              <a:rPr lang="en-US" altLang="ko-KR" sz="1600" b="1" dirty="0">
                <a:solidFill>
                  <a:srgbClr val="000000"/>
                </a:solidFill>
                <a:ea typeface="굴림" pitchFamily="50" charset="-127"/>
              </a:rPr>
              <a:t>Source:</a:t>
            </a:r>
            <a:r>
              <a:rPr lang="en-US" altLang="ko-KR" sz="1600" dirty="0">
                <a:solidFill>
                  <a:srgbClr val="000000"/>
                </a:solidFill>
                <a:ea typeface="굴림" pitchFamily="50" charset="-127"/>
              </a:rPr>
              <a:t>  Benjamin A. Rolfe </a:t>
            </a:r>
          </a:p>
          <a:p>
            <a:pPr defTabSz="457200"/>
            <a:r>
              <a:rPr lang="en-US" altLang="ko-KR" sz="1600" dirty="0">
                <a:solidFill>
                  <a:srgbClr val="000000"/>
                </a:solidFill>
                <a:ea typeface="굴림" pitchFamily="50" charset="-127"/>
              </a:rPr>
              <a:t>Company: Blind Creek Associates</a:t>
            </a:r>
          </a:p>
          <a:p>
            <a:pPr defTabSz="457200"/>
            <a:r>
              <a:rPr lang="en-US" altLang="ko-KR" sz="1600" dirty="0">
                <a:solidFill>
                  <a:srgbClr val="000000"/>
                </a:solidFill>
                <a:ea typeface="굴림" pitchFamily="50" charset="-127"/>
              </a:rPr>
              <a:t>Address: PO Box 798 Los Gatos CA 95031</a:t>
            </a:r>
          </a:p>
          <a:p>
            <a:pPr defTabSz="457200"/>
            <a:r>
              <a:rPr lang="en-US" altLang="ko-KR" sz="1600" dirty="0">
                <a:solidFill>
                  <a:srgbClr val="000000"/>
                </a:solidFill>
                <a:ea typeface="굴림" pitchFamily="50" charset="-127"/>
              </a:rPr>
              <a:t>Voice: +1 408 332 0725, E-Mail: </a:t>
            </a:r>
            <a:r>
              <a:rPr lang="en-US" altLang="ko-KR" sz="1600" dirty="0" err="1" smtClean="0">
                <a:solidFill>
                  <a:srgbClr val="000000"/>
                </a:solidFill>
                <a:ea typeface="굴림" pitchFamily="50" charset="-127"/>
              </a:rPr>
              <a:t>ben.rolfe</a:t>
            </a:r>
            <a:r>
              <a:rPr lang="en-US" altLang="ko-KR" sz="1600" dirty="0" smtClean="0">
                <a:solidFill>
                  <a:srgbClr val="000000"/>
                </a:solidFill>
                <a:ea typeface="굴림" pitchFamily="50" charset="-127"/>
              </a:rPr>
              <a:t> </a:t>
            </a:r>
            <a:r>
              <a:rPr lang="en-US" altLang="ko-KR" sz="1600" dirty="0">
                <a:solidFill>
                  <a:srgbClr val="000000"/>
                </a:solidFill>
                <a:ea typeface="굴림" pitchFamily="50" charset="-127"/>
              </a:rPr>
              <a:t>@ </a:t>
            </a:r>
            <a:r>
              <a:rPr lang="en-US" altLang="ko-KR" sz="1600" dirty="0" smtClean="0">
                <a:solidFill>
                  <a:srgbClr val="000000"/>
                </a:solidFill>
                <a:ea typeface="굴림" pitchFamily="50" charset="-127"/>
              </a:rPr>
              <a:t>ieee.com</a:t>
            </a:r>
            <a:r>
              <a:rPr lang="en-US" altLang="ko-KR" sz="1600" dirty="0">
                <a:solidFill>
                  <a:srgbClr val="000000"/>
                </a:solidFill>
                <a:ea typeface="굴림" pitchFamily="50" charset="-127"/>
              </a:rPr>
              <a:t>	</a:t>
            </a:r>
          </a:p>
          <a:p>
            <a:pPr defTabSz="457200">
              <a:spcBef>
                <a:spcPts val="600"/>
              </a:spcBef>
              <a:spcAft>
                <a:spcPts val="600"/>
              </a:spcAft>
            </a:pPr>
            <a:r>
              <a:rPr lang="en-US" altLang="ko-KR" sz="1600" b="1" dirty="0">
                <a:solidFill>
                  <a:srgbClr val="000000"/>
                </a:solidFill>
                <a:ea typeface="굴림" pitchFamily="50" charset="-127"/>
              </a:rPr>
              <a:t>Re:</a:t>
            </a:r>
            <a:r>
              <a:rPr lang="en-US" altLang="ko-KR" sz="1600" dirty="0">
                <a:solidFill>
                  <a:srgbClr val="000000"/>
                </a:solidFill>
                <a:ea typeface="굴림" pitchFamily="50" charset="-127"/>
              </a:rPr>
              <a:t> </a:t>
            </a:r>
            <a:r>
              <a:rPr lang="en-US" altLang="ko-KR" sz="1600" dirty="0" smtClean="0">
                <a:solidFill>
                  <a:srgbClr val="000000"/>
                </a:solidFill>
                <a:ea typeface="굴림" pitchFamily="50" charset="-127"/>
              </a:rPr>
              <a:t>LB156 Comment Resolution</a:t>
            </a:r>
            <a:endParaRPr lang="en-US" altLang="ko-KR" dirty="0">
              <a:solidFill>
                <a:srgbClr val="000000"/>
              </a:solidFill>
              <a:ea typeface="굴림" pitchFamily="50" charset="-127"/>
            </a:endParaRPr>
          </a:p>
          <a:p>
            <a:pPr defTabSz="457200">
              <a:spcBef>
                <a:spcPts val="600"/>
              </a:spcBef>
              <a:spcAft>
                <a:spcPts val="600"/>
              </a:spcAft>
            </a:pPr>
            <a:r>
              <a:rPr lang="en-US" altLang="ko-KR" sz="1600" b="1" dirty="0">
                <a:solidFill>
                  <a:srgbClr val="000000"/>
                </a:solidFill>
                <a:ea typeface="굴림" pitchFamily="50" charset="-127"/>
              </a:rPr>
              <a:t>Abstract:</a:t>
            </a:r>
            <a:r>
              <a:rPr lang="en-US" altLang="ko-KR" sz="1600" dirty="0">
                <a:solidFill>
                  <a:srgbClr val="000000"/>
                </a:solidFill>
                <a:ea typeface="굴림" pitchFamily="50" charset="-127"/>
              </a:rPr>
              <a:t>	</a:t>
            </a:r>
            <a:r>
              <a:rPr lang="en-US" altLang="ko-KR" sz="1600" dirty="0" smtClean="0">
                <a:solidFill>
                  <a:srgbClr val="000000"/>
                </a:solidFill>
                <a:ea typeface="굴림" pitchFamily="50" charset="-127"/>
              </a:rPr>
              <a:t>Proposed resolution on comments relating to </a:t>
            </a:r>
            <a:r>
              <a:rPr lang="en-US" altLang="ko-KR" sz="1600" dirty="0" smtClean="0">
                <a:solidFill>
                  <a:srgbClr val="000000"/>
                </a:solidFill>
                <a:ea typeface="굴림" pitchFamily="50" charset="-127"/>
              </a:rPr>
              <a:t>MLME-DPS </a:t>
            </a:r>
            <a:r>
              <a:rPr lang="en-US" altLang="ko-KR" sz="1600" dirty="0" smtClean="0">
                <a:solidFill>
                  <a:srgbClr val="000000"/>
                </a:solidFill>
                <a:ea typeface="굴림" pitchFamily="50" charset="-127"/>
              </a:rPr>
              <a:t>and </a:t>
            </a:r>
            <a:r>
              <a:rPr lang="en-US" altLang="ko-KR" sz="1600" dirty="0" smtClean="0">
                <a:solidFill>
                  <a:srgbClr val="000000"/>
                </a:solidFill>
                <a:ea typeface="굴림" pitchFamily="50" charset="-127"/>
              </a:rPr>
              <a:t>other purposes. </a:t>
            </a:r>
            <a:endParaRPr lang="en-US" altLang="ko-KR" sz="1600" dirty="0">
              <a:solidFill>
                <a:srgbClr val="000000"/>
              </a:solidFill>
              <a:ea typeface="굴림" pitchFamily="50" charset="-127"/>
            </a:endParaRPr>
          </a:p>
          <a:p>
            <a:pPr defTabSz="457200">
              <a:spcBef>
                <a:spcPts val="600"/>
              </a:spcBef>
              <a:spcAft>
                <a:spcPts val="600"/>
              </a:spcAft>
            </a:pPr>
            <a:r>
              <a:rPr lang="en-US" altLang="ko-KR" sz="1600" b="1" dirty="0">
                <a:solidFill>
                  <a:srgbClr val="000000"/>
                </a:solidFill>
                <a:ea typeface="굴림" pitchFamily="50" charset="-127"/>
              </a:rPr>
              <a:t>Purpose:</a:t>
            </a:r>
            <a:r>
              <a:rPr lang="en-US" altLang="ko-KR" sz="1600" dirty="0">
                <a:solidFill>
                  <a:srgbClr val="000000"/>
                </a:solidFill>
                <a:ea typeface="굴림" pitchFamily="50" charset="-127"/>
              </a:rPr>
              <a:t>	</a:t>
            </a:r>
            <a:r>
              <a:rPr lang="en-US" altLang="ko-KR" sz="1600" dirty="0" smtClean="0">
                <a:solidFill>
                  <a:srgbClr val="000000"/>
                </a:solidFill>
                <a:ea typeface="굴림" pitchFamily="50" charset="-127"/>
              </a:rPr>
              <a:t>Resolve comments </a:t>
            </a:r>
            <a:endParaRPr lang="en-US" altLang="ko-KR" sz="1600" dirty="0">
              <a:solidFill>
                <a:srgbClr val="000000"/>
              </a:solidFill>
              <a:ea typeface="굴림" pitchFamily="50" charset="-127"/>
            </a:endParaRPr>
          </a:p>
          <a:p>
            <a:pPr defTabSz="457200">
              <a:spcBef>
                <a:spcPts val="600"/>
              </a:spcBef>
              <a:spcAft>
                <a:spcPts val="600"/>
              </a:spcAft>
            </a:pPr>
            <a:r>
              <a:rPr lang="en-US" altLang="ko-KR" sz="1400" b="1" dirty="0">
                <a:solidFill>
                  <a:srgbClr val="000000"/>
                </a:solidFill>
                <a:ea typeface="굴림" pitchFamily="50" charset="-127"/>
              </a:rPr>
              <a:t>Notice:</a:t>
            </a:r>
            <a:r>
              <a:rPr lang="en-US" altLang="ko-KR" sz="1400" dirty="0">
                <a:solidFill>
                  <a:srgbClr val="000000"/>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457200"/>
            <a:r>
              <a:rPr lang="en-US" altLang="ko-KR" sz="1400" b="1" dirty="0">
                <a:solidFill>
                  <a:srgbClr val="000000"/>
                </a:solidFill>
                <a:ea typeface="굴림" pitchFamily="50" charset="-127"/>
              </a:rPr>
              <a:t>Release:</a:t>
            </a:r>
            <a:r>
              <a:rPr lang="en-US" altLang="ko-KR" sz="1400" dirty="0">
                <a:solidFill>
                  <a:srgbClr val="000000"/>
                </a:solidFill>
                <a:ea typeface="굴림" pitchFamily="50" charset="-127"/>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2194550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90113"/>
            <a:ext cx="10972800" cy="727524"/>
          </a:xfrm>
        </p:spPr>
        <p:txBody>
          <a:bodyPr>
            <a:normAutofit/>
          </a:bodyPr>
          <a:lstStyle/>
          <a:p>
            <a:r>
              <a:rPr lang="en-US" dirty="0" smtClean="0"/>
              <a:t>Comments Addressed</a:t>
            </a:r>
            <a:endParaRPr lang="en-US" dirty="0"/>
          </a:p>
        </p:txBody>
      </p:sp>
      <p:sp>
        <p:nvSpPr>
          <p:cNvPr id="7" name="Text Placeholder 6"/>
          <p:cNvSpPr>
            <a:spLocks noGrp="1"/>
          </p:cNvSpPr>
          <p:nvPr>
            <p:ph type="body" idx="1"/>
          </p:nvPr>
        </p:nvSpPr>
        <p:spPr/>
        <p:txBody>
          <a:bodyPr/>
          <a:lstStyle/>
          <a:p>
            <a:r>
              <a:rPr lang="en-US" dirty="0" smtClean="0"/>
              <a:t>Comment IDs</a:t>
            </a:r>
            <a:endParaRPr lang="en-US" dirty="0"/>
          </a:p>
        </p:txBody>
      </p:sp>
      <p:sp>
        <p:nvSpPr>
          <p:cNvPr id="8" name="Content Placeholder 7"/>
          <p:cNvSpPr>
            <a:spLocks noGrp="1"/>
          </p:cNvSpPr>
          <p:nvPr>
            <p:ph sz="half" idx="2"/>
          </p:nvPr>
        </p:nvSpPr>
        <p:spPr/>
        <p:txBody>
          <a:bodyPr>
            <a:normAutofit lnSpcReduction="10000"/>
          </a:bodyPr>
          <a:lstStyle/>
          <a:p>
            <a:r>
              <a:rPr lang="nn-NO" dirty="0"/>
              <a:t>i-0628</a:t>
            </a:r>
          </a:p>
          <a:p>
            <a:r>
              <a:rPr lang="nn-NO" dirty="0"/>
              <a:t>i-0632</a:t>
            </a:r>
          </a:p>
          <a:p>
            <a:r>
              <a:rPr lang="nn-NO" dirty="0"/>
              <a:t>i-1144</a:t>
            </a:r>
          </a:p>
          <a:p>
            <a:r>
              <a:rPr lang="nn-NO" dirty="0"/>
              <a:t>i-1265</a:t>
            </a:r>
          </a:p>
          <a:p>
            <a:r>
              <a:rPr lang="nn-NO" dirty="0"/>
              <a:t>i-1270</a:t>
            </a:r>
          </a:p>
          <a:p>
            <a:r>
              <a:rPr lang="nn-NO" dirty="0"/>
              <a:t>i-1781</a:t>
            </a:r>
          </a:p>
          <a:p>
            <a:r>
              <a:rPr lang="nn-NO" dirty="0"/>
              <a:t>i-2080</a:t>
            </a:r>
          </a:p>
          <a:p>
            <a:r>
              <a:rPr lang="nn-NO" dirty="0"/>
              <a:t>i-2094</a:t>
            </a:r>
          </a:p>
          <a:p>
            <a:r>
              <a:rPr lang="nn-NO" dirty="0"/>
              <a:t>i-2660</a:t>
            </a:r>
            <a:endParaRPr lang="en-US" dirty="0" smtClean="0"/>
          </a:p>
          <a:p>
            <a:endParaRPr lang="en-US" dirty="0"/>
          </a:p>
        </p:txBody>
      </p:sp>
      <p:sp>
        <p:nvSpPr>
          <p:cNvPr id="9" name="Text Placeholder 8"/>
          <p:cNvSpPr>
            <a:spLocks noGrp="1"/>
          </p:cNvSpPr>
          <p:nvPr>
            <p:ph type="body" sz="quarter" idx="3"/>
          </p:nvPr>
        </p:nvSpPr>
        <p:spPr/>
        <p:txBody>
          <a:bodyPr>
            <a:noAutofit/>
          </a:bodyPr>
          <a:lstStyle/>
          <a:p>
            <a:r>
              <a:rPr lang="en-US" dirty="0" smtClean="0"/>
              <a:t> </a:t>
            </a:r>
            <a:endParaRPr lang="en-US" dirty="0"/>
          </a:p>
        </p:txBody>
      </p:sp>
      <p:sp>
        <p:nvSpPr>
          <p:cNvPr id="10" name="Content Placeholder 9"/>
          <p:cNvSpPr>
            <a:spLocks noGrp="1"/>
          </p:cNvSpPr>
          <p:nvPr>
            <p:ph sz="quarter" idx="4"/>
          </p:nvPr>
        </p:nvSpPr>
        <p:spPr/>
        <p:txBody>
          <a:bodyPr/>
          <a:lstStyle/>
          <a:p>
            <a:pPr marL="0" indent="0">
              <a:buNone/>
            </a:pPr>
            <a:r>
              <a:rPr lang="en-US" dirty="0" smtClean="0"/>
              <a:t>  </a:t>
            </a:r>
            <a:endParaRPr lang="en-US" dirty="0"/>
          </a:p>
          <a:p>
            <a:pPr marL="0" indent="0">
              <a:buNone/>
            </a:pPr>
            <a:endParaRPr lang="en-US" dirty="0" smtClean="0"/>
          </a:p>
          <a:p>
            <a:pPr marL="0" indent="0">
              <a:buNone/>
            </a:pPr>
            <a:r>
              <a:rPr lang="en-US" dirty="0"/>
              <a:t>Related to </a:t>
            </a:r>
            <a:r>
              <a:rPr lang="en-US" dirty="0" smtClean="0"/>
              <a:t>DPS</a:t>
            </a:r>
            <a:endParaRPr lang="en-US" dirty="0"/>
          </a:p>
          <a:p>
            <a:pPr marL="0" indent="0">
              <a:buNone/>
            </a:pPr>
            <a:r>
              <a:rPr lang="en-US" dirty="0" smtClean="0"/>
              <a:t>3 comments x 3 times each</a:t>
            </a:r>
          </a:p>
        </p:txBody>
      </p:sp>
      <p:sp>
        <p:nvSpPr>
          <p:cNvPr id="4" name="Date Placeholder 3"/>
          <p:cNvSpPr>
            <a:spLocks noGrp="1"/>
          </p:cNvSpPr>
          <p:nvPr>
            <p:ph type="dt" sz="half" idx="10"/>
          </p:nvPr>
        </p:nvSpPr>
        <p:spPr/>
        <p:txBody>
          <a:bodyPr/>
          <a:lstStyle/>
          <a:p>
            <a:pPr>
              <a:defRPr/>
            </a:pPr>
            <a:r>
              <a:rPr lang="en-US" smtClean="0">
                <a:solidFill>
                  <a:srgbClr val="000000"/>
                </a:solidFill>
              </a:rPr>
              <a:t>August 2019</a:t>
            </a:r>
            <a:endParaRPr lang="en-US" dirty="0" smtClean="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2</a:t>
            </a:fld>
            <a:endParaRPr lang="en-US">
              <a:solidFill>
                <a:srgbClr val="000000"/>
              </a:solidFill>
            </a:endParaRPr>
          </a:p>
        </p:txBody>
      </p:sp>
    </p:spTree>
    <p:extLst>
      <p:ext uri="{BB962C8B-B14F-4D97-AF65-F5344CB8AC3E}">
        <p14:creationId xmlns:p14="http://schemas.microsoft.com/office/powerpoint/2010/main" val="13577798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15992"/>
            <a:ext cx="10972800" cy="701645"/>
          </a:xfrm>
        </p:spPr>
        <p:txBody>
          <a:bodyPr>
            <a:normAutofit/>
          </a:bodyPr>
          <a:lstStyle/>
          <a:p>
            <a:r>
              <a:rPr lang="en-US" dirty="0"/>
              <a:t>Comment </a:t>
            </a:r>
            <a:r>
              <a:rPr lang="en-US" dirty="0" smtClean="0"/>
              <a:t>IDs: </a:t>
            </a:r>
            <a:r>
              <a:rPr lang="en-US" dirty="0"/>
              <a:t>i-0632 i-1270 </a:t>
            </a:r>
            <a:r>
              <a:rPr lang="en-US" dirty="0" smtClean="0"/>
              <a:t>i-2094</a:t>
            </a:r>
            <a:endParaRPr lang="en-US" dirty="0"/>
          </a:p>
        </p:txBody>
      </p:sp>
      <p:sp>
        <p:nvSpPr>
          <p:cNvPr id="7" name="Text Placeholder 6"/>
          <p:cNvSpPr>
            <a:spLocks noGrp="1"/>
          </p:cNvSpPr>
          <p:nvPr>
            <p:ph type="body" idx="1"/>
          </p:nvPr>
        </p:nvSpPr>
        <p:spPr>
          <a:xfrm>
            <a:off x="609600" y="1535113"/>
            <a:ext cx="5386917" cy="526600"/>
          </a:xfrm>
        </p:spPr>
        <p:txBody>
          <a:bodyPr/>
          <a:lstStyle/>
          <a:p>
            <a:r>
              <a:rPr lang="en-US" dirty="0" smtClean="0"/>
              <a:t>Comment</a:t>
            </a:r>
            <a:endParaRPr lang="en-US" dirty="0"/>
          </a:p>
        </p:txBody>
      </p:sp>
      <p:sp>
        <p:nvSpPr>
          <p:cNvPr id="8" name="Content Placeholder 7"/>
          <p:cNvSpPr>
            <a:spLocks noGrp="1"/>
          </p:cNvSpPr>
          <p:nvPr>
            <p:ph sz="half" idx="2"/>
          </p:nvPr>
        </p:nvSpPr>
        <p:spPr/>
        <p:txBody>
          <a:bodyPr>
            <a:normAutofit fontScale="70000" lnSpcReduction="20000"/>
          </a:bodyPr>
          <a:lstStyle/>
          <a:p>
            <a:pPr marL="0" indent="0">
              <a:buNone/>
            </a:pPr>
            <a:r>
              <a:rPr lang="en-US" dirty="0"/>
              <a:t>I do not think this is true. The timers are initiated when both ends call MLME-</a:t>
            </a:r>
            <a:r>
              <a:rPr lang="en-US" dirty="0" err="1"/>
              <a:t>DPS.request</a:t>
            </a:r>
            <a:r>
              <a:rPr lang="en-US" dirty="0"/>
              <a:t>, not when sending or receiving frames</a:t>
            </a:r>
            <a:r>
              <a:rPr lang="en-US" dirty="0" smtClean="0"/>
              <a:t>.</a:t>
            </a:r>
          </a:p>
          <a:p>
            <a:pPr marL="0" indent="0">
              <a:buNone/>
            </a:pPr>
            <a:endParaRPr lang="en-US" dirty="0" smtClean="0"/>
          </a:p>
          <a:p>
            <a:pPr marL="0" indent="0">
              <a:buNone/>
            </a:pPr>
            <a:r>
              <a:rPr lang="en-US" dirty="0" smtClean="0"/>
              <a:t>Discussion:  Comment is right, text is wrong. </a:t>
            </a:r>
            <a:endParaRPr lang="en-US" dirty="0"/>
          </a:p>
          <a:p>
            <a:pPr marL="0" indent="0">
              <a:buNone/>
            </a:pPr>
            <a:r>
              <a:rPr lang="en-US" dirty="0" smtClean="0"/>
              <a:t>Comment is on </a:t>
            </a:r>
            <a:r>
              <a:rPr lang="en-US" dirty="0"/>
              <a:t>the statement “To prevent the PHYs from becoming lost as a result of this optional behavior, the MAC sublayers on both sides of the link shall initiate timers after sending the frame (for the originator) or receiving the frame (for the recipient</a:t>
            </a:r>
            <a:r>
              <a:rPr lang="en-US" dirty="0" smtClean="0"/>
              <a:t>).”</a:t>
            </a:r>
          </a:p>
          <a:p>
            <a:pPr marL="0" indent="0">
              <a:buNone/>
            </a:pPr>
            <a:endParaRPr lang="en-US" dirty="0"/>
          </a:p>
          <a:p>
            <a:pPr marL="0" indent="0">
              <a:buNone/>
            </a:pPr>
            <a:r>
              <a:rPr lang="en-US" dirty="0" smtClean="0"/>
              <a:t>Text is incorrect (comment is right). </a:t>
            </a:r>
            <a:r>
              <a:rPr lang="en-US" dirty="0"/>
              <a:t>The MSC and other text show that the timer is started by the MLME-DPS primitive. </a:t>
            </a:r>
            <a:r>
              <a:rPr lang="en-US" dirty="0" smtClean="0"/>
              <a:t>Text in 8.2.15.2 </a:t>
            </a:r>
            <a:r>
              <a:rPr lang="en-US" dirty="0"/>
              <a:t>and Figure </a:t>
            </a:r>
            <a:r>
              <a:rPr lang="en-US" dirty="0" smtClean="0"/>
              <a:t>6-48 (802.15.4-2015) show the timer beginning after the MLME-</a:t>
            </a:r>
            <a:r>
              <a:rPr lang="en-US" dirty="0" err="1" smtClean="0"/>
              <a:t>DPS.confirm</a:t>
            </a:r>
            <a:r>
              <a:rPr lang="en-US" dirty="0" smtClean="0"/>
              <a:t> is issued by the MAC. </a:t>
            </a:r>
            <a:endParaRPr lang="en-US" dirty="0"/>
          </a:p>
          <a:p>
            <a:endParaRPr lang="en-US" dirty="0"/>
          </a:p>
        </p:txBody>
      </p:sp>
      <p:sp>
        <p:nvSpPr>
          <p:cNvPr id="9" name="Text Placeholder 8"/>
          <p:cNvSpPr>
            <a:spLocks noGrp="1"/>
          </p:cNvSpPr>
          <p:nvPr>
            <p:ph type="body" sz="quarter" idx="3"/>
          </p:nvPr>
        </p:nvSpPr>
        <p:spPr/>
        <p:txBody>
          <a:bodyPr/>
          <a:lstStyle/>
          <a:p>
            <a:r>
              <a:rPr lang="en-US" b="0" dirty="0"/>
              <a:t>Proposed </a:t>
            </a:r>
            <a:r>
              <a:rPr lang="en-US" b="0" dirty="0" smtClean="0"/>
              <a:t>resolution</a:t>
            </a:r>
            <a:endParaRPr lang="en-US" dirty="0" smtClean="0"/>
          </a:p>
        </p:txBody>
      </p:sp>
      <p:sp>
        <p:nvSpPr>
          <p:cNvPr id="10" name="Content Placeholder 9"/>
          <p:cNvSpPr>
            <a:spLocks noGrp="1"/>
          </p:cNvSpPr>
          <p:nvPr>
            <p:ph sz="quarter" idx="4"/>
          </p:nvPr>
        </p:nvSpPr>
        <p:spPr/>
        <p:txBody>
          <a:bodyPr/>
          <a:lstStyle/>
          <a:p>
            <a:pPr marL="0" indent="0">
              <a:buNone/>
            </a:pPr>
            <a:r>
              <a:rPr lang="en-US" dirty="0" smtClean="0"/>
              <a:t>Change to:</a:t>
            </a:r>
          </a:p>
          <a:p>
            <a:pPr marL="0" indent="0">
              <a:buNone/>
            </a:pPr>
            <a:r>
              <a:rPr lang="en-US" dirty="0" smtClean="0"/>
              <a:t>“To </a:t>
            </a:r>
            <a:r>
              <a:rPr lang="en-US" dirty="0"/>
              <a:t>prevent the </a:t>
            </a:r>
            <a:r>
              <a:rPr lang="en-US" dirty="0" smtClean="0"/>
              <a:t>devices </a:t>
            </a:r>
            <a:r>
              <a:rPr lang="en-US" dirty="0"/>
              <a:t>from becoming lost as a result of this </a:t>
            </a:r>
            <a:r>
              <a:rPr lang="en-US" dirty="0" smtClean="0"/>
              <a:t>behavior</a:t>
            </a:r>
            <a:r>
              <a:rPr lang="en-US" dirty="0"/>
              <a:t>, the MAC sublayers on both sides of the link shall initiate timers </a:t>
            </a:r>
            <a:r>
              <a:rPr lang="en-US" dirty="0" smtClean="0"/>
              <a:t>after issuing the MLME-</a:t>
            </a:r>
            <a:r>
              <a:rPr lang="en-US" dirty="0" err="1" smtClean="0"/>
              <a:t>DPS.confirm</a:t>
            </a:r>
            <a:r>
              <a:rPr lang="en-US" dirty="0" smtClean="0"/>
              <a:t> </a:t>
            </a:r>
            <a:r>
              <a:rPr lang="en-US" dirty="0"/>
              <a:t>with status of </a:t>
            </a:r>
            <a:r>
              <a:rPr lang="en-US" dirty="0" smtClean="0"/>
              <a:t>SUCCESS.”</a:t>
            </a:r>
          </a:p>
          <a:p>
            <a:pPr marL="0" indent="0">
              <a:buNone/>
            </a:pPr>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August 2019</a:t>
            </a:r>
            <a:endParaRPr lang="en-US" dirty="0" smtClean="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3</a:t>
            </a:fld>
            <a:endParaRPr lang="en-US">
              <a:solidFill>
                <a:srgbClr val="000000"/>
              </a:solidFill>
            </a:endParaRPr>
          </a:p>
        </p:txBody>
      </p:sp>
    </p:spTree>
    <p:extLst>
      <p:ext uri="{BB962C8B-B14F-4D97-AF65-F5344CB8AC3E}">
        <p14:creationId xmlns:p14="http://schemas.microsoft.com/office/powerpoint/2010/main" val="38730279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1"/>
          </p:nvPr>
        </p:nvSpPr>
        <p:spPr>
          <a:xfrm>
            <a:off x="914400" y="1535113"/>
            <a:ext cx="5082117" cy="526600"/>
          </a:xfrm>
        </p:spPr>
        <p:txBody>
          <a:bodyPr/>
          <a:lstStyle/>
          <a:p>
            <a:r>
              <a:rPr lang="en-US" dirty="0" smtClean="0"/>
              <a:t>Comment </a:t>
            </a:r>
            <a:r>
              <a:rPr lang="en-US" dirty="0" smtClean="0"/>
              <a:t>:</a:t>
            </a:r>
            <a:endParaRPr lang="en-US" dirty="0"/>
          </a:p>
        </p:txBody>
      </p:sp>
      <p:sp>
        <p:nvSpPr>
          <p:cNvPr id="8" name="Content Placeholder 7"/>
          <p:cNvSpPr>
            <a:spLocks noGrp="1"/>
          </p:cNvSpPr>
          <p:nvPr>
            <p:ph sz="half" idx="2"/>
          </p:nvPr>
        </p:nvSpPr>
        <p:spPr>
          <a:xfrm>
            <a:off x="1233577" y="2179187"/>
            <a:ext cx="9903126" cy="4204359"/>
          </a:xfrm>
        </p:spPr>
        <p:txBody>
          <a:bodyPr>
            <a:normAutofit fontScale="55000" lnSpcReduction="20000"/>
          </a:bodyPr>
          <a:lstStyle/>
          <a:p>
            <a:pPr marL="0" indent="0">
              <a:buNone/>
            </a:pPr>
            <a:r>
              <a:rPr lang="en-US" dirty="0" smtClean="0"/>
              <a:t>Section </a:t>
            </a:r>
            <a:r>
              <a:rPr lang="en-US" dirty="0"/>
              <a:t>8.2.15.1 MLME-</a:t>
            </a:r>
            <a:r>
              <a:rPr lang="en-US" dirty="0" err="1"/>
              <a:t>DPS.request</a:t>
            </a:r>
            <a:r>
              <a:rPr lang="en-US" dirty="0"/>
              <a:t> is bit vague whether the </a:t>
            </a:r>
            <a:r>
              <a:rPr lang="en-US" dirty="0" err="1"/>
              <a:t>DpsIndex</a:t>
            </a:r>
            <a:r>
              <a:rPr lang="en-US" dirty="0"/>
              <a:t> is changed for one MLME-</a:t>
            </a:r>
            <a:r>
              <a:rPr lang="en-US" dirty="0" err="1"/>
              <a:t>DATA.request</a:t>
            </a:r>
            <a:r>
              <a:rPr lang="en-US" dirty="0"/>
              <a:t> or what. The </a:t>
            </a:r>
            <a:r>
              <a:rPr lang="en-US" dirty="0" err="1"/>
              <a:t>DpsIndexDuaration</a:t>
            </a:r>
            <a:r>
              <a:rPr lang="en-US" dirty="0"/>
              <a:t> says that </a:t>
            </a:r>
          </a:p>
          <a:p>
            <a:pPr marL="0" indent="0">
              <a:buNone/>
            </a:pPr>
            <a:endParaRPr lang="en-US" dirty="0"/>
          </a:p>
          <a:p>
            <a:pPr marL="0" indent="0">
              <a:buNone/>
            </a:pPr>
            <a:r>
              <a:rPr lang="en-US" dirty="0"/>
              <a:t>"The number of symbols for which the transmitter and receiver will utilize the respective DPS indices if a MCPS-</a:t>
            </a:r>
            <a:r>
              <a:rPr lang="en-US" dirty="0" err="1"/>
              <a:t>DATA.request</a:t>
            </a:r>
            <a:r>
              <a:rPr lang="en-US" dirty="0"/>
              <a:t> primitive is not issued."</a:t>
            </a:r>
          </a:p>
          <a:p>
            <a:pPr marL="0" indent="0">
              <a:buNone/>
            </a:pPr>
            <a:endParaRPr lang="en-US" dirty="0"/>
          </a:p>
          <a:p>
            <a:pPr marL="0" indent="0">
              <a:buNone/>
            </a:pPr>
            <a:r>
              <a:rPr lang="en-US" dirty="0"/>
              <a:t>which would indicate that </a:t>
            </a:r>
            <a:r>
              <a:rPr lang="en-US" dirty="0" err="1"/>
              <a:t>DpsIndexDuration</a:t>
            </a:r>
            <a:r>
              <a:rPr lang="en-US" dirty="0"/>
              <a:t> is not used at all of MCPS-</a:t>
            </a:r>
            <a:r>
              <a:rPr lang="en-US" dirty="0" err="1"/>
              <a:t>DATA.request</a:t>
            </a:r>
            <a:r>
              <a:rPr lang="en-US" dirty="0"/>
              <a:t> is issued, i.e., it is only used on responder side (or initiator who called MLME-</a:t>
            </a:r>
            <a:r>
              <a:rPr lang="en-US" dirty="0" err="1"/>
              <a:t>DPS.request</a:t>
            </a:r>
            <a:r>
              <a:rPr lang="en-US" dirty="0"/>
              <a:t>, but never followed it up with MCPS-</a:t>
            </a:r>
            <a:r>
              <a:rPr lang="en-US" dirty="0" err="1"/>
              <a:t>DATA.request</a:t>
            </a:r>
            <a:r>
              <a:rPr lang="en-US" dirty="0"/>
              <a:t>). </a:t>
            </a:r>
          </a:p>
          <a:p>
            <a:pPr marL="0" indent="0">
              <a:buNone/>
            </a:pPr>
            <a:endParaRPr lang="en-US" dirty="0"/>
          </a:p>
          <a:p>
            <a:pPr marL="0" indent="0">
              <a:buNone/>
            </a:pPr>
            <a:r>
              <a:rPr lang="en-US" dirty="0"/>
              <a:t>There is also text saying </a:t>
            </a:r>
          </a:p>
          <a:p>
            <a:pPr marL="0" indent="0">
              <a:buNone/>
            </a:pPr>
            <a:endParaRPr lang="en-US" dirty="0"/>
          </a:p>
          <a:p>
            <a:pPr marL="0" indent="0">
              <a:buNone/>
            </a:pPr>
            <a:r>
              <a:rPr lang="en-US" dirty="0"/>
              <a:t>"The use of the index for the transmitter and receiver is enabled or disabled exactly once per primitive request."</a:t>
            </a:r>
          </a:p>
          <a:p>
            <a:pPr marL="0" indent="0">
              <a:buNone/>
            </a:pPr>
            <a:endParaRPr lang="en-US" dirty="0"/>
          </a:p>
          <a:p>
            <a:pPr marL="0" indent="0">
              <a:buNone/>
            </a:pPr>
            <a:r>
              <a:rPr lang="en-US" dirty="0"/>
              <a:t>which is also not clear what it is trying to say. I think it is trying to say that they MLME-</a:t>
            </a:r>
            <a:r>
              <a:rPr lang="en-US" dirty="0" err="1"/>
              <a:t>DPS.request</a:t>
            </a:r>
            <a:r>
              <a:rPr lang="en-US" dirty="0"/>
              <a:t> only affects exactly one frame, i.e., DPS is reset back to normal after MCSP-</a:t>
            </a:r>
            <a:r>
              <a:rPr lang="en-US" dirty="0" err="1"/>
              <a:t>DATA.confirm</a:t>
            </a:r>
            <a:r>
              <a:rPr lang="en-US" dirty="0"/>
              <a:t> in the transmitter and MCSP-</a:t>
            </a:r>
            <a:r>
              <a:rPr lang="en-US" dirty="0" err="1"/>
              <a:t>DATA.indication</a:t>
            </a:r>
            <a:r>
              <a:rPr lang="en-US" dirty="0"/>
              <a:t> on the receiver are called.</a:t>
            </a:r>
          </a:p>
          <a:p>
            <a:pPr marL="0" indent="0">
              <a:buNone/>
            </a:pPr>
            <a:endParaRPr lang="en-US" dirty="0"/>
          </a:p>
          <a:p>
            <a:pPr marL="0" indent="0">
              <a:buNone/>
            </a:pPr>
            <a:r>
              <a:rPr lang="en-US" dirty="0"/>
              <a:t>Then the last paragraph has text that only applies to transmitter, as receiver will never call MCSP-</a:t>
            </a:r>
            <a:r>
              <a:rPr lang="en-US" dirty="0" err="1"/>
              <a:t>DATA.request</a:t>
            </a:r>
            <a:r>
              <a:rPr lang="en-US" dirty="0"/>
              <a:t>... </a:t>
            </a:r>
          </a:p>
          <a:p>
            <a:pPr marL="0" indent="0">
              <a:buNone/>
            </a:pPr>
            <a:endParaRPr lang="en-US" dirty="0"/>
          </a:p>
          <a:p>
            <a:pPr marL="0" indent="0">
              <a:buNone/>
            </a:pPr>
            <a:r>
              <a:rPr lang="en-US" dirty="0"/>
              <a:t>I think we need to fix issues in the MLME-</a:t>
            </a:r>
            <a:r>
              <a:rPr lang="en-US" dirty="0" err="1"/>
              <a:t>DPS.request</a:t>
            </a:r>
            <a:r>
              <a:rPr lang="en-US" dirty="0"/>
              <a:t>/confirm/indication too, so those sections should be modified by this document too</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August 2019</a:t>
            </a:r>
            <a:endParaRPr lang="en-US" dirty="0" smtClean="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4</a:t>
            </a:fld>
            <a:endParaRPr lang="en-US">
              <a:solidFill>
                <a:srgbClr val="000000"/>
              </a:solidFill>
            </a:endParaRPr>
          </a:p>
        </p:txBody>
      </p:sp>
      <p:sp>
        <p:nvSpPr>
          <p:cNvPr id="12" name="Title 11"/>
          <p:cNvSpPr>
            <a:spLocks noGrp="1"/>
          </p:cNvSpPr>
          <p:nvPr>
            <p:ph type="title"/>
          </p:nvPr>
        </p:nvSpPr>
        <p:spPr>
          <a:xfrm>
            <a:off x="609600" y="685592"/>
            <a:ext cx="10972800" cy="732045"/>
          </a:xfrm>
        </p:spPr>
        <p:txBody>
          <a:bodyPr/>
          <a:lstStyle/>
          <a:p>
            <a:r>
              <a:rPr lang="en-US" dirty="0"/>
              <a:t>Comment </a:t>
            </a:r>
            <a:r>
              <a:rPr lang="en-US" dirty="0" smtClean="0"/>
              <a:t>IDs: </a:t>
            </a:r>
            <a:r>
              <a:rPr lang="en-US" dirty="0"/>
              <a:t>i-0628 i-1265 i-2660</a:t>
            </a:r>
          </a:p>
        </p:txBody>
      </p:sp>
    </p:spTree>
    <p:extLst>
      <p:ext uri="{BB962C8B-B14F-4D97-AF65-F5344CB8AC3E}">
        <p14:creationId xmlns:p14="http://schemas.microsoft.com/office/powerpoint/2010/main" val="38913680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15992"/>
            <a:ext cx="10972800" cy="701645"/>
          </a:xfrm>
        </p:spPr>
        <p:txBody>
          <a:bodyPr>
            <a:normAutofit/>
          </a:bodyPr>
          <a:lstStyle/>
          <a:p>
            <a:r>
              <a:rPr lang="en-US" dirty="0"/>
              <a:t>Comment IDs i-0628 i-1265 i-2660 </a:t>
            </a:r>
            <a:r>
              <a:rPr lang="en-US" dirty="0" smtClean="0"/>
              <a:t>(continued)</a:t>
            </a:r>
            <a:endParaRPr lang="en-US" dirty="0"/>
          </a:p>
        </p:txBody>
      </p:sp>
      <p:sp>
        <p:nvSpPr>
          <p:cNvPr id="7" name="Text Placeholder 6"/>
          <p:cNvSpPr>
            <a:spLocks noGrp="1"/>
          </p:cNvSpPr>
          <p:nvPr>
            <p:ph type="body" idx="1"/>
          </p:nvPr>
        </p:nvSpPr>
        <p:spPr>
          <a:xfrm>
            <a:off x="914400" y="1535113"/>
            <a:ext cx="5082117" cy="414457"/>
          </a:xfrm>
        </p:spPr>
        <p:txBody>
          <a:bodyPr/>
          <a:lstStyle/>
          <a:p>
            <a:r>
              <a:rPr lang="en-US" dirty="0" smtClean="0"/>
              <a:t>Discussion: MLME-</a:t>
            </a:r>
            <a:r>
              <a:rPr lang="en-US" dirty="0" err="1" smtClean="0"/>
              <a:t>DPS.request</a:t>
            </a:r>
            <a:endParaRPr lang="en-US" dirty="0"/>
          </a:p>
        </p:txBody>
      </p:sp>
      <p:sp>
        <p:nvSpPr>
          <p:cNvPr id="8" name="Content Placeholder 7"/>
          <p:cNvSpPr>
            <a:spLocks noGrp="1"/>
          </p:cNvSpPr>
          <p:nvPr>
            <p:ph sz="half" idx="2"/>
          </p:nvPr>
        </p:nvSpPr>
        <p:spPr>
          <a:xfrm>
            <a:off x="1061048" y="2166248"/>
            <a:ext cx="10205049" cy="4510597"/>
          </a:xfrm>
        </p:spPr>
        <p:txBody>
          <a:bodyPr>
            <a:normAutofit fontScale="77500" lnSpcReduction="20000"/>
          </a:bodyPr>
          <a:lstStyle/>
          <a:p>
            <a:pPr marL="0" indent="0">
              <a:buNone/>
            </a:pPr>
            <a:r>
              <a:rPr lang="en-US" dirty="0" smtClean="0"/>
              <a:t>The statement in table 8-36 “</a:t>
            </a:r>
            <a:r>
              <a:rPr lang="en-US" dirty="0"/>
              <a:t>if a MCPS-</a:t>
            </a:r>
            <a:r>
              <a:rPr lang="en-US" dirty="0" err="1"/>
              <a:t>DATA.request</a:t>
            </a:r>
            <a:r>
              <a:rPr lang="en-US" dirty="0"/>
              <a:t> primitive is not issued.“ </a:t>
            </a:r>
            <a:r>
              <a:rPr lang="en-US" dirty="0" smtClean="0"/>
              <a:t>is incorrect.  </a:t>
            </a:r>
          </a:p>
          <a:p>
            <a:pPr marL="0" indent="0">
              <a:buNone/>
            </a:pPr>
            <a:r>
              <a:rPr lang="en-US" dirty="0" smtClean="0"/>
              <a:t>The parameter sets the duration for which the alternate code(s) is (are) used in all cases according </a:t>
            </a:r>
            <a:r>
              <a:rPr lang="en-US" dirty="0"/>
              <a:t>to the MSC and text at the end of 8.2.15.1 and in </a:t>
            </a:r>
            <a:r>
              <a:rPr lang="en-US" dirty="0" smtClean="0"/>
              <a:t>6.9.4. The </a:t>
            </a:r>
            <a:r>
              <a:rPr lang="en-US" dirty="0"/>
              <a:t>alternate preamble code is used until the timer expires as stated in the first paragraph and shown in the MSC.  The Applications document (15-14-0226) also states the code remains in effect for </a:t>
            </a:r>
            <a:r>
              <a:rPr lang="en-US" dirty="0" err="1"/>
              <a:t>DpsIndexDuration</a:t>
            </a:r>
            <a:r>
              <a:rPr lang="en-US" dirty="0"/>
              <a:t> and reverts at expiration of the timer</a:t>
            </a:r>
            <a:r>
              <a:rPr lang="en-US" dirty="0" smtClean="0"/>
              <a:t>.  </a:t>
            </a:r>
          </a:p>
          <a:p>
            <a:pPr marL="0" indent="0">
              <a:buNone/>
            </a:pPr>
            <a:endParaRPr lang="en-US" dirty="0" smtClean="0"/>
          </a:p>
          <a:p>
            <a:pPr marL="0" indent="0">
              <a:buNone/>
            </a:pPr>
            <a:r>
              <a:rPr lang="en-US" dirty="0" smtClean="0"/>
              <a:t>The last sentence of the paragraph following Table 8-36 “The </a:t>
            </a:r>
            <a:r>
              <a:rPr lang="en-US" dirty="0"/>
              <a:t>use of the index for the transmitter and receiver is enabled or disabled exactly once per primitive request</a:t>
            </a:r>
            <a:r>
              <a:rPr lang="en-US" dirty="0" smtClean="0"/>
              <a:t>.” is probably wrong, too. There is no stated restriction (nor good reason I can think of) that the alternate codes be used for only one frame. It is unnecessary text so best to remove it.</a:t>
            </a:r>
          </a:p>
          <a:p>
            <a:pPr marL="0" indent="0">
              <a:buNone/>
            </a:pPr>
            <a:endParaRPr lang="en-US" dirty="0" smtClean="0"/>
          </a:p>
          <a:p>
            <a:pPr marL="0" indent="0">
              <a:buNone/>
            </a:pPr>
            <a:r>
              <a:rPr lang="en-US" dirty="0" smtClean="0"/>
              <a:t>The statement “</a:t>
            </a:r>
            <a:r>
              <a:rPr lang="en-US" dirty="0"/>
              <a:t>if a following MCPS-</a:t>
            </a:r>
            <a:r>
              <a:rPr lang="en-US" dirty="0" err="1"/>
              <a:t>DATA.request</a:t>
            </a:r>
            <a:r>
              <a:rPr lang="en-US" dirty="0"/>
              <a:t> primitive does not occur</a:t>
            </a:r>
            <a:r>
              <a:rPr lang="en-US" dirty="0" smtClean="0"/>
              <a:t>.” is also unnecessary and possibly wrong: the ranging information may be returned by the responder in an acknowledgement, so the responder may not issue an MCPS-</a:t>
            </a:r>
            <a:r>
              <a:rPr lang="en-US" dirty="0" err="1" smtClean="0"/>
              <a:t>Data.request</a:t>
            </a:r>
            <a:r>
              <a:rPr lang="en-US" dirty="0" smtClean="0"/>
              <a:t> to return ranging data using the alternate code.  The first part of the sentence stands alone and is correct.</a:t>
            </a:r>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August 2019</a:t>
            </a:r>
            <a:endParaRPr lang="en-US" dirty="0" smtClean="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5</a:t>
            </a:fld>
            <a:endParaRPr lang="en-US">
              <a:solidFill>
                <a:srgbClr val="000000"/>
              </a:solidFill>
            </a:endParaRPr>
          </a:p>
        </p:txBody>
      </p:sp>
    </p:spTree>
    <p:extLst>
      <p:ext uri="{BB962C8B-B14F-4D97-AF65-F5344CB8AC3E}">
        <p14:creationId xmlns:p14="http://schemas.microsoft.com/office/powerpoint/2010/main" val="37370773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1"/>
          </p:nvPr>
        </p:nvSpPr>
        <p:spPr>
          <a:xfrm>
            <a:off x="914400" y="1535113"/>
            <a:ext cx="9954883" cy="526600"/>
          </a:xfrm>
        </p:spPr>
        <p:txBody>
          <a:bodyPr/>
          <a:lstStyle/>
          <a:p>
            <a:r>
              <a:rPr lang="en-US" dirty="0"/>
              <a:t>Discussion: MLME-</a:t>
            </a:r>
            <a:r>
              <a:rPr lang="en-US" dirty="0" err="1"/>
              <a:t>DPS.confirm</a:t>
            </a:r>
            <a:r>
              <a:rPr lang="en-US" dirty="0"/>
              <a:t> and </a:t>
            </a:r>
            <a:r>
              <a:rPr lang="en-US" dirty="0" smtClean="0"/>
              <a:t>MLME-</a:t>
            </a:r>
            <a:r>
              <a:rPr lang="en-US" dirty="0" err="1" smtClean="0"/>
              <a:t>DPS.indication</a:t>
            </a:r>
            <a:endParaRPr lang="en-US" dirty="0"/>
          </a:p>
        </p:txBody>
      </p:sp>
      <p:sp>
        <p:nvSpPr>
          <p:cNvPr id="8" name="Content Placeholder 7"/>
          <p:cNvSpPr>
            <a:spLocks noGrp="1"/>
          </p:cNvSpPr>
          <p:nvPr>
            <p:ph sz="half" idx="2"/>
          </p:nvPr>
        </p:nvSpPr>
        <p:spPr>
          <a:xfrm>
            <a:off x="914401" y="2179187"/>
            <a:ext cx="10222302" cy="4204359"/>
          </a:xfrm>
        </p:spPr>
        <p:txBody>
          <a:bodyPr>
            <a:normAutofit/>
          </a:bodyPr>
          <a:lstStyle/>
          <a:p>
            <a:pPr marL="0" indent="0">
              <a:buNone/>
            </a:pPr>
            <a:r>
              <a:rPr lang="en-US" dirty="0" smtClean="0"/>
              <a:t>To the last part of the comment: </a:t>
            </a:r>
          </a:p>
          <a:p>
            <a:pPr marL="0" indent="0">
              <a:buNone/>
            </a:pPr>
            <a:r>
              <a:rPr lang="en-US" i="1" dirty="0" smtClean="0"/>
              <a:t>I </a:t>
            </a:r>
            <a:r>
              <a:rPr lang="en-US" i="1" dirty="0"/>
              <a:t>think we need to fix issues in the MLME-</a:t>
            </a:r>
            <a:r>
              <a:rPr lang="en-US" i="1" dirty="0" err="1"/>
              <a:t>DPS.request</a:t>
            </a:r>
            <a:r>
              <a:rPr lang="en-US" i="1" dirty="0"/>
              <a:t>/confirm/indication too, so those sections should be modified by this document too</a:t>
            </a:r>
            <a:r>
              <a:rPr lang="en-US" i="1" dirty="0" smtClean="0"/>
              <a:t>.</a:t>
            </a:r>
          </a:p>
          <a:p>
            <a:pPr marL="0" indent="0">
              <a:buNone/>
            </a:pPr>
            <a:endParaRPr lang="en-US" dirty="0"/>
          </a:p>
          <a:p>
            <a:pPr marL="0" indent="0">
              <a:buNone/>
            </a:pPr>
            <a:r>
              <a:rPr lang="en-US" dirty="0" smtClean="0"/>
              <a:t>Checked the confirm and indication descriptions and see no needed changes.  The confirm returns error if DPS not supported, success otherwise.  There are no other failures which I can think of that would be reported.  The indication has no parameters, it signals that the timer has expired. </a:t>
            </a:r>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August 2019</a:t>
            </a:r>
            <a:endParaRPr lang="en-US" dirty="0" smtClean="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6</a:t>
            </a:fld>
            <a:endParaRPr lang="en-US">
              <a:solidFill>
                <a:srgbClr val="000000"/>
              </a:solidFill>
            </a:endParaRPr>
          </a:p>
        </p:txBody>
      </p:sp>
      <p:sp>
        <p:nvSpPr>
          <p:cNvPr id="12" name="Title 11"/>
          <p:cNvSpPr>
            <a:spLocks noGrp="1"/>
          </p:cNvSpPr>
          <p:nvPr>
            <p:ph type="title"/>
          </p:nvPr>
        </p:nvSpPr>
        <p:spPr>
          <a:xfrm>
            <a:off x="609600" y="685592"/>
            <a:ext cx="10972800" cy="732045"/>
          </a:xfrm>
        </p:spPr>
        <p:txBody>
          <a:bodyPr/>
          <a:lstStyle/>
          <a:p>
            <a:r>
              <a:rPr lang="en-US" dirty="0"/>
              <a:t>Comment IDs i-0628 i-1265 </a:t>
            </a:r>
            <a:r>
              <a:rPr lang="en-US" dirty="0" smtClean="0"/>
              <a:t>i-2660 (continued)</a:t>
            </a:r>
            <a:endParaRPr lang="en-US" dirty="0"/>
          </a:p>
        </p:txBody>
      </p:sp>
    </p:spTree>
    <p:extLst>
      <p:ext uri="{BB962C8B-B14F-4D97-AF65-F5344CB8AC3E}">
        <p14:creationId xmlns:p14="http://schemas.microsoft.com/office/powerpoint/2010/main" val="26440363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15992"/>
            <a:ext cx="10972800" cy="701645"/>
          </a:xfrm>
        </p:spPr>
        <p:txBody>
          <a:bodyPr>
            <a:normAutofit/>
          </a:bodyPr>
          <a:lstStyle/>
          <a:p>
            <a:r>
              <a:rPr lang="en-US" dirty="0"/>
              <a:t>Comment IDs i-0628 i-1265 i-2660 </a:t>
            </a:r>
            <a:r>
              <a:rPr lang="en-US" dirty="0" smtClean="0"/>
              <a:t>Continued</a:t>
            </a:r>
            <a:endParaRPr lang="en-US" dirty="0"/>
          </a:p>
        </p:txBody>
      </p:sp>
      <p:sp>
        <p:nvSpPr>
          <p:cNvPr id="9" name="Text Placeholder 8"/>
          <p:cNvSpPr>
            <a:spLocks noGrp="1"/>
          </p:cNvSpPr>
          <p:nvPr>
            <p:ph type="body" sz="quarter" idx="3"/>
          </p:nvPr>
        </p:nvSpPr>
        <p:spPr>
          <a:xfrm>
            <a:off x="914401" y="1655402"/>
            <a:ext cx="9558068" cy="526600"/>
          </a:xfrm>
        </p:spPr>
        <p:txBody>
          <a:bodyPr/>
          <a:lstStyle/>
          <a:p>
            <a:r>
              <a:rPr lang="en-US" dirty="0"/>
              <a:t>Proposed resolution:</a:t>
            </a:r>
          </a:p>
        </p:txBody>
      </p:sp>
      <p:sp>
        <p:nvSpPr>
          <p:cNvPr id="10" name="Content Placeholder 9"/>
          <p:cNvSpPr>
            <a:spLocks noGrp="1"/>
          </p:cNvSpPr>
          <p:nvPr>
            <p:ph sz="quarter" idx="4"/>
          </p:nvPr>
        </p:nvSpPr>
        <p:spPr>
          <a:xfrm>
            <a:off x="1267685" y="2182002"/>
            <a:ext cx="9204783" cy="4064450"/>
          </a:xfrm>
        </p:spPr>
        <p:txBody>
          <a:bodyPr>
            <a:normAutofit/>
          </a:bodyPr>
          <a:lstStyle/>
          <a:p>
            <a:pPr marL="0" indent="0">
              <a:buNone/>
            </a:pPr>
            <a:r>
              <a:rPr lang="en-US" dirty="0" smtClean="0"/>
              <a:t>Change the last row of Table 8-36 to delete “</a:t>
            </a:r>
            <a:r>
              <a:rPr lang="en-US" dirty="0"/>
              <a:t>if </a:t>
            </a:r>
            <a:r>
              <a:rPr lang="en-US" dirty="0" smtClean="0"/>
              <a:t>a MCPS-</a:t>
            </a:r>
            <a:r>
              <a:rPr lang="en-US" dirty="0" err="1" smtClean="0"/>
              <a:t>DATA.request</a:t>
            </a:r>
            <a:r>
              <a:rPr lang="en-US" dirty="0" smtClean="0"/>
              <a:t> </a:t>
            </a:r>
            <a:r>
              <a:rPr lang="en-US" dirty="0"/>
              <a:t>primitive is not issued</a:t>
            </a:r>
            <a:r>
              <a:rPr lang="en-US" dirty="0" smtClean="0"/>
              <a:t>.” </a:t>
            </a:r>
          </a:p>
          <a:p>
            <a:pPr marL="0" indent="0">
              <a:buNone/>
            </a:pPr>
            <a:r>
              <a:rPr lang="en-US" dirty="0" smtClean="0"/>
              <a:t>In the paragraph following Table 8-36, </a:t>
            </a:r>
            <a:r>
              <a:rPr lang="en-US" dirty="0"/>
              <a:t>delete "The use of the index for the transmitter and receiver is enabled or disabled exactly once per primitive request</a:t>
            </a:r>
            <a:r>
              <a:rPr lang="en-US" dirty="0" smtClean="0"/>
              <a:t>.“</a:t>
            </a:r>
          </a:p>
          <a:p>
            <a:pPr marL="0" indent="0">
              <a:buNone/>
            </a:pPr>
            <a:r>
              <a:rPr lang="en-US" dirty="0" smtClean="0"/>
              <a:t>In the first sentence of the last paragraph delete “</a:t>
            </a:r>
            <a:r>
              <a:rPr lang="en-US" dirty="0"/>
              <a:t>if a following MCPS-</a:t>
            </a:r>
            <a:r>
              <a:rPr lang="en-US" dirty="0" err="1"/>
              <a:t>DATA.request</a:t>
            </a:r>
            <a:r>
              <a:rPr lang="en-US" dirty="0"/>
              <a:t> primitive does not occur</a:t>
            </a:r>
            <a:r>
              <a:rPr lang="en-US" dirty="0" smtClean="0"/>
              <a:t>.”</a:t>
            </a:r>
            <a:endParaRPr lang="en-US" dirty="0"/>
          </a:p>
          <a:p>
            <a:pPr marL="0" indent="0">
              <a:buNone/>
            </a:pPr>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August 2019</a:t>
            </a:r>
            <a:endParaRPr lang="en-US" dirty="0" smtClean="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7</a:t>
            </a:fld>
            <a:endParaRPr lang="en-US">
              <a:solidFill>
                <a:srgbClr val="000000"/>
              </a:solidFill>
            </a:endParaRPr>
          </a:p>
        </p:txBody>
      </p:sp>
    </p:spTree>
    <p:extLst>
      <p:ext uri="{BB962C8B-B14F-4D97-AF65-F5344CB8AC3E}">
        <p14:creationId xmlns:p14="http://schemas.microsoft.com/office/powerpoint/2010/main" val="34920654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15992"/>
            <a:ext cx="10972800" cy="701645"/>
          </a:xfrm>
        </p:spPr>
        <p:txBody>
          <a:bodyPr>
            <a:normAutofit/>
          </a:bodyPr>
          <a:lstStyle/>
          <a:p>
            <a:r>
              <a:rPr lang="en-US" dirty="0"/>
              <a:t>Proposed Resolutions: i-1144 i-1781 i-2080</a:t>
            </a:r>
            <a:endParaRPr lang="en-US" dirty="0"/>
          </a:p>
        </p:txBody>
      </p:sp>
      <p:sp>
        <p:nvSpPr>
          <p:cNvPr id="8" name="Content Placeholder 7"/>
          <p:cNvSpPr>
            <a:spLocks noGrp="1"/>
          </p:cNvSpPr>
          <p:nvPr>
            <p:ph sz="half" idx="2"/>
          </p:nvPr>
        </p:nvSpPr>
        <p:spPr/>
        <p:txBody>
          <a:bodyPr>
            <a:normAutofit fontScale="85000" lnSpcReduction="20000"/>
          </a:bodyPr>
          <a:lstStyle/>
          <a:p>
            <a:r>
              <a:rPr lang="en-US" dirty="0"/>
              <a:t>MLME-DPS needs to be clarified whether it is for exactly one frame or not, and </a:t>
            </a:r>
            <a:r>
              <a:rPr lang="en-US" dirty="0" err="1"/>
              <a:t>wheter</a:t>
            </a:r>
            <a:r>
              <a:rPr lang="en-US" dirty="0"/>
              <a:t> it is automatically reset when timer expired. Also there are new possible values for the </a:t>
            </a:r>
            <a:r>
              <a:rPr lang="en-US" dirty="0" err="1"/>
              <a:t>Dps</a:t>
            </a:r>
            <a:r>
              <a:rPr lang="en-US" dirty="0"/>
              <a:t> Indexes, in Table 28, so Valid Range and table reference for </a:t>
            </a:r>
            <a:r>
              <a:rPr lang="en-US" dirty="0" err="1"/>
              <a:t>TxDpsIndex</a:t>
            </a:r>
            <a:r>
              <a:rPr lang="en-US" dirty="0"/>
              <a:t> and </a:t>
            </a:r>
            <a:r>
              <a:rPr lang="en-US" dirty="0" err="1"/>
              <a:t>RxDpsIndex</a:t>
            </a:r>
            <a:r>
              <a:rPr lang="en-US" dirty="0"/>
              <a:t> are wrong.</a:t>
            </a:r>
          </a:p>
          <a:p>
            <a:pPr marL="0" indent="0">
              <a:buNone/>
            </a:pPr>
            <a:endParaRPr lang="en-US" dirty="0" smtClean="0"/>
          </a:p>
          <a:p>
            <a:pPr marL="457200" indent="-457200">
              <a:buAutoNum type="arabicPeriod"/>
            </a:pPr>
            <a:r>
              <a:rPr lang="en-US" dirty="0" smtClean="0"/>
              <a:t>See discussion on i-0632 (et al).  Those  changes will fix the first part of the comment.</a:t>
            </a:r>
          </a:p>
          <a:p>
            <a:pPr marL="457200" indent="-457200">
              <a:buAutoNum type="arabicPeriod"/>
            </a:pPr>
            <a:r>
              <a:rPr lang="en-US" dirty="0" smtClean="0"/>
              <a:t>Need to fix the valid range and description for </a:t>
            </a:r>
            <a:r>
              <a:rPr lang="en-US" dirty="0" err="1" smtClean="0"/>
              <a:t>TxDpsIndex</a:t>
            </a:r>
            <a:r>
              <a:rPr lang="en-US" dirty="0" smtClean="0"/>
              <a:t> and </a:t>
            </a:r>
            <a:r>
              <a:rPr lang="en-US" dirty="0" err="1" smtClean="0"/>
              <a:t>RxDpsIndex</a:t>
            </a:r>
            <a:r>
              <a:rPr lang="en-US" dirty="0" smtClean="0"/>
              <a:t> to align with Table 28 and Table 29</a:t>
            </a:r>
            <a:endParaRPr lang="en-US" dirty="0"/>
          </a:p>
        </p:txBody>
      </p:sp>
      <p:sp>
        <p:nvSpPr>
          <p:cNvPr id="9" name="Text Placeholder 8"/>
          <p:cNvSpPr>
            <a:spLocks noGrp="1"/>
          </p:cNvSpPr>
          <p:nvPr>
            <p:ph type="body" sz="quarter" idx="3"/>
          </p:nvPr>
        </p:nvSpPr>
        <p:spPr>
          <a:xfrm>
            <a:off x="6193368" y="1535113"/>
            <a:ext cx="5389033" cy="466215"/>
          </a:xfrm>
        </p:spPr>
        <p:txBody>
          <a:bodyPr/>
          <a:lstStyle/>
          <a:p>
            <a:r>
              <a:rPr lang="en-US" dirty="0"/>
              <a:t>Proposed </a:t>
            </a:r>
            <a:r>
              <a:rPr lang="en-US" dirty="0" smtClean="0"/>
              <a:t>resolution: Revised</a:t>
            </a:r>
            <a:endParaRPr lang="en-US" dirty="0" smtClean="0"/>
          </a:p>
        </p:txBody>
      </p:sp>
      <p:sp>
        <p:nvSpPr>
          <p:cNvPr id="10" name="Content Placeholder 9"/>
          <p:cNvSpPr>
            <a:spLocks noGrp="1"/>
          </p:cNvSpPr>
          <p:nvPr>
            <p:ph sz="quarter" idx="4"/>
          </p:nvPr>
        </p:nvSpPr>
        <p:spPr/>
        <p:txBody>
          <a:bodyPr>
            <a:normAutofit fontScale="62500" lnSpcReduction="20000"/>
          </a:bodyPr>
          <a:lstStyle/>
          <a:p>
            <a:pPr marL="0" indent="0">
              <a:buNone/>
            </a:pPr>
            <a:r>
              <a:rPr lang="en-US" dirty="0"/>
              <a:t>Change Table </a:t>
            </a:r>
            <a:r>
              <a:rPr lang="en-US" dirty="0" smtClean="0"/>
              <a:t>8-36, </a:t>
            </a:r>
            <a:r>
              <a:rPr lang="en-US" dirty="0" err="1" smtClean="0"/>
              <a:t>TxDpsIndex</a:t>
            </a:r>
            <a:r>
              <a:rPr lang="en-US" dirty="0" smtClean="0"/>
              <a:t> </a:t>
            </a:r>
            <a:r>
              <a:rPr lang="en-US" dirty="0"/>
              <a:t>and </a:t>
            </a:r>
            <a:r>
              <a:rPr lang="en-US" dirty="0" err="1" smtClean="0"/>
              <a:t>RxDpsIndex</a:t>
            </a:r>
            <a:r>
              <a:rPr lang="en-US" dirty="0" smtClean="0"/>
              <a:t>:</a:t>
            </a:r>
          </a:p>
          <a:p>
            <a:pPr marL="0" indent="0">
              <a:buNone/>
            </a:pPr>
            <a:r>
              <a:rPr lang="en-US" dirty="0" smtClean="0"/>
              <a:t>Change Valid range </a:t>
            </a:r>
            <a:r>
              <a:rPr lang="en-US" dirty="0" smtClean="0"/>
              <a:t>of </a:t>
            </a:r>
            <a:r>
              <a:rPr lang="en-US" dirty="0" smtClean="0"/>
              <a:t>as follows: </a:t>
            </a:r>
          </a:p>
          <a:p>
            <a:pPr marL="0" indent="0">
              <a:buNone/>
            </a:pPr>
            <a:r>
              <a:rPr lang="en-US" dirty="0"/>
              <a:t>0, 13–16, </a:t>
            </a:r>
            <a:r>
              <a:rPr lang="en-US" dirty="0" smtClean="0"/>
              <a:t>21–</a:t>
            </a:r>
            <a:r>
              <a:rPr lang="en-US" strike="sngStrike" dirty="0" smtClean="0">
                <a:solidFill>
                  <a:srgbClr val="FF0000"/>
                </a:solidFill>
              </a:rPr>
              <a:t>24</a:t>
            </a:r>
            <a:r>
              <a:rPr lang="en-US" u="sng" dirty="0" smtClean="0">
                <a:solidFill>
                  <a:srgbClr val="FF0000"/>
                </a:solidFill>
              </a:rPr>
              <a:t>32, 91</a:t>
            </a:r>
            <a:endParaRPr lang="en-US" u="sng" dirty="0">
              <a:solidFill>
                <a:srgbClr val="FF0000"/>
              </a:solidFill>
            </a:endParaRPr>
          </a:p>
          <a:p>
            <a:pPr marL="0" indent="0">
              <a:buNone/>
            </a:pPr>
            <a:endParaRPr lang="en-US" dirty="0" smtClean="0"/>
          </a:p>
          <a:p>
            <a:pPr marL="0" indent="0">
              <a:buNone/>
            </a:pPr>
            <a:r>
              <a:rPr lang="en-US" dirty="0" smtClean="0"/>
              <a:t>Change Description of </a:t>
            </a:r>
            <a:r>
              <a:rPr lang="en-US" dirty="0" err="1"/>
              <a:t>TxDpsIndex</a:t>
            </a:r>
            <a:r>
              <a:rPr lang="en-US" dirty="0"/>
              <a:t> </a:t>
            </a:r>
            <a:r>
              <a:rPr lang="en-US" dirty="0" smtClean="0"/>
              <a:t>as follows:</a:t>
            </a:r>
          </a:p>
          <a:p>
            <a:pPr marL="0" indent="0">
              <a:buNone/>
            </a:pPr>
            <a:r>
              <a:rPr lang="en-US" dirty="0"/>
              <a:t>The index value for the transmitter. A value of 0 </a:t>
            </a:r>
            <a:r>
              <a:rPr lang="en-US" dirty="0" smtClean="0"/>
              <a:t>disables the </a:t>
            </a:r>
            <a:r>
              <a:rPr lang="en-US" dirty="0"/>
              <a:t>index and indicates that the </a:t>
            </a:r>
            <a:r>
              <a:rPr lang="en-US" i="1" dirty="0" err="1"/>
              <a:t>phyCurrentCode</a:t>
            </a:r>
            <a:r>
              <a:rPr lang="en-US" i="1" dirty="0"/>
              <a:t> </a:t>
            </a:r>
            <a:r>
              <a:rPr lang="en-US" dirty="0"/>
              <a:t>value </a:t>
            </a:r>
            <a:r>
              <a:rPr lang="en-US" dirty="0" smtClean="0"/>
              <a:t>is to </a:t>
            </a:r>
            <a:r>
              <a:rPr lang="en-US" dirty="0"/>
              <a:t>be used, as defined in 16.2.5.1. Other values </a:t>
            </a:r>
            <a:r>
              <a:rPr lang="en-US" dirty="0" smtClean="0"/>
              <a:t>indicate the </a:t>
            </a:r>
            <a:r>
              <a:rPr lang="en-US" dirty="0"/>
              <a:t>preamble code, as defined in Table </a:t>
            </a:r>
            <a:r>
              <a:rPr lang="en-US" dirty="0" smtClean="0"/>
              <a:t>16-7</a:t>
            </a:r>
            <a:r>
              <a:rPr lang="en-US" u="sng" dirty="0" smtClean="0">
                <a:solidFill>
                  <a:srgbClr val="FF0000"/>
                </a:solidFill>
              </a:rPr>
              <a:t>, Table 28 and Table 29</a:t>
            </a:r>
            <a:r>
              <a:rPr lang="en-US" dirty="0" smtClean="0"/>
              <a:t>.</a:t>
            </a:r>
          </a:p>
          <a:p>
            <a:pPr marL="0" indent="0">
              <a:buNone/>
            </a:pPr>
            <a:endParaRPr lang="en-US" dirty="0" smtClean="0"/>
          </a:p>
          <a:p>
            <a:pPr marL="0" indent="0">
              <a:buNone/>
            </a:pPr>
            <a:r>
              <a:rPr lang="en-US" dirty="0" smtClean="0"/>
              <a:t>Change description of </a:t>
            </a:r>
            <a:r>
              <a:rPr lang="en-US" dirty="0" err="1" smtClean="0"/>
              <a:t>RxDpsIndex</a:t>
            </a:r>
            <a:r>
              <a:rPr lang="en-US" dirty="0" smtClean="0"/>
              <a:t> as follows:</a:t>
            </a:r>
          </a:p>
          <a:p>
            <a:pPr marL="0" indent="0">
              <a:buNone/>
            </a:pPr>
            <a:r>
              <a:rPr lang="en-US" dirty="0"/>
              <a:t>The index value for the receiver. A value of 0 disables the index and indicates that the </a:t>
            </a:r>
            <a:r>
              <a:rPr lang="en-US" dirty="0" err="1"/>
              <a:t>phyCurrentCode</a:t>
            </a:r>
            <a:r>
              <a:rPr lang="en-US" dirty="0"/>
              <a:t> value is to be used, as defined in 16.2.5.1. Other values indicate the preamble code, as defined in Table </a:t>
            </a:r>
            <a:r>
              <a:rPr lang="en-US" dirty="0" smtClean="0"/>
              <a:t>16-7</a:t>
            </a:r>
            <a:r>
              <a:rPr lang="en-US" u="sng" dirty="0">
                <a:solidFill>
                  <a:srgbClr val="FF0000"/>
                </a:solidFill>
              </a:rPr>
              <a:t> , Table 28 and Table 29</a:t>
            </a:r>
            <a:r>
              <a:rPr lang="en-US" dirty="0" smtClean="0"/>
              <a:t>.</a:t>
            </a:r>
            <a:endParaRPr lang="en-US" dirty="0"/>
          </a:p>
          <a:p>
            <a:pPr marL="0" indent="0">
              <a:buNone/>
            </a:pPr>
            <a:endParaRPr lang="en-US" dirty="0" smtClean="0"/>
          </a:p>
          <a:p>
            <a:pPr marL="0" indent="0">
              <a:buNone/>
            </a:pPr>
            <a:endParaRPr lang="en-US" dirty="0"/>
          </a:p>
          <a:p>
            <a:pPr marL="0" indent="0">
              <a:buNone/>
            </a:pPr>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August 2019</a:t>
            </a:r>
            <a:endParaRPr lang="en-US" dirty="0" smtClean="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8</a:t>
            </a:fld>
            <a:endParaRPr lang="en-US">
              <a:solidFill>
                <a:srgbClr val="000000"/>
              </a:solidFill>
            </a:endParaRPr>
          </a:p>
        </p:txBody>
      </p:sp>
      <p:sp>
        <p:nvSpPr>
          <p:cNvPr id="3" name="Text Placeholder 2"/>
          <p:cNvSpPr>
            <a:spLocks noGrp="1"/>
          </p:cNvSpPr>
          <p:nvPr>
            <p:ph type="body" idx="1"/>
          </p:nvPr>
        </p:nvSpPr>
        <p:spPr>
          <a:xfrm>
            <a:off x="609600" y="1535113"/>
            <a:ext cx="5386917" cy="466215"/>
          </a:xfrm>
        </p:spPr>
        <p:txBody>
          <a:bodyPr/>
          <a:lstStyle/>
          <a:p>
            <a:r>
              <a:rPr lang="en-US" dirty="0"/>
              <a:t>Comment:</a:t>
            </a:r>
          </a:p>
        </p:txBody>
      </p:sp>
    </p:spTree>
    <p:extLst>
      <p:ext uri="{BB962C8B-B14F-4D97-AF65-F5344CB8AC3E}">
        <p14:creationId xmlns:p14="http://schemas.microsoft.com/office/powerpoint/2010/main" val="268962495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5">
  <a:themeElements>
    <a:clrScheme name="Custom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B2B2B2"/>
      </a:folHlink>
    </a:clrScheme>
    <a:fontScheme name="802.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601</TotalTime>
  <Words>1203</Words>
  <Application>Microsoft Office PowerPoint</Application>
  <PresentationFormat>Widescreen</PresentationFormat>
  <Paragraphs>118</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굴림</vt:lpstr>
      <vt:lpstr>Arial</vt:lpstr>
      <vt:lpstr>Calibri</vt:lpstr>
      <vt:lpstr>Times New Roman</vt:lpstr>
      <vt:lpstr>802.15</vt:lpstr>
      <vt:lpstr>PowerPoint Presentation</vt:lpstr>
      <vt:lpstr>Comments Addressed</vt:lpstr>
      <vt:lpstr>Comment IDs: i-0632 i-1270 i-2094</vt:lpstr>
      <vt:lpstr>Comment IDs: i-0628 i-1265 i-2660</vt:lpstr>
      <vt:lpstr>Comment IDs i-0628 i-1265 i-2660 (continued)</vt:lpstr>
      <vt:lpstr>Comment IDs i-0628 i-1265 i-2660 (continued)</vt:lpstr>
      <vt:lpstr>Comment IDs i-0628 i-1265 i-2660 Continued</vt:lpstr>
      <vt:lpstr>Proposed Resolutions: i-1144 i-1781 i-2080</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Benjamin Rolfe</dc:creator>
  <cp:lastModifiedBy>Benjamin Rolfe</cp:lastModifiedBy>
  <cp:revision>32</cp:revision>
  <dcterms:created xsi:type="dcterms:W3CDTF">2018-05-10T09:30:28Z</dcterms:created>
  <dcterms:modified xsi:type="dcterms:W3CDTF">2019-08-13T03:34:23Z</dcterms:modified>
</cp:coreProperties>
</file>