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8" r:id="rId2"/>
    <p:sldId id="261" r:id="rId3"/>
    <p:sldId id="262" r:id="rId4"/>
    <p:sldId id="263" r:id="rId5"/>
    <p:sldId id="264" r:id="rId6"/>
    <p:sldId id="26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8692AB-B15B-4465-AC54-34858C80AA79}" type="datetimeFigureOut">
              <a:rPr lang="en-US" smtClean="0"/>
              <a:t>8/8/2019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6B98A7-8611-4F13-A14D-3B33C6B10CFC}" type="slidenum">
              <a:rPr lang="en-US" smtClean="0"/>
              <a:t>‹#›</a:t>
            </a:fld>
            <a:endParaRPr lang="en-US"/>
          </a:p>
        </p:txBody>
      </p:sp>
    </p:spTree>
    <p:extLst>
      <p:ext uri="{BB962C8B-B14F-4D97-AF65-F5344CB8AC3E}">
        <p14:creationId xmlns:p14="http://schemas.microsoft.com/office/powerpoint/2010/main" val="2496831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57007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675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914400" y="378281"/>
            <a:ext cx="2133600" cy="215444"/>
          </a:xfrm>
          <a:ln/>
        </p:spPr>
        <p:txBody>
          <a:bodyPr/>
          <a:lstStyle>
            <a:lvl1pPr>
              <a:defRPr b="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6685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5"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463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3276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8"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80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4"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1212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948265" y="378281"/>
            <a:ext cx="2133600" cy="215444"/>
          </a:xfrm>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3"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592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3112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August 2019</a:t>
            </a:r>
            <a:endParaRPr lang="en-US" dirty="0" smtClean="0">
              <a:solidFill>
                <a:srgbClr val="000000"/>
              </a:solidFill>
            </a:endParaRPr>
          </a:p>
        </p:txBody>
      </p:sp>
      <p:sp>
        <p:nvSpPr>
          <p:cNvPr id="6" name="Rectangle 5"/>
          <p:cNvSpPr>
            <a:spLocks noGrp="1" noChangeArrowheads="1"/>
          </p:cNvSpPr>
          <p:nvPr>
            <p:ph type="ftr" sz="quarter" idx="11"/>
          </p:nvPr>
        </p:nvSpPr>
        <p:spPr>
          <a:xfrm>
            <a:off x="7315200" y="6475413"/>
            <a:ext cx="4165600" cy="276999"/>
          </a:xfrm>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xfrm>
            <a:off x="5717196" y="6475413"/>
            <a:ext cx="859211" cy="276999"/>
          </a:xfrm>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17393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eaLnBrk="0" fontAlgn="base" hangingPunct="0">
              <a:spcBef>
                <a:spcPct val="0"/>
              </a:spcBef>
              <a:spcAft>
                <a:spcPct val="0"/>
              </a:spcAft>
              <a:defRPr/>
            </a:pPr>
            <a:r>
              <a:rPr lang="en-US" smtClean="0">
                <a:solidFill>
                  <a:srgbClr val="000000"/>
                </a:solidFill>
                <a:latin typeface="Times New Roman" pitchFamily="18" charset="0"/>
              </a:rPr>
              <a:t>August 2019</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eaLnBrk="0" fontAlgn="base" hangingPunct="0">
              <a:spcBef>
                <a:spcPct val="0"/>
              </a:spcBef>
              <a:spcAft>
                <a:spcPct val="0"/>
              </a:spcAft>
              <a:defRPr/>
            </a:pPr>
            <a:r>
              <a:rPr lang="en-US" sz="1200">
                <a:solidFill>
                  <a:srgbClr val="000000"/>
                </a:solidFill>
                <a:latin typeface="Times New Roman" pitchFamily="18" charset="0"/>
              </a:rPr>
              <a:t>Benjamin Rolfe, Blind Creek Associates</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5159024" y="394156"/>
            <a:ext cx="611857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eaLnBrk="0" fontAlgn="base" hangingPunct="0">
              <a:spcBef>
                <a:spcPct val="0"/>
              </a:spcBef>
              <a:spcAft>
                <a:spcPct val="0"/>
              </a:spcAft>
            </a:pPr>
            <a:r>
              <a:rPr lang="en-US" sz="1400" b="1" dirty="0">
                <a:solidFill>
                  <a:srgbClr val="000000"/>
                </a:solidFill>
                <a:latin typeface="Times New Roman" pitchFamily="18" charset="0"/>
              </a:rPr>
              <a:t>doc.: </a:t>
            </a:r>
            <a:r>
              <a:rPr lang="en-US" sz="1400" b="1" dirty="0" smtClean="0">
                <a:solidFill>
                  <a:srgbClr val="000000"/>
                </a:solidFill>
                <a:latin typeface="Times New Roman" pitchFamily="18" charset="0"/>
              </a:rPr>
              <a:t>IEEE802.15-19-0376-00-004z</a:t>
            </a:r>
            <a:endParaRPr lang="en-US" sz="1400" b="1" dirty="0">
              <a:solidFill>
                <a:srgbClr val="000000"/>
              </a:solidFill>
              <a:latin typeface="Times New Roman" pitchFamily="18"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1200">
              <a:solidFill>
                <a:srgbClr val="000000"/>
              </a:solidFill>
              <a:latin typeface="Times New Roman" pitchFamily="18" charset="0"/>
            </a:endParaRPr>
          </a:p>
        </p:txBody>
      </p:sp>
    </p:spTree>
    <p:extLst>
      <p:ext uri="{BB962C8B-B14F-4D97-AF65-F5344CB8AC3E}">
        <p14:creationId xmlns:p14="http://schemas.microsoft.com/office/powerpoint/2010/main" val="151163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2133601" y="901891"/>
            <a:ext cx="8077200" cy="5262979"/>
          </a:xfrm>
          <a:prstGeom prst="rect">
            <a:avLst/>
          </a:prstGeom>
          <a:noFill/>
          <a:ln w="12700">
            <a:noFill/>
            <a:miter lim="800000"/>
            <a:headEnd type="none" w="sm" len="sm"/>
            <a:tailEnd type="none" w="sm" len="sm"/>
          </a:ln>
          <a:effectLst/>
        </p:spPr>
        <p:txBody>
          <a:bodyPr wrap="square">
            <a:spAutoFit/>
          </a:bodyPr>
          <a:lstStyle/>
          <a:p>
            <a:pPr algn="ctr" defTabSz="457200"/>
            <a:r>
              <a:rPr lang="en-US" altLang="ko-KR" b="1" u="sng" dirty="0">
                <a:solidFill>
                  <a:srgbClr val="000000"/>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rgbClr val="000000"/>
              </a:solidFill>
              <a:ea typeface="굴림" pitchFamily="50" charset="-127"/>
            </a:endParaRPr>
          </a:p>
          <a:p>
            <a:pPr defTabSz="457200"/>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Submission Title: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More LB156 Comment Resolution </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Date Submitted: </a:t>
            </a:r>
            <a:r>
              <a:rPr lang="en-US" altLang="ko-KR" sz="1600" dirty="0" smtClean="0">
                <a:solidFill>
                  <a:srgbClr val="000000"/>
                </a:solidFill>
                <a:ea typeface="굴림" pitchFamily="50" charset="-127"/>
              </a:rPr>
              <a:t>08-Aug-2019</a:t>
            </a:r>
            <a:endParaRPr lang="en-US" altLang="ko-KR" sz="1600" dirty="0">
              <a:solidFill>
                <a:srgbClr val="000000"/>
              </a:solidFill>
              <a:ea typeface="굴림" pitchFamily="50" charset="-127"/>
            </a:endParaRPr>
          </a:p>
          <a:p>
            <a:pPr defTabSz="457200"/>
            <a:r>
              <a:rPr lang="en-US" altLang="ko-KR" sz="1600" b="1" dirty="0">
                <a:solidFill>
                  <a:srgbClr val="000000"/>
                </a:solidFill>
                <a:ea typeface="굴림" pitchFamily="50" charset="-127"/>
              </a:rPr>
              <a:t>Source:</a:t>
            </a:r>
            <a:r>
              <a:rPr lang="en-US" altLang="ko-KR" sz="1600" dirty="0">
                <a:solidFill>
                  <a:srgbClr val="000000"/>
                </a:solidFill>
                <a:ea typeface="굴림" pitchFamily="50" charset="-127"/>
              </a:rPr>
              <a:t>  Benjamin A. Rolfe </a:t>
            </a:r>
          </a:p>
          <a:p>
            <a:pPr defTabSz="457200"/>
            <a:r>
              <a:rPr lang="en-US" altLang="ko-KR" sz="1600" dirty="0">
                <a:solidFill>
                  <a:srgbClr val="000000"/>
                </a:solidFill>
                <a:ea typeface="굴림" pitchFamily="50" charset="-127"/>
              </a:rPr>
              <a:t>Company: Blind Creek Associates</a:t>
            </a:r>
          </a:p>
          <a:p>
            <a:pPr defTabSz="457200"/>
            <a:r>
              <a:rPr lang="en-US" altLang="ko-KR" sz="1600" dirty="0">
                <a:solidFill>
                  <a:srgbClr val="000000"/>
                </a:solidFill>
                <a:ea typeface="굴림" pitchFamily="50" charset="-127"/>
              </a:rPr>
              <a:t>Address: PO Box 798 Los Gatos CA 95031</a:t>
            </a:r>
          </a:p>
          <a:p>
            <a:pPr defTabSz="457200"/>
            <a:r>
              <a:rPr lang="en-US" altLang="ko-KR" sz="1600" dirty="0">
                <a:solidFill>
                  <a:srgbClr val="000000"/>
                </a:solidFill>
                <a:ea typeface="굴림" pitchFamily="50" charset="-127"/>
              </a:rPr>
              <a:t>Voice: +1 408 332 0725, E-Mail: </a:t>
            </a:r>
            <a:r>
              <a:rPr lang="en-US" altLang="ko-KR" sz="1600" dirty="0" err="1" smtClean="0">
                <a:solidFill>
                  <a:srgbClr val="000000"/>
                </a:solidFill>
                <a:ea typeface="굴림" pitchFamily="50" charset="-127"/>
              </a:rPr>
              <a:t>ben.rolfe</a:t>
            </a:r>
            <a:r>
              <a:rPr lang="en-US" altLang="ko-KR" sz="1600" dirty="0" smtClean="0">
                <a:solidFill>
                  <a:srgbClr val="000000"/>
                </a:solidFill>
                <a:ea typeface="굴림" pitchFamily="50" charset="-127"/>
              </a:rPr>
              <a:t> </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ieee.com</a:t>
            </a:r>
            <a:r>
              <a:rPr lang="en-US" altLang="ko-KR" sz="1600" dirty="0">
                <a:solidFill>
                  <a:srgbClr val="000000"/>
                </a:solidFill>
                <a:ea typeface="굴림" pitchFamily="50" charset="-127"/>
              </a:rPr>
              <a:t>	</a:t>
            </a:r>
          </a:p>
          <a:p>
            <a:pPr defTabSz="457200">
              <a:spcBef>
                <a:spcPts val="600"/>
              </a:spcBef>
              <a:spcAft>
                <a:spcPts val="600"/>
              </a:spcAft>
            </a:pPr>
            <a:r>
              <a:rPr lang="en-US" altLang="ko-KR" sz="1600" b="1" dirty="0">
                <a:solidFill>
                  <a:srgbClr val="000000"/>
                </a:solidFill>
                <a:ea typeface="굴림" pitchFamily="50" charset="-127"/>
              </a:rPr>
              <a:t>Re: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LB156 Comment Resolution</a:t>
            </a:r>
            <a:endParaRPr lang="en-US" altLang="ko-KR"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Abstract:</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Proposed resolution on comments relating to MLME-SOUNDING and MLME-CALIBRATE primitives. </a:t>
            </a:r>
            <a:endParaRPr lang="en-US" altLang="ko-KR" sz="1600" dirty="0">
              <a:solidFill>
                <a:srgbClr val="000000"/>
              </a:solidFill>
              <a:ea typeface="굴림" pitchFamily="50" charset="-127"/>
            </a:endParaRPr>
          </a:p>
          <a:p>
            <a:pPr defTabSz="457200">
              <a:spcBef>
                <a:spcPts val="600"/>
              </a:spcBef>
              <a:spcAft>
                <a:spcPts val="600"/>
              </a:spcAft>
            </a:pPr>
            <a:r>
              <a:rPr lang="en-US" altLang="ko-KR" sz="1600" b="1" dirty="0">
                <a:solidFill>
                  <a:srgbClr val="000000"/>
                </a:solidFill>
                <a:ea typeface="굴림" pitchFamily="50" charset="-127"/>
              </a:rPr>
              <a:t>Purpose:</a:t>
            </a:r>
            <a:r>
              <a:rPr lang="en-US" altLang="ko-KR" sz="1600" dirty="0">
                <a:solidFill>
                  <a:srgbClr val="000000"/>
                </a:solidFill>
                <a:ea typeface="굴림" pitchFamily="50" charset="-127"/>
              </a:rPr>
              <a:t>	</a:t>
            </a:r>
            <a:r>
              <a:rPr lang="en-US" altLang="ko-KR" sz="1600" dirty="0" smtClean="0">
                <a:solidFill>
                  <a:srgbClr val="000000"/>
                </a:solidFill>
                <a:ea typeface="굴림" pitchFamily="50" charset="-127"/>
              </a:rPr>
              <a:t>Resolve comments </a:t>
            </a:r>
            <a:endParaRPr lang="en-US" altLang="ko-KR" sz="1600" dirty="0">
              <a:solidFill>
                <a:srgbClr val="000000"/>
              </a:solidFill>
              <a:ea typeface="굴림" pitchFamily="50" charset="-127"/>
            </a:endParaRPr>
          </a:p>
          <a:p>
            <a:pPr defTabSz="457200">
              <a:spcBef>
                <a:spcPts val="600"/>
              </a:spcBef>
              <a:spcAft>
                <a:spcPts val="600"/>
              </a:spcAft>
            </a:pPr>
            <a:r>
              <a:rPr lang="en-US" altLang="ko-KR" sz="1400" b="1" dirty="0">
                <a:solidFill>
                  <a:srgbClr val="000000"/>
                </a:solidFill>
                <a:ea typeface="굴림" pitchFamily="50" charset="-127"/>
              </a:rPr>
              <a:t>Notice:</a:t>
            </a:r>
            <a:r>
              <a:rPr lang="en-US" altLang="ko-KR" sz="1400" dirty="0">
                <a:solidFill>
                  <a:srgbClr val="000000"/>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457200"/>
            <a:r>
              <a:rPr lang="en-US" altLang="ko-KR" sz="1400" b="1" dirty="0">
                <a:solidFill>
                  <a:srgbClr val="000000"/>
                </a:solidFill>
                <a:ea typeface="굴림" pitchFamily="50" charset="-127"/>
              </a:rPr>
              <a:t>Release:</a:t>
            </a:r>
            <a:r>
              <a:rPr lang="en-US" altLang="ko-KR" sz="1400" dirty="0">
                <a:solidFill>
                  <a:srgbClr val="000000"/>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19455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90113"/>
            <a:ext cx="10972800" cy="727524"/>
          </a:xfrm>
        </p:spPr>
        <p:txBody>
          <a:bodyPr>
            <a:normAutofit/>
          </a:bodyPr>
          <a:lstStyle/>
          <a:p>
            <a:r>
              <a:rPr lang="en-US" dirty="0" smtClean="0"/>
              <a:t>Status: Proposed Rejected</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normAutofit fontScale="92500" lnSpcReduction="20000"/>
          </a:bodyPr>
          <a:lstStyle/>
          <a:p>
            <a:r>
              <a:rPr lang="nn-NO" dirty="0"/>
              <a:t>i-1160</a:t>
            </a:r>
          </a:p>
          <a:p>
            <a:r>
              <a:rPr lang="nn-NO" dirty="0"/>
              <a:t>i-1797</a:t>
            </a:r>
          </a:p>
          <a:p>
            <a:r>
              <a:rPr lang="nn-NO" dirty="0"/>
              <a:t>i-2369</a:t>
            </a:r>
          </a:p>
          <a:p>
            <a:r>
              <a:rPr lang="nn-NO" dirty="0"/>
              <a:t>i-1221</a:t>
            </a:r>
          </a:p>
          <a:p>
            <a:r>
              <a:rPr lang="nn-NO" dirty="0" smtClean="0"/>
              <a:t>i-2462</a:t>
            </a:r>
          </a:p>
          <a:p>
            <a:r>
              <a:rPr lang="en-US" dirty="0" smtClean="0"/>
              <a:t>i-2005</a:t>
            </a:r>
          </a:p>
          <a:p>
            <a:r>
              <a:rPr lang="en-US" dirty="0" smtClean="0"/>
              <a:t>i-0662</a:t>
            </a:r>
          </a:p>
          <a:p>
            <a:r>
              <a:rPr lang="en-US" dirty="0"/>
              <a:t>i-2462</a:t>
            </a:r>
          </a:p>
          <a:p>
            <a:r>
              <a:rPr lang="en-US" dirty="0"/>
              <a:t>i-1299</a:t>
            </a:r>
          </a:p>
          <a:p>
            <a:r>
              <a:rPr lang="en-US" dirty="0" smtClean="0"/>
              <a:t>i-2352</a:t>
            </a:r>
          </a:p>
          <a:p>
            <a:r>
              <a:rPr lang="en-US" dirty="0"/>
              <a:t>i-0163</a:t>
            </a:r>
          </a:p>
          <a:p>
            <a:endParaRPr lang="en-US" dirty="0" smtClean="0"/>
          </a:p>
          <a:p>
            <a:endParaRPr lang="en-US" dirty="0"/>
          </a:p>
        </p:txBody>
      </p:sp>
      <p:sp>
        <p:nvSpPr>
          <p:cNvPr id="9" name="Text Placeholder 8"/>
          <p:cNvSpPr>
            <a:spLocks noGrp="1"/>
          </p:cNvSpPr>
          <p:nvPr>
            <p:ph type="body" sz="quarter" idx="3"/>
          </p:nvPr>
        </p:nvSpPr>
        <p:spPr/>
        <p:txBody>
          <a:bodyPr>
            <a:noAutofit/>
          </a:bodyPr>
          <a:lstStyle/>
          <a:p>
            <a:endParaRPr lang="en-US" dirty="0"/>
          </a:p>
          <a:p>
            <a:r>
              <a:rPr lang="en-US" b="0" dirty="0"/>
              <a:t>Proposed resolution in Doc #</a:t>
            </a:r>
            <a:r>
              <a:rPr lang="en-US" b="0" dirty="0" smtClean="0"/>
              <a:t>0196r47</a:t>
            </a:r>
            <a:endParaRPr lang="en-US" b="0" dirty="0"/>
          </a:p>
        </p:txBody>
      </p:sp>
      <p:sp>
        <p:nvSpPr>
          <p:cNvPr id="10" name="Content Placeholder 9"/>
          <p:cNvSpPr>
            <a:spLocks noGrp="1"/>
          </p:cNvSpPr>
          <p:nvPr>
            <p:ph sz="quarter" idx="4"/>
          </p:nvPr>
        </p:nvSpPr>
        <p:spPr/>
        <p:txBody>
          <a:bodyPr/>
          <a:lstStyle/>
          <a:p>
            <a:pPr marL="0" indent="0">
              <a:buNone/>
            </a:pPr>
            <a:r>
              <a:rPr lang="en-US" dirty="0" smtClean="0"/>
              <a:t>(Rejected) with resolution detail.</a:t>
            </a:r>
          </a:p>
          <a:p>
            <a:pPr marL="0" indent="0">
              <a:buNone/>
            </a:pPr>
            <a:r>
              <a:rPr lang="en-US" dirty="0" smtClean="0"/>
              <a:t>Marked N/A (aka DONE)</a:t>
            </a:r>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13577798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smtClean="0"/>
              <a:t>Status:  Accepted</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en-US" dirty="0"/>
              <a:t>i-2558</a:t>
            </a:r>
          </a:p>
          <a:p>
            <a:r>
              <a:rPr lang="en-US" dirty="0" smtClean="0"/>
              <a:t>i-2583</a:t>
            </a:r>
          </a:p>
          <a:p>
            <a:r>
              <a:rPr lang="en-US" dirty="0"/>
              <a:t>i-2559</a:t>
            </a:r>
          </a:p>
        </p:txBody>
      </p:sp>
      <p:sp>
        <p:nvSpPr>
          <p:cNvPr id="9" name="Text Placeholder 8"/>
          <p:cNvSpPr>
            <a:spLocks noGrp="1"/>
          </p:cNvSpPr>
          <p:nvPr>
            <p:ph type="body" sz="quarter" idx="3"/>
          </p:nvPr>
        </p:nvSpPr>
        <p:spPr/>
        <p:txBody>
          <a:bodyPr/>
          <a:lstStyle/>
          <a:p>
            <a:r>
              <a:rPr lang="en-US" b="0" dirty="0"/>
              <a:t>Proposed resolution in Doc #</a:t>
            </a:r>
            <a:r>
              <a:rPr lang="en-US" b="0" dirty="0" smtClean="0"/>
              <a:t>0196r47</a:t>
            </a:r>
            <a:endParaRPr lang="en-US" dirty="0" smtClean="0"/>
          </a:p>
        </p:txBody>
      </p:sp>
      <p:sp>
        <p:nvSpPr>
          <p:cNvPr id="10" name="Content Placeholder 9"/>
          <p:cNvSpPr>
            <a:spLocks noGrp="1"/>
          </p:cNvSpPr>
          <p:nvPr>
            <p:ph sz="quarter" idx="4"/>
          </p:nvPr>
        </p:nvSpPr>
        <p:spPr/>
        <p:txBody>
          <a:bodyPr/>
          <a:lstStyle/>
          <a:p>
            <a:pPr marL="0" indent="0">
              <a:buNone/>
            </a:pPr>
            <a:r>
              <a:rPr lang="en-US" dirty="0"/>
              <a:t>Accepted and already addressed by revision of </a:t>
            </a:r>
            <a:r>
              <a:rPr lang="en-US" dirty="0" smtClean="0"/>
              <a:t>figures. Marked as Ready.</a:t>
            </a:r>
          </a:p>
          <a:p>
            <a:pPr marL="0" indent="0">
              <a:buNone/>
            </a:pPr>
            <a:endParaRPr lang="en-US" dirty="0"/>
          </a:p>
          <a:p>
            <a:pPr marL="0" indent="0">
              <a:buNone/>
            </a:pP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383049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smtClean="0"/>
              <a:t>Status:  Revised and Ready</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en-US" dirty="0"/>
              <a:t>i-0682</a:t>
            </a:r>
          </a:p>
          <a:p>
            <a:r>
              <a:rPr lang="en-US" dirty="0"/>
              <a:t>i-1318</a:t>
            </a:r>
          </a:p>
          <a:p>
            <a:r>
              <a:rPr lang="en-US" dirty="0"/>
              <a:t>i-2180</a:t>
            </a:r>
          </a:p>
        </p:txBody>
      </p:sp>
      <p:sp>
        <p:nvSpPr>
          <p:cNvPr id="9" name="Text Placeholder 8"/>
          <p:cNvSpPr>
            <a:spLocks noGrp="1"/>
          </p:cNvSpPr>
          <p:nvPr>
            <p:ph type="body" sz="quarter" idx="3"/>
          </p:nvPr>
        </p:nvSpPr>
        <p:spPr/>
        <p:txBody>
          <a:bodyPr/>
          <a:lstStyle/>
          <a:p>
            <a:r>
              <a:rPr lang="en-US" b="0" dirty="0"/>
              <a:t>Proposed resolution in Doc #</a:t>
            </a:r>
            <a:r>
              <a:rPr lang="en-US" b="0" dirty="0" smtClean="0"/>
              <a:t>0196r47</a:t>
            </a:r>
            <a:endParaRPr lang="en-US" dirty="0" smtClean="0"/>
          </a:p>
        </p:txBody>
      </p:sp>
      <p:sp>
        <p:nvSpPr>
          <p:cNvPr id="10" name="Content Placeholder 9"/>
          <p:cNvSpPr>
            <a:spLocks noGrp="1"/>
          </p:cNvSpPr>
          <p:nvPr>
            <p:ph sz="quarter" idx="4"/>
          </p:nvPr>
        </p:nvSpPr>
        <p:spPr/>
        <p:txBody>
          <a:bodyPr/>
          <a:lstStyle/>
          <a:p>
            <a:pPr marL="0" indent="0">
              <a:buNone/>
            </a:pPr>
            <a:r>
              <a:rPr lang="en-US" dirty="0" smtClean="0"/>
              <a:t>Revised, Ready, resolution detail complete.</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2510759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smtClean="0"/>
              <a:t>New Proposed Resolutions</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en-US" dirty="0"/>
              <a:t>i-1140</a:t>
            </a:r>
          </a:p>
          <a:p>
            <a:r>
              <a:rPr lang="en-US" dirty="0"/>
              <a:t>i-1777</a:t>
            </a:r>
          </a:p>
          <a:p>
            <a:r>
              <a:rPr lang="en-US" dirty="0" smtClean="0"/>
              <a:t>i-2078</a:t>
            </a:r>
            <a:endParaRPr lang="en-US" dirty="0"/>
          </a:p>
        </p:txBody>
      </p:sp>
      <p:sp>
        <p:nvSpPr>
          <p:cNvPr id="9" name="Text Placeholder 8"/>
          <p:cNvSpPr>
            <a:spLocks noGrp="1"/>
          </p:cNvSpPr>
          <p:nvPr>
            <p:ph type="body" sz="quarter" idx="3"/>
          </p:nvPr>
        </p:nvSpPr>
        <p:spPr/>
        <p:txBody>
          <a:bodyPr/>
          <a:lstStyle/>
          <a:p>
            <a:r>
              <a:rPr lang="en-US" b="0" dirty="0"/>
              <a:t>Proposed </a:t>
            </a:r>
            <a:r>
              <a:rPr lang="en-US" b="0" dirty="0" smtClean="0"/>
              <a:t>resolution</a:t>
            </a:r>
            <a:endParaRPr lang="en-US" dirty="0" smtClean="0"/>
          </a:p>
        </p:txBody>
      </p:sp>
      <p:sp>
        <p:nvSpPr>
          <p:cNvPr id="10" name="Content Placeholder 9"/>
          <p:cNvSpPr>
            <a:spLocks noGrp="1"/>
          </p:cNvSpPr>
          <p:nvPr>
            <p:ph sz="quarter" idx="4"/>
          </p:nvPr>
        </p:nvSpPr>
        <p:spPr/>
        <p:txBody>
          <a:bodyPr/>
          <a:lstStyle/>
          <a:p>
            <a:pPr marL="0" indent="0">
              <a:buNone/>
            </a:pPr>
            <a:r>
              <a:rPr lang="en-US" dirty="0"/>
              <a:t>Rejected	</a:t>
            </a:r>
            <a:endParaRPr lang="en-US" dirty="0" smtClean="0"/>
          </a:p>
          <a:p>
            <a:pPr marL="0" indent="0">
              <a:buNone/>
            </a:pPr>
            <a:r>
              <a:rPr lang="en-US" dirty="0" smtClean="0"/>
              <a:t>The </a:t>
            </a:r>
            <a:r>
              <a:rPr lang="en-US" dirty="0"/>
              <a:t>proposed change in the comment does </a:t>
            </a:r>
            <a:r>
              <a:rPr lang="en-US" dirty="0" smtClean="0"/>
              <a:t>not contain </a:t>
            </a:r>
            <a:r>
              <a:rPr lang="en-US" dirty="0"/>
              <a:t>sufficient detail so that the CRG can understand </a:t>
            </a:r>
            <a:r>
              <a:rPr lang="en-US" dirty="0" smtClean="0"/>
              <a:t>the specific </a:t>
            </a:r>
            <a:r>
              <a:rPr lang="en-US" dirty="0"/>
              <a:t>changes that satisfy the </a:t>
            </a:r>
            <a:r>
              <a:rPr lang="en-US" dirty="0" smtClean="0"/>
              <a:t>commenter.</a:t>
            </a:r>
          </a:p>
          <a:p>
            <a:pPr marL="0" indent="0">
              <a:buNone/>
            </a:pPr>
            <a:r>
              <a:rPr lang="en-US" dirty="0" smtClean="0"/>
              <a:t>Note to i-2078: Proposed change “change as indicated” but no change is indicated in the comment. </a:t>
            </a:r>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519373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15992"/>
            <a:ext cx="10972800" cy="701645"/>
          </a:xfrm>
        </p:spPr>
        <p:txBody>
          <a:bodyPr>
            <a:normAutofit/>
          </a:bodyPr>
          <a:lstStyle/>
          <a:p>
            <a:r>
              <a:rPr lang="en-US" dirty="0" smtClean="0"/>
              <a:t>New Proposed Resolutions</a:t>
            </a:r>
            <a:endParaRPr lang="en-US" dirty="0"/>
          </a:p>
        </p:txBody>
      </p:sp>
      <p:sp>
        <p:nvSpPr>
          <p:cNvPr id="7" name="Text Placeholder 6"/>
          <p:cNvSpPr>
            <a:spLocks noGrp="1"/>
          </p:cNvSpPr>
          <p:nvPr>
            <p:ph type="body" idx="1"/>
          </p:nvPr>
        </p:nvSpPr>
        <p:spPr/>
        <p:txBody>
          <a:bodyPr/>
          <a:lstStyle/>
          <a:p>
            <a:r>
              <a:rPr lang="en-US" dirty="0" smtClean="0"/>
              <a:t>Comment IDs</a:t>
            </a:r>
            <a:endParaRPr lang="en-US" dirty="0"/>
          </a:p>
        </p:txBody>
      </p:sp>
      <p:sp>
        <p:nvSpPr>
          <p:cNvPr id="8" name="Content Placeholder 7"/>
          <p:cNvSpPr>
            <a:spLocks noGrp="1"/>
          </p:cNvSpPr>
          <p:nvPr>
            <p:ph sz="half" idx="2"/>
          </p:nvPr>
        </p:nvSpPr>
        <p:spPr/>
        <p:txBody>
          <a:bodyPr/>
          <a:lstStyle/>
          <a:p>
            <a:r>
              <a:rPr lang="en-US" dirty="0"/>
              <a:t>i-1165</a:t>
            </a:r>
          </a:p>
          <a:p>
            <a:r>
              <a:rPr lang="en-US" dirty="0"/>
              <a:t>i-1802</a:t>
            </a:r>
          </a:p>
          <a:p>
            <a:r>
              <a:rPr lang="en-US" dirty="0" smtClean="0"/>
              <a:t>i-2083</a:t>
            </a:r>
            <a:endParaRPr lang="en-US" dirty="0"/>
          </a:p>
        </p:txBody>
      </p:sp>
      <p:sp>
        <p:nvSpPr>
          <p:cNvPr id="9" name="Text Placeholder 8"/>
          <p:cNvSpPr>
            <a:spLocks noGrp="1"/>
          </p:cNvSpPr>
          <p:nvPr>
            <p:ph type="body" sz="quarter" idx="3"/>
          </p:nvPr>
        </p:nvSpPr>
        <p:spPr/>
        <p:txBody>
          <a:bodyPr/>
          <a:lstStyle/>
          <a:p>
            <a:r>
              <a:rPr lang="en-US" b="0" dirty="0"/>
              <a:t>Proposed </a:t>
            </a:r>
            <a:r>
              <a:rPr lang="en-US" b="0" dirty="0" smtClean="0"/>
              <a:t>resolution</a:t>
            </a:r>
            <a:endParaRPr lang="en-US" dirty="0" smtClean="0"/>
          </a:p>
        </p:txBody>
      </p:sp>
      <p:sp>
        <p:nvSpPr>
          <p:cNvPr id="10" name="Content Placeholder 9"/>
          <p:cNvSpPr>
            <a:spLocks noGrp="1"/>
          </p:cNvSpPr>
          <p:nvPr>
            <p:ph sz="quarter" idx="4"/>
          </p:nvPr>
        </p:nvSpPr>
        <p:spPr/>
        <p:txBody>
          <a:bodyPr/>
          <a:lstStyle/>
          <a:p>
            <a:pPr marL="0" indent="0">
              <a:buNone/>
            </a:pPr>
            <a:r>
              <a:rPr lang="en-US" dirty="0" smtClean="0"/>
              <a:t>Revised</a:t>
            </a:r>
            <a:r>
              <a:rPr lang="en-US" dirty="0"/>
              <a:t>	</a:t>
            </a:r>
            <a:endParaRPr lang="en-US" dirty="0" smtClean="0"/>
          </a:p>
          <a:p>
            <a:pPr marL="0" indent="0">
              <a:buNone/>
            </a:pPr>
            <a:r>
              <a:rPr lang="en-US" dirty="0" smtClean="0"/>
              <a:t>I think this is covered in one revision of 8.3.1.  Otherwise:</a:t>
            </a:r>
          </a:p>
          <a:p>
            <a:pPr marL="0" indent="0">
              <a:buNone/>
            </a:pPr>
            <a:r>
              <a:rPr lang="en-US" smtClean="0"/>
              <a:t>Remove sentence.</a:t>
            </a:r>
            <a:endParaRPr lang="en-US" dirty="0"/>
          </a:p>
        </p:txBody>
      </p:sp>
      <p:sp>
        <p:nvSpPr>
          <p:cNvPr id="4" name="Date Placeholder 3"/>
          <p:cNvSpPr>
            <a:spLocks noGrp="1"/>
          </p:cNvSpPr>
          <p:nvPr>
            <p:ph type="dt" sz="half" idx="10"/>
          </p:nvPr>
        </p:nvSpPr>
        <p:spPr/>
        <p:txBody>
          <a:bodyPr/>
          <a:lstStyle/>
          <a:p>
            <a:pPr>
              <a:defRPr/>
            </a:pPr>
            <a:r>
              <a:rPr lang="en-US" smtClean="0">
                <a:solidFill>
                  <a:srgbClr val="000000"/>
                </a:solidFill>
              </a:rPr>
              <a:t>August 2019</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3873027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381</TotalTime>
  <Words>228</Words>
  <Application>Microsoft Office PowerPoint</Application>
  <PresentationFormat>Widescreen</PresentationFormat>
  <Paragraphs>82</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굴림</vt:lpstr>
      <vt:lpstr>Arial</vt:lpstr>
      <vt:lpstr>Calibri</vt:lpstr>
      <vt:lpstr>Times New Roman</vt:lpstr>
      <vt:lpstr>802.15</vt:lpstr>
      <vt:lpstr>PowerPoint Presentation</vt:lpstr>
      <vt:lpstr>Status: Proposed Rejected</vt:lpstr>
      <vt:lpstr>Status:  Accepted</vt:lpstr>
      <vt:lpstr>Status:  Revised and Ready</vt:lpstr>
      <vt:lpstr>New Proposed Resolutions</vt:lpstr>
      <vt:lpstr>New Proposed Resolutions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Rolfe</dc:creator>
  <cp:lastModifiedBy>Benjamin Rolfe</cp:lastModifiedBy>
  <cp:revision>14</cp:revision>
  <dcterms:created xsi:type="dcterms:W3CDTF">2018-05-10T09:30:28Z</dcterms:created>
  <dcterms:modified xsi:type="dcterms:W3CDTF">2019-08-08T21:35:42Z</dcterms:modified>
</cp:coreProperties>
</file>