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8" r:id="rId2"/>
    <p:sldMasterId id="2147483680" r:id="rId3"/>
    <p:sldMasterId id="2147483689" r:id="rId4"/>
  </p:sldMasterIdLst>
  <p:notesMasterIdLst>
    <p:notesMasterId r:id="rId83"/>
  </p:notesMasterIdLst>
  <p:handoutMasterIdLst>
    <p:handoutMasterId r:id="rId84"/>
  </p:handoutMasterIdLst>
  <p:sldIdLst>
    <p:sldId id="257" r:id="rId5"/>
    <p:sldId id="302" r:id="rId6"/>
    <p:sldId id="307" r:id="rId7"/>
    <p:sldId id="321" r:id="rId8"/>
    <p:sldId id="320" r:id="rId9"/>
    <p:sldId id="317" r:id="rId10"/>
    <p:sldId id="322" r:id="rId11"/>
    <p:sldId id="313" r:id="rId12"/>
    <p:sldId id="323" r:id="rId13"/>
    <p:sldId id="324" r:id="rId14"/>
    <p:sldId id="325" r:id="rId15"/>
    <p:sldId id="326" r:id="rId16"/>
    <p:sldId id="327" r:id="rId17"/>
    <p:sldId id="328" r:id="rId18"/>
    <p:sldId id="329" r:id="rId19"/>
    <p:sldId id="330" r:id="rId20"/>
    <p:sldId id="331" r:id="rId21"/>
    <p:sldId id="332" r:id="rId22"/>
    <p:sldId id="333" r:id="rId23"/>
    <p:sldId id="334" r:id="rId24"/>
    <p:sldId id="335" r:id="rId25"/>
    <p:sldId id="336" r:id="rId26"/>
    <p:sldId id="337" r:id="rId27"/>
    <p:sldId id="338" r:id="rId28"/>
    <p:sldId id="339" r:id="rId29"/>
    <p:sldId id="340" r:id="rId30"/>
    <p:sldId id="341" r:id="rId31"/>
    <p:sldId id="342" r:id="rId32"/>
    <p:sldId id="343" r:id="rId33"/>
    <p:sldId id="344" r:id="rId34"/>
    <p:sldId id="345" r:id="rId35"/>
    <p:sldId id="346" r:id="rId36"/>
    <p:sldId id="347" r:id="rId37"/>
    <p:sldId id="348" r:id="rId38"/>
    <p:sldId id="349" r:id="rId39"/>
    <p:sldId id="350" r:id="rId40"/>
    <p:sldId id="351" r:id="rId41"/>
    <p:sldId id="352" r:id="rId42"/>
    <p:sldId id="353" r:id="rId43"/>
    <p:sldId id="354" r:id="rId44"/>
    <p:sldId id="355" r:id="rId45"/>
    <p:sldId id="356" r:id="rId46"/>
    <p:sldId id="357" r:id="rId47"/>
    <p:sldId id="358" r:id="rId48"/>
    <p:sldId id="359" r:id="rId49"/>
    <p:sldId id="360" r:id="rId50"/>
    <p:sldId id="361" r:id="rId51"/>
    <p:sldId id="362" r:id="rId52"/>
    <p:sldId id="363" r:id="rId53"/>
    <p:sldId id="364" r:id="rId54"/>
    <p:sldId id="365" r:id="rId55"/>
    <p:sldId id="366" r:id="rId56"/>
    <p:sldId id="367" r:id="rId57"/>
    <p:sldId id="368" r:id="rId58"/>
    <p:sldId id="369" r:id="rId59"/>
    <p:sldId id="370" r:id="rId60"/>
    <p:sldId id="371" r:id="rId61"/>
    <p:sldId id="372" r:id="rId62"/>
    <p:sldId id="373" r:id="rId63"/>
    <p:sldId id="374" r:id="rId64"/>
    <p:sldId id="375" r:id="rId65"/>
    <p:sldId id="376" r:id="rId66"/>
    <p:sldId id="377" r:id="rId67"/>
    <p:sldId id="378" r:id="rId68"/>
    <p:sldId id="379" r:id="rId69"/>
    <p:sldId id="380" r:id="rId70"/>
    <p:sldId id="381" r:id="rId71"/>
    <p:sldId id="382" r:id="rId72"/>
    <p:sldId id="383" r:id="rId73"/>
    <p:sldId id="384" r:id="rId74"/>
    <p:sldId id="385" r:id="rId75"/>
    <p:sldId id="386" r:id="rId76"/>
    <p:sldId id="387" r:id="rId77"/>
    <p:sldId id="388" r:id="rId78"/>
    <p:sldId id="389" r:id="rId79"/>
    <p:sldId id="390" r:id="rId80"/>
    <p:sldId id="391" r:id="rId81"/>
    <p:sldId id="314" r:id="rId82"/>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76" autoAdjust="0"/>
  </p:normalViewPr>
  <p:slideViewPr>
    <p:cSldViewPr>
      <p:cViewPr varScale="1">
        <p:scale>
          <a:sx n="88" d="100"/>
          <a:sy n="88" d="100"/>
        </p:scale>
        <p:origin x="-30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handoutMaster" Target="handoutMasters/handoutMaster1.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theme" Target="theme/theme1.xml"/><Relationship Id="rId61" Type="http://schemas.openxmlformats.org/officeDocument/2006/relationships/slide" Target="slides/slide57.xml"/><Relationship Id="rId82" Type="http://schemas.openxmlformats.org/officeDocument/2006/relationships/slide" Target="slides/slide7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3663"/>
            <a:ext cx="278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2051" name="Rectangle 3"/>
          <p:cNvSpPr>
            <a:spLocks noGrp="1" noChangeArrowheads="1"/>
          </p:cNvSpPr>
          <p:nvPr>
            <p:ph type="dt" idx="1"/>
          </p:nvPr>
        </p:nvSpPr>
        <p:spPr bwMode="auto">
          <a:xfrm>
            <a:off x="646113" y="93663"/>
            <a:ext cx="2708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11268" name="Rectangle 4"/>
          <p:cNvSpPr>
            <a:spLocks noGrp="1" noRot="1" noChangeAspect="1"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6" tIns="45430" rIns="92426" bIns="454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853488"/>
            <a:ext cx="24828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0850" lvl="4" algn="r" defTabSz="920750">
              <a:defRPr sz="1200">
                <a:latin typeface="Times New Roman" pitchFamily="18" charset="0"/>
                <a:ea typeface="+mn-ea"/>
              </a:defRPr>
            </a:lvl5pPr>
          </a:lstStyle>
          <a:p>
            <a:pPr lvl="4">
              <a:defRPr/>
            </a:pPr>
            <a:r>
              <a:rPr lang="en-US"/>
              <a:t>Robert F. Heile</a:t>
            </a:r>
          </a:p>
        </p:txBody>
      </p:sp>
      <p:sp>
        <p:nvSpPr>
          <p:cNvPr id="2055" name="Rectangle 7"/>
          <p:cNvSpPr>
            <a:spLocks noGrp="1" noChangeArrowheads="1"/>
          </p:cNvSpPr>
          <p:nvPr>
            <p:ph type="sldNum" sz="quarter" idx="5"/>
          </p:nvPr>
        </p:nvSpPr>
        <p:spPr bwMode="auto">
          <a:xfrm>
            <a:off x="2901950" y="8853488"/>
            <a:ext cx="7921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200"/>
            </a:lvl1pPr>
          </a:lstStyle>
          <a:p>
            <a:pPr>
              <a:defRPr/>
            </a:pPr>
            <a:r>
              <a:rPr lang="en-US"/>
              <a:t>Page </a:t>
            </a:r>
            <a:fld id="{1F2982AE-4AC0-4827-9429-EE34FEB86134}" type="slidenum">
              <a:rPr lang="en-US"/>
              <a:pPr>
                <a:defRPr/>
              </a:pPr>
              <a:t>‹#›</a:t>
            </a:fld>
            <a:endParaRPr lang="en-US"/>
          </a:p>
        </p:txBody>
      </p:sp>
      <p:sp>
        <p:nvSpPr>
          <p:cNvPr id="11272" name="Rectangle 8"/>
          <p:cNvSpPr>
            <a:spLocks noChangeArrowheads="1"/>
          </p:cNvSpPr>
          <p:nvPr/>
        </p:nvSpPr>
        <p:spPr bwMode="auto">
          <a:xfrm>
            <a:off x="715963" y="8853488"/>
            <a:ext cx="703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01700">
              <a:defRPr/>
            </a:pPr>
            <a:r>
              <a:rPr lang="en-US" sz="1200">
                <a:latin typeface="Times New Roman" charset="0"/>
                <a:ea typeface="ＭＳ Ｐゴシック" charset="0"/>
              </a:rPr>
              <a:t>Submission</a:t>
            </a:r>
          </a:p>
        </p:txBody>
      </p:sp>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Page </a:t>
            </a:r>
            <a:fld id="{EE0C0662-F9B9-478B-8A57-20DF80B6F5C6}" type="slidenum">
              <a:rPr lang="en-US" sz="1200" smtClean="0"/>
              <a:pPr>
                <a:defRPr/>
              </a:pPr>
              <a:t>1</a:t>
            </a:fld>
            <a:endParaRPr lang="en-US" sz="1200" smtClean="0"/>
          </a:p>
        </p:txBody>
      </p:sp>
      <p:sp>
        <p:nvSpPr>
          <p:cNvPr id="12294" name="Rectangle 2"/>
          <p:cNvSpPr>
            <a:spLocks noGrp="1" noRot="1" noChangeAspect="1" noChangeArrowheads="1" noTextEdit="1"/>
          </p:cNvSpPr>
          <p:nvPr>
            <p:ph type="sldImg"/>
          </p:nvPr>
        </p:nvSpPr>
        <p:spPr>
          <a:xfrm>
            <a:off x="1150938" y="690563"/>
            <a:ext cx="4556125" cy="3417887"/>
          </a:xfrm>
          <a:ln/>
        </p:spPr>
      </p:sp>
      <p:sp>
        <p:nvSpPr>
          <p:cNvPr id="12295"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solidFill>
                  <a:prstClr val="black"/>
                </a:solidFill>
              </a:rPr>
              <a:t>doc.: IEEE 802.11-15/0496r1</a:t>
            </a:r>
          </a:p>
        </p:txBody>
      </p:sp>
      <p:sp>
        <p:nvSpPr>
          <p:cNvPr id="16387"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solidFill>
                  <a:prstClr val="black"/>
                </a:solidFill>
              </a:rPr>
              <a:t>May 2015</a:t>
            </a:r>
          </a:p>
        </p:txBody>
      </p:sp>
      <p:sp>
        <p:nvSpPr>
          <p:cNvPr id="16388"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solidFill>
                  <a:prstClr val="black"/>
                </a:solidFill>
              </a:rPr>
              <a:t>Edward Au (Marvell Semiconductor)</a:t>
            </a:r>
          </a:p>
        </p:txBody>
      </p:sp>
      <p:sp>
        <p:nvSpPr>
          <p:cNvPr id="16389"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solidFill>
                  <a:prstClr val="black"/>
                </a:solidFill>
              </a:rPr>
              <a:t>Page </a:t>
            </a:r>
            <a:fld id="{15FB7E5E-1D6C-444E-B0CF-852BD311553D}" type="slidenum">
              <a:rPr lang="en-US" altLang="en-US" smtClean="0">
                <a:solidFill>
                  <a:prstClr val="black"/>
                </a:solidFill>
              </a:rPr>
              <a:pPr>
                <a:spcBef>
                  <a:spcPct val="0"/>
                </a:spcBef>
              </a:pPr>
              <a:t>41</a:t>
            </a:fld>
            <a:endParaRPr lang="en-US" altLang="en-US" smtClean="0">
              <a:solidFill>
                <a:prstClr val="black"/>
              </a:solidFill>
            </a:endParaRPr>
          </a:p>
        </p:txBody>
      </p:sp>
      <p:sp>
        <p:nvSpPr>
          <p:cNvPr id="16390" name="Rectangle 2"/>
          <p:cNvSpPr>
            <a:spLocks noGrp="1" noRot="1" noChangeAspect="1" noChangeArrowheads="1" noTextEdit="1"/>
          </p:cNvSpPr>
          <p:nvPr>
            <p:ph type="sldImg"/>
          </p:nvPr>
        </p:nvSpPr>
        <p:spPr>
          <a:xfrm>
            <a:off x="1150938" y="690563"/>
            <a:ext cx="4556125" cy="3417887"/>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3962819" y="91129"/>
            <a:ext cx="2249889" cy="215444"/>
          </a:xfrm>
        </p:spPr>
        <p:txBody>
          <a:bodyPr/>
          <a:lstStyle>
            <a:lvl1pPr defTabSz="921128" eaLnBrk="0" hangingPunct="0">
              <a:defRPr sz="1200">
                <a:solidFill>
                  <a:schemeClr val="tx1"/>
                </a:solidFill>
                <a:latin typeface="Times New Roman" pitchFamily="18" charset="0"/>
              </a:defRPr>
            </a:lvl1pPr>
            <a:lvl2pPr marL="733143" indent="-281978" defTabSz="921128" eaLnBrk="0" hangingPunct="0">
              <a:defRPr sz="1200">
                <a:solidFill>
                  <a:schemeClr val="tx1"/>
                </a:solidFill>
                <a:latin typeface="Times New Roman" pitchFamily="18" charset="0"/>
              </a:defRPr>
            </a:lvl2pPr>
            <a:lvl3pPr marL="1127912" indent="-225582" defTabSz="921128" eaLnBrk="0" hangingPunct="0">
              <a:defRPr sz="1200">
                <a:solidFill>
                  <a:schemeClr val="tx1"/>
                </a:solidFill>
                <a:latin typeface="Times New Roman" pitchFamily="18" charset="0"/>
              </a:defRPr>
            </a:lvl3pPr>
            <a:lvl4pPr marL="1579077" indent="-225582" defTabSz="921128" eaLnBrk="0" hangingPunct="0">
              <a:defRPr sz="1200">
                <a:solidFill>
                  <a:schemeClr val="tx1"/>
                </a:solidFill>
                <a:latin typeface="Times New Roman" pitchFamily="18" charset="0"/>
              </a:defRPr>
            </a:lvl4pPr>
            <a:lvl5pPr marL="2030242" indent="-225582" defTabSz="921128" eaLnBrk="0" hangingPunct="0">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pPr>
              <a:defRPr/>
            </a:pPr>
            <a:r>
              <a:rPr lang="en-US" sz="1400">
                <a:solidFill>
                  <a:prstClr val="black"/>
                </a:solidFill>
              </a:rPr>
              <a:t>doc.: IEEE 802.11-15/0496r1</a:t>
            </a:r>
          </a:p>
        </p:txBody>
      </p:sp>
      <p:sp>
        <p:nvSpPr>
          <p:cNvPr id="18435" name="Rectangle 3"/>
          <p:cNvSpPr>
            <a:spLocks noGrp="1" noChangeArrowheads="1"/>
          </p:cNvSpPr>
          <p:nvPr>
            <p:ph type="dt" sz="quarter" idx="1"/>
          </p:nvPr>
        </p:nvSpPr>
        <p:spPr>
          <a:xfrm>
            <a:off x="646863" y="91129"/>
            <a:ext cx="1174401" cy="215444"/>
          </a:xfrm>
        </p:spPr>
        <p:txBody>
          <a:bodyPr/>
          <a:lstStyle>
            <a:lvl1pPr defTabSz="921128" eaLnBrk="0" hangingPunct="0">
              <a:defRPr sz="1200">
                <a:solidFill>
                  <a:schemeClr val="tx1"/>
                </a:solidFill>
                <a:latin typeface="Times New Roman" pitchFamily="18" charset="0"/>
              </a:defRPr>
            </a:lvl1pPr>
            <a:lvl2pPr marL="733143" indent="-281978" defTabSz="921128" eaLnBrk="0" hangingPunct="0">
              <a:defRPr sz="1200">
                <a:solidFill>
                  <a:schemeClr val="tx1"/>
                </a:solidFill>
                <a:latin typeface="Times New Roman" pitchFamily="18" charset="0"/>
              </a:defRPr>
            </a:lvl2pPr>
            <a:lvl3pPr marL="1127912" indent="-225582" defTabSz="921128" eaLnBrk="0" hangingPunct="0">
              <a:defRPr sz="1200">
                <a:solidFill>
                  <a:schemeClr val="tx1"/>
                </a:solidFill>
                <a:latin typeface="Times New Roman" pitchFamily="18" charset="0"/>
              </a:defRPr>
            </a:lvl3pPr>
            <a:lvl4pPr marL="1579077" indent="-225582" defTabSz="921128" eaLnBrk="0" hangingPunct="0">
              <a:defRPr sz="1200">
                <a:solidFill>
                  <a:schemeClr val="tx1"/>
                </a:solidFill>
                <a:latin typeface="Times New Roman" pitchFamily="18" charset="0"/>
              </a:defRPr>
            </a:lvl4pPr>
            <a:lvl5pPr marL="2030242" indent="-225582" defTabSz="921128" eaLnBrk="0" hangingPunct="0">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pPr>
              <a:defRPr/>
            </a:pPr>
            <a:r>
              <a:rPr lang="en-US" sz="1400">
                <a:solidFill>
                  <a:prstClr val="black"/>
                </a:solidFill>
              </a:rPr>
              <a:t>May 2015</a:t>
            </a:r>
          </a:p>
        </p:txBody>
      </p:sp>
      <p:sp>
        <p:nvSpPr>
          <p:cNvPr id="18436" name="Rectangle 6"/>
          <p:cNvSpPr>
            <a:spLocks noGrp="1" noChangeArrowheads="1"/>
          </p:cNvSpPr>
          <p:nvPr>
            <p:ph type="ftr" sz="quarter" idx="4"/>
          </p:nvPr>
        </p:nvSpPr>
        <p:spPr>
          <a:xfrm>
            <a:off x="4143376" y="8853069"/>
            <a:ext cx="2069332" cy="369332"/>
          </a:xfrm>
        </p:spPr>
        <p:txBody>
          <a:bodyPr/>
          <a:lstStyle>
            <a:lvl1pPr marL="338374" indent="-338374" defTabSz="921128" eaLnBrk="0" hangingPunct="0">
              <a:defRPr sz="1200">
                <a:solidFill>
                  <a:schemeClr val="tx1"/>
                </a:solidFill>
                <a:latin typeface="Times New Roman" pitchFamily="18" charset="0"/>
              </a:defRPr>
            </a:lvl1pPr>
            <a:lvl2pPr marL="733143" indent="-281978" defTabSz="921128" eaLnBrk="0" hangingPunct="0">
              <a:defRPr sz="1200">
                <a:solidFill>
                  <a:schemeClr val="tx1"/>
                </a:solidFill>
                <a:latin typeface="Times New Roman" pitchFamily="18" charset="0"/>
              </a:defRPr>
            </a:lvl2pPr>
            <a:lvl3pPr marL="1127912" indent="-225582" defTabSz="921128" eaLnBrk="0" hangingPunct="0">
              <a:defRPr sz="1200">
                <a:solidFill>
                  <a:schemeClr val="tx1"/>
                </a:solidFill>
                <a:latin typeface="Times New Roman" pitchFamily="18" charset="0"/>
              </a:defRPr>
            </a:lvl3pPr>
            <a:lvl4pPr marL="1579077" indent="-225582" defTabSz="921128" eaLnBrk="0" hangingPunct="0">
              <a:defRPr sz="1200">
                <a:solidFill>
                  <a:schemeClr val="tx1"/>
                </a:solidFill>
                <a:latin typeface="Times New Roman" pitchFamily="18" charset="0"/>
              </a:defRPr>
            </a:lvl4pPr>
            <a:lvl5pPr marL="451165" defTabSz="921128" eaLnBrk="0" hangingPunct="0">
              <a:defRPr sz="1200">
                <a:solidFill>
                  <a:schemeClr val="tx1"/>
                </a:solidFill>
                <a:latin typeface="Times New Roman" pitchFamily="18" charset="0"/>
              </a:defRPr>
            </a:lvl5pPr>
            <a:lvl6pPr marL="902330" defTabSz="921128" eaLnBrk="0" fontAlgn="base" hangingPunct="0">
              <a:spcBef>
                <a:spcPct val="0"/>
              </a:spcBef>
              <a:spcAft>
                <a:spcPct val="0"/>
              </a:spcAft>
              <a:defRPr sz="1200">
                <a:solidFill>
                  <a:schemeClr val="tx1"/>
                </a:solidFill>
                <a:latin typeface="Times New Roman" pitchFamily="18" charset="0"/>
              </a:defRPr>
            </a:lvl6pPr>
            <a:lvl7pPr marL="1353495" defTabSz="921128" eaLnBrk="0" fontAlgn="base" hangingPunct="0">
              <a:spcBef>
                <a:spcPct val="0"/>
              </a:spcBef>
              <a:spcAft>
                <a:spcPct val="0"/>
              </a:spcAft>
              <a:defRPr sz="1200">
                <a:solidFill>
                  <a:schemeClr val="tx1"/>
                </a:solidFill>
                <a:latin typeface="Times New Roman" pitchFamily="18" charset="0"/>
              </a:defRPr>
            </a:lvl7pPr>
            <a:lvl8pPr marL="1804660" defTabSz="921128" eaLnBrk="0" fontAlgn="base" hangingPunct="0">
              <a:spcBef>
                <a:spcPct val="0"/>
              </a:spcBef>
              <a:spcAft>
                <a:spcPct val="0"/>
              </a:spcAft>
              <a:defRPr sz="1200">
                <a:solidFill>
                  <a:schemeClr val="tx1"/>
                </a:solidFill>
                <a:latin typeface="Times New Roman" pitchFamily="18" charset="0"/>
              </a:defRPr>
            </a:lvl8pPr>
            <a:lvl9pPr marL="2255825" defTabSz="921128" eaLnBrk="0" fontAlgn="base" hangingPunct="0">
              <a:spcBef>
                <a:spcPct val="0"/>
              </a:spcBef>
              <a:spcAft>
                <a:spcPct val="0"/>
              </a:spcAft>
              <a:defRPr sz="1200">
                <a:solidFill>
                  <a:schemeClr val="tx1"/>
                </a:solidFill>
                <a:latin typeface="Times New Roman" pitchFamily="18" charset="0"/>
              </a:defRPr>
            </a:lvl9pPr>
          </a:lstStyle>
          <a:p>
            <a:pPr lvl="4">
              <a:defRPr/>
            </a:pPr>
            <a:r>
              <a:rPr lang="en-US">
                <a:solidFill>
                  <a:prstClr val="black"/>
                </a:solidFill>
              </a:rPr>
              <a:t>Edward Au (Marvell Semiconductor)</a:t>
            </a:r>
          </a:p>
        </p:txBody>
      </p:sp>
      <p:sp>
        <p:nvSpPr>
          <p:cNvPr id="18437" name="Rectangle 7"/>
          <p:cNvSpPr>
            <a:spLocks noGrp="1" noChangeArrowheads="1"/>
          </p:cNvSpPr>
          <p:nvPr>
            <p:ph type="sldNum" sz="quarter" idx="5"/>
          </p:nvPr>
        </p:nvSpPr>
        <p:spPr>
          <a:xfrm>
            <a:off x="3284555" y="8853069"/>
            <a:ext cx="409785"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solidFill>
                  <a:prstClr val="black"/>
                </a:solidFill>
              </a:rPr>
              <a:t>Page </a:t>
            </a:r>
            <a:fld id="{E2326AAA-479D-4C15-B355-9FA1B1CC0AD0}" type="slidenum">
              <a:rPr lang="en-US" altLang="en-US" smtClean="0">
                <a:solidFill>
                  <a:prstClr val="black"/>
                </a:solidFill>
              </a:rPr>
              <a:pPr>
                <a:spcBef>
                  <a:spcPct val="0"/>
                </a:spcBef>
              </a:pPr>
              <a:t>42</a:t>
            </a:fld>
            <a:endParaRPr lang="en-US" altLang="en-US" smtClean="0">
              <a:solidFill>
                <a:prstClr val="black"/>
              </a:solidFill>
            </a:endParaRPr>
          </a:p>
        </p:txBody>
      </p:sp>
      <p:sp>
        <p:nvSpPr>
          <p:cNvPr id="18438" name="Rectangle 2"/>
          <p:cNvSpPr>
            <a:spLocks noGrp="1" noRot="1" noChangeAspect="1" noChangeArrowheads="1" noTextEdit="1"/>
          </p:cNvSpPr>
          <p:nvPr>
            <p:ph type="sldImg"/>
          </p:nvPr>
        </p:nvSpPr>
        <p:spPr>
          <a:xfrm>
            <a:off x="1150938" y="690563"/>
            <a:ext cx="4556125" cy="3417887"/>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93" rIns="93993"/>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0938" y="690563"/>
            <a:ext cx="4556125" cy="3417887"/>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3429000" y="90944"/>
            <a:ext cx="2784475" cy="215444"/>
          </a:xfrm>
        </p:spPr>
        <p:txBody>
          <a:bodyPr/>
          <a:lstStyle/>
          <a:p>
            <a:pPr>
              <a:defRPr/>
            </a:pPr>
            <a:r>
              <a:rPr lang="en-US">
                <a:solidFill>
                  <a:prstClr val="black"/>
                </a:solidFill>
              </a:rPr>
              <a:t>doc.: IEEE 802.11-15/0496r1</a:t>
            </a:r>
          </a:p>
        </p:txBody>
      </p:sp>
      <p:sp>
        <p:nvSpPr>
          <p:cNvPr id="5" name="Date Placeholder 4"/>
          <p:cNvSpPr>
            <a:spLocks noGrp="1"/>
          </p:cNvSpPr>
          <p:nvPr>
            <p:ph type="dt" sz="quarter" idx="1"/>
          </p:nvPr>
        </p:nvSpPr>
        <p:spPr>
          <a:xfrm>
            <a:off x="646113" y="90944"/>
            <a:ext cx="2708275" cy="215444"/>
          </a:xfrm>
        </p:spPr>
        <p:txBody>
          <a:bodyPr/>
          <a:lstStyle/>
          <a:p>
            <a:pPr>
              <a:defRPr/>
            </a:pPr>
            <a:r>
              <a:rPr lang="en-US">
                <a:solidFill>
                  <a:prstClr val="black"/>
                </a:solidFill>
              </a:rPr>
              <a:t>May 2015</a:t>
            </a:r>
          </a:p>
        </p:txBody>
      </p:sp>
      <p:sp>
        <p:nvSpPr>
          <p:cNvPr id="6" name="Footer Placeholder 5"/>
          <p:cNvSpPr>
            <a:spLocks noGrp="1"/>
          </p:cNvSpPr>
          <p:nvPr>
            <p:ph type="ftr" sz="quarter" idx="4"/>
          </p:nvPr>
        </p:nvSpPr>
        <p:spPr>
          <a:xfrm>
            <a:off x="3730625" y="8853488"/>
            <a:ext cx="2482850" cy="369332"/>
          </a:xfrm>
        </p:spPr>
        <p:txBody>
          <a:bodyPr/>
          <a:lstStyle/>
          <a:p>
            <a:pPr lvl="4">
              <a:defRPr/>
            </a:pPr>
            <a:r>
              <a:rPr lang="en-US">
                <a:solidFill>
                  <a:prstClr val="black"/>
                </a:solidFill>
              </a:rPr>
              <a:t>Edward Au (Marvell Semiconductor)</a:t>
            </a:r>
          </a:p>
        </p:txBody>
      </p:sp>
      <p:sp>
        <p:nvSpPr>
          <p:cNvPr id="28679" name="Slide Number Placeholder 6"/>
          <p:cNvSpPr>
            <a:spLocks noGrp="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solidFill>
                  <a:prstClr val="black"/>
                </a:solidFill>
              </a:rPr>
              <a:t>Page </a:t>
            </a:r>
            <a:fld id="{8DFEC75B-208D-4717-A1AF-804B53ECFC72}" type="slidenum">
              <a:rPr lang="en-US" altLang="en-US" smtClean="0">
                <a:solidFill>
                  <a:prstClr val="black"/>
                </a:solidFill>
              </a:rPr>
              <a:pPr>
                <a:spcBef>
                  <a:spcPct val="0"/>
                </a:spcBef>
              </a:pPr>
              <a:t>43</a:t>
            </a:fld>
            <a:endParaRPr lang="en-US" altLang="en-US" smtClean="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0938" y="690563"/>
            <a:ext cx="4556125" cy="3417887"/>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3429000" y="90944"/>
            <a:ext cx="2784475" cy="215444"/>
          </a:xfrm>
        </p:spPr>
        <p:txBody>
          <a:bodyPr/>
          <a:lstStyle/>
          <a:p>
            <a:pPr>
              <a:defRPr/>
            </a:pPr>
            <a:r>
              <a:rPr lang="en-US">
                <a:solidFill>
                  <a:prstClr val="black"/>
                </a:solidFill>
              </a:rPr>
              <a:t>doc.: IEEE 802.11-15/0496r1</a:t>
            </a:r>
          </a:p>
        </p:txBody>
      </p:sp>
      <p:sp>
        <p:nvSpPr>
          <p:cNvPr id="5" name="Date Placeholder 4"/>
          <p:cNvSpPr>
            <a:spLocks noGrp="1"/>
          </p:cNvSpPr>
          <p:nvPr>
            <p:ph type="dt" sz="quarter" idx="1"/>
          </p:nvPr>
        </p:nvSpPr>
        <p:spPr>
          <a:xfrm>
            <a:off x="646113" y="90944"/>
            <a:ext cx="2708275" cy="215444"/>
          </a:xfrm>
        </p:spPr>
        <p:txBody>
          <a:bodyPr/>
          <a:lstStyle/>
          <a:p>
            <a:pPr>
              <a:defRPr/>
            </a:pPr>
            <a:r>
              <a:rPr lang="en-US">
                <a:solidFill>
                  <a:prstClr val="black"/>
                </a:solidFill>
              </a:rPr>
              <a:t>May 2015</a:t>
            </a:r>
          </a:p>
        </p:txBody>
      </p:sp>
      <p:sp>
        <p:nvSpPr>
          <p:cNvPr id="6" name="Footer Placeholder 5"/>
          <p:cNvSpPr>
            <a:spLocks noGrp="1"/>
          </p:cNvSpPr>
          <p:nvPr>
            <p:ph type="ftr" sz="quarter" idx="4"/>
          </p:nvPr>
        </p:nvSpPr>
        <p:spPr>
          <a:xfrm>
            <a:off x="3730625" y="8853488"/>
            <a:ext cx="2482850" cy="369332"/>
          </a:xfrm>
        </p:spPr>
        <p:txBody>
          <a:bodyPr/>
          <a:lstStyle/>
          <a:p>
            <a:pPr lvl="4">
              <a:defRPr/>
            </a:pPr>
            <a:r>
              <a:rPr lang="en-US">
                <a:solidFill>
                  <a:prstClr val="black"/>
                </a:solidFill>
              </a:rPr>
              <a:t>Edward Au (Marvell Semiconductor)</a:t>
            </a:r>
          </a:p>
        </p:txBody>
      </p:sp>
      <p:sp>
        <p:nvSpPr>
          <p:cNvPr id="30727" name="Slide Number Placeholder 6"/>
          <p:cNvSpPr>
            <a:spLocks noGrp="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solidFill>
                  <a:prstClr val="black"/>
                </a:solidFill>
              </a:rPr>
              <a:t>Page </a:t>
            </a:r>
            <a:fld id="{1E91D925-7433-475C-A61E-55A7B7F5E438}" type="slidenum">
              <a:rPr lang="en-US" altLang="en-US" smtClean="0">
                <a:solidFill>
                  <a:prstClr val="black"/>
                </a:solidFill>
              </a:rPr>
              <a:pPr>
                <a:spcBef>
                  <a:spcPct val="0"/>
                </a:spcBef>
              </a:pPr>
              <a:t>44</a:t>
            </a:fld>
            <a:endParaRPr lang="en-US" altLang="en-US" smtClean="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solidFill>
                  <a:prstClr val="black"/>
                </a:solidFill>
              </a:rPr>
              <a:t>doc.: IEEE 802.11-15/0496r1</a:t>
            </a:r>
          </a:p>
        </p:txBody>
      </p:sp>
      <p:sp>
        <p:nvSpPr>
          <p:cNvPr id="67587"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solidFill>
                  <a:prstClr val="black"/>
                </a:solidFill>
              </a:rPr>
              <a:t>May 2015</a:t>
            </a:r>
          </a:p>
        </p:txBody>
      </p:sp>
      <p:sp>
        <p:nvSpPr>
          <p:cNvPr id="67588"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solidFill>
                  <a:prstClr val="black"/>
                </a:solidFill>
              </a:rPr>
              <a:t>Edward Au (Marvell Semiconductor)</a:t>
            </a:r>
          </a:p>
        </p:txBody>
      </p:sp>
      <p:sp>
        <p:nvSpPr>
          <p:cNvPr id="67589"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solidFill>
                  <a:prstClr val="black"/>
                </a:solidFill>
              </a:rPr>
              <a:t>Page </a:t>
            </a:r>
            <a:fld id="{81CA195A-8EAA-43F4-A374-22257D3123E5}" type="slidenum">
              <a:rPr lang="en-US" altLang="en-US" smtClean="0">
                <a:solidFill>
                  <a:prstClr val="black"/>
                </a:solidFill>
              </a:rPr>
              <a:pPr>
                <a:spcBef>
                  <a:spcPct val="0"/>
                </a:spcBef>
              </a:pPr>
              <a:t>45</a:t>
            </a:fld>
            <a:endParaRPr lang="en-US" altLang="en-US" smtClean="0">
              <a:solidFill>
                <a:prstClr val="black"/>
              </a:solidFill>
            </a:endParaRPr>
          </a:p>
        </p:txBody>
      </p:sp>
      <p:sp>
        <p:nvSpPr>
          <p:cNvPr id="67590" name="Rectangle 2"/>
          <p:cNvSpPr>
            <a:spLocks noGrp="1" noRot="1" noChangeAspect="1" noChangeArrowheads="1" noTextEdit="1"/>
          </p:cNvSpPr>
          <p:nvPr>
            <p:ph type="sldImg"/>
          </p:nvPr>
        </p:nvSpPr>
        <p:spPr>
          <a:xfrm>
            <a:off x="1150938" y="690563"/>
            <a:ext cx="4556125" cy="3417887"/>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solidFill>
                  <a:prstClr val="black"/>
                </a:solidFill>
              </a:rPr>
              <a:t>doc.: IEEE 802.11-15/0496r1</a:t>
            </a:r>
          </a:p>
        </p:txBody>
      </p:sp>
      <p:sp>
        <p:nvSpPr>
          <p:cNvPr id="59395"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solidFill>
                  <a:prstClr val="black"/>
                </a:solidFill>
              </a:rPr>
              <a:t>May 2015</a:t>
            </a:r>
          </a:p>
        </p:txBody>
      </p:sp>
      <p:sp>
        <p:nvSpPr>
          <p:cNvPr id="59396"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solidFill>
                  <a:prstClr val="black"/>
                </a:solidFill>
              </a:rPr>
              <a:t>Edward Au (Marvell Semiconductor)</a:t>
            </a:r>
          </a:p>
        </p:txBody>
      </p:sp>
      <p:sp>
        <p:nvSpPr>
          <p:cNvPr id="59397"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solidFill>
                  <a:prstClr val="black"/>
                </a:solidFill>
              </a:rPr>
              <a:t>Page </a:t>
            </a:r>
            <a:fld id="{CF9BF433-1276-49FE-9023-176D69872A94}" type="slidenum">
              <a:rPr lang="en-US" altLang="en-US" smtClean="0">
                <a:solidFill>
                  <a:prstClr val="black"/>
                </a:solidFill>
              </a:rPr>
              <a:pPr>
                <a:spcBef>
                  <a:spcPct val="0"/>
                </a:spcBef>
              </a:pPr>
              <a:t>46</a:t>
            </a:fld>
            <a:endParaRPr lang="en-US" altLang="en-US" smtClean="0">
              <a:solidFill>
                <a:prstClr val="black"/>
              </a:solidFill>
            </a:endParaRPr>
          </a:p>
        </p:txBody>
      </p:sp>
      <p:sp>
        <p:nvSpPr>
          <p:cNvPr id="59398" name="Rectangle 2"/>
          <p:cNvSpPr>
            <a:spLocks noGrp="1" noRot="1" noChangeAspect="1" noChangeArrowheads="1" noTextEdit="1"/>
          </p:cNvSpPr>
          <p:nvPr>
            <p:ph type="sldImg"/>
          </p:nvPr>
        </p:nvSpPr>
        <p:spPr>
          <a:xfrm>
            <a:off x="1150938" y="690563"/>
            <a:ext cx="4556125" cy="3417887"/>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solidFill>
                  <a:prstClr val="black"/>
                </a:solidFill>
              </a:rPr>
              <a:t>doc.: IEEE 802.11-15/0496r1</a:t>
            </a:r>
          </a:p>
        </p:txBody>
      </p:sp>
      <p:sp>
        <p:nvSpPr>
          <p:cNvPr id="59395"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solidFill>
                  <a:prstClr val="black"/>
                </a:solidFill>
              </a:rPr>
              <a:t>May 2015</a:t>
            </a:r>
          </a:p>
        </p:txBody>
      </p:sp>
      <p:sp>
        <p:nvSpPr>
          <p:cNvPr id="59396"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solidFill>
                  <a:prstClr val="black"/>
                </a:solidFill>
              </a:rPr>
              <a:t>Edward Au (Marvell Semiconductor)</a:t>
            </a:r>
          </a:p>
        </p:txBody>
      </p:sp>
      <p:sp>
        <p:nvSpPr>
          <p:cNvPr id="59397"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solidFill>
                  <a:prstClr val="black"/>
                </a:solidFill>
              </a:rPr>
              <a:t>Page </a:t>
            </a:r>
            <a:fld id="{CF9BF433-1276-49FE-9023-176D69872A94}" type="slidenum">
              <a:rPr lang="en-US" altLang="en-US" smtClean="0">
                <a:solidFill>
                  <a:prstClr val="black"/>
                </a:solidFill>
              </a:rPr>
              <a:pPr>
                <a:spcBef>
                  <a:spcPct val="0"/>
                </a:spcBef>
              </a:pPr>
              <a:t>47</a:t>
            </a:fld>
            <a:endParaRPr lang="en-US" altLang="en-US" smtClean="0">
              <a:solidFill>
                <a:prstClr val="black"/>
              </a:solidFill>
            </a:endParaRPr>
          </a:p>
        </p:txBody>
      </p:sp>
      <p:sp>
        <p:nvSpPr>
          <p:cNvPr id="59398" name="Rectangle 2"/>
          <p:cNvSpPr>
            <a:spLocks noGrp="1" noRot="1" noChangeAspect="1" noChangeArrowheads="1" noTextEdit="1"/>
          </p:cNvSpPr>
          <p:nvPr>
            <p:ph type="sldImg"/>
          </p:nvPr>
        </p:nvSpPr>
        <p:spPr>
          <a:xfrm>
            <a:off x="1150938" y="690563"/>
            <a:ext cx="4556125" cy="3417887"/>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solidFill>
                  <a:prstClr val="black"/>
                </a:solidFill>
              </a:rPr>
              <a:t>doc.: IEEE 802.11-15/0496r1</a:t>
            </a:r>
          </a:p>
        </p:txBody>
      </p:sp>
      <p:sp>
        <p:nvSpPr>
          <p:cNvPr id="59395"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solidFill>
                  <a:prstClr val="black"/>
                </a:solidFill>
              </a:rPr>
              <a:t>May 2015</a:t>
            </a:r>
          </a:p>
        </p:txBody>
      </p:sp>
      <p:sp>
        <p:nvSpPr>
          <p:cNvPr id="59396"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solidFill>
                  <a:prstClr val="black"/>
                </a:solidFill>
              </a:rPr>
              <a:t>Edward Au (Marvell Semiconductor)</a:t>
            </a:r>
          </a:p>
        </p:txBody>
      </p:sp>
      <p:sp>
        <p:nvSpPr>
          <p:cNvPr id="59397"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solidFill>
                  <a:prstClr val="black"/>
                </a:solidFill>
              </a:rPr>
              <a:t>Page </a:t>
            </a:r>
            <a:fld id="{CF9BF433-1276-49FE-9023-176D69872A94}" type="slidenum">
              <a:rPr lang="en-US" altLang="en-US" smtClean="0">
                <a:solidFill>
                  <a:prstClr val="black"/>
                </a:solidFill>
              </a:rPr>
              <a:pPr>
                <a:spcBef>
                  <a:spcPct val="0"/>
                </a:spcBef>
              </a:pPr>
              <a:t>48</a:t>
            </a:fld>
            <a:endParaRPr lang="en-US" altLang="en-US" smtClean="0">
              <a:solidFill>
                <a:prstClr val="black"/>
              </a:solidFill>
            </a:endParaRPr>
          </a:p>
        </p:txBody>
      </p:sp>
      <p:sp>
        <p:nvSpPr>
          <p:cNvPr id="59398" name="Rectangle 2"/>
          <p:cNvSpPr>
            <a:spLocks noGrp="1" noRot="1" noChangeAspect="1" noChangeArrowheads="1" noTextEdit="1"/>
          </p:cNvSpPr>
          <p:nvPr>
            <p:ph type="sldImg"/>
          </p:nvPr>
        </p:nvSpPr>
        <p:spPr>
          <a:xfrm>
            <a:off x="1150938" y="690563"/>
            <a:ext cx="4556125" cy="3417887"/>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xfrm>
            <a:off x="3429000" y="90944"/>
            <a:ext cx="27844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solidFill>
                  <a:prstClr val="black"/>
                </a:solidFill>
              </a:rPr>
              <a:t>doc.: IEEE 802.11-15/0496r1</a:t>
            </a:r>
          </a:p>
        </p:txBody>
      </p:sp>
      <p:sp>
        <p:nvSpPr>
          <p:cNvPr id="59395"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a:solidFill>
                  <a:prstClr val="black"/>
                </a:solidFill>
              </a:rPr>
              <a:t>May 2015</a:t>
            </a:r>
          </a:p>
        </p:txBody>
      </p:sp>
      <p:sp>
        <p:nvSpPr>
          <p:cNvPr id="59396" name="Rectangle 6"/>
          <p:cNvSpPr>
            <a:spLocks noGrp="1" noChangeArrowheads="1"/>
          </p:cNvSpPr>
          <p:nvPr>
            <p:ph type="ftr" sz="quarter" idx="4"/>
          </p:nvPr>
        </p:nvSpPr>
        <p:spPr>
          <a:xfrm>
            <a:off x="3730625" y="8853488"/>
            <a:ext cx="248285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374" indent="-338374"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1165"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0233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5349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04660"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55825"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solidFill>
                  <a:prstClr val="black"/>
                </a:solidFill>
              </a:rPr>
              <a:t>Edward Au (Marvell Semiconductor)</a:t>
            </a:r>
          </a:p>
        </p:txBody>
      </p:sp>
      <p:sp>
        <p:nvSpPr>
          <p:cNvPr id="59397"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33143" indent="-281978"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2791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579077"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30242" indent="-225582" defTabSz="921128">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48140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3257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383737"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34902" indent="-225582" defTabSz="921128"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solidFill>
                  <a:prstClr val="black"/>
                </a:solidFill>
              </a:rPr>
              <a:t>Page </a:t>
            </a:r>
            <a:fld id="{CF9BF433-1276-49FE-9023-176D69872A94}" type="slidenum">
              <a:rPr lang="en-US" altLang="en-US" smtClean="0">
                <a:solidFill>
                  <a:prstClr val="black"/>
                </a:solidFill>
              </a:rPr>
              <a:pPr>
                <a:spcBef>
                  <a:spcPct val="0"/>
                </a:spcBef>
              </a:pPr>
              <a:t>49</a:t>
            </a:fld>
            <a:endParaRPr lang="en-US" altLang="en-US" smtClean="0">
              <a:solidFill>
                <a:prstClr val="black"/>
              </a:solidFill>
            </a:endParaRPr>
          </a:p>
        </p:txBody>
      </p:sp>
      <p:sp>
        <p:nvSpPr>
          <p:cNvPr id="59398" name="Rectangle 2"/>
          <p:cNvSpPr>
            <a:spLocks noGrp="1" noRot="1" noChangeAspect="1" noChangeArrowheads="1" noTextEdit="1"/>
          </p:cNvSpPr>
          <p:nvPr>
            <p:ph type="sldImg"/>
          </p:nvPr>
        </p:nvSpPr>
        <p:spPr>
          <a:xfrm>
            <a:off x="1150938" y="690563"/>
            <a:ext cx="4556125" cy="3417887"/>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62199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944"/>
            <a:ext cx="2784475" cy="215444"/>
          </a:xfrm>
          <a:ln/>
        </p:spPr>
        <p:txBody>
          <a:bodyPr/>
          <a:lstStyle/>
          <a:p>
            <a:r>
              <a:rPr lang="en-US"/>
              <a:t>doc.: IEEE 802.15-&lt;doc#&gt;</a:t>
            </a:r>
          </a:p>
        </p:txBody>
      </p:sp>
      <p:sp>
        <p:nvSpPr>
          <p:cNvPr id="5" name="Rectangle 3"/>
          <p:cNvSpPr>
            <a:spLocks noGrp="1" noChangeArrowheads="1"/>
          </p:cNvSpPr>
          <p:nvPr>
            <p:ph type="dt" idx="1"/>
          </p:nvPr>
        </p:nvSpPr>
        <p:spPr>
          <a:xfrm>
            <a:off x="646113" y="90944"/>
            <a:ext cx="2708275" cy="215444"/>
          </a:xfrm>
          <a:ln/>
        </p:spPr>
        <p:txBody>
          <a:bodyPr/>
          <a:lstStyle/>
          <a:p>
            <a:r>
              <a:rPr lang="en-US"/>
              <a:t>&lt;month year&gt;</a:t>
            </a:r>
          </a:p>
        </p:txBody>
      </p:sp>
      <p:sp>
        <p:nvSpPr>
          <p:cNvPr id="6" name="Rectangle 6"/>
          <p:cNvSpPr>
            <a:spLocks noGrp="1" noChangeArrowheads="1"/>
          </p:cNvSpPr>
          <p:nvPr>
            <p:ph type="ftr" sz="quarter" idx="4"/>
          </p:nvPr>
        </p:nvSpPr>
        <p:spPr>
          <a:xfrm>
            <a:off x="3730625" y="8853488"/>
            <a:ext cx="2482850" cy="184666"/>
          </a:xfrm>
          <a:ln/>
        </p:spPr>
        <p:txBody>
          <a:bodyPr/>
          <a:lstStyle/>
          <a:p>
            <a:pPr lvl="4"/>
            <a:r>
              <a:rPr lang="en-US"/>
              <a:t>&lt;author&gt;, &lt;company&gt;</a:t>
            </a:r>
          </a:p>
        </p:txBody>
      </p:sp>
      <p:sp>
        <p:nvSpPr>
          <p:cNvPr id="7" name="Rectangle 7"/>
          <p:cNvSpPr>
            <a:spLocks noGrp="1" noChangeArrowheads="1"/>
          </p:cNvSpPr>
          <p:nvPr>
            <p:ph type="sldNum" sz="quarter" idx="5"/>
          </p:nvPr>
        </p:nvSpPr>
        <p:spPr>
          <a:xfrm>
            <a:off x="2901950" y="8853488"/>
            <a:ext cx="792163" cy="184666"/>
          </a:xfrm>
          <a:ln/>
        </p:spPr>
        <p:txBody>
          <a:bodyPr/>
          <a:lstStyle/>
          <a:p>
            <a:r>
              <a:rPr lang="en-US"/>
              <a:t>Page </a:t>
            </a:r>
            <a:fld id="{0A4DFBCF-71C0-4042-A9F0-5CB39FA90319}" type="slidenum">
              <a:rPr lang="en-US"/>
              <a:pPr/>
              <a:t>60</a:t>
            </a:fld>
            <a:endParaRPr lang="en-US"/>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090023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a:xfrm>
            <a:off x="3429000" y="90944"/>
            <a:ext cx="2784475" cy="215444"/>
          </a:xfrm>
        </p:spPr>
        <p:txBody>
          <a:bodyPr/>
          <a:lstStyle/>
          <a:p>
            <a:r>
              <a:rPr lang="en-US" altLang="en-US"/>
              <a:t>doc.: IEEE 802.15-&lt;doc#&gt;</a:t>
            </a:r>
          </a:p>
        </p:txBody>
      </p:sp>
      <p:sp>
        <p:nvSpPr>
          <p:cNvPr id="5" name="Date Placeholder 4"/>
          <p:cNvSpPr>
            <a:spLocks noGrp="1"/>
          </p:cNvSpPr>
          <p:nvPr>
            <p:ph type="dt" idx="1"/>
          </p:nvPr>
        </p:nvSpPr>
        <p:spPr>
          <a:xfrm>
            <a:off x="646113" y="90944"/>
            <a:ext cx="2708275" cy="215444"/>
          </a:xfrm>
        </p:spPr>
        <p:txBody>
          <a:bodyPr/>
          <a:lstStyle/>
          <a:p>
            <a:r>
              <a:rPr lang="en-US" altLang="en-US"/>
              <a:t>&lt;month year&gt;</a:t>
            </a:r>
          </a:p>
        </p:txBody>
      </p:sp>
      <p:sp>
        <p:nvSpPr>
          <p:cNvPr id="6" name="Footer Placeholder 5"/>
          <p:cNvSpPr>
            <a:spLocks noGrp="1"/>
          </p:cNvSpPr>
          <p:nvPr>
            <p:ph type="ftr" sz="quarter" idx="4"/>
          </p:nvPr>
        </p:nvSpPr>
        <p:spPr>
          <a:xfrm>
            <a:off x="3730625" y="8853488"/>
            <a:ext cx="2482850" cy="184666"/>
          </a:xfrm>
        </p:spPr>
        <p:txBody>
          <a:bodyPr/>
          <a:lstStyle/>
          <a:p>
            <a:pPr lvl="4"/>
            <a:r>
              <a:rPr lang="en-US" altLang="en-US"/>
              <a:t>&lt;author&gt;, &lt;company&gt;</a:t>
            </a:r>
          </a:p>
        </p:txBody>
      </p:sp>
      <p:sp>
        <p:nvSpPr>
          <p:cNvPr id="7" name="Slide Number Placeholder 6"/>
          <p:cNvSpPr>
            <a:spLocks noGrp="1"/>
          </p:cNvSpPr>
          <p:nvPr>
            <p:ph type="sldNum" sz="quarter" idx="5"/>
          </p:nvPr>
        </p:nvSpPr>
        <p:spPr>
          <a:xfrm>
            <a:off x="2901950" y="8853488"/>
            <a:ext cx="792163" cy="184666"/>
          </a:xfrm>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2504797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944"/>
            <a:ext cx="2784475" cy="215444"/>
          </a:xfrm>
          <a:ln/>
        </p:spPr>
        <p:txBody>
          <a:bodyPr/>
          <a:lstStyle/>
          <a:p>
            <a:r>
              <a:rPr lang="en-US"/>
              <a:t>doc.: IEEE 802.15-&lt;doc#&gt;</a:t>
            </a:r>
          </a:p>
        </p:txBody>
      </p:sp>
      <p:sp>
        <p:nvSpPr>
          <p:cNvPr id="5" name="Rectangle 3"/>
          <p:cNvSpPr>
            <a:spLocks noGrp="1" noChangeArrowheads="1"/>
          </p:cNvSpPr>
          <p:nvPr>
            <p:ph type="dt" idx="1"/>
          </p:nvPr>
        </p:nvSpPr>
        <p:spPr>
          <a:xfrm>
            <a:off x="646113" y="90944"/>
            <a:ext cx="2708275" cy="215444"/>
          </a:xfrm>
          <a:ln/>
        </p:spPr>
        <p:txBody>
          <a:bodyPr/>
          <a:lstStyle/>
          <a:p>
            <a:r>
              <a:rPr lang="en-US"/>
              <a:t>&lt;month year&gt;</a:t>
            </a:r>
          </a:p>
        </p:txBody>
      </p:sp>
      <p:sp>
        <p:nvSpPr>
          <p:cNvPr id="6" name="Rectangle 6"/>
          <p:cNvSpPr>
            <a:spLocks noGrp="1" noChangeArrowheads="1"/>
          </p:cNvSpPr>
          <p:nvPr>
            <p:ph type="ftr" sz="quarter" idx="4"/>
          </p:nvPr>
        </p:nvSpPr>
        <p:spPr>
          <a:xfrm>
            <a:off x="3730625" y="8853488"/>
            <a:ext cx="2482850" cy="184666"/>
          </a:xfrm>
          <a:ln/>
        </p:spPr>
        <p:txBody>
          <a:bodyPr/>
          <a:lstStyle/>
          <a:p>
            <a:pPr lvl="4"/>
            <a:r>
              <a:rPr lang="en-US"/>
              <a:t>&lt;author&gt;, &lt;company&gt;</a:t>
            </a:r>
          </a:p>
        </p:txBody>
      </p:sp>
      <p:sp>
        <p:nvSpPr>
          <p:cNvPr id="7" name="Rectangle 7"/>
          <p:cNvSpPr>
            <a:spLocks noGrp="1" noChangeArrowheads="1"/>
          </p:cNvSpPr>
          <p:nvPr>
            <p:ph type="sldNum" sz="quarter" idx="5"/>
          </p:nvPr>
        </p:nvSpPr>
        <p:spPr>
          <a:xfrm>
            <a:off x="2901950" y="8853488"/>
            <a:ext cx="792163" cy="184666"/>
          </a:xfrm>
          <a:ln/>
        </p:spPr>
        <p:txBody>
          <a:bodyPr/>
          <a:lstStyle/>
          <a:p>
            <a:r>
              <a:rPr lang="en-US"/>
              <a:t>Page </a:t>
            </a:r>
            <a:fld id="{0A4DFBCF-71C0-4042-A9F0-5CB39FA90319}" type="slidenum">
              <a:rPr lang="en-US"/>
              <a:pPr/>
              <a:t>61</a:t>
            </a:fld>
            <a:endParaRPr lang="en-US"/>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728978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solidFill>
                  <a:prstClr val="black"/>
                </a:solidFill>
              </a:rPr>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solidFill>
                <a:prstClr val="black"/>
              </a:solidFill>
            </a:endParaRP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solidFill>
                  <a:prstClr val="black"/>
                </a:solidFill>
              </a:rPr>
              <a:pPr/>
              <a:t>69</a:t>
            </a:fld>
            <a:endParaRPr kumimoji="1" lang="ja-JP" altLang="en-US" dirty="0">
              <a:solidFill>
                <a:prstClr val="black"/>
              </a:solidFill>
            </a:endParaRPr>
          </a:p>
        </p:txBody>
      </p:sp>
    </p:spTree>
    <p:extLst>
      <p:ext uri="{BB962C8B-B14F-4D97-AF65-F5344CB8AC3E}">
        <p14:creationId xmlns:p14="http://schemas.microsoft.com/office/powerpoint/2010/main" val="22316187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solidFill>
                  <a:prstClr val="black"/>
                </a:solidFill>
              </a:rPr>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solidFill>
                  <a:prstClr val="black"/>
                </a:solidFill>
              </a:rPr>
              <a:t>Shoichi</a:t>
            </a:r>
            <a:r>
              <a:rPr lang="en-US" altLang="ja-JP" dirty="0">
                <a:solidFill>
                  <a:prstClr val="black"/>
                </a:solidFill>
              </a:rPr>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solidFill>
                  <a:prstClr val="black"/>
                </a:solidFill>
              </a:rPr>
              <a:pPr/>
              <a:t>70</a:t>
            </a:fld>
            <a:endParaRPr kumimoji="1" lang="ja-JP" altLang="en-US" dirty="0">
              <a:solidFill>
                <a:prstClr val="black"/>
              </a:solidFill>
            </a:endParaRPr>
          </a:p>
        </p:txBody>
      </p:sp>
    </p:spTree>
    <p:extLst>
      <p:ext uri="{BB962C8B-B14F-4D97-AF65-F5344CB8AC3E}">
        <p14:creationId xmlns:p14="http://schemas.microsoft.com/office/powerpoint/2010/main" val="23419760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solidFill>
                  <a:prstClr val="black"/>
                </a:solidFill>
              </a:rPr>
              <a:t>doc.: IEEE 802.15-&lt;doc#&gt;</a:t>
            </a:r>
            <a:endParaRPr lang="en-US" altLang="ja-JP" dirty="0">
              <a:solidFill>
                <a:prstClr val="black"/>
              </a:solidFill>
            </a:endParaRPr>
          </a:p>
        </p:txBody>
      </p:sp>
      <p:sp>
        <p:nvSpPr>
          <p:cNvPr id="5" name="フッター プレースホルダー 4"/>
          <p:cNvSpPr>
            <a:spLocks noGrp="1"/>
          </p:cNvSpPr>
          <p:nvPr>
            <p:ph type="ftr" sz="quarter" idx="11"/>
          </p:nvPr>
        </p:nvSpPr>
        <p:spPr/>
        <p:txBody>
          <a:bodyPr/>
          <a:lstStyle/>
          <a:p>
            <a:pPr lvl="4"/>
            <a:r>
              <a:rPr lang="en-US" altLang="ja-JP">
                <a:solidFill>
                  <a:prstClr val="black"/>
                </a:solidFill>
              </a:rPr>
              <a:t>Shoichi Kitazawa (ATR)</a:t>
            </a:r>
            <a:endParaRPr lang="en-US" altLang="ja-JP" dirty="0">
              <a:solidFill>
                <a:prstClr val="black"/>
              </a:solidFill>
            </a:endParaRP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solidFill>
                  <a:prstClr val="black"/>
                </a:solidFill>
              </a:rPr>
              <a:pPr/>
              <a:t>71</a:t>
            </a:fld>
            <a:endParaRPr kumimoji="1" lang="ja-JP" altLang="en-US" dirty="0">
              <a:solidFill>
                <a:prstClr val="black"/>
              </a:solidFill>
            </a:endParaRPr>
          </a:p>
        </p:txBody>
      </p:sp>
    </p:spTree>
    <p:extLst>
      <p:ext uri="{BB962C8B-B14F-4D97-AF65-F5344CB8AC3E}">
        <p14:creationId xmlns:p14="http://schemas.microsoft.com/office/powerpoint/2010/main" val="9112892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F4B805F-D810-43AA-BCB8-F98361645603}" type="slidenum">
              <a:rPr lang="en-US" altLang="ja-JP" sz="2400" smtClean="0"/>
              <a:pPr eaLnBrk="1" hangingPunct="1">
                <a:spcBef>
                  <a:spcPct val="0"/>
                </a:spcBef>
              </a:pPr>
              <a:t>72</a:t>
            </a:fld>
            <a:endParaRPr lang="en-US" altLang="ja-JP" sz="2400" dirty="0"/>
          </a:p>
        </p:txBody>
      </p:sp>
    </p:spTree>
    <p:extLst>
      <p:ext uri="{BB962C8B-B14F-4D97-AF65-F5344CB8AC3E}">
        <p14:creationId xmlns:p14="http://schemas.microsoft.com/office/powerpoint/2010/main" val="28615505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solidFill>
                  <a:prstClr val="black"/>
                </a:solidFill>
              </a:rPr>
              <a:t>doc.: IEEE 802.15-&lt;doc#&gt;</a:t>
            </a:r>
          </a:p>
        </p:txBody>
      </p:sp>
      <p:sp>
        <p:nvSpPr>
          <p:cNvPr id="5" name="フッター プレースホルダー 4"/>
          <p:cNvSpPr>
            <a:spLocks noGrp="1"/>
          </p:cNvSpPr>
          <p:nvPr>
            <p:ph type="ftr" sz="quarter" idx="11"/>
          </p:nvPr>
        </p:nvSpPr>
        <p:spPr/>
        <p:txBody>
          <a:bodyPr/>
          <a:lstStyle/>
          <a:p>
            <a:pPr lvl="4"/>
            <a:r>
              <a:rPr lang="en-US" altLang="ja-JP" dirty="0">
                <a:solidFill>
                  <a:prstClr val="black"/>
                </a:solidFill>
              </a:rPr>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solidFill>
                  <a:prstClr val="black"/>
                </a:solidFill>
              </a:rPr>
              <a:pPr/>
              <a:t>73</a:t>
            </a:fld>
            <a:endParaRPr kumimoji="1" lang="ja-JP" altLang="en-US" dirty="0">
              <a:solidFill>
                <a:prstClr val="black"/>
              </a:solidFill>
            </a:endParaRPr>
          </a:p>
        </p:txBody>
      </p:sp>
    </p:spTree>
    <p:extLst>
      <p:ext uri="{BB962C8B-B14F-4D97-AF65-F5344CB8AC3E}">
        <p14:creationId xmlns:p14="http://schemas.microsoft.com/office/powerpoint/2010/main" val="8055891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74</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1431" y="691353"/>
            <a:ext cx="4575140" cy="341766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a:xfrm>
            <a:off x="3429000" y="90944"/>
            <a:ext cx="2784475" cy="215444"/>
          </a:xfrm>
        </p:spPr>
        <p:txBody>
          <a:bodyPr/>
          <a:lstStyle/>
          <a:p>
            <a:r>
              <a:rPr lang="en-US" altLang="en-US"/>
              <a:t>doc.: IEEE 802.15-&lt;doc#&gt;</a:t>
            </a:r>
          </a:p>
        </p:txBody>
      </p:sp>
      <p:sp>
        <p:nvSpPr>
          <p:cNvPr id="5" name="Date Placeholder 4"/>
          <p:cNvSpPr>
            <a:spLocks noGrp="1"/>
          </p:cNvSpPr>
          <p:nvPr>
            <p:ph type="dt" idx="1"/>
          </p:nvPr>
        </p:nvSpPr>
        <p:spPr>
          <a:xfrm>
            <a:off x="646113" y="90944"/>
            <a:ext cx="2708275" cy="215444"/>
          </a:xfrm>
        </p:spPr>
        <p:txBody>
          <a:bodyPr/>
          <a:lstStyle/>
          <a:p>
            <a:r>
              <a:rPr lang="en-US" altLang="en-US"/>
              <a:t>&lt;month year&gt;</a:t>
            </a:r>
          </a:p>
        </p:txBody>
      </p:sp>
      <p:sp>
        <p:nvSpPr>
          <p:cNvPr id="6" name="Footer Placeholder 5"/>
          <p:cNvSpPr>
            <a:spLocks noGrp="1"/>
          </p:cNvSpPr>
          <p:nvPr>
            <p:ph type="ftr" sz="quarter" idx="4"/>
          </p:nvPr>
        </p:nvSpPr>
        <p:spPr>
          <a:xfrm>
            <a:off x="3730625" y="8853488"/>
            <a:ext cx="2482850" cy="184666"/>
          </a:xfrm>
        </p:spPr>
        <p:txBody>
          <a:bodyPr/>
          <a:lstStyle/>
          <a:p>
            <a:pPr lvl="4"/>
            <a:r>
              <a:rPr lang="en-US" altLang="en-US"/>
              <a:t>&lt;author&gt;, &lt;company&gt;</a:t>
            </a:r>
          </a:p>
        </p:txBody>
      </p:sp>
      <p:sp>
        <p:nvSpPr>
          <p:cNvPr id="7" name="Slide Number Placeholder 6"/>
          <p:cNvSpPr>
            <a:spLocks noGrp="1"/>
          </p:cNvSpPr>
          <p:nvPr>
            <p:ph type="sldNum" sz="quarter" idx="5"/>
          </p:nvPr>
        </p:nvSpPr>
        <p:spPr>
          <a:xfrm>
            <a:off x="2901950" y="8853488"/>
            <a:ext cx="792163" cy="184666"/>
          </a:xfrm>
        </p:spPr>
        <p:txBody>
          <a:bodyPr/>
          <a:lstStyle/>
          <a:p>
            <a:r>
              <a:rPr lang="en-US" altLang="en-US"/>
              <a:t>Page </a:t>
            </a:r>
            <a:fld id="{B1EB6004-2EA8-964D-9FCC-15BC30CA0DC0}" type="slidenum">
              <a:rPr lang="en-US" altLang="en-US" smtClean="0"/>
              <a:pPr/>
              <a:t>16</a:t>
            </a:fld>
            <a:endParaRPr lang="en-US" altLang="en-US"/>
          </a:p>
        </p:txBody>
      </p:sp>
    </p:spTree>
    <p:extLst>
      <p:ext uri="{BB962C8B-B14F-4D97-AF65-F5344CB8AC3E}">
        <p14:creationId xmlns:p14="http://schemas.microsoft.com/office/powerpoint/2010/main" val="1583869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1431" y="691353"/>
            <a:ext cx="4575140" cy="341766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a:xfrm>
            <a:off x="3429000" y="90944"/>
            <a:ext cx="2784475" cy="215444"/>
          </a:xfrm>
        </p:spPr>
        <p:txBody>
          <a:bodyPr/>
          <a:lstStyle/>
          <a:p>
            <a:r>
              <a:rPr lang="en-US" altLang="en-US"/>
              <a:t>doc.: IEEE 802.15-&lt;doc#&gt;</a:t>
            </a:r>
          </a:p>
        </p:txBody>
      </p:sp>
      <p:sp>
        <p:nvSpPr>
          <p:cNvPr id="5" name="Date Placeholder 4"/>
          <p:cNvSpPr>
            <a:spLocks noGrp="1"/>
          </p:cNvSpPr>
          <p:nvPr>
            <p:ph type="dt" idx="1"/>
          </p:nvPr>
        </p:nvSpPr>
        <p:spPr>
          <a:xfrm>
            <a:off x="646113" y="90944"/>
            <a:ext cx="2708275" cy="215444"/>
          </a:xfrm>
        </p:spPr>
        <p:txBody>
          <a:bodyPr/>
          <a:lstStyle/>
          <a:p>
            <a:r>
              <a:rPr lang="en-US" altLang="en-US"/>
              <a:t>&lt;month year&gt;</a:t>
            </a:r>
          </a:p>
        </p:txBody>
      </p:sp>
      <p:sp>
        <p:nvSpPr>
          <p:cNvPr id="6" name="Footer Placeholder 5"/>
          <p:cNvSpPr>
            <a:spLocks noGrp="1"/>
          </p:cNvSpPr>
          <p:nvPr>
            <p:ph type="ftr" sz="quarter" idx="4"/>
          </p:nvPr>
        </p:nvSpPr>
        <p:spPr>
          <a:xfrm>
            <a:off x="3730625" y="8853488"/>
            <a:ext cx="2482850" cy="184666"/>
          </a:xfrm>
        </p:spPr>
        <p:txBody>
          <a:bodyPr/>
          <a:lstStyle/>
          <a:p>
            <a:pPr lvl="4"/>
            <a:r>
              <a:rPr lang="en-US" altLang="en-US"/>
              <a:t>&lt;author&gt;, &lt;company&gt;</a:t>
            </a:r>
          </a:p>
        </p:txBody>
      </p:sp>
      <p:sp>
        <p:nvSpPr>
          <p:cNvPr id="7" name="Slide Number Placeholder 6"/>
          <p:cNvSpPr>
            <a:spLocks noGrp="1"/>
          </p:cNvSpPr>
          <p:nvPr>
            <p:ph type="sldNum" sz="quarter" idx="5"/>
          </p:nvPr>
        </p:nvSpPr>
        <p:spPr>
          <a:xfrm>
            <a:off x="2901950" y="8853488"/>
            <a:ext cx="792163" cy="184666"/>
          </a:xfrm>
        </p:spPr>
        <p:txBody>
          <a:bodyPr/>
          <a:lstStyle/>
          <a:p>
            <a:r>
              <a:rPr lang="en-US" altLang="en-US"/>
              <a:t>Page </a:t>
            </a:r>
            <a:fld id="{B1EB6004-2EA8-964D-9FCC-15BC30CA0DC0}" type="slidenum">
              <a:rPr lang="en-US" altLang="en-US" smtClean="0"/>
              <a:pPr/>
              <a:t>17</a:t>
            </a:fld>
            <a:endParaRPr lang="en-US" altLang="en-US"/>
          </a:p>
        </p:txBody>
      </p:sp>
    </p:spTree>
    <p:extLst>
      <p:ext uri="{BB962C8B-B14F-4D97-AF65-F5344CB8AC3E}">
        <p14:creationId xmlns:p14="http://schemas.microsoft.com/office/powerpoint/2010/main" val="3688860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a:xfrm>
            <a:off x="3429000" y="90944"/>
            <a:ext cx="2784475" cy="215444"/>
          </a:xfrm>
        </p:spPr>
        <p:txBody>
          <a:bodyPr/>
          <a:lstStyle/>
          <a:p>
            <a:r>
              <a:rPr lang="en-US" altLang="en-US"/>
              <a:t>doc.: IEEE 802.15-&lt;doc#&gt;</a:t>
            </a:r>
          </a:p>
        </p:txBody>
      </p:sp>
      <p:sp>
        <p:nvSpPr>
          <p:cNvPr id="5" name="Date Placeholder 4"/>
          <p:cNvSpPr>
            <a:spLocks noGrp="1"/>
          </p:cNvSpPr>
          <p:nvPr>
            <p:ph type="dt" idx="1"/>
          </p:nvPr>
        </p:nvSpPr>
        <p:spPr>
          <a:xfrm>
            <a:off x="646113" y="90944"/>
            <a:ext cx="2708275" cy="215444"/>
          </a:xfrm>
        </p:spPr>
        <p:txBody>
          <a:bodyPr/>
          <a:lstStyle/>
          <a:p>
            <a:r>
              <a:rPr lang="en-US" altLang="en-US"/>
              <a:t>&lt;month year&gt;</a:t>
            </a:r>
          </a:p>
        </p:txBody>
      </p:sp>
      <p:sp>
        <p:nvSpPr>
          <p:cNvPr id="6" name="Footer Placeholder 5"/>
          <p:cNvSpPr>
            <a:spLocks noGrp="1"/>
          </p:cNvSpPr>
          <p:nvPr>
            <p:ph type="ftr" sz="quarter" idx="4"/>
          </p:nvPr>
        </p:nvSpPr>
        <p:spPr>
          <a:xfrm>
            <a:off x="3730625" y="8853488"/>
            <a:ext cx="2482850" cy="184666"/>
          </a:xfrm>
        </p:spPr>
        <p:txBody>
          <a:bodyPr/>
          <a:lstStyle/>
          <a:p>
            <a:pPr lvl="4"/>
            <a:r>
              <a:rPr lang="en-US" altLang="en-US"/>
              <a:t>&lt;author&gt;, &lt;company&gt;</a:t>
            </a:r>
          </a:p>
        </p:txBody>
      </p:sp>
      <p:sp>
        <p:nvSpPr>
          <p:cNvPr id="7" name="Slide Number Placeholder 6"/>
          <p:cNvSpPr>
            <a:spLocks noGrp="1"/>
          </p:cNvSpPr>
          <p:nvPr>
            <p:ph type="sldNum" sz="quarter" idx="5"/>
          </p:nvPr>
        </p:nvSpPr>
        <p:spPr>
          <a:xfrm>
            <a:off x="2901950" y="8853488"/>
            <a:ext cx="792163" cy="184666"/>
          </a:xfrm>
        </p:spPr>
        <p:txBody>
          <a:bodyPr/>
          <a:lstStyle/>
          <a:p>
            <a:r>
              <a:rPr lang="en-US" altLang="en-US"/>
              <a:t>Page </a:t>
            </a:r>
            <a:fld id="{B1EB6004-2EA8-964D-9FCC-15BC30CA0DC0}" type="slidenum">
              <a:rPr lang="en-US" altLang="en-US" smtClean="0"/>
              <a:pPr/>
              <a:t>18</a:t>
            </a:fld>
            <a:endParaRPr lang="en-US" altLang="en-US"/>
          </a:p>
        </p:txBody>
      </p:sp>
    </p:spTree>
    <p:extLst>
      <p:ext uri="{BB962C8B-B14F-4D97-AF65-F5344CB8AC3E}">
        <p14:creationId xmlns:p14="http://schemas.microsoft.com/office/powerpoint/2010/main" val="131727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32</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32</a:t>
            </a:fld>
            <a:endParaRPr lang="en-US" altLang="en-US"/>
          </a:p>
        </p:txBody>
      </p:sp>
      <p:sp>
        <p:nvSpPr>
          <p:cNvPr id="22531" name="Text Box 3"/>
          <p:cNvSpPr>
            <a:spLocks noGrp="1" noRot="1" noChangeAspect="1" noChangeArrowheads="1" noTextEdit="1"/>
          </p:cNvSpPr>
          <p:nvPr>
            <p:ph type="sldImg"/>
          </p:nvPr>
        </p:nvSpPr>
        <p:spPr>
          <a:xfrm>
            <a:off x="1117880" y="688225"/>
            <a:ext cx="4551590" cy="3400454"/>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33</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33</a:t>
            </a:fld>
            <a:endParaRPr lang="en-US" altLang="en-US"/>
          </a:p>
        </p:txBody>
      </p:sp>
      <p:sp>
        <p:nvSpPr>
          <p:cNvPr id="22531" name="Text Box 3"/>
          <p:cNvSpPr>
            <a:spLocks noGrp="1" noRot="1" noChangeAspect="1" noChangeArrowheads="1" noTextEdit="1"/>
          </p:cNvSpPr>
          <p:nvPr>
            <p:ph type="sldImg"/>
          </p:nvPr>
        </p:nvSpPr>
        <p:spPr>
          <a:xfrm>
            <a:off x="1117880" y="688225"/>
            <a:ext cx="4551590" cy="3400454"/>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34</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34</a:t>
            </a:fld>
            <a:endParaRPr lang="en-US" altLang="en-US"/>
          </a:p>
        </p:txBody>
      </p:sp>
      <p:sp>
        <p:nvSpPr>
          <p:cNvPr id="22531" name="Text Box 3"/>
          <p:cNvSpPr>
            <a:spLocks noGrp="1" noRot="1" noChangeAspect="1" noChangeArrowheads="1" noTextEdit="1"/>
          </p:cNvSpPr>
          <p:nvPr>
            <p:ph type="sldImg"/>
          </p:nvPr>
        </p:nvSpPr>
        <p:spPr>
          <a:xfrm>
            <a:off x="1117880" y="688225"/>
            <a:ext cx="4551590" cy="3400454"/>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a:noFill/>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a:noFill/>
        </p:spPr>
        <p:txBody>
          <a:bodyPr/>
          <a:lstStyle>
            <a:lvl1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5pPr>
            <a:lvl6pPr marL="248140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6pPr>
            <a:lvl7pPr marL="293257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7pPr>
            <a:lvl8pPr marL="3383737"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8pPr>
            <a:lvl9pPr marL="3834902" indent="-225582" defTabSz="443333" eaLnBrk="0" fontAlgn="base" hangingPunct="0">
              <a:spcBef>
                <a:spcPct val="30000"/>
              </a:spcBef>
              <a:spcAft>
                <a:spcPct val="0"/>
              </a:spcAft>
              <a:buClr>
                <a:srgbClr val="000000"/>
              </a:buClr>
              <a:buSzPct val="100000"/>
              <a:buFont typeface="Times New Roman" charset="0"/>
              <a:tabLst>
                <a:tab pos="0" algn="l"/>
                <a:tab pos="441766" algn="l"/>
                <a:tab pos="885098" algn="l"/>
                <a:tab pos="1328430" algn="l"/>
                <a:tab pos="1771763" algn="l"/>
                <a:tab pos="2215095" algn="l"/>
                <a:tab pos="2658427" algn="l"/>
                <a:tab pos="3101759" algn="l"/>
                <a:tab pos="3545092" algn="l"/>
                <a:tab pos="3988424" algn="l"/>
                <a:tab pos="4431756" algn="l"/>
                <a:tab pos="4875088" algn="l"/>
                <a:tab pos="5318421" algn="l"/>
                <a:tab pos="5761753" algn="l"/>
                <a:tab pos="6205085" algn="l"/>
                <a:tab pos="6648417" algn="l"/>
                <a:tab pos="7091750" algn="l"/>
                <a:tab pos="7535081" algn="l"/>
                <a:tab pos="7978414" algn="l"/>
                <a:tab pos="8421746" algn="l"/>
                <a:tab pos="8865079"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35</a:t>
            </a:fld>
            <a:endParaRPr lang="en-US" altLang="en-US" sz="2400"/>
          </a:p>
        </p:txBody>
      </p:sp>
      <p:sp>
        <p:nvSpPr>
          <p:cNvPr id="22529" name="Text Box 1"/>
          <p:cNvSpPr txBox="1">
            <a:spLocks noChangeArrowheads="1"/>
          </p:cNvSpPr>
          <p:nvPr/>
        </p:nvSpPr>
        <p:spPr bwMode="auto">
          <a:xfrm>
            <a:off x="639013" y="89566"/>
            <a:ext cx="2678514"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870061" y="8810838"/>
            <a:ext cx="783458"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35</a:t>
            </a:fld>
            <a:endParaRPr lang="en-US" altLang="en-US"/>
          </a:p>
        </p:txBody>
      </p:sp>
      <p:sp>
        <p:nvSpPr>
          <p:cNvPr id="22531" name="Text Box 3"/>
          <p:cNvSpPr>
            <a:spLocks noGrp="1" noRot="1" noChangeAspect="1" noChangeArrowheads="1" noTextEdit="1"/>
          </p:cNvSpPr>
          <p:nvPr>
            <p:ph type="sldImg"/>
          </p:nvPr>
        </p:nvSpPr>
        <p:spPr>
          <a:xfrm>
            <a:off x="1117880" y="688225"/>
            <a:ext cx="4551590" cy="3400454"/>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04352" y="4323301"/>
            <a:ext cx="4967654" cy="4088679"/>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Robert F. Heile, Decawave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Robert F. Heile, Decawave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Robert F. Heile, Decawave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Robert F. Heile, Decawave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July 2019</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Robert F. Heile, Decawave</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 xmlns:a16="http://schemas.microsoft.com/office/drawing/2014/main" id="{7493AB4A-44AB-0E42-8392-8B65D24B936E}"/>
              </a:ext>
            </a:extLst>
          </p:cNvPr>
          <p:cNvSpPr>
            <a:spLocks noGrp="1"/>
          </p:cNvSpPr>
          <p:nvPr>
            <p:ph type="ftr" sz="quarter" idx="11"/>
          </p:nvPr>
        </p:nvSpPr>
        <p:spPr/>
        <p:txBody>
          <a:bodyPr/>
          <a:lstStyle>
            <a:lvl1pPr>
              <a:defRPr/>
            </a:lvl1pPr>
          </a:lstStyle>
          <a:p>
            <a:r>
              <a:rPr lang="en-US" altLang="en-US" smtClean="0"/>
              <a:t>Robert F. Heile, Decawave</a:t>
            </a:r>
            <a:endParaRPr lang="en-US" altLang="en-US"/>
          </a:p>
        </p:txBody>
      </p:sp>
      <p:sp>
        <p:nvSpPr>
          <p:cNvPr id="6" name="Slide Number Placeholder 5">
            <a:extLst>
              <a:ext uri="{FF2B5EF4-FFF2-40B4-BE49-F238E27FC236}">
                <a16:creationId xmlns=""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4267488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 xmlns:a16="http://schemas.microsoft.com/office/drawing/2014/main" id="{7493AB4A-44AB-0E42-8392-8B65D24B936E}"/>
              </a:ext>
            </a:extLst>
          </p:cNvPr>
          <p:cNvSpPr>
            <a:spLocks noGrp="1"/>
          </p:cNvSpPr>
          <p:nvPr>
            <p:ph type="ftr" sz="quarter" idx="11"/>
          </p:nvPr>
        </p:nvSpPr>
        <p:spPr/>
        <p:txBody>
          <a:bodyPr/>
          <a:lstStyle>
            <a:lvl1pPr>
              <a:defRPr/>
            </a:lvl1pPr>
          </a:lstStyle>
          <a:p>
            <a:r>
              <a:rPr lang="en-US" altLang="en-US" smtClean="0"/>
              <a:t>Robert F. Heile, Decawave</a:t>
            </a:r>
            <a:endParaRPr lang="en-US" altLang="en-US"/>
          </a:p>
        </p:txBody>
      </p:sp>
      <p:sp>
        <p:nvSpPr>
          <p:cNvPr id="6" name="Slide Number Placeholder 5">
            <a:extLst>
              <a:ext uri="{FF2B5EF4-FFF2-40B4-BE49-F238E27FC236}">
                <a16:creationId xmlns=""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4267488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 xmlns:a16="http://schemas.microsoft.com/office/drawing/2014/main" id="{7493AB4A-44AB-0E42-8392-8B65D24B936E}"/>
              </a:ext>
            </a:extLst>
          </p:cNvPr>
          <p:cNvSpPr>
            <a:spLocks noGrp="1"/>
          </p:cNvSpPr>
          <p:nvPr>
            <p:ph type="ftr" sz="quarter" idx="11"/>
          </p:nvPr>
        </p:nvSpPr>
        <p:spPr/>
        <p:txBody>
          <a:bodyPr/>
          <a:lstStyle>
            <a:lvl1pPr>
              <a:defRPr/>
            </a:lvl1pPr>
          </a:lstStyle>
          <a:p>
            <a:r>
              <a:rPr lang="en-US" altLang="en-US" smtClean="0"/>
              <a:t>Robert F. Heile, Decawave</a:t>
            </a:r>
            <a:endParaRPr lang="en-US" altLang="en-US"/>
          </a:p>
        </p:txBody>
      </p:sp>
      <p:sp>
        <p:nvSpPr>
          <p:cNvPr id="6" name="Slide Number Placeholder 5">
            <a:extLst>
              <a:ext uri="{FF2B5EF4-FFF2-40B4-BE49-F238E27FC236}">
                <a16:creationId xmlns=""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42674880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 xmlns:a16="http://schemas.microsoft.com/office/drawing/2014/main" id="{7493AB4A-44AB-0E42-8392-8B65D24B936E}"/>
              </a:ext>
            </a:extLst>
          </p:cNvPr>
          <p:cNvSpPr>
            <a:spLocks noGrp="1"/>
          </p:cNvSpPr>
          <p:nvPr>
            <p:ph type="ftr" sz="quarter" idx="11"/>
          </p:nvPr>
        </p:nvSpPr>
        <p:spPr/>
        <p:txBody>
          <a:bodyPr/>
          <a:lstStyle>
            <a:lvl1pPr>
              <a:defRPr/>
            </a:lvl1pPr>
          </a:lstStyle>
          <a:p>
            <a:r>
              <a:rPr lang="en-US" altLang="en-US" smtClean="0"/>
              <a:t>Robert F. Heile, Decawave</a:t>
            </a:r>
            <a:endParaRPr lang="en-US" altLang="en-US"/>
          </a:p>
        </p:txBody>
      </p:sp>
      <p:sp>
        <p:nvSpPr>
          <p:cNvPr id="6" name="Slide Number Placeholder 5">
            <a:extLst>
              <a:ext uri="{FF2B5EF4-FFF2-40B4-BE49-F238E27FC236}">
                <a16:creationId xmlns=""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42674880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 xmlns:a16="http://schemas.microsoft.com/office/drawing/2014/main" id="{7493AB4A-44AB-0E42-8392-8B65D24B936E}"/>
              </a:ext>
            </a:extLst>
          </p:cNvPr>
          <p:cNvSpPr>
            <a:spLocks noGrp="1"/>
          </p:cNvSpPr>
          <p:nvPr>
            <p:ph type="ftr" sz="quarter" idx="11"/>
          </p:nvPr>
        </p:nvSpPr>
        <p:spPr/>
        <p:txBody>
          <a:bodyPr/>
          <a:lstStyle>
            <a:lvl1pPr>
              <a:defRPr/>
            </a:lvl1pPr>
          </a:lstStyle>
          <a:p>
            <a:r>
              <a:rPr lang="en-US" altLang="en-US" smtClean="0"/>
              <a:t>Robert F. Heile, Decawave</a:t>
            </a:r>
            <a:endParaRPr lang="en-US" altLang="en-US"/>
          </a:p>
        </p:txBody>
      </p:sp>
      <p:sp>
        <p:nvSpPr>
          <p:cNvPr id="6" name="Slide Number Placeholder 5">
            <a:extLst>
              <a:ext uri="{FF2B5EF4-FFF2-40B4-BE49-F238E27FC236}">
                <a16:creationId xmlns=""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4267488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2249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Robert F. Heile, Decawave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Tree>
    <p:extLst>
      <p:ext uri="{BB962C8B-B14F-4D97-AF65-F5344CB8AC3E}">
        <p14:creationId xmlns:p14="http://schemas.microsoft.com/office/powerpoint/2010/main" val="1368260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solidFill>
                  <a:srgbClr val="000000"/>
                </a:solidFill>
              </a:rPr>
              <a:t>Slide </a:t>
            </a:r>
            <a:fld id="{4772A242-A53C-48B8-8B0E-E06670022792}" type="slidenum">
              <a:rPr lang="en-US" altLang="en-US">
                <a:solidFill>
                  <a:srgbClr val="000000"/>
                </a:solidFill>
              </a:rPr>
              <a:pPr>
                <a:defRPr/>
              </a:pPr>
              <a:t>‹#›</a:t>
            </a:fld>
            <a:endParaRPr lang="en-US" altLang="en-US">
              <a:solidFill>
                <a:srgbClr val="000000"/>
              </a:solidFill>
            </a:endParaRPr>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solidFill>
                  <a:srgbClr val="000000"/>
                </a:solidFill>
              </a:rPr>
              <a:t>Volker Jungnickel (</a:t>
            </a:r>
            <a:r>
              <a:rPr lang="en-US" altLang="en-US" err="1">
                <a:solidFill>
                  <a:srgbClr val="000000"/>
                </a:solidFill>
              </a:rPr>
              <a:t>Fraunhofer</a:t>
            </a:r>
            <a:r>
              <a:rPr lang="en-US" altLang="en-US">
                <a:solidFill>
                  <a:srgbClr val="000000"/>
                </a:solidFill>
              </a:rPr>
              <a:t> HHI)</a:t>
            </a:r>
          </a:p>
        </p:txBody>
      </p:sp>
    </p:spTree>
    <p:extLst>
      <p:ext uri="{BB962C8B-B14F-4D97-AF65-F5344CB8AC3E}">
        <p14:creationId xmlns:p14="http://schemas.microsoft.com/office/powerpoint/2010/main" val="31688500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solidFill>
                  <a:srgbClr val="000000"/>
                </a:solidFill>
              </a:rPr>
              <a:t>Slide </a:t>
            </a:r>
            <a:fld id="{474469FC-C9DB-4CF7-B72B-A1003E4A38C5}" type="slidenum">
              <a:rPr lang="en-US" altLang="en-US">
                <a:solidFill>
                  <a:srgbClr val="000000"/>
                </a:solidFill>
              </a:rPr>
              <a:pPr>
                <a:defRPr/>
              </a:pPr>
              <a:t>‹#›</a:t>
            </a:fld>
            <a:endParaRPr lang="en-US" altLang="en-US">
              <a:solidFill>
                <a:srgbClr val="000000"/>
              </a:solidFill>
            </a:endParaRPr>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solidFill>
                  <a:srgbClr val="000000"/>
                </a:solidFill>
              </a:rPr>
              <a:t>Volker Jungnickel (</a:t>
            </a:r>
            <a:r>
              <a:rPr lang="en-US" altLang="en-US" err="1">
                <a:solidFill>
                  <a:srgbClr val="000000"/>
                </a:solidFill>
              </a:rPr>
              <a:t>Fraunhofer</a:t>
            </a:r>
            <a:r>
              <a:rPr lang="en-US" altLang="en-US">
                <a:solidFill>
                  <a:srgbClr val="000000"/>
                </a:solidFill>
              </a:rPr>
              <a:t> HHI)</a:t>
            </a:r>
          </a:p>
        </p:txBody>
      </p:sp>
    </p:spTree>
    <p:extLst>
      <p:ext uri="{BB962C8B-B14F-4D97-AF65-F5344CB8AC3E}">
        <p14:creationId xmlns:p14="http://schemas.microsoft.com/office/powerpoint/2010/main" val="110483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solidFill>
                  <a:srgbClr val="000000"/>
                </a:solidFill>
              </a:rPr>
              <a:t>Slide </a:t>
            </a:r>
            <a:fld id="{2FA98F26-E5B1-4163-85A5-8AEAB51889D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453666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solidFill>
                  <a:srgbClr val="000000"/>
                </a:solidFill>
              </a:rPr>
              <a:t>Slide </a:t>
            </a:r>
            <a:fld id="{50F7A2E7-433A-43CF-A125-B9366AA0D2AC}" type="slidenum">
              <a:rPr lang="en-US" altLang="en-US">
                <a:solidFill>
                  <a:srgbClr val="000000"/>
                </a:solidFill>
              </a:rPr>
              <a:pPr>
                <a:defRPr/>
              </a:pPr>
              <a:t>‹#›</a:t>
            </a:fld>
            <a:endParaRPr lang="en-US" altLang="en-US">
              <a:solidFill>
                <a:srgbClr val="000000"/>
              </a:solidFill>
            </a:endParaRPr>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solidFill>
                  <a:srgbClr val="000000"/>
                </a:solidFill>
              </a:rPr>
              <a:t>Volker Jungnickel (</a:t>
            </a:r>
            <a:r>
              <a:rPr lang="en-US" altLang="en-US" err="1">
                <a:solidFill>
                  <a:srgbClr val="000000"/>
                </a:solidFill>
              </a:rPr>
              <a:t>Fraunhofer</a:t>
            </a:r>
            <a:r>
              <a:rPr lang="en-US" altLang="en-US">
                <a:solidFill>
                  <a:srgbClr val="000000"/>
                </a:solidFill>
              </a:rPr>
              <a:t> HHI)</a:t>
            </a:r>
          </a:p>
        </p:txBody>
      </p:sp>
    </p:spTree>
    <p:extLst>
      <p:ext uri="{BB962C8B-B14F-4D97-AF65-F5344CB8AC3E}">
        <p14:creationId xmlns:p14="http://schemas.microsoft.com/office/powerpoint/2010/main" val="6557306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solidFill>
                  <a:srgbClr val="000000"/>
                </a:solidFill>
              </a:rPr>
              <a:t>Slide </a:t>
            </a:r>
            <a:fld id="{825B325D-5BFA-4A21-B14F-52BA7B3163AB}" type="slidenum">
              <a:rPr lang="en-US" altLang="en-US">
                <a:solidFill>
                  <a:srgbClr val="000000"/>
                </a:solidFill>
              </a:rPr>
              <a:pPr>
                <a:defRPr/>
              </a:pPr>
              <a:t>‹#›</a:t>
            </a:fld>
            <a:endParaRPr lang="en-US" altLang="en-US">
              <a:solidFill>
                <a:srgbClr val="000000"/>
              </a:solidFill>
            </a:endParaRPr>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solidFill>
                  <a:srgbClr val="000000"/>
                </a:solidFill>
              </a:rPr>
              <a:t>Volker Jungnickel (</a:t>
            </a:r>
            <a:r>
              <a:rPr lang="en-US" altLang="en-US" err="1">
                <a:solidFill>
                  <a:srgbClr val="000000"/>
                </a:solidFill>
              </a:rPr>
              <a:t>Fraunhofer</a:t>
            </a:r>
            <a:r>
              <a:rPr lang="en-US" altLang="en-US">
                <a:solidFill>
                  <a:srgbClr val="000000"/>
                </a:solidFill>
              </a:rPr>
              <a:t> HHI)</a:t>
            </a:r>
          </a:p>
        </p:txBody>
      </p:sp>
    </p:spTree>
    <p:extLst>
      <p:ext uri="{BB962C8B-B14F-4D97-AF65-F5344CB8AC3E}">
        <p14:creationId xmlns:p14="http://schemas.microsoft.com/office/powerpoint/2010/main" val="33574769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solidFill>
                  <a:srgbClr val="000000"/>
                </a:solidFill>
              </a:rPr>
              <a:t>Slide </a:t>
            </a:r>
            <a:fld id="{6EBDB450-E4F5-4079-A7A5-BC8B3FCD71E5}" type="slidenum">
              <a:rPr lang="en-US" altLang="en-US">
                <a:solidFill>
                  <a:srgbClr val="000000"/>
                </a:solidFill>
              </a:rPr>
              <a:pPr>
                <a:defRPr/>
              </a:pPr>
              <a:t>‹#›</a:t>
            </a:fld>
            <a:endParaRPr lang="en-US" altLang="en-US">
              <a:solidFill>
                <a:srgbClr val="000000"/>
              </a:solidFill>
            </a:endParaRPr>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solidFill>
                  <a:srgbClr val="000000"/>
                </a:solidFill>
              </a:rPr>
              <a:t>Volker Jungnickel (</a:t>
            </a:r>
            <a:r>
              <a:rPr lang="en-US" altLang="en-US" err="1">
                <a:solidFill>
                  <a:srgbClr val="000000"/>
                </a:solidFill>
              </a:rPr>
              <a:t>Fraunhofer</a:t>
            </a:r>
            <a:r>
              <a:rPr lang="en-US" altLang="en-US">
                <a:solidFill>
                  <a:srgbClr val="000000"/>
                </a:solidFill>
              </a:rPr>
              <a:t> HHI)</a:t>
            </a:r>
          </a:p>
        </p:txBody>
      </p:sp>
    </p:spTree>
    <p:extLst>
      <p:ext uri="{BB962C8B-B14F-4D97-AF65-F5344CB8AC3E}">
        <p14:creationId xmlns:p14="http://schemas.microsoft.com/office/powerpoint/2010/main" val="11278271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solidFill>
                  <a:srgbClr val="000000"/>
                </a:solidFill>
              </a:rPr>
              <a:t>Slide </a:t>
            </a:r>
            <a:fld id="{A8B6B97E-A131-4E70-B751-6AA28B12AF03}" type="slidenum">
              <a:rPr lang="en-US" altLang="en-US">
                <a:solidFill>
                  <a:srgbClr val="000000"/>
                </a:solidFill>
              </a:rPr>
              <a:pPr>
                <a:defRPr/>
              </a:pPr>
              <a:t>‹#›</a:t>
            </a:fld>
            <a:endParaRPr lang="en-US" altLang="en-US">
              <a:solidFill>
                <a:srgbClr val="000000"/>
              </a:solidFill>
            </a:endParaRPr>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solidFill>
                  <a:srgbClr val="000000"/>
                </a:solidFill>
              </a:rPr>
              <a:t>Volker Jungnickel (</a:t>
            </a:r>
            <a:r>
              <a:rPr lang="en-US" altLang="en-US" err="1">
                <a:solidFill>
                  <a:srgbClr val="000000"/>
                </a:solidFill>
              </a:rPr>
              <a:t>Fraunhofer</a:t>
            </a:r>
            <a:r>
              <a:rPr lang="en-US" altLang="en-US">
                <a:solidFill>
                  <a:srgbClr val="000000"/>
                </a:solidFill>
              </a:rPr>
              <a:t> HHI)</a:t>
            </a:r>
          </a:p>
        </p:txBody>
      </p:sp>
    </p:spTree>
    <p:extLst>
      <p:ext uri="{BB962C8B-B14F-4D97-AF65-F5344CB8AC3E}">
        <p14:creationId xmlns:p14="http://schemas.microsoft.com/office/powerpoint/2010/main" val="921607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solidFill>
                  <a:srgbClr val="000000"/>
                </a:solidFill>
              </a:rPr>
              <a:t>Slide </a:t>
            </a:r>
            <a:fld id="{C992F502-A117-425F-8C36-321CA96D7F4F}" type="slidenum">
              <a:rPr lang="en-US" altLang="en-US">
                <a:solidFill>
                  <a:srgbClr val="000000"/>
                </a:solidFill>
              </a:rPr>
              <a:pPr>
                <a:defRPr/>
              </a:pPr>
              <a:t>‹#›</a:t>
            </a:fld>
            <a:endParaRPr lang="en-US" altLang="en-US">
              <a:solidFill>
                <a:srgbClr val="000000"/>
              </a:solidFill>
            </a:endParaRPr>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solidFill>
                  <a:srgbClr val="000000"/>
                </a:solidFill>
              </a:rPr>
              <a:t>Volker Jungnickel (</a:t>
            </a:r>
            <a:r>
              <a:rPr lang="en-US" altLang="en-US" err="1">
                <a:solidFill>
                  <a:srgbClr val="000000"/>
                </a:solidFill>
              </a:rPr>
              <a:t>Fraunhofer</a:t>
            </a:r>
            <a:r>
              <a:rPr lang="en-US" altLang="en-US">
                <a:solidFill>
                  <a:srgbClr val="000000"/>
                </a:solidFill>
              </a:rPr>
              <a:t> HHI)</a:t>
            </a:r>
          </a:p>
        </p:txBody>
      </p:sp>
    </p:spTree>
    <p:extLst>
      <p:ext uri="{BB962C8B-B14F-4D97-AF65-F5344CB8AC3E}">
        <p14:creationId xmlns:p14="http://schemas.microsoft.com/office/powerpoint/2010/main" val="10916426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solidFill>
                  <a:srgbClr val="000000"/>
                </a:solidFill>
              </a:rPr>
              <a:t>Slide </a:t>
            </a:r>
            <a:fld id="{2F92CC3B-7091-4A21-AE18-AF061F98F997}" type="slidenum">
              <a:rPr lang="en-US" altLang="en-US">
                <a:solidFill>
                  <a:srgbClr val="000000"/>
                </a:solidFill>
              </a:rPr>
              <a:pPr>
                <a:defRPr/>
              </a:pPr>
              <a:t>‹#›</a:t>
            </a:fld>
            <a:endParaRPr lang="en-US" altLang="en-US">
              <a:solidFill>
                <a:srgbClr val="000000"/>
              </a:solidFill>
            </a:endParaRPr>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solidFill>
                  <a:srgbClr val="000000"/>
                </a:solidFill>
              </a:rPr>
              <a:t>Volker Jungnickel (</a:t>
            </a:r>
            <a:r>
              <a:rPr lang="en-US" altLang="en-US" err="1">
                <a:solidFill>
                  <a:srgbClr val="000000"/>
                </a:solidFill>
              </a:rPr>
              <a:t>Fraunhofer</a:t>
            </a:r>
            <a:r>
              <a:rPr lang="en-US" altLang="en-US">
                <a:solidFill>
                  <a:srgbClr val="000000"/>
                </a:solidFill>
              </a:rPr>
              <a:t> HHI)</a:t>
            </a:r>
          </a:p>
        </p:txBody>
      </p:sp>
    </p:spTree>
    <p:extLst>
      <p:ext uri="{BB962C8B-B14F-4D97-AF65-F5344CB8AC3E}">
        <p14:creationId xmlns:p14="http://schemas.microsoft.com/office/powerpoint/2010/main" val="2746644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solidFill>
                  <a:srgbClr val="000000"/>
                </a:solidFill>
              </a:rPr>
              <a:t>Slide </a:t>
            </a:r>
            <a:fld id="{2614C591-0250-4FD0-86F5-39871E39B3E2}" type="slidenum">
              <a:rPr lang="en-US" altLang="en-US">
                <a:solidFill>
                  <a:srgbClr val="000000"/>
                </a:solidFill>
              </a:rPr>
              <a:pPr>
                <a:defRPr/>
              </a:pPr>
              <a:t>‹#›</a:t>
            </a:fld>
            <a:endParaRPr lang="en-US" altLang="en-US">
              <a:solidFill>
                <a:srgbClr val="000000"/>
              </a:solidFill>
            </a:endParaRPr>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solidFill>
                  <a:srgbClr val="000000"/>
                </a:solidFill>
              </a:rPr>
              <a:t>Volker Jungnickel (</a:t>
            </a:r>
            <a:r>
              <a:rPr lang="en-US" altLang="en-US" err="1">
                <a:solidFill>
                  <a:srgbClr val="000000"/>
                </a:solidFill>
              </a:rPr>
              <a:t>Fraunhofer</a:t>
            </a:r>
            <a:r>
              <a:rPr lang="en-US" altLang="en-US">
                <a:solidFill>
                  <a:srgbClr val="000000"/>
                </a:solidFill>
              </a:rPr>
              <a:t> HHI)</a:t>
            </a:r>
          </a:p>
        </p:txBody>
      </p:sp>
    </p:spTree>
    <p:extLst>
      <p:ext uri="{BB962C8B-B14F-4D97-AF65-F5344CB8AC3E}">
        <p14:creationId xmlns:p14="http://schemas.microsoft.com/office/powerpoint/2010/main" val="383396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Robert F. Heile, Decawave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8315034-26CC-4EA7-867D-A1F37D173E81}" type="slidenum">
              <a:rPr lang="en-US"/>
              <a:pPr>
                <a:defRPr/>
              </a:pPr>
              <a:t>‹#›</a:t>
            </a:fld>
            <a:endParaRPr lang="en-US"/>
          </a:p>
        </p:txBody>
      </p:sp>
    </p:spTree>
    <p:extLst>
      <p:ext uri="{BB962C8B-B14F-4D97-AF65-F5344CB8AC3E}">
        <p14:creationId xmlns:p14="http://schemas.microsoft.com/office/powerpoint/2010/main" val="3877468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solidFill>
                  <a:srgbClr val="000000"/>
                </a:solidFill>
              </a:rPr>
              <a:t>Slide </a:t>
            </a:r>
            <a:fld id="{04DDFCC2-0985-4E8F-BA09-607C30FEBF5B}" type="slidenum">
              <a:rPr lang="en-US" altLang="en-US">
                <a:solidFill>
                  <a:srgbClr val="000000"/>
                </a:solidFill>
              </a:rPr>
              <a:pPr>
                <a:defRPr/>
              </a:pPr>
              <a:t>‹#›</a:t>
            </a:fld>
            <a:endParaRPr lang="en-US" altLang="en-US">
              <a:solidFill>
                <a:srgbClr val="000000"/>
              </a:solidFill>
            </a:endParaRPr>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solidFill>
                  <a:srgbClr val="000000"/>
                </a:solidFill>
              </a:rPr>
              <a:t>Volker Jungnickel (</a:t>
            </a:r>
            <a:r>
              <a:rPr lang="en-US" altLang="en-US" err="1">
                <a:solidFill>
                  <a:srgbClr val="000000"/>
                </a:solidFill>
              </a:rPr>
              <a:t>Fraunhofer</a:t>
            </a:r>
            <a:r>
              <a:rPr lang="en-US" altLang="en-US">
                <a:solidFill>
                  <a:srgbClr val="000000"/>
                </a:solidFill>
              </a:rPr>
              <a:t> HHI)</a:t>
            </a:r>
          </a:p>
        </p:txBody>
      </p:sp>
    </p:spTree>
    <p:extLst>
      <p:ext uri="{BB962C8B-B14F-4D97-AF65-F5344CB8AC3E}">
        <p14:creationId xmlns:p14="http://schemas.microsoft.com/office/powerpoint/2010/main" val="2903936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solidFill>
                  <a:srgbClr val="000000"/>
                </a:solidFill>
              </a:rPr>
              <a:t>Slide </a:t>
            </a:r>
            <a:fld id="{018E0977-DC1B-42DD-B45E-59C02A783531}" type="slidenum">
              <a:rPr lang="en-US" altLang="ja-JP">
                <a:solidFill>
                  <a:srgbClr val="000000"/>
                </a:solidFill>
              </a:rPr>
              <a:pPr/>
              <a:t>‹#›</a:t>
            </a:fld>
            <a:endParaRPr lang="en-US" altLang="ja-JP" dirty="0">
              <a:solidFill>
                <a:srgbClr val="000000"/>
              </a:solidFill>
            </a:endParaRPr>
          </a:p>
        </p:txBody>
      </p:sp>
      <p:sp>
        <p:nvSpPr>
          <p:cNvPr id="7" name="Rectangle 4">
            <a:extLst>
              <a:ext uri="{FF2B5EF4-FFF2-40B4-BE49-F238E27FC236}">
                <a16:creationId xmlns:a16="http://schemas.microsoft.com/office/drawing/2014/main" xmlns=""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solidFill>
                  <a:srgbClr val="000000"/>
                </a:solidFill>
              </a:rPr>
              <a:t>July 2019</a:t>
            </a:r>
          </a:p>
        </p:txBody>
      </p:sp>
    </p:spTree>
    <p:extLst>
      <p:ext uri="{BB962C8B-B14F-4D97-AF65-F5344CB8AC3E}">
        <p14:creationId xmlns:p14="http://schemas.microsoft.com/office/powerpoint/2010/main" val="22175735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solidFill>
                  <a:srgbClr val="000000"/>
                </a:solidFill>
              </a:rPr>
              <a:t>Slide </a:t>
            </a:r>
            <a:fld id="{74847ECA-0452-41E3-B15B-04905DA18685}" type="slidenum">
              <a:rPr lang="en-US" altLang="ja-JP">
                <a:solidFill>
                  <a:srgbClr val="000000"/>
                </a:solidFill>
              </a:rPr>
              <a:pPr/>
              <a:t>‹#›</a:t>
            </a:fld>
            <a:endParaRPr lang="en-US" altLang="ja-JP" dirty="0">
              <a:solidFill>
                <a:srgbClr val="000000"/>
              </a:solidFill>
            </a:endParaRPr>
          </a:p>
        </p:txBody>
      </p:sp>
      <p:sp>
        <p:nvSpPr>
          <p:cNvPr id="7" name="Rectangle 4">
            <a:extLst>
              <a:ext uri="{FF2B5EF4-FFF2-40B4-BE49-F238E27FC236}">
                <a16:creationId xmlns:a16="http://schemas.microsoft.com/office/drawing/2014/main" xmlns=""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solidFill>
                  <a:srgbClr val="000000"/>
                </a:solidFill>
              </a:rPr>
              <a:t>July 2019</a:t>
            </a:r>
          </a:p>
        </p:txBody>
      </p:sp>
    </p:spTree>
    <p:extLst>
      <p:ext uri="{BB962C8B-B14F-4D97-AF65-F5344CB8AC3E}">
        <p14:creationId xmlns:p14="http://schemas.microsoft.com/office/powerpoint/2010/main" val="8313917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solidFill>
                  <a:srgbClr val="000000"/>
                </a:solidFill>
              </a:rPr>
              <a:t>Slide </a:t>
            </a:r>
            <a:fld id="{BC763230-8612-4F82-9598-E8DB08C9F578}" type="slidenum">
              <a:rPr lang="en-US" altLang="ja-JP">
                <a:solidFill>
                  <a:srgbClr val="000000"/>
                </a:solidFill>
              </a:rPr>
              <a:pPr/>
              <a:t>‹#›</a:t>
            </a:fld>
            <a:endParaRPr lang="en-US" altLang="ja-JP" dirty="0">
              <a:solidFill>
                <a:srgbClr val="000000"/>
              </a:solidFill>
            </a:endParaRPr>
          </a:p>
        </p:txBody>
      </p:sp>
      <p:sp>
        <p:nvSpPr>
          <p:cNvPr id="8" name="Rectangle 4">
            <a:extLst>
              <a:ext uri="{FF2B5EF4-FFF2-40B4-BE49-F238E27FC236}">
                <a16:creationId xmlns:a16="http://schemas.microsoft.com/office/drawing/2014/main" xmlns=""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solidFill>
                  <a:srgbClr val="000000"/>
                </a:solidFill>
              </a:rPr>
              <a:t>July 2019</a:t>
            </a:r>
          </a:p>
        </p:txBody>
      </p:sp>
    </p:spTree>
    <p:extLst>
      <p:ext uri="{BB962C8B-B14F-4D97-AF65-F5344CB8AC3E}">
        <p14:creationId xmlns:p14="http://schemas.microsoft.com/office/powerpoint/2010/main" val="35595418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solidFill>
                  <a:srgbClr val="000000"/>
                </a:solidFill>
              </a:rPr>
              <a:t>Slide </a:t>
            </a:r>
            <a:fld id="{F80C6039-A5FA-4F5B-9853-58798A63706D}" type="slidenum">
              <a:rPr lang="en-US" altLang="ja-JP">
                <a:solidFill>
                  <a:srgbClr val="000000"/>
                </a:solidFill>
              </a:rPr>
              <a:pPr/>
              <a:t>‹#›</a:t>
            </a:fld>
            <a:endParaRPr lang="en-US" altLang="ja-JP" dirty="0">
              <a:solidFill>
                <a:srgbClr val="000000"/>
              </a:solidFill>
            </a:endParaRPr>
          </a:p>
        </p:txBody>
      </p:sp>
      <p:sp>
        <p:nvSpPr>
          <p:cNvPr id="6" name="Rectangle 4">
            <a:extLst>
              <a:ext uri="{FF2B5EF4-FFF2-40B4-BE49-F238E27FC236}">
                <a16:creationId xmlns:a16="http://schemas.microsoft.com/office/drawing/2014/main" xmlns=""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solidFill>
                  <a:srgbClr val="000000"/>
                </a:solidFill>
              </a:rPr>
              <a:t>July 2019</a:t>
            </a:r>
          </a:p>
        </p:txBody>
      </p:sp>
    </p:spTree>
    <p:extLst>
      <p:ext uri="{BB962C8B-B14F-4D97-AF65-F5344CB8AC3E}">
        <p14:creationId xmlns:p14="http://schemas.microsoft.com/office/powerpoint/2010/main" val="5233411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solidFill>
                  <a:srgbClr val="000000"/>
                </a:solidFill>
              </a:rPr>
              <a:t>Slide </a:t>
            </a:r>
            <a:fld id="{266A080E-4E30-4968-B029-7CF782D6220C}" type="slidenum">
              <a:rPr lang="en-US" altLang="ja-JP">
                <a:solidFill>
                  <a:srgbClr val="000000"/>
                </a:solidFill>
              </a:rPr>
              <a:pPr/>
              <a:t>‹#›</a:t>
            </a:fld>
            <a:endParaRPr lang="en-US" altLang="ja-JP" dirty="0">
              <a:solidFill>
                <a:srgbClr val="000000"/>
              </a:solidFill>
            </a:endParaRPr>
          </a:p>
        </p:txBody>
      </p:sp>
      <p:sp>
        <p:nvSpPr>
          <p:cNvPr id="6" name="Rectangle 4">
            <a:extLst>
              <a:ext uri="{FF2B5EF4-FFF2-40B4-BE49-F238E27FC236}">
                <a16:creationId xmlns:a16="http://schemas.microsoft.com/office/drawing/2014/main" xmlns=""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solidFill>
                  <a:srgbClr val="000000"/>
                </a:solidFill>
              </a:rPr>
              <a:t>July 2019</a:t>
            </a:r>
          </a:p>
        </p:txBody>
      </p:sp>
    </p:spTree>
    <p:extLst>
      <p:ext uri="{BB962C8B-B14F-4D97-AF65-F5344CB8AC3E}">
        <p14:creationId xmlns:p14="http://schemas.microsoft.com/office/powerpoint/2010/main" val="42523994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xmlns=""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solidFill>
                  <a:srgbClr val="000000"/>
                </a:solidFill>
              </a:rPr>
              <a:t>July 2019</a:t>
            </a:r>
          </a:p>
        </p:txBody>
      </p:sp>
    </p:spTree>
    <p:extLst>
      <p:ext uri="{BB962C8B-B14F-4D97-AF65-F5344CB8AC3E}">
        <p14:creationId xmlns:p14="http://schemas.microsoft.com/office/powerpoint/2010/main" val="11071713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Date Placeholder 4">
            <a:extLst>
              <a:ext uri="{FF2B5EF4-FFF2-40B4-BE49-F238E27FC236}">
                <a16:creationId xmlns:a16="http://schemas.microsoft.com/office/drawing/2014/main" xmlns=""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solidFill>
                  <a:srgbClr val="000000"/>
                </a:solidFill>
              </a:rPr>
              <a:t>July 2019</a:t>
            </a:r>
          </a:p>
        </p:txBody>
      </p:sp>
    </p:spTree>
    <p:extLst>
      <p:ext uri="{BB962C8B-B14F-4D97-AF65-F5344CB8AC3E}">
        <p14:creationId xmlns:p14="http://schemas.microsoft.com/office/powerpoint/2010/main" val="9449385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solidFill>
                  <a:srgbClr val="000000"/>
                </a:solidFill>
              </a:rPr>
              <a:t>Slide </a:t>
            </a:r>
            <a:fld id="{17C47D4F-CAA3-4307-B0EF-8C4B3E0CF21D}" type="slidenum">
              <a:rPr lang="en-US" altLang="ja-JP">
                <a:solidFill>
                  <a:srgbClr val="000000"/>
                </a:solidFill>
              </a:rPr>
              <a:pPr/>
              <a:t>‹#›</a:t>
            </a:fld>
            <a:endParaRPr lang="en-US" altLang="ja-JP" dirty="0">
              <a:solidFill>
                <a:srgbClr val="000000"/>
              </a:solidFill>
            </a:endParaRPr>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solidFill>
                  <a:srgbClr val="000000"/>
                </a:solidFill>
              </a:rPr>
              <a:t>July 2019</a:t>
            </a:r>
          </a:p>
        </p:txBody>
      </p:sp>
    </p:spTree>
    <p:extLst>
      <p:ext uri="{BB962C8B-B14F-4D97-AF65-F5344CB8AC3E}">
        <p14:creationId xmlns:p14="http://schemas.microsoft.com/office/powerpoint/2010/main" val="33381621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a:extLst>
              <a:ext uri="{FF2B5EF4-FFF2-40B4-BE49-F238E27FC236}">
                <a16:creationId xmlns="" xmlns:a16="http://schemas.microsoft.com/office/drawing/2014/main" id="{8920BA16-9C9F-48F1-BD7E-F12C25D43061}"/>
              </a:ext>
            </a:extLst>
          </p:cNvPr>
          <p:cNvSpPr>
            <a:spLocks noGrp="1" noChangeArrowheads="1"/>
          </p:cNvSpPr>
          <p:nvPr>
            <p:ph type="ftr" sz="quarter" idx="10"/>
          </p:nvPr>
        </p:nvSpPr>
        <p:spPr/>
        <p:txBody>
          <a:bodyPr/>
          <a:lstStyle>
            <a:lvl1pPr>
              <a:defRPr/>
            </a:lvl1pPr>
          </a:lstStyle>
          <a:p>
            <a:pPr>
              <a:defRPr/>
            </a:pPr>
            <a:r>
              <a:rPr lang="en-US" smtClean="0">
                <a:solidFill>
                  <a:srgbClr val="000000"/>
                </a:solidFill>
              </a:rPr>
              <a:t>Bob Heile, Decawave</a:t>
            </a:r>
            <a:endParaRPr lang="en-US">
              <a:solidFill>
                <a:srgbClr val="000000"/>
              </a:solidFill>
            </a:endParaRPr>
          </a:p>
        </p:txBody>
      </p:sp>
      <p:sp>
        <p:nvSpPr>
          <p:cNvPr id="5" name="Rectangle 6">
            <a:extLst>
              <a:ext uri="{FF2B5EF4-FFF2-40B4-BE49-F238E27FC236}">
                <a16:creationId xmlns="" xmlns:a16="http://schemas.microsoft.com/office/drawing/2014/main" id="{7B5D99DD-9F83-41FC-A105-0EE579249102}"/>
              </a:ext>
            </a:extLst>
          </p:cNvPr>
          <p:cNvSpPr>
            <a:spLocks noGrp="1" noChangeArrowheads="1"/>
          </p:cNvSpPr>
          <p:nvPr>
            <p:ph type="sldNum" sz="quarter" idx="11"/>
          </p:nvPr>
        </p:nvSpPr>
        <p:spPr/>
        <p:txBody>
          <a:bodyPr/>
          <a:lstStyle>
            <a:lvl1pPr>
              <a:defRPr/>
            </a:lvl1pPr>
          </a:lstStyle>
          <a:p>
            <a:r>
              <a:rPr lang="en-US" altLang="en-US">
                <a:solidFill>
                  <a:srgbClr val="000000"/>
                </a:solidFill>
              </a:rPr>
              <a:t>Slide </a:t>
            </a:r>
            <a:fld id="{33C2D74D-07F0-439E-B74B-0BD2020FE930}" type="slidenum">
              <a:rPr lang="en-US" altLang="en-US">
                <a:solidFill>
                  <a:srgbClr val="000000"/>
                </a:solidFill>
              </a:rPr>
              <a:pPr/>
              <a:t>‹#›</a:t>
            </a:fld>
            <a:endParaRPr lang="en-US" altLang="en-US">
              <a:solidFill>
                <a:srgbClr val="000000"/>
              </a:solidFill>
            </a:endParaRPr>
          </a:p>
        </p:txBody>
      </p:sp>
      <p:sp>
        <p:nvSpPr>
          <p:cNvPr id="6" name="Date Placeholder 3">
            <a:extLst>
              <a:ext uri="{FF2B5EF4-FFF2-40B4-BE49-F238E27FC236}">
                <a16:creationId xmlns="" xmlns:a16="http://schemas.microsoft.com/office/drawing/2014/main" id="{CCECD997-B00F-4EB9-9CC8-7CCD1BA69AAF}"/>
              </a:ext>
            </a:extLst>
          </p:cNvPr>
          <p:cNvSpPr>
            <a:spLocks noGrp="1"/>
          </p:cNvSpPr>
          <p:nvPr>
            <p:ph type="dt" sz="quarter" idx="12"/>
          </p:nvPr>
        </p:nvSpPr>
        <p:spPr>
          <a:xfrm>
            <a:off x="609600" y="228600"/>
            <a:ext cx="1817688" cy="276225"/>
          </a:xfrm>
        </p:spPr>
        <p:txBody>
          <a:bodyPr/>
          <a:lstStyle>
            <a:lvl1pPr>
              <a:defRPr/>
            </a:lvl1pPr>
          </a:lstStyle>
          <a:p>
            <a:pPr>
              <a:defRPr/>
            </a:pPr>
            <a:r>
              <a:rPr lang="en-US" smtClean="0">
                <a:solidFill>
                  <a:srgbClr val="000000"/>
                </a:solidFill>
              </a:rPr>
              <a:t>July 2019</a:t>
            </a:r>
            <a:endParaRPr lang="en-US">
              <a:solidFill>
                <a:srgbClr val="000000"/>
              </a:solidFill>
            </a:endParaRPr>
          </a:p>
        </p:txBody>
      </p:sp>
    </p:spTree>
    <p:extLst>
      <p:ext uri="{BB962C8B-B14F-4D97-AF65-F5344CB8AC3E}">
        <p14:creationId xmlns:p14="http://schemas.microsoft.com/office/powerpoint/2010/main" val="3568985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Robert F. Heile, Decawave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Tree>
    <p:extLst>
      <p:ext uri="{BB962C8B-B14F-4D97-AF65-F5344CB8AC3E}">
        <p14:creationId xmlns:p14="http://schemas.microsoft.com/office/powerpoint/2010/main" val="39184223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 xmlns:a16="http://schemas.microsoft.com/office/drawing/2014/main" id="{B07D35F8-0F7C-4452-876C-951727DB31B5}"/>
              </a:ext>
            </a:extLst>
          </p:cNvPr>
          <p:cNvSpPr>
            <a:spLocks noGrp="1" noChangeArrowheads="1"/>
          </p:cNvSpPr>
          <p:nvPr>
            <p:ph type="ftr" sz="quarter" idx="10"/>
          </p:nvPr>
        </p:nvSpPr>
        <p:spPr/>
        <p:txBody>
          <a:bodyPr/>
          <a:lstStyle>
            <a:lvl1pPr>
              <a:defRPr/>
            </a:lvl1pPr>
          </a:lstStyle>
          <a:p>
            <a:pPr>
              <a:defRPr/>
            </a:pPr>
            <a:r>
              <a:rPr lang="en-US" smtClean="0">
                <a:solidFill>
                  <a:srgbClr val="000000"/>
                </a:solidFill>
              </a:rPr>
              <a:t>Bob Heile, Decawave</a:t>
            </a:r>
            <a:endParaRPr lang="en-US">
              <a:solidFill>
                <a:srgbClr val="000000"/>
              </a:solidFill>
            </a:endParaRPr>
          </a:p>
        </p:txBody>
      </p:sp>
      <p:sp>
        <p:nvSpPr>
          <p:cNvPr id="5" name="Rectangle 6">
            <a:extLst>
              <a:ext uri="{FF2B5EF4-FFF2-40B4-BE49-F238E27FC236}">
                <a16:creationId xmlns="" xmlns:a16="http://schemas.microsoft.com/office/drawing/2014/main" id="{72FC4D7F-D409-4482-9236-DD6FA26F50B5}"/>
              </a:ext>
            </a:extLst>
          </p:cNvPr>
          <p:cNvSpPr>
            <a:spLocks noGrp="1" noChangeArrowheads="1"/>
          </p:cNvSpPr>
          <p:nvPr>
            <p:ph type="sldNum" sz="quarter" idx="11"/>
          </p:nvPr>
        </p:nvSpPr>
        <p:spPr/>
        <p:txBody>
          <a:bodyPr/>
          <a:lstStyle>
            <a:lvl1pPr>
              <a:defRPr/>
            </a:lvl1pPr>
          </a:lstStyle>
          <a:p>
            <a:r>
              <a:rPr lang="en-US" altLang="en-US">
                <a:solidFill>
                  <a:srgbClr val="000000"/>
                </a:solidFill>
              </a:rPr>
              <a:t>Slide </a:t>
            </a:r>
            <a:fld id="{7C8D6DAB-2AF3-4309-B620-5D11F598A71D}" type="slidenum">
              <a:rPr lang="en-US" altLang="en-US">
                <a:solidFill>
                  <a:srgbClr val="000000"/>
                </a:solidFill>
              </a:rPr>
              <a:pPr/>
              <a:t>‹#›</a:t>
            </a:fld>
            <a:endParaRPr lang="en-US" altLang="en-US">
              <a:solidFill>
                <a:srgbClr val="000000"/>
              </a:solidFill>
            </a:endParaRPr>
          </a:p>
        </p:txBody>
      </p:sp>
      <p:sp>
        <p:nvSpPr>
          <p:cNvPr id="6" name="Date Placeholder 3">
            <a:extLst>
              <a:ext uri="{FF2B5EF4-FFF2-40B4-BE49-F238E27FC236}">
                <a16:creationId xmlns="" xmlns:a16="http://schemas.microsoft.com/office/drawing/2014/main" id="{08ABE22B-E4B7-43FC-834E-87CA77FAB263}"/>
              </a:ext>
            </a:extLst>
          </p:cNvPr>
          <p:cNvSpPr>
            <a:spLocks noGrp="1"/>
          </p:cNvSpPr>
          <p:nvPr>
            <p:ph type="dt" sz="quarter" idx="12"/>
          </p:nvPr>
        </p:nvSpPr>
        <p:spPr>
          <a:xfrm>
            <a:off x="609600" y="228600"/>
            <a:ext cx="1893888" cy="276225"/>
          </a:xfrm>
        </p:spPr>
        <p:txBody>
          <a:bodyPr/>
          <a:lstStyle>
            <a:lvl1pPr>
              <a:defRPr/>
            </a:lvl1pPr>
          </a:lstStyle>
          <a:p>
            <a:pPr>
              <a:defRPr/>
            </a:pPr>
            <a:r>
              <a:rPr lang="en-US" smtClean="0">
                <a:solidFill>
                  <a:srgbClr val="000000"/>
                </a:solidFill>
              </a:rPr>
              <a:t>July 2019</a:t>
            </a:r>
            <a:endParaRPr lang="en-US">
              <a:solidFill>
                <a:srgbClr val="000000"/>
              </a:solidFill>
            </a:endParaRPr>
          </a:p>
        </p:txBody>
      </p:sp>
    </p:spTree>
    <p:extLst>
      <p:ext uri="{BB962C8B-B14F-4D97-AF65-F5344CB8AC3E}">
        <p14:creationId xmlns:p14="http://schemas.microsoft.com/office/powerpoint/2010/main" val="314351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 xmlns:a16="http://schemas.microsoft.com/office/drawing/2014/main" id="{45643344-A8A8-438F-8670-27ABC6875286}"/>
              </a:ext>
            </a:extLst>
          </p:cNvPr>
          <p:cNvSpPr>
            <a:spLocks noGrp="1" noChangeArrowheads="1"/>
          </p:cNvSpPr>
          <p:nvPr>
            <p:ph type="ftr" sz="quarter" idx="10"/>
          </p:nvPr>
        </p:nvSpPr>
        <p:spPr/>
        <p:txBody>
          <a:bodyPr/>
          <a:lstStyle>
            <a:lvl1pPr>
              <a:defRPr/>
            </a:lvl1pPr>
          </a:lstStyle>
          <a:p>
            <a:pPr>
              <a:defRPr/>
            </a:pPr>
            <a:r>
              <a:rPr lang="en-US" smtClean="0">
                <a:solidFill>
                  <a:srgbClr val="000000"/>
                </a:solidFill>
              </a:rPr>
              <a:t>Bob Heile, Decawave</a:t>
            </a:r>
            <a:endParaRPr lang="en-US">
              <a:solidFill>
                <a:srgbClr val="000000"/>
              </a:solidFill>
            </a:endParaRPr>
          </a:p>
        </p:txBody>
      </p:sp>
      <p:sp>
        <p:nvSpPr>
          <p:cNvPr id="5" name="Rectangle 6">
            <a:extLst>
              <a:ext uri="{FF2B5EF4-FFF2-40B4-BE49-F238E27FC236}">
                <a16:creationId xmlns="" xmlns:a16="http://schemas.microsoft.com/office/drawing/2014/main" id="{8D2DF256-86B4-465F-83E3-010CD040CD78}"/>
              </a:ext>
            </a:extLst>
          </p:cNvPr>
          <p:cNvSpPr>
            <a:spLocks noGrp="1" noChangeArrowheads="1"/>
          </p:cNvSpPr>
          <p:nvPr>
            <p:ph type="sldNum" sz="quarter" idx="11"/>
          </p:nvPr>
        </p:nvSpPr>
        <p:spPr/>
        <p:txBody>
          <a:bodyPr/>
          <a:lstStyle>
            <a:lvl1pPr>
              <a:defRPr/>
            </a:lvl1pPr>
          </a:lstStyle>
          <a:p>
            <a:r>
              <a:rPr lang="en-US" altLang="en-US">
                <a:solidFill>
                  <a:srgbClr val="000000"/>
                </a:solidFill>
              </a:rPr>
              <a:t>Slide </a:t>
            </a:r>
            <a:fld id="{6FAD6588-404E-44CD-8DE8-5B2A0053A63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21540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 xmlns:a16="http://schemas.microsoft.com/office/drawing/2014/main" id="{744061B3-33F0-40B7-84F6-88C6ACC0D25C}"/>
              </a:ext>
            </a:extLst>
          </p:cNvPr>
          <p:cNvSpPr>
            <a:spLocks noGrp="1" noChangeArrowheads="1"/>
          </p:cNvSpPr>
          <p:nvPr>
            <p:ph type="ftr" sz="quarter" idx="10"/>
          </p:nvPr>
        </p:nvSpPr>
        <p:spPr/>
        <p:txBody>
          <a:bodyPr/>
          <a:lstStyle>
            <a:lvl1pPr>
              <a:defRPr/>
            </a:lvl1pPr>
          </a:lstStyle>
          <a:p>
            <a:pPr>
              <a:defRPr/>
            </a:pPr>
            <a:r>
              <a:rPr lang="en-US" smtClean="0">
                <a:solidFill>
                  <a:srgbClr val="000000"/>
                </a:solidFill>
              </a:rPr>
              <a:t>Bob Heile, Decawave</a:t>
            </a:r>
            <a:endParaRPr lang="en-US">
              <a:solidFill>
                <a:srgbClr val="000000"/>
              </a:solidFill>
            </a:endParaRPr>
          </a:p>
        </p:txBody>
      </p:sp>
      <p:sp>
        <p:nvSpPr>
          <p:cNvPr id="6" name="Slide Number Placeholder 5">
            <a:extLst>
              <a:ext uri="{FF2B5EF4-FFF2-40B4-BE49-F238E27FC236}">
                <a16:creationId xmlns="" xmlns:a16="http://schemas.microsoft.com/office/drawing/2014/main" id="{DF75B5C7-2E6A-4B17-A9E1-0130B7837092}"/>
              </a:ext>
            </a:extLst>
          </p:cNvPr>
          <p:cNvSpPr>
            <a:spLocks noGrp="1" noChangeArrowheads="1"/>
          </p:cNvSpPr>
          <p:nvPr>
            <p:ph type="sldNum" sz="quarter" idx="11"/>
          </p:nvPr>
        </p:nvSpPr>
        <p:spPr/>
        <p:txBody>
          <a:bodyPr/>
          <a:lstStyle>
            <a:lvl1pPr>
              <a:defRPr/>
            </a:lvl1pPr>
          </a:lstStyle>
          <a:p>
            <a:r>
              <a:rPr lang="en-US" altLang="en-US">
                <a:solidFill>
                  <a:srgbClr val="000000"/>
                </a:solidFill>
              </a:rPr>
              <a:t>Slide </a:t>
            </a:r>
            <a:fld id="{6038E5E9-B4E9-476A-B041-D86F6423752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671592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 xmlns:a16="http://schemas.microsoft.com/office/drawing/2014/main" id="{41252490-A8EB-4D85-9543-181CCD4A72CB}"/>
              </a:ext>
            </a:extLst>
          </p:cNvPr>
          <p:cNvSpPr>
            <a:spLocks noGrp="1" noChangeArrowheads="1"/>
          </p:cNvSpPr>
          <p:nvPr>
            <p:ph type="ftr" sz="quarter" idx="10"/>
          </p:nvPr>
        </p:nvSpPr>
        <p:spPr/>
        <p:txBody>
          <a:bodyPr/>
          <a:lstStyle>
            <a:lvl1pPr>
              <a:defRPr/>
            </a:lvl1pPr>
          </a:lstStyle>
          <a:p>
            <a:pPr>
              <a:defRPr/>
            </a:pPr>
            <a:r>
              <a:rPr lang="en-US" smtClean="0">
                <a:solidFill>
                  <a:srgbClr val="000000"/>
                </a:solidFill>
              </a:rPr>
              <a:t>Bob Heile, Decawave</a:t>
            </a:r>
            <a:endParaRPr lang="en-US">
              <a:solidFill>
                <a:srgbClr val="000000"/>
              </a:solidFill>
            </a:endParaRPr>
          </a:p>
        </p:txBody>
      </p:sp>
      <p:sp>
        <p:nvSpPr>
          <p:cNvPr id="8" name="Rectangle 6">
            <a:extLst>
              <a:ext uri="{FF2B5EF4-FFF2-40B4-BE49-F238E27FC236}">
                <a16:creationId xmlns="" xmlns:a16="http://schemas.microsoft.com/office/drawing/2014/main" id="{F49E8138-5608-40C1-AF62-72974DB559B1}"/>
              </a:ext>
            </a:extLst>
          </p:cNvPr>
          <p:cNvSpPr>
            <a:spLocks noGrp="1" noChangeArrowheads="1"/>
          </p:cNvSpPr>
          <p:nvPr>
            <p:ph type="sldNum" sz="quarter" idx="11"/>
          </p:nvPr>
        </p:nvSpPr>
        <p:spPr/>
        <p:txBody>
          <a:bodyPr/>
          <a:lstStyle>
            <a:lvl1pPr>
              <a:defRPr/>
            </a:lvl1pPr>
          </a:lstStyle>
          <a:p>
            <a:r>
              <a:rPr lang="en-US" altLang="en-US">
                <a:solidFill>
                  <a:srgbClr val="000000"/>
                </a:solidFill>
              </a:rPr>
              <a:t>Slide </a:t>
            </a:r>
            <a:fld id="{90311647-3CAC-4CB2-A670-0D58737A65A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333143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4E915E18-1BBB-463E-9BCE-C70D129A42D8}"/>
              </a:ext>
            </a:extLst>
          </p:cNvPr>
          <p:cNvSpPr>
            <a:spLocks noGrp="1" noChangeArrowheads="1"/>
          </p:cNvSpPr>
          <p:nvPr>
            <p:ph type="dt" sz="half" idx="10"/>
          </p:nvPr>
        </p:nvSpPr>
        <p:spPr>
          <a:xfrm>
            <a:off x="696913" y="333375"/>
            <a:ext cx="1528762" cy="276225"/>
          </a:xfrm>
        </p:spPr>
        <p:txBody>
          <a:bodyPr/>
          <a:lstStyle>
            <a:lvl1pPr>
              <a:defRPr/>
            </a:lvl1pPr>
          </a:lstStyle>
          <a:p>
            <a:pPr>
              <a:defRPr/>
            </a:pPr>
            <a:r>
              <a:rPr lang="en-US" smtClean="0">
                <a:solidFill>
                  <a:srgbClr val="000000"/>
                </a:solidFill>
              </a:rPr>
              <a:t>July 2019</a:t>
            </a:r>
            <a:endParaRPr lang="en-US">
              <a:solidFill>
                <a:srgbClr val="000000"/>
              </a:solidFill>
            </a:endParaRPr>
          </a:p>
        </p:txBody>
      </p:sp>
      <p:sp>
        <p:nvSpPr>
          <p:cNvPr id="4" name="Rectangle 5">
            <a:extLst>
              <a:ext uri="{FF2B5EF4-FFF2-40B4-BE49-F238E27FC236}">
                <a16:creationId xmlns="" xmlns:a16="http://schemas.microsoft.com/office/drawing/2014/main" id="{EE63620E-A07E-4C51-B004-D7DB89F9EFA0}"/>
              </a:ext>
            </a:extLst>
          </p:cNvPr>
          <p:cNvSpPr>
            <a:spLocks noGrp="1" noChangeArrowheads="1"/>
          </p:cNvSpPr>
          <p:nvPr>
            <p:ph type="ftr" sz="quarter" idx="11"/>
          </p:nvPr>
        </p:nvSpPr>
        <p:spPr/>
        <p:txBody>
          <a:bodyPr/>
          <a:lstStyle>
            <a:lvl1pPr>
              <a:defRPr/>
            </a:lvl1pPr>
          </a:lstStyle>
          <a:p>
            <a:pPr>
              <a:defRPr/>
            </a:pPr>
            <a:r>
              <a:rPr lang="en-US" smtClean="0">
                <a:solidFill>
                  <a:srgbClr val="000000"/>
                </a:solidFill>
              </a:rPr>
              <a:t>Bob Heile, Decawave</a:t>
            </a:r>
            <a:endParaRPr lang="en-US">
              <a:solidFill>
                <a:srgbClr val="000000"/>
              </a:solidFill>
            </a:endParaRPr>
          </a:p>
        </p:txBody>
      </p:sp>
      <p:sp>
        <p:nvSpPr>
          <p:cNvPr id="5" name="Rectangle 6">
            <a:extLst>
              <a:ext uri="{FF2B5EF4-FFF2-40B4-BE49-F238E27FC236}">
                <a16:creationId xmlns="" xmlns:a16="http://schemas.microsoft.com/office/drawing/2014/main" id="{FB746E38-C987-4274-9D9E-5FE83DB3A5E3}"/>
              </a:ext>
            </a:extLst>
          </p:cNvPr>
          <p:cNvSpPr>
            <a:spLocks noGrp="1" noChangeArrowheads="1"/>
          </p:cNvSpPr>
          <p:nvPr>
            <p:ph type="sldNum" sz="quarter" idx="12"/>
          </p:nvPr>
        </p:nvSpPr>
        <p:spPr/>
        <p:txBody>
          <a:bodyPr/>
          <a:lstStyle>
            <a:lvl1pPr>
              <a:defRPr/>
            </a:lvl1pPr>
          </a:lstStyle>
          <a:p>
            <a:r>
              <a:rPr lang="en-US" altLang="en-US">
                <a:solidFill>
                  <a:srgbClr val="000000"/>
                </a:solidFill>
              </a:rPr>
              <a:t>Slide </a:t>
            </a:r>
            <a:fld id="{FAB12DB1-7E69-4A55-AC02-37C74B1089E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933208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81C7C3FB-B1FC-4DBB-8628-98AF66CB3E86}"/>
              </a:ext>
            </a:extLst>
          </p:cNvPr>
          <p:cNvSpPr>
            <a:spLocks noGrp="1" noChangeArrowheads="1"/>
          </p:cNvSpPr>
          <p:nvPr>
            <p:ph type="dt" sz="half" idx="10"/>
          </p:nvPr>
        </p:nvSpPr>
        <p:spPr>
          <a:xfrm>
            <a:off x="696913" y="333375"/>
            <a:ext cx="1528762" cy="276225"/>
          </a:xfrm>
        </p:spPr>
        <p:txBody>
          <a:bodyPr/>
          <a:lstStyle>
            <a:lvl1pPr>
              <a:defRPr/>
            </a:lvl1pPr>
          </a:lstStyle>
          <a:p>
            <a:pPr>
              <a:defRPr/>
            </a:pPr>
            <a:r>
              <a:rPr lang="en-US" smtClean="0">
                <a:solidFill>
                  <a:srgbClr val="000000"/>
                </a:solidFill>
              </a:rPr>
              <a:t>July 2019</a:t>
            </a:r>
            <a:endParaRPr lang="en-US">
              <a:solidFill>
                <a:srgbClr val="000000"/>
              </a:solidFill>
            </a:endParaRPr>
          </a:p>
        </p:txBody>
      </p:sp>
      <p:sp>
        <p:nvSpPr>
          <p:cNvPr id="3" name="Rectangle 5">
            <a:extLst>
              <a:ext uri="{FF2B5EF4-FFF2-40B4-BE49-F238E27FC236}">
                <a16:creationId xmlns="" xmlns:a16="http://schemas.microsoft.com/office/drawing/2014/main" id="{8B669338-0D39-4ED4-9D12-B71770900936}"/>
              </a:ext>
            </a:extLst>
          </p:cNvPr>
          <p:cNvSpPr>
            <a:spLocks noGrp="1" noChangeArrowheads="1"/>
          </p:cNvSpPr>
          <p:nvPr>
            <p:ph type="ftr" sz="quarter" idx="11"/>
          </p:nvPr>
        </p:nvSpPr>
        <p:spPr/>
        <p:txBody>
          <a:bodyPr/>
          <a:lstStyle>
            <a:lvl1pPr>
              <a:defRPr/>
            </a:lvl1pPr>
          </a:lstStyle>
          <a:p>
            <a:pPr>
              <a:defRPr/>
            </a:pPr>
            <a:r>
              <a:rPr lang="en-US" smtClean="0">
                <a:solidFill>
                  <a:srgbClr val="000000"/>
                </a:solidFill>
              </a:rPr>
              <a:t>Bob Heile, Decawave</a:t>
            </a:r>
            <a:endParaRPr lang="en-US">
              <a:solidFill>
                <a:srgbClr val="000000"/>
              </a:solidFill>
            </a:endParaRPr>
          </a:p>
        </p:txBody>
      </p:sp>
      <p:sp>
        <p:nvSpPr>
          <p:cNvPr id="4" name="Rectangle 6">
            <a:extLst>
              <a:ext uri="{FF2B5EF4-FFF2-40B4-BE49-F238E27FC236}">
                <a16:creationId xmlns="" xmlns:a16="http://schemas.microsoft.com/office/drawing/2014/main" id="{39C92D4D-06A6-4F3D-8601-2BBD55F4730E}"/>
              </a:ext>
            </a:extLst>
          </p:cNvPr>
          <p:cNvSpPr>
            <a:spLocks noGrp="1" noChangeArrowheads="1"/>
          </p:cNvSpPr>
          <p:nvPr>
            <p:ph type="sldNum" sz="quarter" idx="12"/>
          </p:nvPr>
        </p:nvSpPr>
        <p:spPr/>
        <p:txBody>
          <a:bodyPr/>
          <a:lstStyle>
            <a:lvl1pPr>
              <a:defRPr/>
            </a:lvl1pPr>
          </a:lstStyle>
          <a:p>
            <a:r>
              <a:rPr lang="en-US" altLang="en-US">
                <a:solidFill>
                  <a:srgbClr val="000000"/>
                </a:solidFill>
              </a:rPr>
              <a:t>Slide </a:t>
            </a:r>
            <a:fld id="{1C7FD42F-2BD0-4474-8047-DCCD78670CE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2435281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 xmlns:a16="http://schemas.microsoft.com/office/drawing/2014/main" id="{68C8DE89-20C9-4EFC-8DAE-01DB65AB5AD0}"/>
              </a:ext>
            </a:extLst>
          </p:cNvPr>
          <p:cNvSpPr>
            <a:spLocks noGrp="1" noChangeArrowheads="1"/>
          </p:cNvSpPr>
          <p:nvPr>
            <p:ph type="ftr" sz="quarter" idx="10"/>
          </p:nvPr>
        </p:nvSpPr>
        <p:spPr/>
        <p:txBody>
          <a:bodyPr/>
          <a:lstStyle>
            <a:lvl1pPr>
              <a:defRPr/>
            </a:lvl1pPr>
          </a:lstStyle>
          <a:p>
            <a:pPr>
              <a:defRPr/>
            </a:pPr>
            <a:r>
              <a:rPr lang="en-US" smtClean="0">
                <a:solidFill>
                  <a:srgbClr val="000000"/>
                </a:solidFill>
              </a:rPr>
              <a:t>Bob Heile, Decawave</a:t>
            </a:r>
            <a:endParaRPr lang="en-US">
              <a:solidFill>
                <a:srgbClr val="000000"/>
              </a:solidFill>
            </a:endParaRPr>
          </a:p>
        </p:txBody>
      </p:sp>
      <p:sp>
        <p:nvSpPr>
          <p:cNvPr id="6" name="Slide Number Placeholder 5">
            <a:extLst>
              <a:ext uri="{FF2B5EF4-FFF2-40B4-BE49-F238E27FC236}">
                <a16:creationId xmlns="" xmlns:a16="http://schemas.microsoft.com/office/drawing/2014/main" id="{BC3F89BA-3025-4CD1-8013-FFAD029AC221}"/>
              </a:ext>
            </a:extLst>
          </p:cNvPr>
          <p:cNvSpPr>
            <a:spLocks noGrp="1" noChangeArrowheads="1"/>
          </p:cNvSpPr>
          <p:nvPr>
            <p:ph type="sldNum" sz="quarter" idx="11"/>
          </p:nvPr>
        </p:nvSpPr>
        <p:spPr/>
        <p:txBody>
          <a:bodyPr/>
          <a:lstStyle>
            <a:lvl1pPr>
              <a:defRPr/>
            </a:lvl1pPr>
          </a:lstStyle>
          <a:p>
            <a:r>
              <a:rPr lang="en-US" altLang="en-US">
                <a:solidFill>
                  <a:srgbClr val="000000"/>
                </a:solidFill>
              </a:rPr>
              <a:t>Slide </a:t>
            </a:r>
            <a:fld id="{A5B9C5EB-CD7E-4B75-AA58-B66BCBDAC7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274951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a:extLst>
              <a:ext uri="{FF2B5EF4-FFF2-40B4-BE49-F238E27FC236}">
                <a16:creationId xmlns="" xmlns:a16="http://schemas.microsoft.com/office/drawing/2014/main" id="{71F2C665-C1B5-4D54-92A2-25AA8DBEC42A}"/>
              </a:ext>
            </a:extLst>
          </p:cNvPr>
          <p:cNvSpPr>
            <a:spLocks noGrp="1" noChangeArrowheads="1"/>
          </p:cNvSpPr>
          <p:nvPr>
            <p:ph type="ftr" sz="quarter" idx="10"/>
          </p:nvPr>
        </p:nvSpPr>
        <p:spPr/>
        <p:txBody>
          <a:bodyPr/>
          <a:lstStyle>
            <a:lvl1pPr>
              <a:defRPr/>
            </a:lvl1pPr>
          </a:lstStyle>
          <a:p>
            <a:pPr>
              <a:defRPr/>
            </a:pPr>
            <a:r>
              <a:rPr lang="en-US" smtClean="0">
                <a:solidFill>
                  <a:srgbClr val="000000"/>
                </a:solidFill>
              </a:rPr>
              <a:t>Bob Heile, Decawave</a:t>
            </a:r>
            <a:endParaRPr lang="en-US">
              <a:solidFill>
                <a:srgbClr val="000000"/>
              </a:solidFill>
            </a:endParaRPr>
          </a:p>
        </p:txBody>
      </p:sp>
      <p:sp>
        <p:nvSpPr>
          <p:cNvPr id="6" name="Slide Number Placeholder 5">
            <a:extLst>
              <a:ext uri="{FF2B5EF4-FFF2-40B4-BE49-F238E27FC236}">
                <a16:creationId xmlns="" xmlns:a16="http://schemas.microsoft.com/office/drawing/2014/main" id="{27ECAC25-FA1D-4ED0-ABD2-B28BC23BE29D}"/>
              </a:ext>
            </a:extLst>
          </p:cNvPr>
          <p:cNvSpPr>
            <a:spLocks noGrp="1" noChangeArrowheads="1"/>
          </p:cNvSpPr>
          <p:nvPr>
            <p:ph type="sldNum" sz="quarter" idx="11"/>
          </p:nvPr>
        </p:nvSpPr>
        <p:spPr/>
        <p:txBody>
          <a:bodyPr/>
          <a:lstStyle>
            <a:lvl1pPr>
              <a:defRPr/>
            </a:lvl1pPr>
          </a:lstStyle>
          <a:p>
            <a:r>
              <a:rPr lang="en-US" altLang="en-US">
                <a:solidFill>
                  <a:srgbClr val="000000"/>
                </a:solidFill>
              </a:rPr>
              <a:t>Slide </a:t>
            </a:r>
            <a:fld id="{336F7C9F-2E7F-43F5-AA6D-6E7F77BE07B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9046428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 xmlns:a16="http://schemas.microsoft.com/office/drawing/2014/main" id="{2FA4C9BB-A750-4EBE-8EB2-B949360E1EAE}"/>
              </a:ext>
            </a:extLst>
          </p:cNvPr>
          <p:cNvSpPr>
            <a:spLocks noGrp="1" noChangeArrowheads="1"/>
          </p:cNvSpPr>
          <p:nvPr>
            <p:ph type="ftr" sz="quarter" idx="10"/>
          </p:nvPr>
        </p:nvSpPr>
        <p:spPr/>
        <p:txBody>
          <a:bodyPr/>
          <a:lstStyle>
            <a:lvl1pPr>
              <a:defRPr/>
            </a:lvl1pPr>
          </a:lstStyle>
          <a:p>
            <a:pPr>
              <a:defRPr/>
            </a:pPr>
            <a:r>
              <a:rPr lang="en-US" smtClean="0">
                <a:solidFill>
                  <a:srgbClr val="000000"/>
                </a:solidFill>
              </a:rPr>
              <a:t>Bob Heile, Decawave</a:t>
            </a:r>
            <a:endParaRPr lang="en-US">
              <a:solidFill>
                <a:srgbClr val="000000"/>
              </a:solidFill>
            </a:endParaRPr>
          </a:p>
        </p:txBody>
      </p:sp>
      <p:sp>
        <p:nvSpPr>
          <p:cNvPr id="5" name="Rectangle 6">
            <a:extLst>
              <a:ext uri="{FF2B5EF4-FFF2-40B4-BE49-F238E27FC236}">
                <a16:creationId xmlns="" xmlns:a16="http://schemas.microsoft.com/office/drawing/2014/main" id="{20A9964C-B09E-41B3-8312-ED79A9DAAAFE}"/>
              </a:ext>
            </a:extLst>
          </p:cNvPr>
          <p:cNvSpPr>
            <a:spLocks noGrp="1" noChangeArrowheads="1"/>
          </p:cNvSpPr>
          <p:nvPr>
            <p:ph type="sldNum" sz="quarter" idx="11"/>
          </p:nvPr>
        </p:nvSpPr>
        <p:spPr/>
        <p:txBody>
          <a:bodyPr/>
          <a:lstStyle>
            <a:lvl1pPr>
              <a:defRPr/>
            </a:lvl1pPr>
          </a:lstStyle>
          <a:p>
            <a:r>
              <a:rPr lang="en-US" altLang="en-US">
                <a:solidFill>
                  <a:srgbClr val="000000"/>
                </a:solidFill>
              </a:rPr>
              <a:t>Slide </a:t>
            </a:r>
            <a:fld id="{2AB6B13C-43E6-4C87-9305-DF59368C435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881015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 xmlns:a16="http://schemas.microsoft.com/office/drawing/2014/main" id="{1A2E566A-756E-4778-902D-4542D3DB14EF}"/>
              </a:ext>
            </a:extLst>
          </p:cNvPr>
          <p:cNvSpPr>
            <a:spLocks noGrp="1" noChangeArrowheads="1"/>
          </p:cNvSpPr>
          <p:nvPr>
            <p:ph type="ftr" sz="quarter" idx="10"/>
          </p:nvPr>
        </p:nvSpPr>
        <p:spPr/>
        <p:txBody>
          <a:bodyPr/>
          <a:lstStyle>
            <a:lvl1pPr>
              <a:defRPr/>
            </a:lvl1pPr>
          </a:lstStyle>
          <a:p>
            <a:pPr>
              <a:defRPr/>
            </a:pPr>
            <a:r>
              <a:rPr lang="en-US" smtClean="0">
                <a:solidFill>
                  <a:srgbClr val="000000"/>
                </a:solidFill>
              </a:rPr>
              <a:t>Bob Heile, Decawave</a:t>
            </a:r>
            <a:endParaRPr lang="en-US">
              <a:solidFill>
                <a:srgbClr val="000000"/>
              </a:solidFill>
            </a:endParaRPr>
          </a:p>
        </p:txBody>
      </p:sp>
      <p:sp>
        <p:nvSpPr>
          <p:cNvPr id="5" name="Rectangle 6">
            <a:extLst>
              <a:ext uri="{FF2B5EF4-FFF2-40B4-BE49-F238E27FC236}">
                <a16:creationId xmlns="" xmlns:a16="http://schemas.microsoft.com/office/drawing/2014/main" id="{033C238A-7B4D-4E66-B531-B96648E4721E}"/>
              </a:ext>
            </a:extLst>
          </p:cNvPr>
          <p:cNvSpPr>
            <a:spLocks noGrp="1" noChangeArrowheads="1"/>
          </p:cNvSpPr>
          <p:nvPr>
            <p:ph type="sldNum" sz="quarter" idx="11"/>
          </p:nvPr>
        </p:nvSpPr>
        <p:spPr/>
        <p:txBody>
          <a:bodyPr/>
          <a:lstStyle>
            <a:lvl1pPr>
              <a:defRPr/>
            </a:lvl1pPr>
          </a:lstStyle>
          <a:p>
            <a:r>
              <a:rPr lang="en-US" altLang="en-US">
                <a:solidFill>
                  <a:srgbClr val="000000"/>
                </a:solidFill>
              </a:rPr>
              <a:t>Slide </a:t>
            </a:r>
            <a:fld id="{285EB703-1A88-4A40-87F3-EB749F41ED7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51281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Robert F. Heile, Decawave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Tree>
    <p:extLst>
      <p:ext uri="{BB962C8B-B14F-4D97-AF65-F5344CB8AC3E}">
        <p14:creationId xmlns:p14="http://schemas.microsoft.com/office/powerpoint/2010/main" val="23874731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 xmlns:a16="http://schemas.microsoft.com/office/drawing/2014/main" id="{5AAB9734-6C64-4871-966D-D42B303BA7CA}"/>
              </a:ext>
            </a:extLst>
          </p:cNvPr>
          <p:cNvSpPr>
            <a:spLocks noGrp="1" noChangeArrowheads="1"/>
          </p:cNvSpPr>
          <p:nvPr>
            <p:ph type="ftr" sz="quarter" idx="10"/>
          </p:nvPr>
        </p:nvSpPr>
        <p:spPr/>
        <p:txBody>
          <a:bodyPr/>
          <a:lstStyle>
            <a:lvl1pPr>
              <a:defRPr/>
            </a:lvl1pPr>
          </a:lstStyle>
          <a:p>
            <a:pPr>
              <a:defRPr/>
            </a:pPr>
            <a:r>
              <a:rPr lang="en-US" smtClean="0">
                <a:solidFill>
                  <a:srgbClr val="000000"/>
                </a:solidFill>
              </a:rPr>
              <a:t>Bob Heile, Decawave</a:t>
            </a:r>
            <a:endParaRPr lang="en-US">
              <a:solidFill>
                <a:srgbClr val="000000"/>
              </a:solidFill>
            </a:endParaRPr>
          </a:p>
        </p:txBody>
      </p:sp>
      <p:sp>
        <p:nvSpPr>
          <p:cNvPr id="6" name="Slide Number Placeholder 5">
            <a:extLst>
              <a:ext uri="{FF2B5EF4-FFF2-40B4-BE49-F238E27FC236}">
                <a16:creationId xmlns="" xmlns:a16="http://schemas.microsoft.com/office/drawing/2014/main" id="{3B25820E-9E1C-4A04-976E-E3B1BB713551}"/>
              </a:ext>
            </a:extLst>
          </p:cNvPr>
          <p:cNvSpPr>
            <a:spLocks noGrp="1" noChangeArrowheads="1"/>
          </p:cNvSpPr>
          <p:nvPr>
            <p:ph type="sldNum" sz="quarter" idx="11"/>
          </p:nvPr>
        </p:nvSpPr>
        <p:spPr/>
        <p:txBody>
          <a:bodyPr/>
          <a:lstStyle>
            <a:lvl1pPr>
              <a:defRPr/>
            </a:lvl1pPr>
          </a:lstStyle>
          <a:p>
            <a:r>
              <a:rPr lang="en-US" altLang="en-US">
                <a:solidFill>
                  <a:srgbClr val="000000"/>
                </a:solidFill>
              </a:rPr>
              <a:t>Slide </a:t>
            </a:r>
            <a:fld id="{C88D8CC7-68DF-4D73-ACFB-2174464C871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911218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 xmlns:a16="http://schemas.microsoft.com/office/drawing/2014/main" id="{749DFBDD-4102-4AE0-9052-35AF2061C88D}"/>
              </a:ext>
            </a:extLst>
          </p:cNvPr>
          <p:cNvSpPr>
            <a:spLocks noGrp="1" noChangeArrowheads="1"/>
          </p:cNvSpPr>
          <p:nvPr>
            <p:ph type="ftr" sz="quarter" idx="10"/>
          </p:nvPr>
        </p:nvSpPr>
        <p:spPr/>
        <p:txBody>
          <a:bodyPr/>
          <a:lstStyle>
            <a:lvl1pPr>
              <a:defRPr/>
            </a:lvl1pPr>
          </a:lstStyle>
          <a:p>
            <a:pPr>
              <a:defRPr/>
            </a:pPr>
            <a:r>
              <a:rPr lang="en-US" smtClean="0">
                <a:solidFill>
                  <a:srgbClr val="000000"/>
                </a:solidFill>
              </a:rPr>
              <a:t>Bob Heile, Decawave</a:t>
            </a:r>
            <a:endParaRPr lang="en-US">
              <a:solidFill>
                <a:srgbClr val="000000"/>
              </a:solidFill>
            </a:endParaRPr>
          </a:p>
        </p:txBody>
      </p:sp>
      <p:sp>
        <p:nvSpPr>
          <p:cNvPr id="7" name="Slide Number Placeholder 6">
            <a:extLst>
              <a:ext uri="{FF2B5EF4-FFF2-40B4-BE49-F238E27FC236}">
                <a16:creationId xmlns="" xmlns:a16="http://schemas.microsoft.com/office/drawing/2014/main" id="{BDA3CFD0-CE08-4B1C-8B79-BC3B4B6E4EF1}"/>
              </a:ext>
            </a:extLst>
          </p:cNvPr>
          <p:cNvSpPr>
            <a:spLocks noGrp="1" noChangeArrowheads="1"/>
          </p:cNvSpPr>
          <p:nvPr>
            <p:ph type="sldNum" sz="quarter" idx="11"/>
          </p:nvPr>
        </p:nvSpPr>
        <p:spPr/>
        <p:txBody>
          <a:bodyPr/>
          <a:lstStyle>
            <a:lvl1pPr>
              <a:defRPr/>
            </a:lvl1pPr>
          </a:lstStyle>
          <a:p>
            <a:r>
              <a:rPr lang="en-US" altLang="en-US">
                <a:solidFill>
                  <a:srgbClr val="000000"/>
                </a:solidFill>
              </a:rPr>
              <a:t>Slide </a:t>
            </a:r>
            <a:fld id="{28649DAE-B969-4CAC-A796-386B78BA3B7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335862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5">
            <a:extLst>
              <a:ext uri="{FF2B5EF4-FFF2-40B4-BE49-F238E27FC236}">
                <a16:creationId xmlns="" xmlns:a16="http://schemas.microsoft.com/office/drawing/2014/main" id="{5503F142-0124-4486-9982-9643F1D7BEAD}"/>
              </a:ext>
            </a:extLst>
          </p:cNvPr>
          <p:cNvSpPr>
            <a:spLocks noGrp="1" noChangeArrowheads="1"/>
          </p:cNvSpPr>
          <p:nvPr>
            <p:ph type="ftr" sz="quarter" idx="10"/>
          </p:nvPr>
        </p:nvSpPr>
        <p:spPr/>
        <p:txBody>
          <a:bodyPr/>
          <a:lstStyle>
            <a:lvl1pPr>
              <a:defRPr/>
            </a:lvl1pPr>
          </a:lstStyle>
          <a:p>
            <a:pPr>
              <a:defRPr/>
            </a:pPr>
            <a:r>
              <a:rPr lang="en-US" smtClean="0">
                <a:solidFill>
                  <a:srgbClr val="000000"/>
                </a:solidFill>
              </a:rPr>
              <a:t>Bob Heile, Decawave</a:t>
            </a:r>
            <a:endParaRPr lang="en-US">
              <a:solidFill>
                <a:srgbClr val="000000"/>
              </a:solidFill>
            </a:endParaRPr>
          </a:p>
        </p:txBody>
      </p:sp>
      <p:sp>
        <p:nvSpPr>
          <p:cNvPr id="5" name="Rectangle 6">
            <a:extLst>
              <a:ext uri="{FF2B5EF4-FFF2-40B4-BE49-F238E27FC236}">
                <a16:creationId xmlns="" xmlns:a16="http://schemas.microsoft.com/office/drawing/2014/main" id="{D0D22469-5E03-4364-8A67-86396190DADB}"/>
              </a:ext>
            </a:extLst>
          </p:cNvPr>
          <p:cNvSpPr>
            <a:spLocks noGrp="1" noChangeArrowheads="1"/>
          </p:cNvSpPr>
          <p:nvPr>
            <p:ph type="sldNum" sz="quarter" idx="11"/>
          </p:nvPr>
        </p:nvSpPr>
        <p:spPr/>
        <p:txBody>
          <a:bodyPr/>
          <a:lstStyle>
            <a:lvl1pPr>
              <a:defRPr/>
            </a:lvl1pPr>
          </a:lstStyle>
          <a:p>
            <a:r>
              <a:rPr lang="en-US" altLang="en-US">
                <a:solidFill>
                  <a:srgbClr val="000000"/>
                </a:solidFill>
              </a:rPr>
              <a:t>Slide </a:t>
            </a:r>
            <a:fld id="{909BFA5A-6B36-43F0-B1E9-59B56E63E5E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01401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Robert F. Heile, Decawave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Robert F. Heile, Decawave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Robert F. Heile, Decawave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Robert F. Heile, Decawave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theme" Target="../theme/theme4.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smtClean="0"/>
              <a:t>July 2019</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smtClean="0"/>
              <a:t>Robert F. Heile, Decawave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a:t>
            </a:r>
            <a:r>
              <a:rPr lang="en-US" sz="1400" b="1" dirty="0" smtClean="0">
                <a:latin typeface="Times New Roman" charset="0"/>
                <a:ea typeface="ＭＳ Ｐゴシック" charset="0"/>
              </a:rPr>
              <a:t>802.15-19-0373-00</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sz="1200">
                <a:solidFill>
                  <a:srgbClr val="000000"/>
                </a:solidFill>
              </a:rPr>
              <a:t>Slide </a:t>
            </a:r>
            <a:fld id="{805136A3-916A-4787-9964-0B5266AD54D8}" type="slidenum">
              <a:rPr lang="en-US" altLang="en-US" sz="1200">
                <a:solidFill>
                  <a:srgbClr val="000000"/>
                </a:solidFill>
              </a:rPr>
              <a:pPr>
                <a:defRPr/>
              </a:pPr>
              <a:t>‹#›</a:t>
            </a:fld>
            <a:endParaRPr lang="en-US" altLang="en-US" sz="1200">
              <a:solidFill>
                <a:srgbClr val="000000"/>
              </a:solidFill>
            </a:endParaRPr>
          </a:p>
        </p:txBody>
      </p:sp>
      <p:sp>
        <p:nvSpPr>
          <p:cNvPr id="1031" name="Rectangle 7"/>
          <p:cNvSpPr>
            <a:spLocks noChangeArrowheads="1"/>
          </p:cNvSpPr>
          <p:nvPr userDrawn="1"/>
        </p:nvSpPr>
        <p:spPr bwMode="auto">
          <a:xfrm>
            <a:off x="534270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solidFill>
                  <a:srgbClr val="000000"/>
                </a:solidFill>
              </a:rPr>
              <a:t>doc.: </a:t>
            </a:r>
            <a:r>
              <a:rPr lang="en-US" altLang="en-US" sz="1800" b="1" dirty="0" smtClean="0">
                <a:solidFill>
                  <a:srgbClr val="000000"/>
                </a:solidFill>
              </a:rPr>
              <a:t>15-19</a:t>
            </a:r>
            <a:r>
              <a:rPr lang="en-US" sz="1800" b="1" dirty="0" smtClean="0">
                <a:solidFill>
                  <a:srgbClr val="000000"/>
                </a:solidFill>
              </a:rPr>
              <a:t>-0359-00-0013</a:t>
            </a:r>
            <a:endParaRPr lang="en-US" altLang="en-US" sz="1800" b="1" dirty="0">
              <a:solidFill>
                <a:srgbClr val="000000"/>
              </a:solidFill>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sz="1200">
              <a:solidFill>
                <a:srgbClr val="000000"/>
              </a:solidFill>
            </a:endParaRP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solidFill>
                  <a:srgbClr val="000000"/>
                </a:solidFill>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sz="1200">
              <a:solidFill>
                <a:srgbClr val="000000"/>
              </a:solidFill>
            </a:endParaRPr>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solidFill>
                  <a:srgbClr val="000000"/>
                </a:solidFill>
              </a:rPr>
              <a:t>Volker Jungnickel (</a:t>
            </a:r>
            <a:r>
              <a:rPr lang="en-US" altLang="en-US" err="1">
                <a:solidFill>
                  <a:srgbClr val="000000"/>
                </a:solidFill>
              </a:rPr>
              <a:t>Fraunhofer</a:t>
            </a:r>
            <a:r>
              <a:rPr lang="en-US" altLang="en-US">
                <a:solidFill>
                  <a:srgbClr val="000000"/>
                </a:solidFill>
              </a:rPr>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solidFill>
                  <a:srgbClr val="000000"/>
                </a:solidFill>
              </a:rPr>
              <a:t>July 2018</a:t>
            </a:r>
            <a:endParaRPr lang="en-US" altLang="en-US" dirty="0">
              <a:solidFill>
                <a:srgbClr val="000000"/>
              </a:solidFill>
            </a:endParaRPr>
          </a:p>
        </p:txBody>
      </p:sp>
    </p:spTree>
    <p:extLst>
      <p:ext uri="{BB962C8B-B14F-4D97-AF65-F5344CB8AC3E}">
        <p14:creationId xmlns:p14="http://schemas.microsoft.com/office/powerpoint/2010/main" val="178834932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pPr defTabSz="457200" eaLnBrk="1" fontAlgn="auto" hangingPunct="1">
              <a:spcBef>
                <a:spcPts val="0"/>
              </a:spcBef>
              <a:spcAft>
                <a:spcPts val="0"/>
              </a:spcAft>
            </a:pPr>
            <a:r>
              <a:rPr lang="en-US" altLang="ja-JP" dirty="0">
                <a:solidFill>
                  <a:srgbClr val="000000"/>
                </a:solidFill>
                <a:latin typeface="Arial"/>
              </a:rPr>
              <a:t>Slide </a:t>
            </a:r>
            <a:fld id="{EAFD9030-C83D-42D9-9BFB-ADDEB84EB1F4}" type="slidenum">
              <a:rPr lang="en-US" altLang="ja-JP" smtClean="0">
                <a:solidFill>
                  <a:srgbClr val="000000"/>
                </a:solidFill>
                <a:latin typeface="Arial"/>
              </a:rPr>
              <a:pPr defTabSz="457200" eaLnBrk="1" fontAlgn="auto" hangingPunct="1">
                <a:spcBef>
                  <a:spcPts val="0"/>
                </a:spcBef>
                <a:spcAft>
                  <a:spcPts val="0"/>
                </a:spcAft>
              </a:pPr>
              <a:t>‹#›</a:t>
            </a:fld>
            <a:endParaRPr lang="en-US" altLang="ja-JP" dirty="0">
              <a:solidFill>
                <a:srgbClr val="000000"/>
              </a:solidFill>
              <a:latin typeface="Arial"/>
            </a:endParaRPr>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algn="r" defTabSz="457200" eaLnBrk="1" fontAlgn="auto" hangingPunct="1">
              <a:spcBef>
                <a:spcPts val="0"/>
              </a:spcBef>
              <a:spcAft>
                <a:spcPts val="0"/>
              </a:spcAft>
            </a:pPr>
            <a:r>
              <a:rPr lang="en-US" altLang="ja-JP" sz="1400" b="1" dirty="0">
                <a:solidFill>
                  <a:srgbClr val="000000"/>
                </a:solidFill>
                <a:latin typeface="Arial"/>
                <a:ea typeface="ＭＳ Ｐゴシック" charset="-128"/>
              </a:rPr>
              <a:t>doc.: IEEE 802.15-19-0337-00-0dep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57200" eaLnBrk="1" fontAlgn="auto" hangingPunct="1">
              <a:spcBef>
                <a:spcPts val="0"/>
              </a:spcBef>
              <a:spcAft>
                <a:spcPts val="0"/>
              </a:spcAft>
            </a:pPr>
            <a:endParaRPr lang="ja-JP" altLang="en-US" sz="1800" dirty="0">
              <a:solidFill>
                <a:srgbClr val="000000"/>
              </a:solidFill>
              <a:latin typeface="Arial"/>
              <a:ea typeface="+mn-ea"/>
            </a:endParaRPr>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457200" eaLnBrk="1" fontAlgn="auto" hangingPunct="1">
              <a:spcBef>
                <a:spcPts val="0"/>
              </a:spcBef>
              <a:spcAft>
                <a:spcPts val="0"/>
              </a:spcAft>
            </a:pPr>
            <a:r>
              <a:rPr lang="en-US" altLang="ja-JP" sz="1400" dirty="0">
                <a:solidFill>
                  <a:srgbClr val="000000"/>
                </a:solidFill>
                <a:latin typeface="Arial"/>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57200" eaLnBrk="1" fontAlgn="auto" hangingPunct="1">
              <a:spcBef>
                <a:spcPts val="0"/>
              </a:spcBef>
              <a:spcAft>
                <a:spcPts val="0"/>
              </a:spcAft>
            </a:pPr>
            <a:endParaRPr lang="ja-JP" altLang="en-US" sz="1800" dirty="0">
              <a:solidFill>
                <a:srgbClr val="000000"/>
              </a:solidFill>
              <a:latin typeface="Arial"/>
              <a:ea typeface="+mn-ea"/>
            </a:endParaRP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defTabSz="457200" eaLnBrk="1" fontAlgn="auto" hangingPunct="1">
              <a:spcBef>
                <a:spcPts val="0"/>
              </a:spcBef>
              <a:spcAft>
                <a:spcPts val="0"/>
              </a:spcAft>
            </a:pPr>
            <a:r>
              <a:rPr lang="en-US" altLang="ja-JP" dirty="0">
                <a:solidFill>
                  <a:srgbClr val="000000"/>
                </a:solidFill>
                <a:latin typeface="Arial"/>
              </a:rPr>
              <a:t>July 2019</a:t>
            </a:r>
          </a:p>
        </p:txBody>
      </p:sp>
      <p:sp>
        <p:nvSpPr>
          <p:cNvPr id="6" name="正方形/長方形 5">
            <a:extLst>
              <a:ext uri="{FF2B5EF4-FFF2-40B4-BE49-F238E27FC236}">
                <a16:creationId xmlns:a16="http://schemas.microsoft.com/office/drawing/2014/main" xmlns="" id="{FF71F571-CAD7-4BBF-9A09-D0A9CC9BECC6}"/>
              </a:ext>
            </a:extLst>
          </p:cNvPr>
          <p:cNvSpPr/>
          <p:nvPr userDrawn="1"/>
        </p:nvSpPr>
        <p:spPr>
          <a:xfrm>
            <a:off x="5800176" y="6430159"/>
            <a:ext cx="2755883" cy="307777"/>
          </a:xfrm>
          <a:prstGeom prst="rect">
            <a:avLst/>
          </a:prstGeom>
        </p:spPr>
        <p:txBody>
          <a:bodyPr wrap="none">
            <a:spAutoFit/>
          </a:bodyPr>
          <a:lstStyle/>
          <a:p>
            <a:pPr defTabSz="457200" eaLnBrk="1" fontAlgn="auto" hangingPunct="1">
              <a:spcBef>
                <a:spcPts val="0"/>
              </a:spcBef>
              <a:spcAft>
                <a:spcPts val="0"/>
              </a:spcAft>
            </a:pPr>
            <a:r>
              <a:rPr lang="en-US" altLang="ja-JP" sz="1400" dirty="0">
                <a:solidFill>
                  <a:srgbClr val="000000"/>
                </a:solidFill>
                <a:latin typeface="Arial"/>
                <a:ea typeface="+mn-ea"/>
              </a:rPr>
              <a:t>Ryuji Kohno(YNU/CWC-Nippon)</a:t>
            </a:r>
          </a:p>
        </p:txBody>
      </p:sp>
    </p:spTree>
    <p:extLst>
      <p:ext uri="{BB962C8B-B14F-4D97-AF65-F5344CB8AC3E}">
        <p14:creationId xmlns:p14="http://schemas.microsoft.com/office/powerpoint/2010/main" val="331134134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a:extLst>
              <a:ext uri="{FF2B5EF4-FFF2-40B4-BE49-F238E27FC236}">
                <a16:creationId xmlns="" xmlns:a16="http://schemas.microsoft.com/office/drawing/2014/main" id="{9DEA2AD9-C27A-414E-82CF-87CB7C529E30}"/>
              </a:ext>
            </a:extLst>
          </p:cNvPr>
          <p:cNvSpPr>
            <a:spLocks noGrp="1" noChangeArrowheads="1"/>
          </p:cNvSpPr>
          <p:nvPr>
            <p:ph type="ftr" sz="quarter" idx="3"/>
          </p:nvPr>
        </p:nvSpPr>
        <p:spPr bwMode="auto">
          <a:xfrm>
            <a:off x="5187950" y="6475413"/>
            <a:ext cx="33559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pPr>
              <a:defRPr/>
            </a:pPr>
            <a:r>
              <a:rPr lang="en-US" smtClean="0">
                <a:solidFill>
                  <a:srgbClr val="000000"/>
                </a:solidFill>
                <a:ea typeface="+mn-ea"/>
              </a:rPr>
              <a:t>Bob Heile, Decawave</a:t>
            </a:r>
            <a:endParaRPr lang="en-US">
              <a:solidFill>
                <a:srgbClr val="000000"/>
              </a:solidFill>
              <a:ea typeface="+mn-ea"/>
            </a:endParaRPr>
          </a:p>
        </p:txBody>
      </p:sp>
      <p:sp>
        <p:nvSpPr>
          <p:cNvPr id="1030" name="Rectangle 6">
            <a:extLst>
              <a:ext uri="{FF2B5EF4-FFF2-40B4-BE49-F238E27FC236}">
                <a16:creationId xmlns="" xmlns:a16="http://schemas.microsoft.com/office/drawing/2014/main" id="{6A2DA543-6E1C-49C9-96CE-63F17709D657}"/>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solidFill>
                  <a:schemeClr val="tx1"/>
                </a:solidFill>
              </a:defRPr>
            </a:lvl1pPr>
          </a:lstStyle>
          <a:p>
            <a:r>
              <a:rPr lang="en-US" altLang="en-US">
                <a:solidFill>
                  <a:srgbClr val="000000"/>
                </a:solidFill>
                <a:ea typeface="+mn-ea"/>
              </a:rPr>
              <a:t>Slide </a:t>
            </a:r>
            <a:fld id="{04F9E4E4-F6B2-4814-84DF-6B590C18E80B}" type="slidenum">
              <a:rPr lang="en-US" altLang="en-US">
                <a:solidFill>
                  <a:srgbClr val="000000"/>
                </a:solidFill>
                <a:ea typeface="+mn-ea"/>
              </a:rPr>
              <a:pPr/>
              <a:t>‹#›</a:t>
            </a:fld>
            <a:endParaRPr lang="en-US" altLang="en-US">
              <a:solidFill>
                <a:srgbClr val="000000"/>
              </a:solidFill>
              <a:ea typeface="+mn-ea"/>
            </a:endParaRPr>
          </a:p>
        </p:txBody>
      </p:sp>
      <p:sp>
        <p:nvSpPr>
          <p:cNvPr id="2" name="Rectangle 7">
            <a:extLst>
              <a:ext uri="{FF2B5EF4-FFF2-40B4-BE49-F238E27FC236}">
                <a16:creationId xmlns="" xmlns:a16="http://schemas.microsoft.com/office/drawing/2014/main" id="{8ED40B50-3A8A-4CF0-9623-445958BD39A7}"/>
              </a:ext>
            </a:extLst>
          </p:cNvPr>
          <p:cNvSpPr>
            <a:spLocks noChangeArrowheads="1"/>
          </p:cNvSpPr>
          <p:nvPr/>
        </p:nvSpPr>
        <p:spPr bwMode="auto">
          <a:xfrm>
            <a:off x="5792530" y="363380"/>
            <a:ext cx="26529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3200" b="1">
                <a:solidFill>
                  <a:schemeClr val="tx2"/>
                </a:solidFill>
                <a:latin typeface="Times New Roman" pitchFamily="18" charset="0"/>
              </a:defRPr>
            </a:lvl1pPr>
            <a:lvl2pPr marL="742950" indent="-285750">
              <a:defRPr sz="3200" b="1">
                <a:solidFill>
                  <a:schemeClr val="tx2"/>
                </a:solidFill>
                <a:latin typeface="Times New Roman" pitchFamily="18" charset="0"/>
              </a:defRPr>
            </a:lvl2pPr>
            <a:lvl3pPr marL="1143000" indent="-228600">
              <a:defRPr sz="3200" b="1">
                <a:solidFill>
                  <a:schemeClr val="tx2"/>
                </a:solidFill>
                <a:latin typeface="Times New Roman" pitchFamily="18" charset="0"/>
              </a:defRPr>
            </a:lvl3pPr>
            <a:lvl4pPr marL="1600200" indent="-228600">
              <a:defRPr sz="3200" b="1">
                <a:solidFill>
                  <a:schemeClr val="tx2"/>
                </a:solidFill>
                <a:latin typeface="Times New Roman" pitchFamily="18" charset="0"/>
              </a:defRPr>
            </a:lvl4pPr>
            <a:lvl5pPr marL="457200">
              <a:defRPr sz="3200" b="1">
                <a:solidFill>
                  <a:schemeClr val="tx2"/>
                </a:solidFill>
                <a:latin typeface="Times New Roman" pitchFamily="18" charset="0"/>
              </a:defRPr>
            </a:lvl5pPr>
            <a:lvl6pPr marL="914400" algn="ctr" eaLnBrk="0" fontAlgn="base" hangingPunct="0">
              <a:spcBef>
                <a:spcPct val="0"/>
              </a:spcBef>
              <a:spcAft>
                <a:spcPct val="0"/>
              </a:spcAft>
              <a:defRPr sz="3200" b="1">
                <a:solidFill>
                  <a:schemeClr val="tx2"/>
                </a:solidFill>
                <a:latin typeface="Times New Roman" pitchFamily="18" charset="0"/>
              </a:defRPr>
            </a:lvl6pPr>
            <a:lvl7pPr marL="1371600" algn="ctr" eaLnBrk="0" fontAlgn="base" hangingPunct="0">
              <a:spcBef>
                <a:spcPct val="0"/>
              </a:spcBef>
              <a:spcAft>
                <a:spcPct val="0"/>
              </a:spcAft>
              <a:defRPr sz="3200" b="1">
                <a:solidFill>
                  <a:schemeClr val="tx2"/>
                </a:solidFill>
                <a:latin typeface="Times New Roman" pitchFamily="18" charset="0"/>
              </a:defRPr>
            </a:lvl7pPr>
            <a:lvl8pPr marL="1828800" algn="ctr" eaLnBrk="0" fontAlgn="base" hangingPunct="0">
              <a:spcBef>
                <a:spcPct val="0"/>
              </a:spcBef>
              <a:spcAft>
                <a:spcPct val="0"/>
              </a:spcAft>
              <a:defRPr sz="3200" b="1">
                <a:solidFill>
                  <a:schemeClr val="tx2"/>
                </a:solidFill>
                <a:latin typeface="Times New Roman" pitchFamily="18" charset="0"/>
              </a:defRPr>
            </a:lvl8pPr>
            <a:lvl9pPr marL="2286000" algn="ctr" eaLnBrk="0" fontAlgn="base" hangingPunct="0">
              <a:spcBef>
                <a:spcPct val="0"/>
              </a:spcBef>
              <a:spcAft>
                <a:spcPct val="0"/>
              </a:spcAft>
              <a:defRPr sz="3200" b="1">
                <a:solidFill>
                  <a:schemeClr val="tx2"/>
                </a:solidFill>
                <a:latin typeface="Times New Roman" pitchFamily="18" charset="0"/>
              </a:defRPr>
            </a:lvl9pPr>
          </a:lstStyle>
          <a:p>
            <a:pPr lvl="4" algn="r">
              <a:defRPr/>
            </a:pPr>
            <a:r>
              <a:rPr lang="en-US" altLang="en-US" sz="1600" dirty="0">
                <a:solidFill>
                  <a:srgbClr val="000000"/>
                </a:solidFill>
                <a:ea typeface="+mn-ea"/>
              </a:rPr>
              <a:t>doc.: </a:t>
            </a:r>
            <a:r>
              <a:rPr lang="en-US" sz="1600" dirty="0" smtClean="0">
                <a:solidFill>
                  <a:srgbClr val="000000"/>
                </a:solidFill>
                <a:ea typeface="+mn-ea"/>
              </a:rPr>
              <a:t>15-19-0361-00-0000</a:t>
            </a:r>
            <a:endParaRPr lang="en-US" altLang="en-US" sz="1600" dirty="0">
              <a:solidFill>
                <a:srgbClr val="000000"/>
              </a:solidFill>
              <a:ea typeface="+mn-ea"/>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b="1">
              <a:solidFill>
                <a:srgbClr val="000000"/>
              </a:solidFill>
              <a:ea typeface="+mn-ea"/>
            </a:endParaRPr>
          </a:p>
        </p:txBody>
      </p:sp>
      <p:sp>
        <p:nvSpPr>
          <p:cNvPr id="1032" name="Rectangle 9">
            <a:extLst>
              <a:ext uri="{FF2B5EF4-FFF2-40B4-BE49-F238E27FC236}">
                <a16:creationId xmlns="" xmlns:a16="http://schemas.microsoft.com/office/drawing/2014/main" id="{5C21C5AF-3079-45F2-8E3E-C6927B6BD01A}"/>
              </a:ext>
            </a:extLst>
          </p:cNvPr>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b="1">
                <a:solidFill>
                  <a:schemeClr val="tx2"/>
                </a:solidFill>
                <a:latin typeface="Times New Roman" pitchFamily="18" charset="0"/>
              </a:defRPr>
            </a:lvl1pPr>
            <a:lvl2pPr marL="742950" indent="-285750">
              <a:defRPr sz="3200" b="1">
                <a:solidFill>
                  <a:schemeClr val="tx2"/>
                </a:solidFill>
                <a:latin typeface="Times New Roman" pitchFamily="18" charset="0"/>
              </a:defRPr>
            </a:lvl2pPr>
            <a:lvl3pPr marL="1143000" indent="-228600">
              <a:defRPr sz="3200" b="1">
                <a:solidFill>
                  <a:schemeClr val="tx2"/>
                </a:solidFill>
                <a:latin typeface="Times New Roman" pitchFamily="18" charset="0"/>
              </a:defRPr>
            </a:lvl3pPr>
            <a:lvl4pPr marL="1600200" indent="-228600">
              <a:defRPr sz="3200" b="1">
                <a:solidFill>
                  <a:schemeClr val="tx2"/>
                </a:solidFill>
                <a:latin typeface="Times New Roman" pitchFamily="18" charset="0"/>
              </a:defRPr>
            </a:lvl4pPr>
            <a:lvl5pPr marL="2057400" indent="-228600">
              <a:defRPr sz="3200" b="1">
                <a:solidFill>
                  <a:schemeClr val="tx2"/>
                </a:solidFill>
                <a:latin typeface="Times New Roman" pitchFamily="18" charset="0"/>
              </a:defRPr>
            </a:lvl5pPr>
            <a:lvl6pPr marL="2514600" indent="-228600" algn="ctr" eaLnBrk="0" fontAlgn="base" hangingPunct="0">
              <a:spcBef>
                <a:spcPct val="0"/>
              </a:spcBef>
              <a:spcAft>
                <a:spcPct val="0"/>
              </a:spcAft>
              <a:defRPr sz="3200" b="1">
                <a:solidFill>
                  <a:schemeClr val="tx2"/>
                </a:solidFill>
                <a:latin typeface="Times New Roman" pitchFamily="18" charset="0"/>
              </a:defRPr>
            </a:lvl6pPr>
            <a:lvl7pPr marL="2971800" indent="-228600" algn="ctr" eaLnBrk="0" fontAlgn="base" hangingPunct="0">
              <a:spcBef>
                <a:spcPct val="0"/>
              </a:spcBef>
              <a:spcAft>
                <a:spcPct val="0"/>
              </a:spcAft>
              <a:defRPr sz="3200" b="1">
                <a:solidFill>
                  <a:schemeClr val="tx2"/>
                </a:solidFill>
                <a:latin typeface="Times New Roman" pitchFamily="18" charset="0"/>
              </a:defRPr>
            </a:lvl7pPr>
            <a:lvl8pPr marL="3429000" indent="-228600" algn="ctr" eaLnBrk="0" fontAlgn="base" hangingPunct="0">
              <a:spcBef>
                <a:spcPct val="0"/>
              </a:spcBef>
              <a:spcAft>
                <a:spcPct val="0"/>
              </a:spcAft>
              <a:defRPr sz="3200" b="1">
                <a:solidFill>
                  <a:schemeClr val="tx2"/>
                </a:solidFill>
                <a:latin typeface="Times New Roman" pitchFamily="18" charset="0"/>
              </a:defRPr>
            </a:lvl8pPr>
            <a:lvl9pPr marL="3886200" indent="-228600" algn="ctr"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1200" b="0">
                <a:solidFill>
                  <a:srgbClr val="000000"/>
                </a:solidFill>
                <a:ea typeface="+mn-ea"/>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b="1">
              <a:solidFill>
                <a:srgbClr val="000000"/>
              </a:solidFill>
              <a:ea typeface="+mn-ea"/>
            </a:endParaRPr>
          </a:p>
        </p:txBody>
      </p:sp>
      <p:sp>
        <p:nvSpPr>
          <p:cNvPr id="12" name="Date Placeholder 3">
            <a:extLst>
              <a:ext uri="{FF2B5EF4-FFF2-40B4-BE49-F238E27FC236}">
                <a16:creationId xmlns="" xmlns:a16="http://schemas.microsoft.com/office/drawing/2014/main" id="{D1E8F505-A66A-4954-BCA7-4B933AF75FCD}"/>
              </a:ext>
            </a:extLst>
          </p:cNvPr>
          <p:cNvSpPr>
            <a:spLocks noGrp="1"/>
          </p:cNvSpPr>
          <p:nvPr userDrawn="1">
            <p:ph type="dt" sz="quarter" idx="2"/>
          </p:nvPr>
        </p:nvSpPr>
        <p:spPr bwMode="auto">
          <a:xfrm>
            <a:off x="696913" y="306388"/>
            <a:ext cx="1817687" cy="2762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a:defRPr sz="1600"/>
            </a:lvl1pPr>
          </a:lstStyle>
          <a:p>
            <a:pPr>
              <a:defRPr/>
            </a:pPr>
            <a:r>
              <a:rPr lang="en-US" b="1" smtClean="0">
                <a:solidFill>
                  <a:srgbClr val="000000"/>
                </a:solidFill>
                <a:ea typeface="+mn-ea"/>
              </a:rPr>
              <a:t>July 2019</a:t>
            </a:r>
            <a:endParaRPr lang="en-US" b="1">
              <a:solidFill>
                <a:srgbClr val="000000"/>
              </a:solidFill>
              <a:ea typeface="+mn-ea"/>
            </a:endParaRPr>
          </a:p>
        </p:txBody>
      </p:sp>
    </p:spTree>
    <p:extLst>
      <p:ext uri="{BB962C8B-B14F-4D97-AF65-F5344CB8AC3E}">
        <p14:creationId xmlns:p14="http://schemas.microsoft.com/office/powerpoint/2010/main" val="293897350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ieee802.org/15"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1.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5/dcn/19/15-19-0305-01-0000-802-15-22-3-par-extension.pdf" TargetMode="External"/><Relationship Id="rId1" Type="http://schemas.openxmlformats.org/officeDocument/2006/relationships/slideLayout" Target="../slideLayouts/slideLayout21.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22/dcn/19/22-19-0029-00-0003-802-22-3-draft-5-ballot-resolution.xlsx" TargetMode="External"/><Relationship Id="rId1" Type="http://schemas.openxmlformats.org/officeDocument/2006/relationships/slideLayout" Target="../slideLayouts/slideLayout21.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22/dcn/19/22-19-0028-01-0003-updated-csd-for-p802-22-3-transfer-of-project-to-ieee-802-15-wg.docx" TargetMode="External"/><Relationship Id="rId1" Type="http://schemas.openxmlformats.org/officeDocument/2006/relationships/slideLayout" Target="../slideLayouts/slideLayout2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8.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8.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8.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8.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2019</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Decawave</a:t>
            </a:r>
            <a:endParaRPr lang="en-US" sz="1200"/>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627F407B-0F5B-4356-A289-7C03657D6C5A}" type="slidenum">
              <a:rPr lang="en-US" sz="1200" smtClean="0"/>
              <a:pPr>
                <a:defRPr/>
              </a:pPr>
              <a:t>1</a:t>
            </a:fld>
            <a:endParaRPr lang="en-US" sz="1200" smtClean="0"/>
          </a:p>
        </p:txBody>
      </p:sp>
      <p:sp>
        <p:nvSpPr>
          <p:cNvPr id="2053" name="Rectangle 2"/>
          <p:cNvSpPr>
            <a:spLocks noGrp="1" noChangeArrowheads="1"/>
          </p:cNvSpPr>
          <p:nvPr>
            <p:ph type="ctrTitle"/>
          </p:nvPr>
        </p:nvSpPr>
        <p:spPr>
          <a:xfrm>
            <a:off x="762000" y="2667000"/>
            <a:ext cx="7772400" cy="1143000"/>
          </a:xfrm>
        </p:spPr>
        <p:txBody>
          <a:bodyPr/>
          <a:lstStyle/>
          <a:p>
            <a:pPr>
              <a:defRPr/>
            </a:pPr>
            <a:r>
              <a:rPr lang="en-US" sz="2400" dirty="0" smtClean="0"/>
              <a:t>20th Anniversary Year</a:t>
            </a:r>
            <a:r>
              <a:rPr lang="en-US" dirty="0" smtClean="0"/>
              <a:t/>
            </a:r>
            <a:br>
              <a:rPr lang="en-US" dirty="0" smtClean="0"/>
            </a:br>
            <a:r>
              <a:rPr lang="en-US" dirty="0" smtClean="0"/>
              <a:t>121st </a:t>
            </a:r>
            <a:r>
              <a:rPr lang="en-US" dirty="0"/>
              <a:t>Session of meetings of the IEEE 802.15 Working Group for Wireless </a:t>
            </a:r>
            <a:r>
              <a:rPr lang="en-US" dirty="0" smtClean="0"/>
              <a:t>Specialty Networks</a:t>
            </a:r>
            <a:endParaRPr lang="en-US" dirty="0"/>
          </a:p>
        </p:txBody>
      </p:sp>
      <p:sp>
        <p:nvSpPr>
          <p:cNvPr id="2054" name="Rectangle 3"/>
          <p:cNvSpPr>
            <a:spLocks noGrp="1" noChangeArrowheads="1"/>
          </p:cNvSpPr>
          <p:nvPr>
            <p:ph type="subTitle" idx="1"/>
          </p:nvPr>
        </p:nvSpPr>
        <p:spPr>
          <a:xfrm>
            <a:off x="912813" y="3886200"/>
            <a:ext cx="7467600" cy="2286000"/>
          </a:xfrm>
        </p:spPr>
        <p:txBody>
          <a:bodyPr/>
          <a:lstStyle/>
          <a:p>
            <a:pPr>
              <a:lnSpc>
                <a:spcPct val="70000"/>
              </a:lnSpc>
              <a:defRPr/>
            </a:pPr>
            <a:endParaRPr lang="en-US" sz="2400" b="1" dirty="0" smtClean="0">
              <a:latin typeface="Times New Roman" charset="0"/>
            </a:endParaRPr>
          </a:p>
          <a:p>
            <a:pPr>
              <a:lnSpc>
                <a:spcPct val="70000"/>
              </a:lnSpc>
              <a:defRPr/>
            </a:pPr>
            <a:r>
              <a:rPr lang="en-US" sz="3600" b="1" smtClean="0">
                <a:latin typeface="Times New Roman" charset="0"/>
              </a:rPr>
              <a:t>Clos</a:t>
            </a:r>
            <a:r>
              <a:rPr lang="en-US" sz="3600" b="1" smtClean="0">
                <a:latin typeface="Times New Roman" charset="0"/>
              </a:rPr>
              <a:t>ing </a:t>
            </a:r>
            <a:r>
              <a:rPr lang="en-US" sz="3600" b="1" dirty="0" smtClean="0">
                <a:latin typeface="Times New Roman" charset="0"/>
              </a:rPr>
              <a:t>Report</a:t>
            </a:r>
          </a:p>
          <a:p>
            <a:pPr>
              <a:lnSpc>
                <a:spcPct val="70000"/>
              </a:lnSpc>
              <a:defRPr/>
            </a:pPr>
            <a:endParaRPr lang="en-US" sz="2400" b="1" dirty="0">
              <a:latin typeface="Times New Roman" charset="0"/>
            </a:endParaRPr>
          </a:p>
          <a:p>
            <a:pPr>
              <a:lnSpc>
                <a:spcPct val="70000"/>
              </a:lnSpc>
              <a:defRPr/>
            </a:pPr>
            <a:r>
              <a:rPr lang="en-US" sz="2400" b="1" dirty="0" smtClean="0">
                <a:latin typeface="Times New Roman" charset="0"/>
              </a:rPr>
              <a:t>July 14-19, 2019</a:t>
            </a:r>
          </a:p>
          <a:p>
            <a:pPr eaLnBrk="1" fontAlgn="b" hangingPunct="1">
              <a:defRPr/>
            </a:pPr>
            <a:r>
              <a:rPr lang="en-US" sz="2400" dirty="0" smtClean="0"/>
              <a:t>Austria Congress Center</a:t>
            </a:r>
          </a:p>
          <a:p>
            <a:pPr eaLnBrk="1" fontAlgn="b" hangingPunct="1">
              <a:defRPr/>
            </a:pPr>
            <a:r>
              <a:rPr lang="en-US" sz="2400" b="1" dirty="0" smtClean="0"/>
              <a:t>Vienna, Austria</a:t>
            </a:r>
            <a:endParaRPr lang="en-US" sz="2400" b="1" dirty="0"/>
          </a:p>
        </p:txBody>
      </p:sp>
      <p:pic>
        <p:nvPicPr>
          <p:cNvPr id="2055" name="Picture 8"/>
          <p:cNvPicPr>
            <a:picLocks noChangeAspect="1" noChangeArrowheads="1"/>
          </p:cNvPicPr>
          <p:nvPr/>
        </p:nvPicPr>
        <p:blipFill>
          <a:blip r:embed="rId3"/>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10</a:t>
            </a:fld>
            <a:endParaRPr lang="en-US" altLang="en-US"/>
          </a:p>
        </p:txBody>
      </p:sp>
      <p:sp>
        <p:nvSpPr>
          <p:cNvPr id="2" name="Title 1">
            <a:extLst>
              <a:ext uri="{FF2B5EF4-FFF2-40B4-BE49-F238E27FC236}">
                <a16:creationId xmlns=""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4002499066"/>
              </p:ext>
            </p:extLst>
          </p:nvPr>
        </p:nvGraphicFramePr>
        <p:xfrm>
          <a:off x="382191" y="1715467"/>
          <a:ext cx="8379618" cy="3427065"/>
        </p:xfrm>
        <a:graphic>
          <a:graphicData uri="http://schemas.openxmlformats.org/drawingml/2006/table">
            <a:tbl>
              <a:tblPr firstRow="1" firstCol="1" bandRow="1">
                <a:tableStyleId>{00A15C55-8517-42AA-B614-E9B94910E393}</a:tableStyleId>
              </a:tblPr>
              <a:tblGrid>
                <a:gridCol w="813779">
                  <a:extLst>
                    <a:ext uri="{9D8B030D-6E8A-4147-A177-3AD203B41FA5}">
                      <a16:colId xmlns="" xmlns:a16="http://schemas.microsoft.com/office/drawing/2014/main" val="20000"/>
                    </a:ext>
                  </a:extLst>
                </a:gridCol>
                <a:gridCol w="2034448">
                  <a:extLst>
                    <a:ext uri="{9D8B030D-6E8A-4147-A177-3AD203B41FA5}">
                      <a16:colId xmlns="" xmlns:a16="http://schemas.microsoft.com/office/drawing/2014/main" val="20001"/>
                    </a:ext>
                  </a:extLst>
                </a:gridCol>
                <a:gridCol w="1871693">
                  <a:extLst>
                    <a:ext uri="{9D8B030D-6E8A-4147-A177-3AD203B41FA5}">
                      <a16:colId xmlns="" xmlns:a16="http://schemas.microsoft.com/office/drawing/2014/main" val="20002"/>
                    </a:ext>
                  </a:extLst>
                </a:gridCol>
                <a:gridCol w="1841945">
                  <a:extLst>
                    <a:ext uri="{9D8B030D-6E8A-4147-A177-3AD203B41FA5}">
                      <a16:colId xmlns="" xmlns:a16="http://schemas.microsoft.com/office/drawing/2014/main" val="20003"/>
                    </a:ext>
                  </a:extLst>
                </a:gridCol>
                <a:gridCol w="1817753">
                  <a:extLst>
                    <a:ext uri="{9D8B030D-6E8A-4147-A177-3AD203B41FA5}">
                      <a16:colId xmlns=""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 xmlns:a16="http://schemas.microsoft.com/office/drawing/2014/main" val="10000"/>
                  </a:ext>
                </a:extLst>
              </a:tr>
              <a:tr h="370840">
                <a:tc>
                  <a:txBody>
                    <a:bodyPr/>
                    <a:lstStyle/>
                    <a:p>
                      <a:r>
                        <a:rPr lang="en-US" dirty="0"/>
                        <a:t>AM 1</a:t>
                      </a:r>
                    </a:p>
                  </a:txBody>
                  <a:tcPr/>
                </a:tc>
                <a:tc>
                  <a:txBody>
                    <a:bodyPr/>
                    <a:lstStyle/>
                    <a:p>
                      <a:pPr algn="ct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extLst>
                  <a:ext uri="{0D108BD9-81ED-4DB2-BD59-A6C34878D82A}">
                    <a16:rowId xmlns=""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Hall K1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tc>
                  <a:txBody>
                    <a:bodyPr/>
                    <a:lstStyle/>
                    <a:p>
                      <a:pPr algn="ctr"/>
                      <a:r>
                        <a:rPr lang="en-US" dirty="0"/>
                        <a:t>Midweek Plenary 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Hall K1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Plenary Hall K1</a:t>
                      </a:r>
                    </a:p>
                  </a:txBody>
                  <a:tcPr/>
                </a:tc>
                <a:extLst>
                  <a:ext uri="{0D108BD9-81ED-4DB2-BD59-A6C34878D82A}">
                    <a16:rowId xmlns="" xmlns:a16="http://schemas.microsoft.com/office/drawing/2014/main" val="659643591"/>
                  </a:ext>
                </a:extLst>
              </a:tr>
            </a:tbl>
          </a:graphicData>
        </a:graphic>
      </p:graphicFrame>
      <p:sp>
        <p:nvSpPr>
          <p:cNvPr id="3" name="TextBox 2">
            <a:extLst>
              <a:ext uri="{FF2B5EF4-FFF2-40B4-BE49-F238E27FC236}">
                <a16:creationId xmlns=""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 xmlns:a16="http://schemas.microsoft.com/office/drawing/2014/main" id="{9C34C6DE-9B42-E743-AED8-525A67D1316F}"/>
              </a:ext>
            </a:extLst>
          </p:cNvPr>
          <p:cNvSpPr>
            <a:spLocks noGrp="1"/>
          </p:cNvSpPr>
          <p:nvPr>
            <p:ph type="dt" sz="half" idx="10"/>
          </p:nvPr>
        </p:nvSpPr>
        <p:spPr>
          <a:xfrm>
            <a:off x="762000" y="295304"/>
            <a:ext cx="1600200" cy="215444"/>
          </a:xfrm>
        </p:spPr>
        <p:txBody>
          <a:bodyPr/>
          <a:lstStyle/>
          <a:p>
            <a:r>
              <a:rPr lang="en-US" altLang="en-US" smtClean="0"/>
              <a:t>July 2019</a:t>
            </a:r>
            <a:endParaRPr lang="en-US" altLang="en-US" dirty="0"/>
          </a:p>
        </p:txBody>
      </p:sp>
      <p:sp>
        <p:nvSpPr>
          <p:cNvPr id="4" name="Footer Placeholder 3"/>
          <p:cNvSpPr>
            <a:spLocks noGrp="1"/>
          </p:cNvSpPr>
          <p:nvPr>
            <p:ph type="ftr" sz="quarter" idx="11"/>
          </p:nvPr>
        </p:nvSpPr>
        <p:spPr/>
        <p:txBody>
          <a:bodyPr/>
          <a:lstStyle/>
          <a:p>
            <a:pPr>
              <a:defRPr/>
            </a:pPr>
            <a:r>
              <a:rPr lang="en-US" smtClean="0"/>
              <a:t>Robert F. Heile, Decawave</a:t>
            </a:r>
            <a:endParaRPr lang="en-US"/>
          </a:p>
        </p:txBody>
      </p:sp>
    </p:spTree>
    <p:extLst>
      <p:ext uri="{BB962C8B-B14F-4D97-AF65-F5344CB8AC3E}">
        <p14:creationId xmlns:p14="http://schemas.microsoft.com/office/powerpoint/2010/main" val="801701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a:t>
            </a:r>
          </a:p>
          <a:p>
            <a:pPr lvl="1"/>
            <a:r>
              <a:rPr lang="en-US" sz="2400" dirty="0"/>
              <a:t>Call for Patents</a:t>
            </a:r>
          </a:p>
          <a:p>
            <a:pPr lvl="1"/>
            <a:r>
              <a:rPr lang="en-US" sz="2400" dirty="0"/>
              <a:t>Review minutes and approve minutes from last Face to Face. </a:t>
            </a:r>
          </a:p>
          <a:p>
            <a:pPr lvl="1"/>
            <a:r>
              <a:rPr lang="en-US" sz="2400" dirty="0"/>
              <a:t>Approve CRG Minutes </a:t>
            </a:r>
          </a:p>
          <a:p>
            <a:pPr lvl="1"/>
            <a:r>
              <a:rPr lang="en-US" sz="2400" dirty="0"/>
              <a:t>Results of LB158 (audited)</a:t>
            </a:r>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7" name="Date Placeholder 3">
            <a:extLst>
              <a:ext uri="{FF2B5EF4-FFF2-40B4-BE49-F238E27FC236}">
                <a16:creationId xmlns="" xmlns:a16="http://schemas.microsoft.com/office/drawing/2014/main" id="{DAF56444-D302-6049-B1E7-C2F2123027F6}"/>
              </a:ext>
            </a:extLst>
          </p:cNvPr>
          <p:cNvSpPr>
            <a:spLocks noGrp="1"/>
          </p:cNvSpPr>
          <p:nvPr>
            <p:ph type="dt" sz="half" idx="4294967295"/>
          </p:nvPr>
        </p:nvSpPr>
        <p:spPr>
          <a:xfrm>
            <a:off x="685800" y="378281"/>
            <a:ext cx="1600200" cy="215444"/>
          </a:xfrm>
        </p:spPr>
        <p:txBody>
          <a:bodyPr/>
          <a:lstStyle/>
          <a:p>
            <a:r>
              <a:rPr lang="en-US" altLang="en-US" smtClean="0"/>
              <a:t>July 2019</a:t>
            </a:r>
            <a:endParaRPr lang="en-US" altLang="en-US" dirty="0"/>
          </a:p>
        </p:txBody>
      </p:sp>
      <p:sp>
        <p:nvSpPr>
          <p:cNvPr id="4" name="Rectangle 2">
            <a:extLst>
              <a:ext uri="{FF2B5EF4-FFF2-40B4-BE49-F238E27FC236}">
                <a16:creationId xmlns=""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Table 8">
            <a:extLst>
              <a:ext uri="{FF2B5EF4-FFF2-40B4-BE49-F238E27FC236}">
                <a16:creationId xmlns="" xmlns:a16="http://schemas.microsoft.com/office/drawing/2014/main" id="{22183AED-6934-0841-9743-44F516EA8A17}"/>
              </a:ext>
            </a:extLst>
          </p:cNvPr>
          <p:cNvGraphicFramePr>
            <a:graphicFrameLocks noGrp="1"/>
          </p:cNvGraphicFramePr>
          <p:nvPr>
            <p:extLst>
              <p:ext uri="{D42A27DB-BD31-4B8C-83A1-F6EECF244321}">
                <p14:modId xmlns:p14="http://schemas.microsoft.com/office/powerpoint/2010/main" val="3162386444"/>
              </p:ext>
            </p:extLst>
          </p:nvPr>
        </p:nvGraphicFramePr>
        <p:xfrm>
          <a:off x="1190399" y="3872887"/>
          <a:ext cx="6096000" cy="2219960"/>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106656212"/>
                    </a:ext>
                  </a:extLst>
                </a:gridCol>
                <a:gridCol w="3048000">
                  <a:extLst>
                    <a:ext uri="{9D8B030D-6E8A-4147-A177-3AD203B41FA5}">
                      <a16:colId xmlns="" xmlns:a16="http://schemas.microsoft.com/office/drawing/2014/main" val="856766449"/>
                    </a:ext>
                  </a:extLst>
                </a:gridCol>
              </a:tblGrid>
              <a:tr h="370840">
                <a:tc>
                  <a:txBody>
                    <a:bodyPr/>
                    <a:lstStyle/>
                    <a:p>
                      <a:r>
                        <a:rPr lang="en-US" dirty="0"/>
                        <a:t>VOTER POOL</a:t>
                      </a:r>
                    </a:p>
                  </a:txBody>
                  <a:tcPr/>
                </a:tc>
                <a:tc>
                  <a:txBody>
                    <a:bodyPr/>
                    <a:lstStyle/>
                    <a:p>
                      <a:r>
                        <a:rPr lang="en-US" dirty="0"/>
                        <a:t>98</a:t>
                      </a:r>
                    </a:p>
                  </a:txBody>
                  <a:tcPr/>
                </a:tc>
                <a:extLst>
                  <a:ext uri="{0D108BD9-81ED-4DB2-BD59-A6C34878D82A}">
                    <a16:rowId xmlns="" xmlns:a16="http://schemas.microsoft.com/office/drawing/2014/main" val="3616388979"/>
                  </a:ext>
                </a:extLst>
              </a:tr>
              <a:tr h="370840">
                <a:tc>
                  <a:txBody>
                    <a:bodyPr/>
                    <a:lstStyle/>
                    <a:p>
                      <a:r>
                        <a:rPr lang="en-US" dirty="0"/>
                        <a:t>Voted </a:t>
                      </a:r>
                    </a:p>
                  </a:txBody>
                  <a:tcPr/>
                </a:tc>
                <a:tc>
                  <a:txBody>
                    <a:bodyPr/>
                    <a:lstStyle/>
                    <a:p>
                      <a:r>
                        <a:rPr lang="en-US" dirty="0"/>
                        <a:t>58</a:t>
                      </a:r>
                    </a:p>
                  </a:txBody>
                  <a:tcPr/>
                </a:tc>
                <a:extLst>
                  <a:ext uri="{0D108BD9-81ED-4DB2-BD59-A6C34878D82A}">
                    <a16:rowId xmlns="" xmlns:a16="http://schemas.microsoft.com/office/drawing/2014/main" val="572555286"/>
                  </a:ext>
                </a:extLst>
              </a:tr>
              <a:tr h="370840">
                <a:tc>
                  <a:txBody>
                    <a:bodyPr/>
                    <a:lstStyle/>
                    <a:p>
                      <a:r>
                        <a:rPr lang="en-US" dirty="0"/>
                        <a:t>YES</a:t>
                      </a:r>
                    </a:p>
                  </a:txBody>
                  <a:tcPr/>
                </a:tc>
                <a:tc>
                  <a:txBody>
                    <a:bodyPr/>
                    <a:lstStyle/>
                    <a:p>
                      <a:r>
                        <a:rPr lang="en-US" dirty="0"/>
                        <a:t>48</a:t>
                      </a:r>
                    </a:p>
                  </a:txBody>
                  <a:tcPr/>
                </a:tc>
                <a:extLst>
                  <a:ext uri="{0D108BD9-81ED-4DB2-BD59-A6C34878D82A}">
                    <a16:rowId xmlns="" xmlns:a16="http://schemas.microsoft.com/office/drawing/2014/main" val="3961005247"/>
                  </a:ext>
                </a:extLst>
              </a:tr>
              <a:tr h="370840">
                <a:tc>
                  <a:txBody>
                    <a:bodyPr/>
                    <a:lstStyle/>
                    <a:p>
                      <a:r>
                        <a:rPr lang="en-US" dirty="0"/>
                        <a:t>Abstain</a:t>
                      </a:r>
                    </a:p>
                  </a:txBody>
                  <a:tcPr/>
                </a:tc>
                <a:tc>
                  <a:txBody>
                    <a:bodyPr/>
                    <a:lstStyle/>
                    <a:p>
                      <a:r>
                        <a:rPr lang="en-US" dirty="0"/>
                        <a:t>6</a:t>
                      </a:r>
                    </a:p>
                  </a:txBody>
                  <a:tcPr/>
                </a:tc>
                <a:extLst>
                  <a:ext uri="{0D108BD9-81ED-4DB2-BD59-A6C34878D82A}">
                    <a16:rowId xmlns="" xmlns:a16="http://schemas.microsoft.com/office/drawing/2014/main" val="2322914959"/>
                  </a:ext>
                </a:extLst>
              </a:tr>
              <a:tr h="370840">
                <a:tc>
                  <a:txBody>
                    <a:bodyPr/>
                    <a:lstStyle/>
                    <a:p>
                      <a:r>
                        <a:rPr lang="en-US" dirty="0"/>
                        <a:t>No</a:t>
                      </a:r>
                    </a:p>
                  </a:txBody>
                  <a:tcPr/>
                </a:tc>
                <a:tc>
                  <a:txBody>
                    <a:bodyPr/>
                    <a:lstStyle/>
                    <a:p>
                      <a:r>
                        <a:rPr lang="en-US" dirty="0"/>
                        <a:t>4</a:t>
                      </a:r>
                    </a:p>
                  </a:txBody>
                  <a:tcPr/>
                </a:tc>
                <a:extLst>
                  <a:ext uri="{0D108BD9-81ED-4DB2-BD59-A6C34878D82A}">
                    <a16:rowId xmlns="" xmlns:a16="http://schemas.microsoft.com/office/drawing/2014/main" val="2956733522"/>
                  </a:ext>
                </a:extLst>
              </a:tr>
              <a:tr h="292713">
                <a:tc gridSpan="2">
                  <a:txBody>
                    <a:bodyPr/>
                    <a:lstStyle/>
                    <a:p>
                      <a:r>
                        <a:rPr lang="en-US" dirty="0"/>
                        <a:t>Ballot Passes</a:t>
                      </a:r>
                    </a:p>
                  </a:txBody>
                  <a:tcPr/>
                </a:tc>
                <a:tc hMerge="1">
                  <a:txBody>
                    <a:bodyPr/>
                    <a:lstStyle/>
                    <a:p>
                      <a:endParaRPr lang="en-US" dirty="0"/>
                    </a:p>
                  </a:txBody>
                  <a:tcPr/>
                </a:tc>
                <a:extLst>
                  <a:ext uri="{0D108BD9-81ED-4DB2-BD59-A6C34878D82A}">
                    <a16:rowId xmlns="" xmlns:a16="http://schemas.microsoft.com/office/drawing/2014/main" val="2127657442"/>
                  </a:ext>
                </a:extLst>
              </a:tr>
            </a:tbl>
          </a:graphicData>
        </a:graphic>
      </p:graphicFrame>
      <p:sp>
        <p:nvSpPr>
          <p:cNvPr id="5" name="Footer Placeholder 4"/>
          <p:cNvSpPr>
            <a:spLocks noGrp="1"/>
          </p:cNvSpPr>
          <p:nvPr>
            <p:ph type="ftr" sz="quarter" idx="11"/>
          </p:nvPr>
        </p:nvSpPr>
        <p:spPr/>
        <p:txBody>
          <a:bodyPr/>
          <a:lstStyle/>
          <a:p>
            <a:r>
              <a:rPr lang="en-US" altLang="en-US" smtClean="0"/>
              <a:t>Robert F. Heile, Decawave</a:t>
            </a:r>
            <a:endParaRPr lang="en-US" altLang="en-US"/>
          </a:p>
        </p:txBody>
      </p:sp>
    </p:spTree>
    <p:extLst>
      <p:ext uri="{BB962C8B-B14F-4D97-AF65-F5344CB8AC3E}">
        <p14:creationId xmlns:p14="http://schemas.microsoft.com/office/powerpoint/2010/main" val="1251848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B863C3-0D1C-AA46-A17A-C3830B10FD06}"/>
              </a:ext>
            </a:extLst>
          </p:cNvPr>
          <p:cNvSpPr>
            <a:spLocks noGrp="1"/>
          </p:cNvSpPr>
          <p:nvPr>
            <p:ph type="title" idx="4294967295"/>
          </p:nvPr>
        </p:nvSpPr>
        <p:spPr>
          <a:xfrm>
            <a:off x="643218" y="238380"/>
            <a:ext cx="7772400" cy="1066800"/>
          </a:xfrm>
        </p:spPr>
        <p:txBody>
          <a:bodyPr/>
          <a:lstStyle/>
          <a:p>
            <a:r>
              <a:rPr lang="en-US" dirty="0"/>
              <a:t>Agenda </a:t>
            </a:r>
          </a:p>
        </p:txBody>
      </p:sp>
      <p:sp>
        <p:nvSpPr>
          <p:cNvPr id="3" name="Content Placeholder 2">
            <a:extLst>
              <a:ext uri="{FF2B5EF4-FFF2-40B4-BE49-F238E27FC236}">
                <a16:creationId xmlns=""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 </a:t>
            </a:r>
          </a:p>
          <a:p>
            <a:pPr lvl="1"/>
            <a:r>
              <a:rPr lang="en-US" sz="2400" dirty="0"/>
              <a:t>Total Comments</a:t>
            </a:r>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lvl="1"/>
            <a:r>
              <a:rPr lang="en-US" sz="2400" dirty="0"/>
              <a:t>Total Comments</a:t>
            </a:r>
          </a:p>
          <a:p>
            <a:pPr lvl="1"/>
            <a:r>
              <a:rPr lang="en-US" sz="2400" dirty="0"/>
              <a:t>Schedule for Week</a:t>
            </a:r>
          </a:p>
          <a:p>
            <a:pPr lvl="1"/>
            <a:r>
              <a:rPr lang="en-US" sz="2400" dirty="0"/>
              <a:t>Review Comments</a:t>
            </a:r>
          </a:p>
          <a:p>
            <a:pPr lvl="1"/>
            <a:endParaRPr lang="en-US" sz="2400" dirty="0"/>
          </a:p>
        </p:txBody>
      </p:sp>
      <p:sp>
        <p:nvSpPr>
          <p:cNvPr id="6" name="Slide Number Placeholder 5">
            <a:extLst>
              <a:ext uri="{FF2B5EF4-FFF2-40B4-BE49-F238E27FC236}">
                <a16:creationId xmlns=""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12</a:t>
            </a:fld>
            <a:endParaRPr lang="en-US" altLang="en-US"/>
          </a:p>
        </p:txBody>
      </p:sp>
      <p:sp>
        <p:nvSpPr>
          <p:cNvPr id="7" name="Date Placeholder 3">
            <a:extLst>
              <a:ext uri="{FF2B5EF4-FFF2-40B4-BE49-F238E27FC236}">
                <a16:creationId xmlns="" xmlns:a16="http://schemas.microsoft.com/office/drawing/2014/main" id="{DAF56444-D302-6049-B1E7-C2F2123027F6}"/>
              </a:ext>
            </a:extLst>
          </p:cNvPr>
          <p:cNvSpPr>
            <a:spLocks noGrp="1"/>
          </p:cNvSpPr>
          <p:nvPr>
            <p:ph type="dt" sz="half" idx="4294967295"/>
          </p:nvPr>
        </p:nvSpPr>
        <p:spPr>
          <a:xfrm>
            <a:off x="685800" y="378281"/>
            <a:ext cx="1600200" cy="215444"/>
          </a:xfrm>
        </p:spPr>
        <p:txBody>
          <a:bodyPr/>
          <a:lstStyle/>
          <a:p>
            <a:r>
              <a:rPr lang="en-US" altLang="en-US" smtClean="0"/>
              <a:t>July 2019</a:t>
            </a:r>
            <a:endParaRPr lang="en-US" altLang="en-US" dirty="0"/>
          </a:p>
        </p:txBody>
      </p:sp>
      <p:sp>
        <p:nvSpPr>
          <p:cNvPr id="4" name="Rectangle 2">
            <a:extLst>
              <a:ext uri="{FF2B5EF4-FFF2-40B4-BE49-F238E27FC236}">
                <a16:creationId xmlns=""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 xmlns:a16="http://schemas.microsoft.com/office/drawing/2014/main" id="{E572724E-1A47-EE40-A6D3-F5E4F19B391A}"/>
              </a:ext>
            </a:extLst>
          </p:cNvPr>
          <p:cNvGraphicFramePr>
            <a:graphicFrameLocks noGrp="1"/>
          </p:cNvGraphicFramePr>
          <p:nvPr>
            <p:extLst>
              <p:ext uri="{D42A27DB-BD31-4B8C-83A1-F6EECF244321}">
                <p14:modId xmlns:p14="http://schemas.microsoft.com/office/powerpoint/2010/main" val="3684917493"/>
              </p:ext>
            </p:extLst>
          </p:nvPr>
        </p:nvGraphicFramePr>
        <p:xfrm>
          <a:off x="1144588" y="22860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 xmlns:a16="http://schemas.microsoft.com/office/drawing/2014/main" val="2581997784"/>
                    </a:ext>
                  </a:extLst>
                </a:gridCol>
                <a:gridCol w="1600200">
                  <a:extLst>
                    <a:ext uri="{9D8B030D-6E8A-4147-A177-3AD203B41FA5}">
                      <a16:colId xmlns="" xmlns:a16="http://schemas.microsoft.com/office/drawing/2014/main" val="2530387311"/>
                    </a:ext>
                  </a:extLst>
                </a:gridCol>
                <a:gridCol w="1600200">
                  <a:extLst>
                    <a:ext uri="{9D8B030D-6E8A-4147-A177-3AD203B41FA5}">
                      <a16:colId xmlns="" xmlns:a16="http://schemas.microsoft.com/office/drawing/2014/main" val="1381782751"/>
                    </a:ext>
                  </a:extLst>
                </a:gridCol>
                <a:gridCol w="1600200">
                  <a:extLst>
                    <a:ext uri="{9D8B030D-6E8A-4147-A177-3AD203B41FA5}">
                      <a16:colId xmlns="" xmlns:a16="http://schemas.microsoft.com/office/drawing/2014/main" val="1282572024"/>
                    </a:ext>
                  </a:extLst>
                </a:gridCol>
              </a:tblGrid>
              <a:tr h="141642">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 xmlns:a16="http://schemas.microsoft.com/office/drawing/2014/main" val="3515012554"/>
                  </a:ext>
                </a:extLst>
              </a:tr>
              <a:tr h="329243">
                <a:tc>
                  <a:txBody>
                    <a:bodyPr/>
                    <a:lstStyle/>
                    <a:p>
                      <a:pPr algn="ctr"/>
                      <a:r>
                        <a:rPr lang="en-US" dirty="0"/>
                        <a:t>LB158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 xmlns:a16="http://schemas.microsoft.com/office/drawing/2014/main" val="2399263014"/>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 xmlns:a16="http://schemas.microsoft.com/office/drawing/2014/main" val="2559106981"/>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0</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tc>
                <a:extLst>
                  <a:ext uri="{0D108BD9-81ED-4DB2-BD59-A6C34878D82A}">
                    <a16:rowId xmlns="" xmlns:a16="http://schemas.microsoft.com/office/drawing/2014/main" val="2008874281"/>
                  </a:ext>
                </a:extLst>
              </a:tr>
              <a:tr h="0">
                <a:tc>
                  <a:txBody>
                    <a:bodyPr/>
                    <a:lstStyle/>
                    <a:p>
                      <a:pPr algn="ctr"/>
                      <a:r>
                        <a:rPr lang="en-US" dirty="0"/>
                        <a:t>Grand Total</a:t>
                      </a: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499</a:t>
                      </a:r>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 xmlns:a16="http://schemas.microsoft.com/office/drawing/2014/main" val="2206872424"/>
                  </a:ext>
                </a:extLst>
              </a:tr>
            </a:tbl>
          </a:graphicData>
        </a:graphic>
      </p:graphicFrame>
      <p:sp>
        <p:nvSpPr>
          <p:cNvPr id="8" name="Footer Placeholder 7"/>
          <p:cNvSpPr>
            <a:spLocks noGrp="1"/>
          </p:cNvSpPr>
          <p:nvPr>
            <p:ph type="ftr" sz="quarter" idx="11"/>
          </p:nvPr>
        </p:nvSpPr>
        <p:spPr/>
        <p:txBody>
          <a:bodyPr/>
          <a:lstStyle/>
          <a:p>
            <a:r>
              <a:rPr lang="en-US" altLang="en-US" smtClean="0"/>
              <a:t>Robert F. Heile, Decawave</a:t>
            </a:r>
            <a:endParaRPr lang="en-US" altLang="en-US"/>
          </a:p>
        </p:txBody>
      </p:sp>
    </p:spTree>
    <p:extLst>
      <p:ext uri="{BB962C8B-B14F-4D97-AF65-F5344CB8AC3E}">
        <p14:creationId xmlns:p14="http://schemas.microsoft.com/office/powerpoint/2010/main" val="4096537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There were 5 sessions</a:t>
            </a:r>
          </a:p>
          <a:p>
            <a:r>
              <a:rPr lang="en-US" sz="2800" dirty="0"/>
              <a:t>Minutes are at DCN 15-19-0354-00</a:t>
            </a:r>
          </a:p>
          <a:p>
            <a:r>
              <a:rPr lang="en-US" sz="2800" dirty="0"/>
              <a:t>Call for patents was made</a:t>
            </a:r>
          </a:p>
          <a:p>
            <a:r>
              <a:rPr lang="en-US" sz="2800" dirty="0"/>
              <a:t>Minutes for F2F and CRG were approved</a:t>
            </a:r>
          </a:p>
          <a:p>
            <a:r>
              <a:rPr lang="en-US" sz="2800" dirty="0"/>
              <a:t>Audited results of LB 158 were communicated</a:t>
            </a:r>
          </a:p>
          <a:p>
            <a:r>
              <a:rPr lang="en-US" sz="2800" dirty="0"/>
              <a:t>Comments were reviewed</a:t>
            </a:r>
          </a:p>
          <a:p>
            <a:pPr lvl="1"/>
            <a:r>
              <a:rPr lang="en-US" sz="2400" dirty="0"/>
              <a:t>Editorial comments were passed to the Editor for resolution</a:t>
            </a:r>
          </a:p>
          <a:p>
            <a:pPr lvl="1"/>
            <a:r>
              <a:rPr lang="en-US" sz="2400" dirty="0"/>
              <a:t>Technical comments were assigned</a:t>
            </a:r>
          </a:p>
          <a:p>
            <a:endParaRPr lang="en-US" sz="2800" dirty="0"/>
          </a:p>
          <a:p>
            <a:endParaRPr lang="en-US" sz="2800" dirty="0"/>
          </a:p>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13</a:t>
            </a:fld>
            <a:endParaRPr lang="en-US" altLang="en-US"/>
          </a:p>
        </p:txBody>
      </p:sp>
      <p:sp>
        <p:nvSpPr>
          <p:cNvPr id="7" name="Date Placeholder 3">
            <a:extLst>
              <a:ext uri="{FF2B5EF4-FFF2-40B4-BE49-F238E27FC236}">
                <a16:creationId xmlns="" xmlns:a16="http://schemas.microsoft.com/office/drawing/2014/main" id="{DAF56444-D302-6049-B1E7-C2F2123027F6}"/>
              </a:ext>
            </a:extLst>
          </p:cNvPr>
          <p:cNvSpPr>
            <a:spLocks noGrp="1"/>
          </p:cNvSpPr>
          <p:nvPr>
            <p:ph type="dt" sz="half" idx="4294967295"/>
          </p:nvPr>
        </p:nvSpPr>
        <p:spPr>
          <a:xfrm>
            <a:off x="685800" y="378281"/>
            <a:ext cx="1600200" cy="215444"/>
          </a:xfrm>
        </p:spPr>
        <p:txBody>
          <a:bodyPr/>
          <a:lstStyle/>
          <a:p>
            <a:r>
              <a:rPr lang="en-US" altLang="en-US" smtClean="0"/>
              <a:t>July 2019</a:t>
            </a:r>
            <a:endParaRPr lang="en-US" altLang="en-US" dirty="0"/>
          </a:p>
        </p:txBody>
      </p:sp>
      <p:sp>
        <p:nvSpPr>
          <p:cNvPr id="4" name="Rectangle 2">
            <a:extLst>
              <a:ext uri="{FF2B5EF4-FFF2-40B4-BE49-F238E27FC236}">
                <a16:creationId xmlns=""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Footer Placeholder 4"/>
          <p:cNvSpPr>
            <a:spLocks noGrp="1"/>
          </p:cNvSpPr>
          <p:nvPr>
            <p:ph type="ftr" sz="quarter" idx="11"/>
          </p:nvPr>
        </p:nvSpPr>
        <p:spPr/>
        <p:txBody>
          <a:bodyPr/>
          <a:lstStyle/>
          <a:p>
            <a:r>
              <a:rPr lang="en-US" altLang="en-US" smtClean="0"/>
              <a:t>Robert F. Heile, Decawave</a:t>
            </a:r>
            <a:endParaRPr lang="en-US" altLang="en-US"/>
          </a:p>
        </p:txBody>
      </p:sp>
    </p:spTree>
    <p:extLst>
      <p:ext uri="{BB962C8B-B14F-4D97-AF65-F5344CB8AC3E}">
        <p14:creationId xmlns:p14="http://schemas.microsoft.com/office/powerpoint/2010/main" val="1518565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 xmlns:a16="http://schemas.microsoft.com/office/drawing/2014/main" id="{013A6DFD-44CA-5E41-B856-D1F1ED547912}"/>
              </a:ext>
            </a:extLst>
          </p:cNvPr>
          <p:cNvSpPr>
            <a:spLocks noGrp="1"/>
          </p:cNvSpPr>
          <p:nvPr>
            <p:ph idx="1"/>
          </p:nvPr>
        </p:nvSpPr>
        <p:spPr>
          <a:xfrm>
            <a:off x="681318" y="1219200"/>
            <a:ext cx="7772400" cy="4572000"/>
          </a:xfrm>
        </p:spPr>
        <p:txBody>
          <a:bodyPr/>
          <a:lstStyle/>
          <a:p>
            <a:pPr lvl="1"/>
            <a:r>
              <a:rPr lang="en-US" sz="2400" dirty="0"/>
              <a:t>Technical comments were resolved.</a:t>
            </a:r>
          </a:p>
          <a:p>
            <a:pPr lvl="1"/>
            <a:r>
              <a:rPr lang="en-US" sz="2400" dirty="0"/>
              <a:t>Latest CRG Spreadsheet has been uploaded</a:t>
            </a:r>
          </a:p>
          <a:p>
            <a:pPr lvl="2"/>
            <a:r>
              <a:rPr lang="en-US" sz="2000" dirty="0"/>
              <a:t>DCN 15-19-0271-011</a:t>
            </a:r>
          </a:p>
          <a:p>
            <a:r>
              <a:rPr lang="en-US" sz="2800" dirty="0"/>
              <a:t>Timeline was reviewed</a:t>
            </a:r>
          </a:p>
          <a:p>
            <a:r>
              <a:rPr lang="en-US" sz="2800" dirty="0"/>
              <a:t>Rogue Comments accepted </a:t>
            </a:r>
          </a:p>
          <a:p>
            <a:pPr lvl="2"/>
            <a:r>
              <a:rPr lang="en-US" sz="1600" dirty="0"/>
              <a:t>DCN 15-19-0340-00</a:t>
            </a:r>
          </a:p>
          <a:p>
            <a:r>
              <a:rPr lang="en-US" sz="2800" dirty="0"/>
              <a:t>Comment group formed and motion for recirc filed </a:t>
            </a:r>
          </a:p>
          <a:p>
            <a:r>
              <a:rPr lang="en-US" sz="2800" dirty="0"/>
              <a:t>Draft Agenda Posted</a:t>
            </a:r>
          </a:p>
          <a:p>
            <a:pPr lvl="2"/>
            <a:r>
              <a:rPr lang="en-US" sz="2000" dirty="0"/>
              <a:t>DCN 15-19-0343-00</a:t>
            </a:r>
          </a:p>
          <a:p>
            <a:endParaRPr lang="en-US" sz="2800" dirty="0"/>
          </a:p>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7" name="Date Placeholder 3">
            <a:extLst>
              <a:ext uri="{FF2B5EF4-FFF2-40B4-BE49-F238E27FC236}">
                <a16:creationId xmlns="" xmlns:a16="http://schemas.microsoft.com/office/drawing/2014/main" id="{DAF56444-D302-6049-B1E7-C2F2123027F6}"/>
              </a:ext>
            </a:extLst>
          </p:cNvPr>
          <p:cNvSpPr>
            <a:spLocks noGrp="1"/>
          </p:cNvSpPr>
          <p:nvPr>
            <p:ph type="dt" sz="half" idx="4294967295"/>
          </p:nvPr>
        </p:nvSpPr>
        <p:spPr>
          <a:xfrm>
            <a:off x="685800" y="378281"/>
            <a:ext cx="1600200" cy="215444"/>
          </a:xfrm>
        </p:spPr>
        <p:txBody>
          <a:bodyPr/>
          <a:lstStyle/>
          <a:p>
            <a:r>
              <a:rPr lang="en-US" altLang="en-US" smtClean="0"/>
              <a:t>July 2019</a:t>
            </a:r>
            <a:endParaRPr lang="en-US" altLang="en-US" dirty="0"/>
          </a:p>
        </p:txBody>
      </p:sp>
      <p:sp>
        <p:nvSpPr>
          <p:cNvPr id="4" name="Rectangle 2">
            <a:extLst>
              <a:ext uri="{FF2B5EF4-FFF2-40B4-BE49-F238E27FC236}">
                <a16:creationId xmlns=""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Footer Placeholder 4"/>
          <p:cNvSpPr>
            <a:spLocks noGrp="1"/>
          </p:cNvSpPr>
          <p:nvPr>
            <p:ph type="ftr" sz="quarter" idx="11"/>
          </p:nvPr>
        </p:nvSpPr>
        <p:spPr/>
        <p:txBody>
          <a:bodyPr/>
          <a:lstStyle/>
          <a:p>
            <a:r>
              <a:rPr lang="en-US" altLang="en-US" smtClean="0"/>
              <a:t>Robert F. Heile, Decawave</a:t>
            </a:r>
            <a:endParaRPr lang="en-US" altLang="en-US"/>
          </a:p>
        </p:txBody>
      </p:sp>
    </p:spTree>
    <p:extLst>
      <p:ext uri="{BB962C8B-B14F-4D97-AF65-F5344CB8AC3E}">
        <p14:creationId xmlns:p14="http://schemas.microsoft.com/office/powerpoint/2010/main" val="2921689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15</a:t>
            </a:fld>
            <a:endParaRPr lang="en-US" altLang="en-US"/>
          </a:p>
        </p:txBody>
      </p:sp>
      <p:sp>
        <p:nvSpPr>
          <p:cNvPr id="7" name="Date Placeholder 3">
            <a:extLst>
              <a:ext uri="{FF2B5EF4-FFF2-40B4-BE49-F238E27FC236}">
                <a16:creationId xmlns="" xmlns:a16="http://schemas.microsoft.com/office/drawing/2014/main" id="{DAF56444-D302-6049-B1E7-C2F2123027F6}"/>
              </a:ext>
            </a:extLst>
          </p:cNvPr>
          <p:cNvSpPr>
            <a:spLocks noGrp="1"/>
          </p:cNvSpPr>
          <p:nvPr>
            <p:ph type="dt" sz="half" idx="4294967295"/>
          </p:nvPr>
        </p:nvSpPr>
        <p:spPr>
          <a:xfrm>
            <a:off x="685800" y="378281"/>
            <a:ext cx="1600200" cy="215444"/>
          </a:xfrm>
        </p:spPr>
        <p:txBody>
          <a:bodyPr/>
          <a:lstStyle/>
          <a:p>
            <a:r>
              <a:rPr lang="en-US" altLang="en-US" smtClean="0"/>
              <a:t>July 2019</a:t>
            </a:r>
            <a:endParaRPr lang="en-US" altLang="en-US" dirty="0"/>
          </a:p>
        </p:txBody>
      </p:sp>
      <p:sp>
        <p:nvSpPr>
          <p:cNvPr id="4" name="Rectangle 2">
            <a:extLst>
              <a:ext uri="{FF2B5EF4-FFF2-40B4-BE49-F238E27FC236}">
                <a16:creationId xmlns=""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Table 8">
            <a:extLst>
              <a:ext uri="{FF2B5EF4-FFF2-40B4-BE49-F238E27FC236}">
                <a16:creationId xmlns="" xmlns:a16="http://schemas.microsoft.com/office/drawing/2014/main" id="{22183AED-6934-0841-9743-44F516EA8A17}"/>
              </a:ext>
            </a:extLst>
          </p:cNvPr>
          <p:cNvGraphicFramePr>
            <a:graphicFrameLocks noGrp="1"/>
          </p:cNvGraphicFramePr>
          <p:nvPr>
            <p:extLst>
              <p:ext uri="{D42A27DB-BD31-4B8C-83A1-F6EECF244321}">
                <p14:modId xmlns:p14="http://schemas.microsoft.com/office/powerpoint/2010/main" val="3712270701"/>
              </p:ext>
            </p:extLst>
          </p:nvPr>
        </p:nvGraphicFramePr>
        <p:xfrm>
          <a:off x="681318" y="1176020"/>
          <a:ext cx="6096000" cy="2219960"/>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106656212"/>
                    </a:ext>
                  </a:extLst>
                </a:gridCol>
                <a:gridCol w="3048000">
                  <a:extLst>
                    <a:ext uri="{9D8B030D-6E8A-4147-A177-3AD203B41FA5}">
                      <a16:colId xmlns="" xmlns:a16="http://schemas.microsoft.com/office/drawing/2014/main" val="856766449"/>
                    </a:ext>
                  </a:extLst>
                </a:gridCol>
              </a:tblGrid>
              <a:tr h="370840">
                <a:tc>
                  <a:txBody>
                    <a:bodyPr/>
                    <a:lstStyle/>
                    <a:p>
                      <a:r>
                        <a:rPr lang="en-US" dirty="0"/>
                        <a:t>VOTER POOL</a:t>
                      </a:r>
                    </a:p>
                  </a:txBody>
                  <a:tcPr/>
                </a:tc>
                <a:tc>
                  <a:txBody>
                    <a:bodyPr/>
                    <a:lstStyle/>
                    <a:p>
                      <a:r>
                        <a:rPr lang="en-US" dirty="0"/>
                        <a:t>98</a:t>
                      </a:r>
                    </a:p>
                  </a:txBody>
                  <a:tcPr/>
                </a:tc>
                <a:extLst>
                  <a:ext uri="{0D108BD9-81ED-4DB2-BD59-A6C34878D82A}">
                    <a16:rowId xmlns="" xmlns:a16="http://schemas.microsoft.com/office/drawing/2014/main" val="3616388979"/>
                  </a:ext>
                </a:extLst>
              </a:tr>
              <a:tr h="370840">
                <a:tc>
                  <a:txBody>
                    <a:bodyPr/>
                    <a:lstStyle/>
                    <a:p>
                      <a:r>
                        <a:rPr lang="en-US" dirty="0"/>
                        <a:t>Voted </a:t>
                      </a:r>
                    </a:p>
                  </a:txBody>
                  <a:tcPr/>
                </a:tc>
                <a:tc>
                  <a:txBody>
                    <a:bodyPr/>
                    <a:lstStyle/>
                    <a:p>
                      <a:r>
                        <a:rPr lang="en-US" dirty="0"/>
                        <a:t>58</a:t>
                      </a:r>
                    </a:p>
                  </a:txBody>
                  <a:tcPr/>
                </a:tc>
                <a:extLst>
                  <a:ext uri="{0D108BD9-81ED-4DB2-BD59-A6C34878D82A}">
                    <a16:rowId xmlns="" xmlns:a16="http://schemas.microsoft.com/office/drawing/2014/main" val="572555286"/>
                  </a:ext>
                </a:extLst>
              </a:tr>
              <a:tr h="370840">
                <a:tc>
                  <a:txBody>
                    <a:bodyPr/>
                    <a:lstStyle/>
                    <a:p>
                      <a:r>
                        <a:rPr lang="en-US" dirty="0"/>
                        <a:t>YES</a:t>
                      </a:r>
                    </a:p>
                  </a:txBody>
                  <a:tcPr/>
                </a:tc>
                <a:tc>
                  <a:txBody>
                    <a:bodyPr/>
                    <a:lstStyle/>
                    <a:p>
                      <a:r>
                        <a:rPr lang="en-US" dirty="0"/>
                        <a:t>48</a:t>
                      </a:r>
                    </a:p>
                  </a:txBody>
                  <a:tcPr/>
                </a:tc>
                <a:extLst>
                  <a:ext uri="{0D108BD9-81ED-4DB2-BD59-A6C34878D82A}">
                    <a16:rowId xmlns="" xmlns:a16="http://schemas.microsoft.com/office/drawing/2014/main" val="3961005247"/>
                  </a:ext>
                </a:extLst>
              </a:tr>
              <a:tr h="370840">
                <a:tc>
                  <a:txBody>
                    <a:bodyPr/>
                    <a:lstStyle/>
                    <a:p>
                      <a:r>
                        <a:rPr lang="en-US" dirty="0"/>
                        <a:t>Abstain</a:t>
                      </a:r>
                    </a:p>
                  </a:txBody>
                  <a:tcPr/>
                </a:tc>
                <a:tc>
                  <a:txBody>
                    <a:bodyPr/>
                    <a:lstStyle/>
                    <a:p>
                      <a:r>
                        <a:rPr lang="en-US" dirty="0"/>
                        <a:t>6</a:t>
                      </a:r>
                    </a:p>
                  </a:txBody>
                  <a:tcPr/>
                </a:tc>
                <a:extLst>
                  <a:ext uri="{0D108BD9-81ED-4DB2-BD59-A6C34878D82A}">
                    <a16:rowId xmlns="" xmlns:a16="http://schemas.microsoft.com/office/drawing/2014/main" val="2322914959"/>
                  </a:ext>
                </a:extLst>
              </a:tr>
              <a:tr h="370840">
                <a:tc>
                  <a:txBody>
                    <a:bodyPr/>
                    <a:lstStyle/>
                    <a:p>
                      <a:r>
                        <a:rPr lang="en-US" dirty="0"/>
                        <a:t>No</a:t>
                      </a:r>
                    </a:p>
                  </a:txBody>
                  <a:tcPr/>
                </a:tc>
                <a:tc>
                  <a:txBody>
                    <a:bodyPr/>
                    <a:lstStyle/>
                    <a:p>
                      <a:r>
                        <a:rPr lang="en-US" dirty="0"/>
                        <a:t>4\</a:t>
                      </a:r>
                    </a:p>
                  </a:txBody>
                  <a:tcPr/>
                </a:tc>
                <a:extLst>
                  <a:ext uri="{0D108BD9-81ED-4DB2-BD59-A6C34878D82A}">
                    <a16:rowId xmlns="" xmlns:a16="http://schemas.microsoft.com/office/drawing/2014/main" val="2956733522"/>
                  </a:ext>
                </a:extLst>
              </a:tr>
              <a:tr h="292713">
                <a:tc gridSpan="2">
                  <a:txBody>
                    <a:bodyPr/>
                    <a:lstStyle/>
                    <a:p>
                      <a:r>
                        <a:rPr lang="en-US" dirty="0"/>
                        <a:t>Ballot Passes</a:t>
                      </a:r>
                    </a:p>
                  </a:txBody>
                  <a:tcPr/>
                </a:tc>
                <a:tc hMerge="1">
                  <a:txBody>
                    <a:bodyPr/>
                    <a:lstStyle/>
                    <a:p>
                      <a:endParaRPr lang="en-US" dirty="0"/>
                    </a:p>
                  </a:txBody>
                  <a:tcPr/>
                </a:tc>
                <a:extLst>
                  <a:ext uri="{0D108BD9-81ED-4DB2-BD59-A6C34878D82A}">
                    <a16:rowId xmlns="" xmlns:a16="http://schemas.microsoft.com/office/drawing/2014/main" val="2127657442"/>
                  </a:ext>
                </a:extLst>
              </a:tr>
            </a:tbl>
          </a:graphicData>
        </a:graphic>
      </p:graphicFrame>
      <p:graphicFrame>
        <p:nvGraphicFramePr>
          <p:cNvPr id="5" name="Table 4">
            <a:extLst>
              <a:ext uri="{FF2B5EF4-FFF2-40B4-BE49-F238E27FC236}">
                <a16:creationId xmlns="" xmlns:a16="http://schemas.microsoft.com/office/drawing/2014/main" id="{9AE07FDC-6039-F24D-941B-A35B6414D317}"/>
              </a:ext>
            </a:extLst>
          </p:cNvPr>
          <p:cNvGraphicFramePr>
            <a:graphicFrameLocks noGrp="1"/>
          </p:cNvGraphicFramePr>
          <p:nvPr>
            <p:extLst>
              <p:ext uri="{D42A27DB-BD31-4B8C-83A1-F6EECF244321}">
                <p14:modId xmlns:p14="http://schemas.microsoft.com/office/powerpoint/2010/main" val="3908348881"/>
              </p:ext>
            </p:extLst>
          </p:nvPr>
        </p:nvGraphicFramePr>
        <p:xfrm>
          <a:off x="749943" y="4361763"/>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 xmlns:a16="http://schemas.microsoft.com/office/drawing/2014/main" val="545679184"/>
                    </a:ext>
                  </a:extLst>
                </a:gridCol>
                <a:gridCol w="1600200">
                  <a:extLst>
                    <a:ext uri="{9D8B030D-6E8A-4147-A177-3AD203B41FA5}">
                      <a16:colId xmlns="" xmlns:a16="http://schemas.microsoft.com/office/drawing/2014/main" val="446869718"/>
                    </a:ext>
                  </a:extLst>
                </a:gridCol>
                <a:gridCol w="1600200">
                  <a:extLst>
                    <a:ext uri="{9D8B030D-6E8A-4147-A177-3AD203B41FA5}">
                      <a16:colId xmlns="" xmlns:a16="http://schemas.microsoft.com/office/drawing/2014/main" val="3207683483"/>
                    </a:ext>
                  </a:extLst>
                </a:gridCol>
                <a:gridCol w="1600200">
                  <a:extLst>
                    <a:ext uri="{9D8B030D-6E8A-4147-A177-3AD203B41FA5}">
                      <a16:colId xmlns="" xmlns:a16="http://schemas.microsoft.com/office/drawing/2014/main" val="41596453"/>
                    </a:ext>
                  </a:extLst>
                </a:gridCol>
              </a:tblGrid>
              <a:tr h="0">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 xmlns:a16="http://schemas.microsoft.com/office/drawing/2014/main" val="1144613048"/>
                  </a:ext>
                </a:extLst>
              </a:tr>
              <a:tr h="329243">
                <a:tc>
                  <a:txBody>
                    <a:bodyPr/>
                    <a:lstStyle/>
                    <a:p>
                      <a:pPr algn="ctr"/>
                      <a:r>
                        <a:rPr lang="en-US" dirty="0"/>
                        <a:t>LB158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237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188</a:t>
                      </a:r>
                    </a:p>
                  </a:txBody>
                  <a:tcPr>
                    <a:solidFill>
                      <a:srgbClr val="FFC000"/>
                    </a:solidFill>
                  </a:tcPr>
                </a:tc>
                <a:extLst>
                  <a:ext uri="{0D108BD9-81ED-4DB2-BD59-A6C34878D82A}">
                    <a16:rowId xmlns="" xmlns:a16="http://schemas.microsoft.com/office/drawing/2014/main" val="4218296357"/>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a:t>
                      </a:r>
                    </a:p>
                  </a:txBody>
                  <a:tcPr>
                    <a:solidFill>
                      <a:srgbClr val="FFC000"/>
                    </a:solidFill>
                  </a:tcPr>
                </a:tc>
                <a:extLst>
                  <a:ext uri="{0D108BD9-81ED-4DB2-BD59-A6C34878D82A}">
                    <a16:rowId xmlns="" xmlns:a16="http://schemas.microsoft.com/office/drawing/2014/main" val="3313201505"/>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239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196</a:t>
                      </a:r>
                    </a:p>
                  </a:txBody>
                  <a:tcPr>
                    <a:solidFill>
                      <a:srgbClr val="FFC000"/>
                    </a:solidFill>
                  </a:tcPr>
                </a:tc>
                <a:extLst>
                  <a:ext uri="{0D108BD9-81ED-4DB2-BD59-A6C34878D82A}">
                    <a16:rowId xmlns="" xmlns:a16="http://schemas.microsoft.com/office/drawing/2014/main" val="4076148125"/>
                  </a:ext>
                </a:extLst>
              </a:tr>
              <a:tr h="0">
                <a:tc>
                  <a:txBody>
                    <a:bodyPr/>
                    <a:lstStyle/>
                    <a:p>
                      <a:pPr algn="ctr"/>
                      <a:r>
                        <a:rPr lang="en-US" dirty="0"/>
                        <a:t>Grand Total</a:t>
                      </a: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507</a:t>
                      </a:r>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 xmlns:a16="http://schemas.microsoft.com/office/drawing/2014/main" val="82053274"/>
                  </a:ext>
                </a:extLst>
              </a:tr>
            </a:tbl>
          </a:graphicData>
        </a:graphic>
      </p:graphicFrame>
      <p:sp>
        <p:nvSpPr>
          <p:cNvPr id="8" name="Footer Placeholder 7"/>
          <p:cNvSpPr>
            <a:spLocks noGrp="1"/>
          </p:cNvSpPr>
          <p:nvPr>
            <p:ph type="ftr" sz="quarter" idx="11"/>
          </p:nvPr>
        </p:nvSpPr>
        <p:spPr/>
        <p:txBody>
          <a:bodyPr/>
          <a:lstStyle/>
          <a:p>
            <a:r>
              <a:rPr lang="en-US" altLang="en-US" smtClean="0"/>
              <a:t>Robert F. Heile, Decawave</a:t>
            </a:r>
            <a:endParaRPr lang="en-US" altLang="en-US"/>
          </a:p>
        </p:txBody>
      </p:sp>
    </p:spTree>
    <p:extLst>
      <p:ext uri="{BB962C8B-B14F-4D97-AF65-F5344CB8AC3E}">
        <p14:creationId xmlns:p14="http://schemas.microsoft.com/office/powerpoint/2010/main" val="1081809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EC2752-14D1-6146-80BE-6FBD29849E28}"/>
              </a:ext>
            </a:extLst>
          </p:cNvPr>
          <p:cNvSpPr>
            <a:spLocks noGrp="1"/>
          </p:cNvSpPr>
          <p:nvPr>
            <p:ph type="title"/>
          </p:nvPr>
        </p:nvSpPr>
        <p:spPr>
          <a:xfrm>
            <a:off x="685800" y="381000"/>
            <a:ext cx="7772400" cy="1066800"/>
          </a:xfrm>
        </p:spPr>
        <p:txBody>
          <a:bodyPr/>
          <a:lstStyle/>
          <a:p>
            <a:r>
              <a:rPr lang="en-US" dirty="0"/>
              <a:t>Closing Report  - Revised Timeline</a:t>
            </a:r>
          </a:p>
        </p:txBody>
      </p:sp>
      <p:sp>
        <p:nvSpPr>
          <p:cNvPr id="3" name="Rectangle 2">
            <a:extLst>
              <a:ext uri="{FF2B5EF4-FFF2-40B4-BE49-F238E27FC236}">
                <a16:creationId xmlns="" xmlns:a16="http://schemas.microsoft.com/office/drawing/2014/main" id="{2ADBF6C2-BF2F-C341-86A5-401102F46F12}"/>
              </a:ext>
            </a:extLst>
          </p:cNvPr>
          <p:cNvSpPr/>
          <p:nvPr/>
        </p:nvSpPr>
        <p:spPr>
          <a:xfrm>
            <a:off x="609600" y="1447800"/>
            <a:ext cx="8534400" cy="1569660"/>
          </a:xfrm>
          <a:prstGeom prst="rect">
            <a:avLst/>
          </a:prstGeom>
        </p:spPr>
        <p:txBody>
          <a:bodyPr wrap="square">
            <a:spAutoFit/>
          </a:bodyPr>
          <a:lstStyle/>
          <a:p>
            <a:pPr>
              <a:spcBef>
                <a:spcPts val="0"/>
              </a:spcBef>
              <a:spcAft>
                <a:spcPts val="0"/>
              </a:spcAft>
            </a:pPr>
            <a:r>
              <a:rPr lang="en-US" sz="2400" dirty="0">
                <a:solidFill>
                  <a:srgbClr val="000000"/>
                </a:solidFill>
                <a:latin typeface="Calibri" panose="020F0502020204030204" pitchFamily="34" charset="0"/>
              </a:rPr>
              <a:t>VIENNA PLENARY</a:t>
            </a:r>
          </a:p>
          <a:p>
            <a:pPr marL="1257300" lvl="2"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1257300" lvl="2"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15 Day Letter Ballot conditional recirculation to start before August 26</a:t>
            </a:r>
            <a:r>
              <a:rPr lang="en-US" sz="2400" baseline="30000" dirty="0">
                <a:solidFill>
                  <a:srgbClr val="000000"/>
                </a:solidFill>
                <a:latin typeface="Calibri" panose="020F0502020204030204" pitchFamily="34" charset="0"/>
              </a:rPr>
              <a:t>th</a:t>
            </a:r>
            <a:r>
              <a:rPr lang="en-US" sz="2400" dirty="0">
                <a:solidFill>
                  <a:srgbClr val="000000"/>
                </a:solidFill>
                <a:latin typeface="Calibri" panose="020F0502020204030204" pitchFamily="34" charset="0"/>
              </a:rPr>
              <a:t> </a:t>
            </a:r>
          </a:p>
        </p:txBody>
      </p:sp>
      <p:sp>
        <p:nvSpPr>
          <p:cNvPr id="4" name="TextBox 3">
            <a:extLst>
              <a:ext uri="{FF2B5EF4-FFF2-40B4-BE49-F238E27FC236}">
                <a16:creationId xmlns="" xmlns:a16="http://schemas.microsoft.com/office/drawing/2014/main" id="{BD3296AA-B546-AD4D-B3EE-066A561E251C}"/>
              </a:ext>
            </a:extLst>
          </p:cNvPr>
          <p:cNvSpPr txBox="1"/>
          <p:nvPr/>
        </p:nvSpPr>
        <p:spPr>
          <a:xfrm>
            <a:off x="575310" y="2948880"/>
            <a:ext cx="8687443" cy="2308324"/>
          </a:xfrm>
          <a:prstGeom prst="rect">
            <a:avLst/>
          </a:prstGeom>
          <a:noFill/>
        </p:spPr>
        <p:txBody>
          <a:bodyPr wrap="none" rtlCol="0">
            <a:spAutoFit/>
          </a:bodyPr>
          <a:lstStyle/>
          <a:p>
            <a:pPr>
              <a:spcBef>
                <a:spcPts val="0"/>
              </a:spcBef>
              <a:spcAft>
                <a:spcPts val="0"/>
              </a:spcAft>
            </a:pPr>
            <a:r>
              <a:rPr lang="en-US" sz="2400" dirty="0">
                <a:solidFill>
                  <a:srgbClr val="000000"/>
                </a:solidFill>
                <a:latin typeface="Calibri" panose="020F0502020204030204" pitchFamily="34" charset="0"/>
              </a:rPr>
              <a:t>HANOI INTERIM</a:t>
            </a:r>
            <a:endParaRPr lang="en-US" sz="2800" dirty="0">
              <a:solidFill>
                <a:srgbClr val="000000"/>
              </a:solidFill>
              <a:latin typeface="Calibri" panose="020F0502020204030204" pitchFamily="34" charset="0"/>
            </a:endParaRP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 </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request EC e-ballot for </a:t>
            </a:r>
          </a:p>
          <a:p>
            <a:pPr lvl="1">
              <a:spcBef>
                <a:spcPts val="0"/>
              </a:spcBef>
              <a:spcAft>
                <a:spcPts val="0"/>
              </a:spcAft>
            </a:pPr>
            <a:r>
              <a:rPr lang="en-US" sz="2400" dirty="0">
                <a:solidFill>
                  <a:srgbClr val="000000"/>
                </a:solidFill>
                <a:latin typeface="Calibri" panose="020F0502020204030204" pitchFamily="34" charset="0"/>
              </a:rPr>
              <a:t>conditional sponsor ballot approval – Sep 2019</a:t>
            </a:r>
            <a:endParaRPr lang="en-US" sz="2800" dirty="0">
              <a:solidFill>
                <a:srgbClr val="000000"/>
              </a:solidFill>
              <a:latin typeface="Calibri" panose="020F0502020204030204" pitchFamily="34" charset="0"/>
            </a:endParaRP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Start Sponsor Ballot (30 days) - Starting 2 Oct and complete by</a:t>
            </a:r>
          </a:p>
          <a:p>
            <a:pPr lvl="1">
              <a:spcBef>
                <a:spcPts val="0"/>
              </a:spcBef>
              <a:spcAft>
                <a:spcPts val="0"/>
              </a:spcAft>
            </a:pPr>
            <a:r>
              <a:rPr lang="en-US" sz="2400" dirty="0">
                <a:solidFill>
                  <a:srgbClr val="000000"/>
                </a:solidFill>
                <a:latin typeface="Calibri" panose="020F0502020204030204" pitchFamily="34" charset="0"/>
              </a:rPr>
              <a:t> 31 Oct</a:t>
            </a:r>
          </a:p>
        </p:txBody>
      </p:sp>
    </p:spTree>
    <p:extLst>
      <p:ext uri="{BB962C8B-B14F-4D97-AF65-F5344CB8AC3E}">
        <p14:creationId xmlns:p14="http://schemas.microsoft.com/office/powerpoint/2010/main" val="3695863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EC2752-14D1-6146-80BE-6FBD29849E28}"/>
              </a:ext>
            </a:extLst>
          </p:cNvPr>
          <p:cNvSpPr>
            <a:spLocks noGrp="1"/>
          </p:cNvSpPr>
          <p:nvPr>
            <p:ph type="title"/>
          </p:nvPr>
        </p:nvSpPr>
        <p:spPr>
          <a:xfrm>
            <a:off x="685800" y="457200"/>
            <a:ext cx="7772400" cy="1066800"/>
          </a:xfrm>
        </p:spPr>
        <p:txBody>
          <a:bodyPr/>
          <a:lstStyle/>
          <a:p>
            <a:r>
              <a:rPr lang="en-US" dirty="0"/>
              <a:t>Closing Report  - Revised Timeline</a:t>
            </a:r>
          </a:p>
        </p:txBody>
      </p:sp>
      <p:sp>
        <p:nvSpPr>
          <p:cNvPr id="3" name="Rectangle 2">
            <a:extLst>
              <a:ext uri="{FF2B5EF4-FFF2-40B4-BE49-F238E27FC236}">
                <a16:creationId xmlns="" xmlns:a16="http://schemas.microsoft.com/office/drawing/2014/main" id="{2ADBF6C2-BF2F-C341-86A5-401102F46F12}"/>
              </a:ext>
            </a:extLst>
          </p:cNvPr>
          <p:cNvSpPr/>
          <p:nvPr/>
        </p:nvSpPr>
        <p:spPr>
          <a:xfrm>
            <a:off x="609600" y="1524000"/>
            <a:ext cx="8534400" cy="2308324"/>
          </a:xfrm>
          <a:prstGeom prst="rect">
            <a:avLst/>
          </a:prstGeom>
        </p:spPr>
        <p:txBody>
          <a:bodyPr wrap="square">
            <a:spAutoFit/>
          </a:bodyPr>
          <a:lstStyle/>
          <a:p>
            <a:pPr marL="285750"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KONA PLENARY</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initiate Recirc ballot to begin Nov 17, 2019</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Conditional </a:t>
            </a:r>
            <a:r>
              <a:rPr lang="en-US" sz="2400" dirty="0" err="1">
                <a:solidFill>
                  <a:srgbClr val="000000"/>
                </a:solidFill>
                <a:latin typeface="Calibri" panose="020F0502020204030204" pitchFamily="34" charset="0"/>
              </a:rPr>
              <a:t>RevCom</a:t>
            </a:r>
            <a:r>
              <a:rPr lang="en-US" sz="2400" dirty="0">
                <a:solidFill>
                  <a:srgbClr val="000000"/>
                </a:solidFill>
                <a:latin typeface="Calibri" panose="020F0502020204030204" pitchFamily="34" charset="0"/>
              </a:rPr>
              <a:t> approval – November 18, 2019</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Submission to </a:t>
            </a:r>
            <a:r>
              <a:rPr lang="en-US" sz="2400" dirty="0" err="1">
                <a:solidFill>
                  <a:srgbClr val="000000"/>
                </a:solidFill>
                <a:latin typeface="Calibri" panose="020F0502020204030204" pitchFamily="34" charset="0"/>
              </a:rPr>
              <a:t>RevCom</a:t>
            </a:r>
            <a:r>
              <a:rPr lang="en-US" sz="2400" dirty="0">
                <a:solidFill>
                  <a:srgbClr val="000000"/>
                </a:solidFill>
                <a:latin typeface="Calibri" panose="020F0502020204030204" pitchFamily="34" charset="0"/>
              </a:rPr>
              <a:t> in mid Dec-2019</a:t>
            </a:r>
          </a:p>
          <a:p>
            <a:pPr marL="1200150" lvl="2"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Fallback is January</a:t>
            </a:r>
          </a:p>
        </p:txBody>
      </p:sp>
    </p:spTree>
    <p:extLst>
      <p:ext uri="{BB962C8B-B14F-4D97-AF65-F5344CB8AC3E}">
        <p14:creationId xmlns:p14="http://schemas.microsoft.com/office/powerpoint/2010/main" val="1979543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851B326F-35DC-8444-BE21-8992E252C019}"/>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18</a:t>
            </a:fld>
            <a:endParaRPr lang="en-US" altLang="en-US"/>
          </a:p>
        </p:txBody>
      </p:sp>
      <p:sp>
        <p:nvSpPr>
          <p:cNvPr id="4" name="Rectangle 3">
            <a:extLst>
              <a:ext uri="{FF2B5EF4-FFF2-40B4-BE49-F238E27FC236}">
                <a16:creationId xmlns="" xmlns:a16="http://schemas.microsoft.com/office/drawing/2014/main" id="{7968DD62-ECF7-1E48-938D-99C060700260}"/>
              </a:ext>
            </a:extLst>
          </p:cNvPr>
          <p:cNvSpPr/>
          <p:nvPr/>
        </p:nvSpPr>
        <p:spPr>
          <a:xfrm>
            <a:off x="685800" y="914400"/>
            <a:ext cx="7772400" cy="5509200"/>
          </a:xfrm>
          <a:prstGeom prst="rect">
            <a:avLst/>
          </a:prstGeom>
        </p:spPr>
        <p:txBody>
          <a:bodyPr wrap="square">
            <a:spAutoFit/>
          </a:bodyPr>
          <a:lstStyle/>
          <a:p>
            <a:r>
              <a:rPr lang="en-US" sz="3200" dirty="0"/>
              <a:t>TG Motion for TG4md Letter Ballot</a:t>
            </a:r>
          </a:p>
          <a:p>
            <a:endParaRPr lang="en-US" sz="3200" dirty="0"/>
          </a:p>
          <a:p>
            <a:r>
              <a:rPr lang="en-US" sz="3200" dirty="0"/>
              <a:t>Move that TG4md formally request that the 802.15 WG start a WG Recirculation Letter Ballot requesting approval of document P802.15.4-REVd-D04 and to forward document P802.15.4-REVd-D05 to Standards Association Ballot pending the completion and inclusion of the edits in the draft. </a:t>
            </a:r>
          </a:p>
          <a:p>
            <a:r>
              <a:rPr lang="en-US" sz="3200" dirty="0"/>
              <a:t>Moved: Phil Beecher</a:t>
            </a:r>
          </a:p>
          <a:p>
            <a:r>
              <a:rPr lang="en-US" sz="3200" dirty="0"/>
              <a:t>Second: Chris </a:t>
            </a:r>
            <a:r>
              <a:rPr lang="en-US" sz="3200" dirty="0" err="1"/>
              <a:t>Hett</a:t>
            </a:r>
            <a:endParaRPr lang="en-US" sz="3200" dirty="0"/>
          </a:p>
        </p:txBody>
      </p:sp>
      <p:sp>
        <p:nvSpPr>
          <p:cNvPr id="2" name="Date Placeholder 1"/>
          <p:cNvSpPr>
            <a:spLocks noGrp="1"/>
          </p:cNvSpPr>
          <p:nvPr>
            <p:ph type="dt" sz="half"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Robert F. Heile, Decawave</a:t>
            </a:r>
            <a:endParaRPr lang="en-US"/>
          </a:p>
        </p:txBody>
      </p:sp>
    </p:spTree>
    <p:extLst>
      <p:ext uri="{BB962C8B-B14F-4D97-AF65-F5344CB8AC3E}">
        <p14:creationId xmlns:p14="http://schemas.microsoft.com/office/powerpoint/2010/main" val="4161339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19</a:t>
            </a:fld>
            <a:endParaRPr lang="en-US" altLang="en-US"/>
          </a:p>
        </p:txBody>
      </p:sp>
      <p:sp>
        <p:nvSpPr>
          <p:cNvPr id="4" name="Rectangle 3">
            <a:extLst>
              <a:ext uri="{FF2B5EF4-FFF2-40B4-BE49-F238E27FC236}">
                <a16:creationId xmlns="" xmlns:a16="http://schemas.microsoft.com/office/drawing/2014/main" id="{3414958C-0E1B-7045-BF0C-1B8D8247FC8D}"/>
              </a:ext>
            </a:extLst>
          </p:cNvPr>
          <p:cNvSpPr/>
          <p:nvPr/>
        </p:nvSpPr>
        <p:spPr>
          <a:xfrm>
            <a:off x="457994" y="853936"/>
            <a:ext cx="8457406" cy="5211683"/>
          </a:xfrm>
          <a:prstGeom prst="rect">
            <a:avLst/>
          </a:prstGeom>
        </p:spPr>
        <p:txBody>
          <a:bodyPr wrap="square">
            <a:spAutoFit/>
          </a:bodyPr>
          <a:lstStyle/>
          <a:p>
            <a:r>
              <a:rPr lang="en-US" sz="1800" dirty="0"/>
              <a:t>TG CRG Motion </a:t>
            </a: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P802.15.4-REVd-D03 </a:t>
            </a:r>
            <a:r>
              <a:rPr lang="en-US" altLang="en-US" sz="2400" dirty="0">
                <a:solidFill>
                  <a:srgbClr val="000000"/>
                </a:solidFill>
              </a:rPr>
              <a:t>with the following membership: </a:t>
            </a:r>
            <a:r>
              <a:rPr lang="en-US" sz="2400" dirty="0"/>
              <a:t>Gary Stuebing(As Chair), Don Sturek, Kunal Shah, Ruben Salazar, Tero Kivinen, Phil Beecher and </a:t>
            </a:r>
            <a:r>
              <a:rPr lang="en-US" sz="2400" dirty="0" err="1"/>
              <a:t>Shoichi</a:t>
            </a:r>
            <a:r>
              <a:rPr lang="en-US" sz="2400" dirty="0"/>
              <a:t> Kitazawa.</a:t>
            </a:r>
            <a:r>
              <a:rPr lang="en-US" altLang="en-US" sz="2400" dirty="0">
                <a:solidFill>
                  <a:srgbClr val="000000"/>
                </a:solidFill>
              </a:rPr>
              <a:t> The 802.15.4md CRG is authorized to approve comment resolutions and to approve the start of recirculation Letter Ballot of the revised draft on behalf of the 802.15 WG. Comment resolution 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Don Sturek	</a:t>
            </a:r>
          </a:p>
          <a:p>
            <a:pPr lvl="2" eaLnBrk="1" hangingPunct="1">
              <a:spcBef>
                <a:spcPts val="375"/>
              </a:spcBef>
              <a:buSzPct val="100000"/>
            </a:pPr>
            <a:r>
              <a:rPr lang="en-US" altLang="en-US" sz="2000" dirty="0">
                <a:solidFill>
                  <a:srgbClr val="000000"/>
                </a:solidFill>
              </a:rPr>
              <a:t>Seconded By: Phil Beecher</a:t>
            </a:r>
            <a:endParaRPr lang="en-US" sz="1800" dirty="0"/>
          </a:p>
        </p:txBody>
      </p:sp>
      <p:sp>
        <p:nvSpPr>
          <p:cNvPr id="2" name="Date Placeholder 1"/>
          <p:cNvSpPr>
            <a:spLocks noGrp="1"/>
          </p:cNvSpPr>
          <p:nvPr>
            <p:ph type="dt" sz="half"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Robert F. Heile, Decawave</a:t>
            </a:r>
            <a:endParaRPr lang="en-US"/>
          </a:p>
        </p:txBody>
      </p:sp>
    </p:spTree>
    <p:extLst>
      <p:ext uri="{BB962C8B-B14F-4D97-AF65-F5344CB8AC3E}">
        <p14:creationId xmlns:p14="http://schemas.microsoft.com/office/powerpoint/2010/main" val="410935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2019</a:t>
            </a:r>
          </a:p>
        </p:txBody>
      </p:sp>
      <p:sp>
        <p:nvSpPr>
          <p:cNvPr id="3075"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Decawave</a:t>
            </a:r>
            <a:endParaRPr lang="en-US" sz="1200"/>
          </a:p>
        </p:txBody>
      </p:sp>
      <p:sp>
        <p:nvSpPr>
          <p:cNvPr id="3076"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ABF3F59C-4E11-4FD6-8A47-A2608A57B359}" type="slidenum">
              <a:rPr lang="en-US" sz="1200" smtClean="0"/>
              <a:pPr>
                <a:defRPr/>
              </a:pPr>
              <a:t>2</a:t>
            </a:fld>
            <a:endParaRPr lang="en-US" sz="1200" smtClean="0"/>
          </a:p>
        </p:txBody>
      </p:sp>
      <p:sp>
        <p:nvSpPr>
          <p:cNvPr id="3077" name="Rectangle 1026"/>
          <p:cNvSpPr>
            <a:spLocks noChangeArrowheads="1"/>
          </p:cNvSpPr>
          <p:nvPr/>
        </p:nvSpPr>
        <p:spPr bwMode="auto">
          <a:xfrm>
            <a:off x="152400" y="838200"/>
            <a:ext cx="457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a:solidFill>
                  <a:schemeClr val="tx2"/>
                </a:solidFill>
                <a:latin typeface="Times New Roman" charset="0"/>
                <a:ea typeface="ＭＳ Ｐゴシック" charset="0"/>
              </a:rPr>
              <a:t>802.15 Organization Chart</a:t>
            </a:r>
          </a:p>
        </p:txBody>
      </p:sp>
      <p:cxnSp>
        <p:nvCxnSpPr>
          <p:cNvPr id="3078" name="_s1028"/>
          <p:cNvCxnSpPr>
            <a:cxnSpLocks noChangeShapeType="1"/>
            <a:stCxn id="3105" idx="0"/>
          </p:cNvCxnSpPr>
          <p:nvPr/>
        </p:nvCxnSpPr>
        <p:spPr bwMode="auto">
          <a:xfrm>
            <a:off x="7623175" y="1701800"/>
            <a:ext cx="30163"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079" name="_s1029"/>
          <p:cNvCxnSpPr>
            <a:cxnSpLocks noChangeShapeType="1"/>
            <a:stCxn id="3104" idx="3"/>
            <a:endCxn id="3091" idx="2"/>
          </p:cNvCxnSpPr>
          <p:nvPr/>
        </p:nvCxnSpPr>
        <p:spPr bwMode="auto">
          <a:xfrm flipV="1">
            <a:off x="2559050" y="3297238"/>
            <a:ext cx="358775" cy="28463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0" name="_s1030"/>
          <p:cNvCxnSpPr>
            <a:cxnSpLocks noChangeShapeType="1"/>
            <a:stCxn id="3103" idx="1"/>
            <a:endCxn id="3091" idx="2"/>
          </p:cNvCxnSpPr>
          <p:nvPr/>
        </p:nvCxnSpPr>
        <p:spPr bwMode="auto">
          <a:xfrm rot="10800000">
            <a:off x="2917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1" name="_s1032"/>
          <p:cNvCxnSpPr>
            <a:cxnSpLocks noChangeShapeType="1"/>
          </p:cNvCxnSpPr>
          <p:nvPr/>
        </p:nvCxnSpPr>
        <p:spPr bwMode="auto">
          <a:xfrm rot="10800000">
            <a:off x="2916238" y="3276600"/>
            <a:ext cx="379412" cy="17621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2" name="_s1034"/>
          <p:cNvCxnSpPr>
            <a:cxnSpLocks noChangeShapeType="1"/>
          </p:cNvCxnSpPr>
          <p:nvPr/>
        </p:nvCxnSpPr>
        <p:spPr bwMode="auto">
          <a:xfrm rot="10800000">
            <a:off x="6061075" y="1550988"/>
            <a:ext cx="368300" cy="88741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3" name="_s1035"/>
          <p:cNvCxnSpPr>
            <a:cxnSpLocks noChangeShapeType="1"/>
          </p:cNvCxnSpPr>
          <p:nvPr/>
        </p:nvCxnSpPr>
        <p:spPr bwMode="auto">
          <a:xfrm rot="10800000">
            <a:off x="2916238" y="4506913"/>
            <a:ext cx="355600" cy="11715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4" name="_s1036"/>
          <p:cNvCxnSpPr>
            <a:cxnSpLocks noChangeShapeType="1"/>
            <a:endCxn id="3091" idx="2"/>
          </p:cNvCxnSpPr>
          <p:nvPr/>
        </p:nvCxnSpPr>
        <p:spPr bwMode="auto">
          <a:xfrm flipV="1">
            <a:off x="2557463" y="32972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5" name="_s1037"/>
          <p:cNvCxnSpPr>
            <a:cxnSpLocks noChangeShapeType="1"/>
          </p:cNvCxnSpPr>
          <p:nvPr/>
        </p:nvCxnSpPr>
        <p:spPr bwMode="auto">
          <a:xfrm rot="10800000">
            <a:off x="2916238" y="3886200"/>
            <a:ext cx="360362" cy="5429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6" name="_s1038"/>
          <p:cNvCxnSpPr>
            <a:cxnSpLocks noChangeShapeType="1"/>
          </p:cNvCxnSpPr>
          <p:nvPr/>
        </p:nvCxnSpPr>
        <p:spPr bwMode="auto">
          <a:xfrm flipV="1">
            <a:off x="2559050" y="3378200"/>
            <a:ext cx="358775" cy="27717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7" name="_s1039"/>
          <p:cNvCxnSpPr>
            <a:cxnSpLocks noChangeShapeType="1"/>
            <a:stCxn id="3097" idx="3"/>
            <a:endCxn id="3090" idx="2"/>
          </p:cNvCxnSpPr>
          <p:nvPr/>
        </p:nvCxnSpPr>
        <p:spPr bwMode="auto">
          <a:xfrm flipV="1">
            <a:off x="5703888" y="1560513"/>
            <a:ext cx="357187" cy="10810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8" name="_s1041"/>
          <p:cNvCxnSpPr>
            <a:cxnSpLocks noChangeShapeType="1"/>
            <a:stCxn id="3092" idx="3"/>
            <a:endCxn id="3090" idx="2"/>
          </p:cNvCxnSpPr>
          <p:nvPr/>
        </p:nvCxnSpPr>
        <p:spPr bwMode="auto">
          <a:xfrm flipV="1">
            <a:off x="5705475" y="1560513"/>
            <a:ext cx="355600" cy="3762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9" name="_s1042"/>
          <p:cNvCxnSpPr>
            <a:cxnSpLocks noChangeShapeType="1"/>
          </p:cNvCxnSpPr>
          <p:nvPr/>
        </p:nvCxnSpPr>
        <p:spPr bwMode="auto">
          <a:xfrm flipV="1">
            <a:off x="4100513" y="1820863"/>
            <a:ext cx="1960562" cy="1303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090" name="_s1043"/>
          <p:cNvSpPr>
            <a:spLocks noChangeArrowheads="1"/>
          </p:cNvSpPr>
          <p:nvPr/>
        </p:nvSpPr>
        <p:spPr bwMode="auto">
          <a:xfrm>
            <a:off x="4895850" y="762000"/>
            <a:ext cx="2328863" cy="7826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802.15WG Chair</a:t>
            </a:r>
          </a:p>
          <a:p>
            <a:pPr algn="ctr"/>
            <a:r>
              <a:rPr lang="en-US" sz="900" b="1"/>
              <a:t>Bob Heile, Wi-SUN Alliance</a:t>
            </a:r>
          </a:p>
          <a:p>
            <a:pPr algn="ctr"/>
            <a:r>
              <a:rPr lang="en-US" sz="900" b="1"/>
              <a:t>802.15 Vice Chairs</a:t>
            </a:r>
          </a:p>
          <a:p>
            <a:pPr algn="ctr"/>
            <a:r>
              <a:rPr lang="en-US" sz="900" b="1"/>
              <a:t>Rick Alfvin, Linespeed</a:t>
            </a:r>
          </a:p>
          <a:p>
            <a:pPr algn="ctr"/>
            <a:r>
              <a:rPr lang="en-US" sz="900" b="1"/>
              <a:t>Pat Kinney, Kinney Consulting</a:t>
            </a:r>
          </a:p>
        </p:txBody>
      </p:sp>
      <p:sp>
        <p:nvSpPr>
          <p:cNvPr id="3091" name="_s1044"/>
          <p:cNvSpPr>
            <a:spLocks noChangeArrowheads="1"/>
          </p:cNvSpPr>
          <p:nvPr/>
        </p:nvSpPr>
        <p:spPr bwMode="auto">
          <a:xfrm>
            <a:off x="1752600"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a:t>Task Groups</a:t>
            </a:r>
          </a:p>
        </p:txBody>
      </p:sp>
      <p:sp>
        <p:nvSpPr>
          <p:cNvPr id="3092" name="_s1045"/>
          <p:cNvSpPr>
            <a:spLocks noChangeArrowheads="1"/>
          </p:cNvSpPr>
          <p:nvPr/>
        </p:nvSpPr>
        <p:spPr bwMode="auto">
          <a:xfrm>
            <a:off x="3351213" y="1624013"/>
            <a:ext cx="2335212" cy="6254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Secretary</a:t>
            </a:r>
          </a:p>
          <a:p>
            <a:pPr algn="ctr"/>
            <a:r>
              <a:rPr lang="en-US" sz="900" b="1"/>
              <a:t>Pat Kinney, Kinney Consulting</a:t>
            </a:r>
          </a:p>
          <a:p>
            <a:pPr algn="ctr"/>
            <a:r>
              <a:rPr lang="en-US" sz="900" b="1"/>
              <a:t>Assistant Secretary</a:t>
            </a:r>
          </a:p>
          <a:p>
            <a:pPr algn="ctr"/>
            <a:r>
              <a:rPr lang="en-US" sz="900" b="1"/>
              <a:t>Mike McInnis, Boeing</a:t>
            </a:r>
          </a:p>
        </p:txBody>
      </p:sp>
      <p:sp>
        <p:nvSpPr>
          <p:cNvPr id="3097" name="_s1047"/>
          <p:cNvSpPr>
            <a:spLocks noChangeArrowheads="1"/>
          </p:cNvSpPr>
          <p:nvPr/>
        </p:nvSpPr>
        <p:spPr bwMode="auto">
          <a:xfrm>
            <a:off x="3351213" y="2406650"/>
            <a:ext cx="2333625"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a:t>
            </a:r>
            <a:r>
              <a:rPr lang="en-US" sz="1050" b="1" dirty="0" err="1"/>
              <a:t>Gilb</a:t>
            </a:r>
            <a:endParaRPr lang="en-US" sz="1050" b="1" dirty="0"/>
          </a:p>
        </p:txBody>
      </p:sp>
      <p:sp>
        <p:nvSpPr>
          <p:cNvPr id="3094" name="_s1049"/>
          <p:cNvSpPr>
            <a:spLocks noChangeArrowheads="1"/>
          </p:cNvSpPr>
          <p:nvPr/>
        </p:nvSpPr>
        <p:spPr bwMode="auto">
          <a:xfrm>
            <a:off x="3276600" y="414972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TG12 Consolidated  15.4 ULI</a:t>
            </a:r>
          </a:p>
          <a:p>
            <a:pPr algn="ctr"/>
            <a:r>
              <a:rPr lang="en-US" sz="1000" dirty="0"/>
              <a:t>Chair: Pat Kinney, Kinney </a:t>
            </a:r>
            <a:r>
              <a:rPr lang="en-US" sz="1000" dirty="0" smtClean="0"/>
              <a:t>Consulting</a:t>
            </a:r>
            <a:r>
              <a:rPr lang="en-US" sz="1000" b="1" dirty="0" smtClean="0"/>
              <a:t>  </a:t>
            </a:r>
            <a:endParaRPr lang="en-US" sz="1000" b="1" dirty="0"/>
          </a:p>
        </p:txBody>
      </p:sp>
      <p:sp>
        <p:nvSpPr>
          <p:cNvPr id="3095" name="_s1051"/>
          <p:cNvSpPr>
            <a:spLocks noChangeArrowheads="1"/>
          </p:cNvSpPr>
          <p:nvPr/>
        </p:nvSpPr>
        <p:spPr bwMode="auto">
          <a:xfrm>
            <a:off x="3271838" y="5421313"/>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096" name="_s1054"/>
          <p:cNvSpPr>
            <a:spLocks noChangeArrowheads="1"/>
          </p:cNvSpPr>
          <p:nvPr/>
        </p:nvSpPr>
        <p:spPr bwMode="auto">
          <a:xfrm>
            <a:off x="3276600" y="4794250"/>
            <a:ext cx="2413000"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3103" name="_s1056"/>
          <p:cNvSpPr>
            <a:spLocks noChangeArrowheads="1"/>
          </p:cNvSpPr>
          <p:nvPr/>
        </p:nvSpPr>
        <p:spPr bwMode="auto">
          <a:xfrm>
            <a:off x="3286125" y="3451225"/>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3104" name="_s1057"/>
          <p:cNvSpPr>
            <a:spLocks noChangeArrowheads="1"/>
          </p:cNvSpPr>
          <p:nvPr/>
        </p:nvSpPr>
        <p:spPr bwMode="auto">
          <a:xfrm>
            <a:off x="230188" y="5881688"/>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lgn="ctr">
              <a:defRPr/>
            </a:pPr>
            <a:r>
              <a:rPr lang="en-US" sz="1000" b="1" dirty="0" smtClean="0"/>
              <a:t>xxx</a:t>
            </a:r>
            <a:endParaRPr lang="de-DE"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3105" name="_s1058"/>
          <p:cNvSpPr>
            <a:spLocks noChangeArrowheads="1"/>
          </p:cNvSpPr>
          <p:nvPr/>
        </p:nvSpPr>
        <p:spPr bwMode="auto">
          <a:xfrm>
            <a:off x="6429375" y="1701800"/>
            <a:ext cx="2387600" cy="463073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defRPr/>
            </a:pPr>
            <a:endParaRPr lang="en-US" sz="1000" b="1" u="sng" dirty="0"/>
          </a:p>
          <a:p>
            <a:pPr>
              <a:spcAft>
                <a:spcPts val="300"/>
              </a:spcAft>
              <a:defRPr/>
            </a:pPr>
            <a:r>
              <a:rPr lang="en-US" sz="1000" b="1" u="sng" dirty="0"/>
              <a:t>STUDY GROUPS</a:t>
            </a:r>
            <a:r>
              <a:rPr lang="en-US" sz="1000" dirty="0"/>
              <a:t>:</a:t>
            </a:r>
          </a:p>
          <a:p>
            <a:pPr>
              <a:spcAft>
                <a:spcPts val="300"/>
              </a:spcAft>
              <a:defRPr/>
            </a:pPr>
            <a:endParaRPr lang="en-US" sz="1000" b="1" u="sng" dirty="0">
              <a:solidFill>
                <a:srgbClr val="000000"/>
              </a:solidFill>
            </a:endParaRPr>
          </a:p>
          <a:p>
            <a:pPr>
              <a:spcAft>
                <a:spcPts val="300"/>
              </a:spcAft>
              <a:defRPr/>
            </a:pPr>
            <a:r>
              <a:rPr lang="en-US" sz="1000" b="1" u="sng" dirty="0">
                <a:solidFill>
                  <a:srgbClr val="000000"/>
                </a:solidFill>
              </a:rPr>
              <a:t>INTEREST GROUPS</a:t>
            </a:r>
          </a:p>
          <a:p>
            <a:pPr>
              <a:defRPr/>
            </a:pPr>
            <a:r>
              <a:rPr lang="en-US" sz="1000" b="1" dirty="0" smtClean="0"/>
              <a:t>IG </a:t>
            </a:r>
            <a:r>
              <a:rPr lang="en-US" sz="1000" b="1" dirty="0"/>
              <a:t>Dependability (of Radio Links)</a:t>
            </a:r>
          </a:p>
          <a:p>
            <a:pPr marL="228600">
              <a:defRPr/>
            </a:pPr>
            <a:r>
              <a:rPr lang="en-US" sz="1000" dirty="0"/>
              <a:t>Chair: Ryuji Kohno,</a:t>
            </a:r>
          </a:p>
          <a:p>
            <a:pPr>
              <a:defRPr/>
            </a:pPr>
            <a:r>
              <a:rPr lang="en-US" sz="1000" b="1" dirty="0"/>
              <a:t>IG </a:t>
            </a:r>
            <a:r>
              <a:rPr lang="en-US" sz="1000" b="1" dirty="0" smtClean="0"/>
              <a:t>Profiles</a:t>
            </a:r>
            <a:endParaRPr lang="en-US" sz="1000" b="1" dirty="0"/>
          </a:p>
          <a:p>
            <a:pPr marL="228600">
              <a:defRPr/>
            </a:pPr>
            <a:r>
              <a:rPr lang="en-US" sz="1000" dirty="0">
                <a:latin typeface="Arial" charset="0"/>
                <a:cs typeface="Arial" charset="0"/>
              </a:rPr>
              <a:t>Chair: </a:t>
            </a:r>
            <a:r>
              <a:rPr lang="en-US" sz="1000" dirty="0" smtClean="0">
                <a:latin typeface="Arial" charset="0"/>
                <a:cs typeface="Arial" charset="0"/>
              </a:rPr>
              <a:t>Don </a:t>
            </a:r>
            <a:r>
              <a:rPr lang="en-US" sz="1000" dirty="0" err="1" smtClean="0">
                <a:latin typeface="Arial" charset="0"/>
                <a:cs typeface="Arial" charset="0"/>
              </a:rPr>
              <a:t>Sturek</a:t>
            </a:r>
            <a:r>
              <a:rPr lang="en-US" sz="1000" dirty="0" smtClean="0">
                <a:latin typeface="Arial" charset="0"/>
                <a:cs typeface="Arial" charset="0"/>
              </a:rPr>
              <a:t>, </a:t>
            </a:r>
            <a:r>
              <a:rPr lang="en-US" sz="1000" dirty="0" err="1" smtClean="0">
                <a:latin typeface="Arial" charset="0"/>
                <a:cs typeface="Arial" charset="0"/>
              </a:rPr>
              <a:t>Itron</a:t>
            </a:r>
            <a:endParaRPr lang="en-US" sz="1000" dirty="0">
              <a:latin typeface="Arial" charset="0"/>
              <a:cs typeface="Arial" charset="0"/>
            </a:endParaRPr>
          </a:p>
          <a:p>
            <a:pPr>
              <a:defRPr/>
            </a:pPr>
            <a:r>
              <a:rPr lang="en-US" sz="1000" b="1" dirty="0">
                <a:latin typeface="Arial" charset="0"/>
                <a:cs typeface="Arial" charset="0"/>
              </a:rPr>
              <a:t>IG Vehicular Assistive Technology</a:t>
            </a:r>
          </a:p>
          <a:p>
            <a:pPr marL="228600" lvl="1">
              <a:defRPr/>
            </a:pPr>
            <a:r>
              <a:rPr lang="en-US" sz="1000" dirty="0" err="1"/>
              <a:t>ChairYeong</a:t>
            </a:r>
            <a:r>
              <a:rPr lang="en-US" sz="1000" dirty="0"/>
              <a:t> Min Jang, </a:t>
            </a:r>
            <a:r>
              <a:rPr lang="en-US" sz="1000" dirty="0" err="1"/>
              <a:t>Kookmin</a:t>
            </a:r>
            <a:r>
              <a:rPr lang="en-US" sz="1000" dirty="0"/>
              <a:t> </a:t>
            </a:r>
            <a:r>
              <a:rPr lang="en-US" sz="1000" dirty="0" err="1"/>
              <a:t>Uni</a:t>
            </a:r>
            <a:endParaRPr lang="en-US" sz="1000" dirty="0"/>
          </a:p>
          <a:p>
            <a:pPr>
              <a:defRPr/>
            </a:pPr>
            <a:r>
              <a:rPr lang="en-US" sz="1000" b="1" dirty="0"/>
              <a:t>IG 15.4 Guide</a:t>
            </a:r>
          </a:p>
          <a:p>
            <a:pPr marL="228600">
              <a:defRPr/>
            </a:pPr>
            <a:r>
              <a:rPr lang="en-US" sz="1000" dirty="0"/>
              <a:t>Chair: TBD</a:t>
            </a:r>
          </a:p>
          <a:p>
            <a:pPr>
              <a:spcAft>
                <a:spcPts val="300"/>
              </a:spcAft>
              <a:defRPr/>
            </a:pPr>
            <a:endParaRPr lang="en-US" sz="1000" b="1" u="sng" dirty="0"/>
          </a:p>
          <a:p>
            <a:pPr>
              <a:spcAft>
                <a:spcPts val="300"/>
              </a:spcAft>
              <a:defRPr/>
            </a:pPr>
            <a:r>
              <a:rPr lang="en-US" sz="1000" b="1" u="sng" dirty="0"/>
              <a:t>STANDING COMMITTEES</a:t>
            </a:r>
          </a:p>
          <a:p>
            <a:pPr>
              <a:defRPr/>
            </a:pPr>
            <a:r>
              <a:rPr lang="en-US" sz="1000" b="1" dirty="0"/>
              <a:t>SC IETF</a:t>
            </a:r>
          </a:p>
          <a:p>
            <a:pPr marL="228600">
              <a:defRPr/>
            </a:pPr>
            <a:r>
              <a:rPr lang="en-US" sz="1000" dirty="0"/>
              <a:t>Chair: Pat Kinney, Kinney Consulting</a:t>
            </a:r>
          </a:p>
          <a:p>
            <a:pPr>
              <a:defRPr/>
            </a:pPr>
            <a:r>
              <a:rPr lang="en-US" sz="1000" b="1" dirty="0"/>
              <a:t>SC WNG</a:t>
            </a:r>
          </a:p>
          <a:p>
            <a:pPr marL="228600">
              <a:defRPr/>
            </a:pPr>
            <a:r>
              <a:rPr lang="en-US" sz="1000" dirty="0"/>
              <a:t>Chair:: Pat Kinney, Kinney Consulting</a:t>
            </a:r>
          </a:p>
          <a:p>
            <a:pPr>
              <a:defRPr/>
            </a:pPr>
            <a:r>
              <a:rPr lang="en-US" sz="1000" b="1" dirty="0"/>
              <a:t>SC Maintenance / Rules</a:t>
            </a:r>
          </a:p>
          <a:p>
            <a:pPr marL="228600">
              <a:defRPr/>
            </a:pPr>
            <a:r>
              <a:rPr lang="en-US" sz="1000" dirty="0"/>
              <a:t>Chair:: Pat Kinney, Kinney Consulting</a:t>
            </a:r>
          </a:p>
          <a:p>
            <a:pPr>
              <a:defRPr/>
            </a:pPr>
            <a:endParaRPr lang="en-US" sz="1000" dirty="0"/>
          </a:p>
          <a:p>
            <a:pPr>
              <a:defRPr/>
            </a:pPr>
            <a:r>
              <a:rPr lang="en-US" sz="1000" u="sng" dirty="0" smtClean="0"/>
              <a:t>TAGs</a:t>
            </a:r>
          </a:p>
          <a:p>
            <a:pPr>
              <a:defRPr/>
            </a:pPr>
            <a:r>
              <a:rPr lang="en-US" sz="1000" b="1" dirty="0" err="1"/>
              <a:t>TeraHertz</a:t>
            </a:r>
            <a:r>
              <a:rPr lang="en-US" sz="1000" b="1" dirty="0"/>
              <a:t>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endParaRPr lang="en-US" sz="1000" u="sng" dirty="0"/>
          </a:p>
        </p:txBody>
      </p:sp>
      <p:sp>
        <p:nvSpPr>
          <p:cNvPr id="2" name="Rectangle 1029"/>
          <p:cNvSpPr>
            <a:spLocks noChangeArrowheads="1"/>
          </p:cNvSpPr>
          <p:nvPr/>
        </p:nvSpPr>
        <p:spPr bwMode="auto">
          <a:xfrm>
            <a:off x="228600" y="1701800"/>
            <a:ext cx="2971800"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dirty="0">
                <a:latin typeface="Arial" charset="0"/>
                <a:ea typeface="ＭＳ Ｐゴシック" charset="0"/>
                <a:hlinkClick r:id="rId3"/>
              </a:rPr>
              <a:t>www.ieee802.org/15</a:t>
            </a:r>
            <a:endParaRPr lang="en-US" sz="1400" dirty="0">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3101" name="_s1051"/>
          <p:cNvSpPr>
            <a:spLocks noChangeArrowheads="1"/>
          </p:cNvSpPr>
          <p:nvPr/>
        </p:nvSpPr>
        <p:spPr bwMode="auto">
          <a:xfrm>
            <a:off x="3292475" y="4735512"/>
            <a:ext cx="2422525" cy="63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TG13 </a:t>
            </a:r>
            <a:r>
              <a:rPr lang="en-US" sz="1000" b="1" dirty="0" err="1"/>
              <a:t>Gigbit</a:t>
            </a:r>
            <a:r>
              <a:rPr lang="en-US" sz="1000" b="1" dirty="0"/>
              <a:t> OWC</a:t>
            </a:r>
          </a:p>
          <a:p>
            <a:pPr algn="ctr"/>
            <a:r>
              <a:rPr lang="en-US" sz="1000" b="1" dirty="0"/>
              <a:t>Chair: Volker </a:t>
            </a:r>
            <a:r>
              <a:rPr lang="en-US" sz="1000" b="1" dirty="0" err="1"/>
              <a:t>Jungnickel</a:t>
            </a:r>
            <a:endParaRPr lang="en-US" sz="1000" b="1" dirty="0"/>
          </a:p>
          <a:p>
            <a:pPr algn="ctr"/>
            <a:r>
              <a:rPr lang="en-US" sz="1000" dirty="0" err="1"/>
              <a:t>Fraunhofer</a:t>
            </a:r>
            <a:r>
              <a:rPr lang="en-US" sz="1000" dirty="0"/>
              <a:t> Heinrich Hertz Institute</a:t>
            </a:r>
            <a:endParaRPr lang="en-US" sz="1000" b="1" dirty="0"/>
          </a:p>
        </p:txBody>
      </p:sp>
      <p:sp>
        <p:nvSpPr>
          <p:cNvPr id="3102" name="_s1051"/>
          <p:cNvSpPr>
            <a:spLocks noChangeArrowheads="1"/>
          </p:cNvSpPr>
          <p:nvPr/>
        </p:nvSpPr>
        <p:spPr bwMode="auto">
          <a:xfrm>
            <a:off x="3297238" y="5457825"/>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TG22 Spectrum Characterization </a:t>
            </a:r>
            <a:endParaRPr lang="en-US" sz="1000" b="1" dirty="0" smtClean="0"/>
          </a:p>
          <a:p>
            <a:pPr algn="ctr"/>
            <a:r>
              <a:rPr lang="en-US" sz="1000" b="1" dirty="0" smtClean="0"/>
              <a:t>and </a:t>
            </a:r>
            <a:r>
              <a:rPr lang="en-US" sz="1000" b="1" dirty="0"/>
              <a:t>Occupancy </a:t>
            </a:r>
            <a:r>
              <a:rPr lang="en-US" sz="1000" b="1" dirty="0" smtClean="0"/>
              <a:t>Sensing</a:t>
            </a:r>
          </a:p>
          <a:p>
            <a:pPr algn="ctr"/>
            <a:r>
              <a:rPr lang="en-US" sz="1000" b="1" dirty="0" smtClean="0"/>
              <a:t>Chair: </a:t>
            </a:r>
            <a:r>
              <a:rPr lang="en-US" sz="1000" b="1" dirty="0" err="1" smtClean="0"/>
              <a:t>Apurva</a:t>
            </a:r>
            <a:r>
              <a:rPr lang="en-US" sz="1000" b="1" dirty="0" smtClean="0"/>
              <a:t> </a:t>
            </a:r>
            <a:r>
              <a:rPr lang="en-US" sz="1000" b="1" dirty="0" err="1" smtClean="0"/>
              <a:t>Mody</a:t>
            </a:r>
            <a:r>
              <a:rPr lang="en-US" sz="1000" b="1" dirty="0" smtClean="0"/>
              <a:t>, BAE</a:t>
            </a:r>
            <a:endParaRPr lang="en-US" sz="1000" b="1" dirty="0"/>
          </a:p>
        </p:txBody>
      </p:sp>
      <p:sp>
        <p:nvSpPr>
          <p:cNvPr id="3" name="_s1053"/>
          <p:cNvSpPr>
            <a:spLocks noChangeArrowheads="1"/>
          </p:cNvSpPr>
          <p:nvPr/>
        </p:nvSpPr>
        <p:spPr bwMode="auto">
          <a:xfrm>
            <a:off x="228600" y="3429000"/>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TG4md 15.4 Revision</a:t>
            </a:r>
          </a:p>
          <a:p>
            <a:pPr algn="ctr"/>
            <a:r>
              <a:rPr lang="en-US" sz="1000" b="1"/>
              <a:t>Chair: Gary Stuebing, </a:t>
            </a:r>
            <a:r>
              <a:rPr lang="de-DE" sz="1000" b="1"/>
              <a:t>Cisco</a:t>
            </a:r>
            <a:endParaRPr lang="en-US" sz="1000" b="1"/>
          </a:p>
        </p:txBody>
      </p:sp>
      <p:sp>
        <p:nvSpPr>
          <p:cNvPr id="4" name="Rectangle 2"/>
          <p:cNvSpPr>
            <a:spLocks noChangeArrowheads="1"/>
          </p:cNvSpPr>
          <p:nvPr/>
        </p:nvSpPr>
        <p:spPr bwMode="auto">
          <a:xfrm>
            <a:off x="3276600" y="3489325"/>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dirty="0"/>
              <a:t>TG9ma 802.15.9 Revision </a:t>
            </a:r>
            <a:r>
              <a:rPr lang="en-US" sz="1000" b="1" dirty="0" smtClean="0"/>
              <a:t>1</a:t>
            </a:r>
          </a:p>
          <a:p>
            <a:pPr algn="ctr"/>
            <a:r>
              <a:rPr lang="en-US" sz="1000" b="1" dirty="0" smtClean="0"/>
              <a:t>Chair: </a:t>
            </a:r>
            <a:r>
              <a:rPr lang="en-US" sz="1000" b="1" dirty="0" err="1" smtClean="0"/>
              <a:t>Tero</a:t>
            </a:r>
            <a:r>
              <a:rPr lang="en-US" sz="1000" b="1" dirty="0" smtClean="0"/>
              <a:t> </a:t>
            </a:r>
            <a:r>
              <a:rPr lang="en-US" sz="1000" b="1" dirty="0" err="1" smtClean="0"/>
              <a:t>Kivinen</a:t>
            </a:r>
            <a:r>
              <a:rPr lang="en-US" sz="1000" b="1" dirty="0" smtClean="0"/>
              <a:t>, Self</a:t>
            </a:r>
            <a:endParaRPr lang="en-US" sz="1000" b="1" dirty="0"/>
          </a:p>
        </p:txBody>
      </p:sp>
      <p:cxnSp>
        <p:nvCxnSpPr>
          <p:cNvPr id="5" name="_s1030"/>
          <p:cNvCxnSpPr>
            <a:cxnSpLocks noChangeShapeType="1"/>
          </p:cNvCxnSpPr>
          <p:nvPr/>
        </p:nvCxnSpPr>
        <p:spPr bwMode="auto">
          <a:xfrm rot="10800000">
            <a:off x="2917825" y="3363913"/>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6" name="_s1053"/>
          <p:cNvSpPr>
            <a:spLocks noChangeArrowheads="1"/>
          </p:cNvSpPr>
          <p:nvPr/>
        </p:nvSpPr>
        <p:spPr bwMode="auto">
          <a:xfrm>
            <a:off x="228600" y="4662488"/>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smtClean="0"/>
              <a:t>TG4y </a:t>
            </a:r>
            <a:r>
              <a:rPr lang="en-US" sz="1000" b="1" dirty="0"/>
              <a:t>Security Next Gen (SECN)</a:t>
            </a:r>
          </a:p>
          <a:p>
            <a:pPr algn="ctr"/>
            <a:r>
              <a:rPr lang="en-US" sz="1000" b="1" dirty="0"/>
              <a:t>Chair: Don </a:t>
            </a:r>
            <a:r>
              <a:rPr lang="en-US" sz="1000" b="1" dirty="0" err="1"/>
              <a:t>Sturek</a:t>
            </a:r>
            <a:r>
              <a:rPr lang="en-US" sz="1000" b="1" dirty="0"/>
              <a:t>, </a:t>
            </a:r>
            <a:r>
              <a:rPr lang="en-US" sz="1000" b="1" dirty="0" err="1" smtClean="0"/>
              <a:t>Itron</a:t>
            </a:r>
            <a:endParaRPr lang="de-DE" sz="1000" dirty="0"/>
          </a:p>
        </p:txBody>
      </p:sp>
      <p:cxnSp>
        <p:nvCxnSpPr>
          <p:cNvPr id="3107" name="_s1031"/>
          <p:cNvCxnSpPr>
            <a:cxnSpLocks noChangeShapeType="1"/>
          </p:cNvCxnSpPr>
          <p:nvPr/>
        </p:nvCxnSpPr>
        <p:spPr bwMode="auto">
          <a:xfrm flipV="1">
            <a:off x="2557463" y="3533775"/>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108" name="_s1036"/>
          <p:cNvCxnSpPr>
            <a:cxnSpLocks noChangeShapeType="1"/>
          </p:cNvCxnSpPr>
          <p:nvPr/>
        </p:nvCxnSpPr>
        <p:spPr bwMode="auto">
          <a:xfrm flipV="1">
            <a:off x="2557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9" name="_s1053"/>
          <p:cNvSpPr>
            <a:spLocks noChangeArrowheads="1"/>
          </p:cNvSpPr>
          <p:nvPr/>
        </p:nvSpPr>
        <p:spPr bwMode="auto">
          <a:xfrm>
            <a:off x="228600" y="4033838"/>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TG4w 15.4 Low Power Wide Area (LPWA)</a:t>
            </a:r>
          </a:p>
          <a:p>
            <a:pPr lvl="1" indent="-282575" algn="ctr"/>
            <a:r>
              <a:rPr lang="de-DE" sz="1000"/>
              <a:t>Chari: </a:t>
            </a:r>
            <a:r>
              <a:rPr lang="en-GB" sz="1000"/>
              <a:t>Robert, Jörg</a:t>
            </a:r>
          </a:p>
          <a:p>
            <a:pPr lvl="1" indent="-282575" algn="ctr"/>
            <a:r>
              <a:rPr lang="de-DE" sz="1000"/>
              <a:t>Friedrich-Alexander-Universität</a:t>
            </a:r>
          </a:p>
        </p:txBody>
      </p:sp>
      <p:cxnSp>
        <p:nvCxnSpPr>
          <p:cNvPr id="3110" name="_s1036"/>
          <p:cNvCxnSpPr>
            <a:cxnSpLocks noChangeShapeType="1"/>
          </p:cNvCxnSpPr>
          <p:nvPr/>
        </p:nvCxnSpPr>
        <p:spPr bwMode="auto">
          <a:xfrm flipV="1">
            <a:off x="2557463" y="51641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11" name="_s1053"/>
          <p:cNvSpPr>
            <a:spLocks noChangeArrowheads="1"/>
          </p:cNvSpPr>
          <p:nvPr/>
        </p:nvSpPr>
        <p:spPr bwMode="auto">
          <a:xfrm>
            <a:off x="228600" y="5262563"/>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00" b="1" dirty="0"/>
              <a:t>TG4z 15.4 Enhanced Impulse Radio (EIR)</a:t>
            </a:r>
          </a:p>
          <a:p>
            <a:pPr algn="ctr">
              <a:defRPr/>
            </a:pPr>
            <a:r>
              <a:rPr lang="en-US" sz="1000" b="1" dirty="0"/>
              <a:t>Chair: Tim Harrington, </a:t>
            </a:r>
            <a:r>
              <a:rPr lang="en-US" sz="1000" b="1" dirty="0" smtClean="0"/>
              <a:t>Pro-ID</a:t>
            </a:r>
            <a:endParaRPr lang="de-DE" sz="10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4B6FA134-1BC1-F649-8FF8-595A064638CD}"/>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20</a:t>
            </a:fld>
            <a:endParaRPr lang="en-US" altLang="en-US"/>
          </a:p>
        </p:txBody>
      </p:sp>
      <p:sp>
        <p:nvSpPr>
          <p:cNvPr id="4" name="Rectangle 3">
            <a:extLst>
              <a:ext uri="{FF2B5EF4-FFF2-40B4-BE49-F238E27FC236}">
                <a16:creationId xmlns="" xmlns:a16="http://schemas.microsoft.com/office/drawing/2014/main" id="{96DFA3DC-4AB5-AC44-892F-914234D35D5B}"/>
              </a:ext>
            </a:extLst>
          </p:cNvPr>
          <p:cNvSpPr/>
          <p:nvPr/>
        </p:nvSpPr>
        <p:spPr>
          <a:xfrm>
            <a:off x="723900" y="612844"/>
            <a:ext cx="8001000" cy="5632311"/>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P802.15.4-REVd-D03 with the following membership: Gary Stuebing(As Chair), Don Sturek, Kunal Shah, Ruben Salazar, Tero Kivinen, Phil Beecher and </a:t>
            </a:r>
            <a:r>
              <a:rPr lang="en-US" sz="2400" dirty="0" err="1"/>
              <a:t>Shoichi</a:t>
            </a:r>
            <a:r>
              <a:rPr lang="en-US" sz="2400" dirty="0"/>
              <a:t> Kitazawa. The 802.15.4md CRG is authorized to approve comment resolutions and to approve the start of a recirculation letter ballot of the revised draft on behalf of the 802.15 WG. Comment resolution 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endParaRPr lang="en-US" sz="2400" dirty="0"/>
          </a:p>
        </p:txBody>
      </p:sp>
      <p:sp>
        <p:nvSpPr>
          <p:cNvPr id="2" name="Date Placeholder 1"/>
          <p:cNvSpPr>
            <a:spLocks noGrp="1"/>
          </p:cNvSpPr>
          <p:nvPr>
            <p:ph type="dt" sz="half"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Robert F. Heile, Decawave</a:t>
            </a:r>
            <a:endParaRPr lang="en-US"/>
          </a:p>
        </p:txBody>
      </p:sp>
    </p:spTree>
    <p:extLst>
      <p:ext uri="{BB962C8B-B14F-4D97-AF65-F5344CB8AC3E}">
        <p14:creationId xmlns:p14="http://schemas.microsoft.com/office/powerpoint/2010/main" val="2129142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July 2019 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July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21</a:t>
            </a:fld>
            <a:endParaRPr lang="en-US" altLang="en-US"/>
          </a:p>
        </p:txBody>
      </p:sp>
    </p:spTree>
    <p:extLst>
      <p:ext uri="{BB962C8B-B14F-4D97-AF65-F5344CB8AC3E}">
        <p14:creationId xmlns:p14="http://schemas.microsoft.com/office/powerpoint/2010/main" val="29189691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Atlanta Meeting Minutes</a:t>
            </a:r>
            <a:endParaRPr lang="en-US" sz="2400" dirty="0"/>
          </a:p>
          <a:p>
            <a:r>
              <a:rPr lang="en-US" sz="2400" dirty="0" smtClean="0"/>
              <a:t>LB Comment Resolution</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spTree>
    <p:extLst>
      <p:ext uri="{BB962C8B-B14F-4D97-AF65-F5344CB8AC3E}">
        <p14:creationId xmlns:p14="http://schemas.microsoft.com/office/powerpoint/2010/main" val="39140294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08976824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trike="sngStrike" kern="1200" baseline="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sngStrike" kern="1200" baseline="0" dirty="0" smtClean="0">
                          <a:solidFill>
                            <a:schemeClr val="dk1"/>
                          </a:solidFill>
                          <a:latin typeface="+mn-lt"/>
                          <a:ea typeface="+mn-ea"/>
                          <a:cs typeface="+mn-cs"/>
                        </a:rPr>
                        <a:t>TG4w LPWA</a:t>
                      </a:r>
                      <a:endParaRPr lang="en-US" sz="1800" u="none" strike="sng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sngStrike" kern="1200" baseline="0" dirty="0" smtClean="0">
                          <a:solidFill>
                            <a:schemeClr val="dk1"/>
                          </a:solidFill>
                          <a:latin typeface="+mn-lt"/>
                          <a:ea typeface="+mn-ea"/>
                          <a:cs typeface="+mn-cs"/>
                        </a:rPr>
                        <a:t>TG4w LPWA</a:t>
                      </a:r>
                    </a:p>
                    <a:p>
                      <a:endParaRPr lang="en-US" strike="noStrike" baseline="0"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23</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600407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400" dirty="0" smtClean="0"/>
              <a:t>Resolved all Letter Ballot comments</a:t>
            </a:r>
          </a:p>
          <a:p>
            <a:r>
              <a:rPr lang="en-US" sz="2400" dirty="0" smtClean="0"/>
              <a:t>Incorporated LB comments into draft </a:t>
            </a:r>
          </a:p>
          <a:p>
            <a:r>
              <a:rPr lang="en-US" sz="2400" dirty="0" smtClean="0"/>
              <a:t>Two motions for LB recirculation and formation of CRG</a:t>
            </a:r>
          </a:p>
          <a:p>
            <a:r>
              <a:rPr lang="en-US" sz="2400" dirty="0" smtClean="0"/>
              <a:t>Discussion on future schedule</a:t>
            </a:r>
          </a:p>
          <a:p>
            <a:r>
              <a:rPr lang="en-US" sz="2400" dirty="0" smtClean="0"/>
              <a:t>Started Recirculation of Draft D3</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26812939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25</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460509460"/>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Sept,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0162" y="458112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50240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CRG Telephone Conferences</a:t>
            </a:r>
            <a:endParaRPr lang="en-US" dirty="0"/>
          </a:p>
        </p:txBody>
      </p:sp>
      <p:sp>
        <p:nvSpPr>
          <p:cNvPr id="3" name="Inhaltsplatzhalter 2"/>
          <p:cNvSpPr>
            <a:spLocks noGrp="1"/>
          </p:cNvSpPr>
          <p:nvPr>
            <p:ph idx="1"/>
          </p:nvPr>
        </p:nvSpPr>
        <p:spPr/>
        <p:txBody>
          <a:bodyPr/>
          <a:lstStyle/>
          <a:p>
            <a:r>
              <a:rPr lang="en-US" sz="2400" dirty="0" smtClean="0"/>
              <a:t>Time and date will be announced on reflector on time</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26</a:t>
            </a:fld>
            <a:endParaRPr lang="en-US" altLang="en-US"/>
          </a:p>
        </p:txBody>
      </p:sp>
    </p:spTree>
    <p:extLst>
      <p:ext uri="{BB962C8B-B14F-4D97-AF65-F5344CB8AC3E}">
        <p14:creationId xmlns:p14="http://schemas.microsoft.com/office/powerpoint/2010/main" val="266457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WG SA Conditional Motion</a:t>
            </a:r>
            <a:endParaRPr lang="en-US" dirty="0"/>
          </a:p>
        </p:txBody>
      </p:sp>
      <p:sp>
        <p:nvSpPr>
          <p:cNvPr id="3" name="Inhaltsplatzhalter 2"/>
          <p:cNvSpPr>
            <a:spLocks noGrp="1"/>
          </p:cNvSpPr>
          <p:nvPr>
            <p:ph idx="1"/>
          </p:nvPr>
        </p:nvSpPr>
        <p:spPr/>
        <p:txBody>
          <a:bodyPr/>
          <a:lstStyle/>
          <a:p>
            <a:r>
              <a:rPr lang="en-US" sz="2400" dirty="0"/>
              <a:t>Motion: </a:t>
            </a:r>
            <a:r>
              <a:rPr lang="en-US" sz="2400" dirty="0" smtClean="0"/>
              <a:t>802.15 </a:t>
            </a:r>
            <a:r>
              <a:rPr lang="en-US" sz="2400" dirty="0"/>
              <a:t>has reviewed and approves the CSD </a:t>
            </a:r>
            <a:r>
              <a:rPr lang="en-US" sz="2400" dirty="0" smtClean="0"/>
              <a:t>15-18-0053-04, </a:t>
            </a:r>
            <a:r>
              <a:rPr lang="en-US" sz="2400" dirty="0"/>
              <a:t>and the CA document </a:t>
            </a:r>
            <a:r>
              <a:rPr lang="en-US" sz="2400" dirty="0" smtClean="0"/>
              <a:t>15-19-0165-01; </a:t>
            </a:r>
            <a:r>
              <a:rPr lang="en-US" sz="2400" dirty="0"/>
              <a:t>and requests conditional approval from the EC to submit P802.15.4w_D3</a:t>
            </a:r>
            <a:r>
              <a:rPr lang="en-US" sz="2400" dirty="0" smtClean="0"/>
              <a:t> </a:t>
            </a:r>
            <a:r>
              <a:rPr lang="en-US" sz="2400" dirty="0"/>
              <a:t>(or current revision) to Standards Association ballot</a:t>
            </a:r>
            <a:r>
              <a:rPr lang="en-US" sz="2400" dirty="0" smtClean="0"/>
              <a:t>.</a:t>
            </a:r>
          </a:p>
          <a:p>
            <a:endParaRPr lang="en-US" sz="2400" dirty="0"/>
          </a:p>
          <a:p>
            <a:r>
              <a:rPr lang="en-US" sz="2400" dirty="0" smtClean="0"/>
              <a:t>Moved by: Joerg Robert</a:t>
            </a:r>
          </a:p>
          <a:p>
            <a:r>
              <a:rPr lang="en-US" sz="2400" dirty="0" smtClean="0"/>
              <a:t>Seconded by:</a:t>
            </a:r>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27</a:t>
            </a:fld>
            <a:endParaRPr lang="en-US" altLang="en-US"/>
          </a:p>
        </p:txBody>
      </p:sp>
    </p:spTree>
    <p:extLst>
      <p:ext uri="{BB962C8B-B14F-4D97-AF65-F5344CB8AC3E}">
        <p14:creationId xmlns:p14="http://schemas.microsoft.com/office/powerpoint/2010/main" val="39407270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400" dirty="0"/>
              <a:t>Minutes </a:t>
            </a:r>
            <a:r>
              <a:rPr lang="en-US" sz="2400" dirty="0" smtClean="0"/>
              <a:t>are available </a:t>
            </a:r>
            <a:r>
              <a:rPr lang="en-US" sz="2400" dirty="0"/>
              <a:t>in document </a:t>
            </a:r>
            <a:br>
              <a:rPr lang="en-US" sz="2400" dirty="0"/>
            </a:br>
            <a:r>
              <a:rPr lang="en-US" sz="2400" dirty="0" smtClean="0"/>
              <a:t>15-19/351r0</a:t>
            </a:r>
            <a:endParaRPr lang="en-US" sz="2400" dirty="0"/>
          </a:p>
          <a:p>
            <a:endParaRPr lang="en-US" sz="2400" dirty="0"/>
          </a:p>
          <a:p>
            <a:r>
              <a:rPr lang="en-US" sz="2400" dirty="0"/>
              <a:t>Special thanks to </a:t>
            </a:r>
            <a:r>
              <a:rPr lang="en-US" sz="2400" dirty="0" err="1" smtClean="0"/>
              <a:t>Henk</a:t>
            </a:r>
            <a:r>
              <a:rPr lang="en-US" sz="2400" dirty="0" smtClean="0"/>
              <a:t> </a:t>
            </a:r>
            <a:r>
              <a:rPr lang="en-US" sz="2400" dirty="0"/>
              <a:t>for taking the minutes</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28</a:t>
            </a:fld>
            <a:endParaRPr lang="en-US" altLang="en-US"/>
          </a:p>
        </p:txBody>
      </p:sp>
    </p:spTree>
    <p:extLst>
      <p:ext uri="{BB962C8B-B14F-4D97-AF65-F5344CB8AC3E}">
        <p14:creationId xmlns:p14="http://schemas.microsoft.com/office/powerpoint/2010/main" val="38015043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Goals for Hanoi</a:t>
            </a:r>
            <a:endParaRPr lang="en-US" dirty="0"/>
          </a:p>
        </p:txBody>
      </p:sp>
      <p:sp>
        <p:nvSpPr>
          <p:cNvPr id="3" name="Inhaltsplatzhalter 2"/>
          <p:cNvSpPr>
            <a:spLocks noGrp="1"/>
          </p:cNvSpPr>
          <p:nvPr>
            <p:ph idx="1"/>
          </p:nvPr>
        </p:nvSpPr>
        <p:spPr/>
        <p:txBody>
          <a:bodyPr/>
          <a:lstStyle/>
          <a:p>
            <a:r>
              <a:rPr lang="en-US" sz="2400" dirty="0" smtClean="0"/>
              <a:t>If SB will finish before/during Hanoi</a:t>
            </a:r>
          </a:p>
          <a:p>
            <a:pPr lvl="1"/>
            <a:r>
              <a:rPr lang="en-US" sz="2000" dirty="0"/>
              <a:t>Approval of </a:t>
            </a:r>
            <a:r>
              <a:rPr lang="en-US" sz="2000" dirty="0" smtClean="0"/>
              <a:t>Vienna and </a:t>
            </a:r>
            <a:r>
              <a:rPr lang="en-US" sz="2000" dirty="0"/>
              <a:t>CRG Minutes</a:t>
            </a:r>
          </a:p>
          <a:p>
            <a:pPr lvl="1"/>
            <a:r>
              <a:rPr lang="en-US" sz="2000" dirty="0"/>
              <a:t>Schedule</a:t>
            </a:r>
          </a:p>
          <a:p>
            <a:pPr lvl="1"/>
            <a:r>
              <a:rPr lang="en-US" sz="2000" dirty="0"/>
              <a:t>Comment Resolution</a:t>
            </a:r>
          </a:p>
          <a:p>
            <a:pPr lvl="1"/>
            <a:r>
              <a:rPr lang="en-US" sz="2000" dirty="0"/>
              <a:t>Future Schedule</a:t>
            </a:r>
          </a:p>
          <a:p>
            <a:pPr lvl="1"/>
            <a:r>
              <a:rPr lang="en-US" sz="2000" dirty="0"/>
              <a:t>AOB</a:t>
            </a:r>
          </a:p>
          <a:p>
            <a:pPr lvl="1"/>
            <a:r>
              <a:rPr lang="en-US" sz="2000" dirty="0" smtClean="0"/>
              <a:t>6 slots requested</a:t>
            </a:r>
          </a:p>
          <a:p>
            <a:r>
              <a:rPr lang="en-US" sz="2400" dirty="0" smtClean="0"/>
              <a:t>If SB will </a:t>
            </a:r>
            <a:r>
              <a:rPr lang="en-US" sz="2400" b="1" dirty="0" smtClean="0"/>
              <a:t>not</a:t>
            </a:r>
            <a:r>
              <a:rPr lang="en-US" sz="2400" dirty="0" smtClean="0"/>
              <a:t> finish </a:t>
            </a:r>
            <a:r>
              <a:rPr lang="en-US" sz="2400" dirty="0"/>
              <a:t>before/during </a:t>
            </a:r>
            <a:r>
              <a:rPr lang="en-US" sz="2400" dirty="0" smtClean="0"/>
              <a:t>Hanoi</a:t>
            </a:r>
          </a:p>
          <a:p>
            <a:pPr lvl="1"/>
            <a:r>
              <a:rPr lang="en-US" sz="2000" dirty="0" smtClean="0"/>
              <a:t>Skip meeting </a:t>
            </a:r>
            <a:r>
              <a:rPr lang="en-US" sz="2000" dirty="0" smtClean="0">
                <a:sym typeface="Wingdings" panose="05000000000000000000" pitchFamily="2" charset="2"/>
              </a:rPr>
              <a:t> </a:t>
            </a:r>
            <a:r>
              <a:rPr lang="en-US" sz="2000" dirty="0" smtClean="0"/>
              <a:t>0 slots</a:t>
            </a:r>
            <a:endParaRPr lang="en-US" sz="2000" dirty="0"/>
          </a:p>
          <a:p>
            <a:pPr lvl="1"/>
            <a:endParaRPr lang="en-US" sz="20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29</a:t>
            </a:fld>
            <a:endParaRPr lang="en-US" altLang="en-US"/>
          </a:p>
        </p:txBody>
      </p:sp>
    </p:spTree>
    <p:extLst>
      <p:ext uri="{BB962C8B-B14F-4D97-AF65-F5344CB8AC3E}">
        <p14:creationId xmlns:p14="http://schemas.microsoft.com/office/powerpoint/2010/main" val="975030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2019</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Decawave</a:t>
            </a:r>
            <a:endParaRPr lang="en-US" sz="1200"/>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C952AF60-2FD2-4EA3-848D-19295E5BDB36}" type="slidenum">
              <a:rPr lang="en-US" sz="1200" smtClean="0"/>
              <a:pPr>
                <a:defRPr/>
              </a:pPr>
              <a:t>3</a:t>
            </a:fld>
            <a:endParaRPr lang="en-US" sz="1200" smtClean="0"/>
          </a:p>
        </p:txBody>
      </p:sp>
      <p:sp>
        <p:nvSpPr>
          <p:cNvPr id="4101" name="Rectangle 4"/>
          <p:cNvSpPr>
            <a:spLocks noGrp="1" noChangeArrowheads="1"/>
          </p:cNvSpPr>
          <p:nvPr>
            <p:ph type="title"/>
          </p:nvPr>
        </p:nvSpPr>
        <p:spPr/>
        <p:txBody>
          <a:bodyPr/>
          <a:lstStyle/>
          <a:p>
            <a:pPr>
              <a:defRPr/>
            </a:pPr>
            <a:r>
              <a:rPr lang="en-US" sz="3200" dirty="0" smtClean="0"/>
              <a:t>Vienna </a:t>
            </a:r>
            <a:r>
              <a:rPr lang="en-US" sz="3200" dirty="0"/>
              <a:t>Session Objectives</a:t>
            </a:r>
            <a:br>
              <a:rPr lang="en-US" sz="3200" dirty="0"/>
            </a:br>
            <a:r>
              <a:rPr lang="en-US" sz="3200" dirty="0" smtClean="0"/>
              <a:t>July 14-19, 2019</a:t>
            </a:r>
            <a:endParaRPr lang="en-US" sz="3200" dirty="0"/>
          </a:p>
        </p:txBody>
      </p:sp>
      <p:sp>
        <p:nvSpPr>
          <p:cNvPr id="5126" name="Rectangle 3"/>
          <p:cNvSpPr>
            <a:spLocks noGrp="1" noChangeArrowheads="1"/>
          </p:cNvSpPr>
          <p:nvPr>
            <p:ph type="body" sz="half" idx="1"/>
          </p:nvPr>
        </p:nvSpPr>
        <p:spPr>
          <a:xfrm>
            <a:off x="762000" y="1752600"/>
            <a:ext cx="7924800" cy="4114800"/>
          </a:xfrm>
        </p:spPr>
        <p:txBody>
          <a:bodyPr/>
          <a:lstStyle/>
          <a:p>
            <a:pPr marL="609600" indent="-609600" fontAlgn="b">
              <a:lnSpc>
                <a:spcPct val="80000"/>
              </a:lnSpc>
              <a:buFontTx/>
              <a:buNone/>
              <a:defRPr/>
            </a:pPr>
            <a:r>
              <a:rPr lang="en-US" sz="2200" dirty="0" smtClean="0">
                <a:latin typeface="Arial Rounded MT Bold" pitchFamily="34" charset="0"/>
                <a:ea typeface="ＭＳ Ｐゴシック" pitchFamily="34" charset="-128"/>
                <a:cs typeface="Arial" pitchFamily="34" charset="0"/>
              </a:rPr>
              <a:t>TASK GROUP 4w –LPWA Enhancements to LECIM PHYs</a:t>
            </a:r>
          </a:p>
          <a:p>
            <a:pPr marL="685800" indent="-381000" fontAlgn="b">
              <a:lnSpc>
                <a:spcPct val="80000"/>
              </a:lnSpc>
              <a:buFontTx/>
              <a:buAutoNum type="arabicPeriod"/>
              <a:defRPr/>
            </a:pPr>
            <a:r>
              <a:rPr lang="en-US" sz="2200" dirty="0" smtClean="0">
                <a:latin typeface="Arial Rounded MT Bold" pitchFamily="34" charset="0"/>
                <a:ea typeface="ＭＳ Ｐゴシック" pitchFamily="34" charset="-128"/>
                <a:cs typeface="Arial" pitchFamily="34" charset="0"/>
              </a:rPr>
              <a:t>Finalizing first draft for WG e-Ballot</a:t>
            </a:r>
          </a:p>
          <a:p>
            <a:pPr marL="685800" indent="-381000" fontAlgn="b">
              <a:lnSpc>
                <a:spcPct val="80000"/>
              </a:lnSpc>
              <a:buFontTx/>
              <a:buAutoNum type="arabicPeriod"/>
              <a:defRPr/>
            </a:pPr>
            <a:r>
              <a:rPr lang="en-US" sz="2200" dirty="0" smtClean="0">
                <a:latin typeface="Arial Rounded MT Bold" pitchFamily="34" charset="0"/>
                <a:ea typeface="ＭＳ Ｐゴシック" pitchFamily="34" charset="-128"/>
                <a:cs typeface="Arial" pitchFamily="34" charset="0"/>
              </a:rPr>
              <a:t>Updating work activity and time line</a:t>
            </a:r>
          </a:p>
          <a:p>
            <a:pPr marL="609600" lvl="1" indent="-609600" fontAlgn="b">
              <a:lnSpc>
                <a:spcPct val="80000"/>
              </a:lnSpc>
              <a:buFontTx/>
              <a:buAutoNum type="arabicPeriod"/>
              <a:defRPr/>
            </a:pPr>
            <a:endParaRPr lang="en-US" sz="800" dirty="0" smtClean="0">
              <a:latin typeface="Arial Rounded MT Bold" pitchFamily="34" charset="0"/>
              <a:ea typeface="ＭＳ Ｐゴシック" pitchFamily="34" charset="-128"/>
              <a:cs typeface="Arial" pitchFamily="34" charset="0"/>
            </a:endParaRPr>
          </a:p>
          <a:p>
            <a:pPr marL="609600" indent="-609600" fontAlgn="b">
              <a:lnSpc>
                <a:spcPct val="80000"/>
              </a:lnSpc>
              <a:buFont typeface="Times New Roman" pitchFamily="18" charset="0"/>
              <a:buAutoNum type="arabicPeriod"/>
              <a:defRPr/>
            </a:pPr>
            <a:endParaRPr lang="en-US" sz="1000" dirty="0" smtClean="0">
              <a:latin typeface="Arial Rounded MT Bold" pitchFamily="34" charset="0"/>
              <a:ea typeface="ＭＳ Ｐゴシック" pitchFamily="34" charset="-128"/>
              <a:cs typeface="Arial" pitchFamily="34" charset="0"/>
            </a:endParaRPr>
          </a:p>
          <a:p>
            <a:pPr marL="609600" indent="-609600" fontAlgn="b">
              <a:lnSpc>
                <a:spcPct val="80000"/>
              </a:lnSpc>
              <a:buFontTx/>
              <a:buNone/>
              <a:defRPr/>
            </a:pPr>
            <a:r>
              <a:rPr lang="en-US" sz="2200" kern="1200" dirty="0">
                <a:latin typeface="Arial Rounded MT Bold" pitchFamily="34" charset="0"/>
                <a:cs typeface="Arial" charset="0"/>
              </a:rPr>
              <a:t>TASK GROUP </a:t>
            </a:r>
            <a:r>
              <a:rPr lang="en-US" sz="2200" kern="1200" dirty="0" smtClean="0">
                <a:latin typeface="Arial Rounded MT Bold" pitchFamily="34" charset="0"/>
                <a:cs typeface="Arial" charset="0"/>
              </a:rPr>
              <a:t>4y –Security Next Generation (SECN)</a:t>
            </a:r>
            <a:endParaRPr lang="en-US" sz="2200" kern="1200" dirty="0">
              <a:latin typeface="Arial Rounded MT Bold" pitchFamily="34" charset="0"/>
              <a:cs typeface="Arial" charset="0"/>
            </a:endParaRP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Discussing proposals</a:t>
            </a:r>
          </a:p>
          <a:p>
            <a:pPr marL="685800" indent="-381000" fontAlgn="b">
              <a:lnSpc>
                <a:spcPct val="80000"/>
              </a:lnSpc>
              <a:buFontTx/>
              <a:buAutoNum type="arabicPeriod"/>
              <a:defRPr/>
            </a:pPr>
            <a:r>
              <a:rPr lang="en-US" sz="2200" dirty="0">
                <a:latin typeface="Arial Rounded MT Bold" pitchFamily="34" charset="0"/>
                <a:ea typeface="ＭＳ Ｐゴシック" pitchFamily="34" charset="-128"/>
                <a:cs typeface="Arial" pitchFamily="34" charset="0"/>
              </a:rPr>
              <a:t>Updating work activity and time line</a:t>
            </a:r>
          </a:p>
          <a:p>
            <a:pPr marL="609600" indent="-609600" fontAlgn="b">
              <a:lnSpc>
                <a:spcPct val="80000"/>
              </a:lnSpc>
              <a:buFontTx/>
              <a:buAutoNum type="arabicPeriod"/>
              <a:defRPr/>
            </a:pPr>
            <a:endParaRPr lang="en-US" sz="800" kern="1200" dirty="0">
              <a:latin typeface="Arial Rounded MT Bold" pitchFamily="34" charset="0"/>
              <a:cs typeface="Arial" charset="0"/>
            </a:endParaRPr>
          </a:p>
          <a:p>
            <a:pPr marL="609600" indent="-609600" fontAlgn="b">
              <a:lnSpc>
                <a:spcPct val="80000"/>
              </a:lnSpc>
              <a:buFontTx/>
              <a:buNone/>
              <a:defRPr/>
            </a:pPr>
            <a:r>
              <a:rPr lang="en-US" sz="2200" kern="1200" dirty="0">
                <a:latin typeface="Arial Rounded MT Bold" pitchFamily="34" charset="0"/>
                <a:cs typeface="Arial" charset="0"/>
              </a:rPr>
              <a:t>TASK GROUP </a:t>
            </a:r>
            <a:r>
              <a:rPr lang="en-US" sz="2200" kern="1200" dirty="0" smtClean="0">
                <a:latin typeface="Arial Rounded MT Bold" pitchFamily="34" charset="0"/>
                <a:cs typeface="Arial" charset="0"/>
              </a:rPr>
              <a:t>4z –Enhanced Impulse Radio (EIR)</a:t>
            </a:r>
            <a:endParaRPr lang="en-US" sz="2200" kern="1200" dirty="0">
              <a:latin typeface="Arial Rounded MT Bold" pitchFamily="34" charset="0"/>
              <a:cs typeface="Arial" charset="0"/>
            </a:endParaRPr>
          </a:p>
          <a:p>
            <a:pPr marL="685800" indent="-381000" fontAlgn="b">
              <a:lnSpc>
                <a:spcPct val="80000"/>
              </a:lnSpc>
              <a:buFontTx/>
              <a:buAutoNum type="arabicPeriod"/>
              <a:defRPr/>
            </a:pPr>
            <a:r>
              <a:rPr lang="en-US" sz="2200" dirty="0" smtClean="0">
                <a:latin typeface="Arial Rounded MT Bold" pitchFamily="34" charset="0"/>
                <a:ea typeface="ＭＳ Ｐゴシック" pitchFamily="34" charset="-128"/>
                <a:cs typeface="Arial" pitchFamily="34" charset="0"/>
              </a:rPr>
              <a:t>Comment Resolution from first WG Ballot</a:t>
            </a:r>
            <a:endParaRPr lang="en-US" sz="2200" dirty="0">
              <a:latin typeface="Arial Rounded MT Bold" pitchFamily="34" charset="0"/>
              <a:ea typeface="ＭＳ Ｐゴシック" pitchFamily="34" charset="-128"/>
              <a:cs typeface="Arial" pitchFamily="34" charset="0"/>
            </a:endParaRPr>
          </a:p>
          <a:p>
            <a:pPr marL="685800" indent="-381000" fontAlgn="b">
              <a:lnSpc>
                <a:spcPct val="80000"/>
              </a:lnSpc>
              <a:buFontTx/>
              <a:buAutoNum type="arabicPeriod"/>
              <a:defRPr/>
            </a:pPr>
            <a:r>
              <a:rPr lang="en-US" sz="2200" dirty="0" smtClean="0">
                <a:latin typeface="Arial Rounded MT Bold" pitchFamily="34" charset="0"/>
                <a:ea typeface="ＭＳ Ｐゴシック" pitchFamily="34" charset="-128"/>
                <a:cs typeface="Arial" pitchFamily="34" charset="0"/>
              </a:rPr>
              <a:t>Updating </a:t>
            </a:r>
            <a:r>
              <a:rPr lang="en-US" sz="2200" dirty="0">
                <a:latin typeface="Arial Rounded MT Bold" pitchFamily="34" charset="0"/>
                <a:ea typeface="ＭＳ Ｐゴシック" pitchFamily="34" charset="-128"/>
                <a:cs typeface="Arial" pitchFamily="34" charset="0"/>
              </a:rPr>
              <a:t>work activity and time </a:t>
            </a:r>
            <a:r>
              <a:rPr lang="en-US" sz="2200" dirty="0" smtClean="0">
                <a:latin typeface="Arial Rounded MT Bold" pitchFamily="34" charset="0"/>
                <a:ea typeface="ＭＳ Ｐゴシック" pitchFamily="34" charset="-128"/>
                <a:cs typeface="Arial" pitchFamily="34" charset="0"/>
              </a:rPr>
              <a:t>line</a:t>
            </a:r>
            <a:endParaRPr lang="en-US" sz="2200" dirty="0">
              <a:latin typeface="Arial Rounded MT Bold"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a:t>
            </a:r>
            <a:br>
              <a:rPr lang="en-US" dirty="0" smtClean="0"/>
            </a:br>
            <a:r>
              <a:rPr lang="en-US" dirty="0" smtClean="0"/>
              <a:t>Any Questions?</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30</a:t>
            </a:fld>
            <a:endParaRPr lang="en-US" altLang="en-US"/>
          </a:p>
        </p:txBody>
      </p:sp>
    </p:spTree>
    <p:extLst>
      <p:ext uri="{BB962C8B-B14F-4D97-AF65-F5344CB8AC3E}">
        <p14:creationId xmlns:p14="http://schemas.microsoft.com/office/powerpoint/2010/main" val="1605158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July 18, 2019</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31</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July 2019</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703312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buFont typeface="Arial" panose="020B0604020202020204" pitchFamily="34" charset="0"/>
              <a:buChar char="•"/>
            </a:pPr>
            <a:r>
              <a:rPr lang="en-US" altLang="en-US" sz="2400" dirty="0">
                <a:solidFill>
                  <a:schemeClr val="tx1"/>
                </a:solidFill>
              </a:rPr>
              <a:t>Review the Section 9, Annex B and Annex C changes	</a:t>
            </a:r>
          </a:p>
          <a:p>
            <a:pPr marL="800100" indent="-457200">
              <a:spcBef>
                <a:spcPts val="375"/>
              </a:spcBef>
              <a:buSzPct val="100000"/>
              <a:buFont typeface="Arial" panose="020B0604020202020204" pitchFamily="34" charset="0"/>
              <a:buChar char="•"/>
            </a:pPr>
            <a:r>
              <a:rPr lang="en-US" sz="2400" dirty="0">
                <a:solidFill>
                  <a:schemeClr val="tx1"/>
                </a:solidFill>
              </a:rPr>
              <a:t>Align Section 9, Annex B and Annex C changes with 4md draft</a:t>
            </a:r>
          </a:p>
          <a:p>
            <a:pPr marL="800100" indent="-457200">
              <a:spcBef>
                <a:spcPts val="375"/>
              </a:spcBef>
              <a:buSzPct val="100000"/>
              <a:buFont typeface="Arial" panose="020B0604020202020204" pitchFamily="34" charset="0"/>
              <a:buChar char="•"/>
            </a:pPr>
            <a:r>
              <a:rPr lang="en-US" sz="2400" dirty="0">
                <a:solidFill>
                  <a:schemeClr val="tx1"/>
                </a:solidFill>
              </a:rPr>
              <a:t>Update timeline and create closing report</a:t>
            </a:r>
            <a:endParaRPr lang="en-US" altLang="en-US" sz="2400" dirty="0">
              <a:solidFill>
                <a:schemeClr val="tx1"/>
              </a:solidFill>
            </a:endParaRPr>
          </a:p>
          <a:p>
            <a:pPr marL="800100" indent="-457200">
              <a:spcBef>
                <a:spcPts val="375"/>
              </a:spcBef>
              <a:buSzPct val="100000"/>
            </a:pPr>
            <a:endParaRPr lang="en-US" altLang="en-US" sz="24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79505371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key descriptor:   </a:t>
            </a:r>
            <a:r>
              <a:rPr lang="en-US" altLang="en-US" sz="2800" dirty="0" err="1">
                <a:solidFill>
                  <a:srgbClr val="000000"/>
                </a:solidFill>
              </a:rPr>
              <a:t>Tero</a:t>
            </a:r>
            <a:r>
              <a:rPr lang="en-US" altLang="en-US" sz="2800" dirty="0">
                <a:solidFill>
                  <a:srgbClr val="000000"/>
                </a:solidFill>
              </a:rPr>
              <a:t> (in process)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15.4-2015 Section 9 Security Text (see 15-18-0324-01 and 15-19-0081-04) (</a:t>
            </a:r>
            <a:r>
              <a:rPr lang="en-US" altLang="en-US" sz="2800" dirty="0" err="1">
                <a:solidFill>
                  <a:srgbClr val="000000"/>
                </a:solidFill>
              </a:rPr>
              <a:t>Tero</a:t>
            </a:r>
            <a:r>
              <a:rPr lang="en-US" altLang="en-US" sz="2800" dirty="0">
                <a:solidFill>
                  <a:srgbClr val="000000"/>
                </a:solidFill>
              </a:rPr>
              <a:t> and Don)</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B” for AES-256-CCM:  Don (15-19-0081-04)</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C” for AES-256-CCM:  </a:t>
            </a:r>
            <a:r>
              <a:rPr lang="en-US" altLang="en-US" sz="2800" dirty="0" err="1">
                <a:solidFill>
                  <a:srgbClr val="000000"/>
                </a:solidFill>
              </a:rPr>
              <a:t>Tero</a:t>
            </a:r>
            <a:r>
              <a:rPr lang="en-US" altLang="en-US" sz="2800" dirty="0">
                <a:solidFill>
                  <a:srgbClr val="000000"/>
                </a:solidFill>
              </a:rPr>
              <a:t> (in D03 of 4md revision)</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Address ANA process for adding in cipher suites (use AES-256-CCM as first example):  Don (to be addressed in September)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71397219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Vienna</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Timeline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Key Descriptor and Section 9 changes– </a:t>
            </a:r>
            <a:r>
              <a:rPr lang="en-US" altLang="en-US" sz="2800" dirty="0">
                <a:solidFill>
                  <a:srgbClr val="FF0000"/>
                </a:solidFill>
              </a:rPr>
              <a:t>August</a:t>
            </a:r>
            <a:r>
              <a:rPr lang="en-US" altLang="en-US" sz="2800" dirty="0">
                <a:solidFill>
                  <a:srgbClr val="000000"/>
                </a:solidFill>
              </a:rPr>
              <a:t> </a:t>
            </a:r>
            <a:r>
              <a:rPr lang="en-US" altLang="en-US" sz="2800" dirty="0">
                <a:solidFill>
                  <a:srgbClr val="FF0000"/>
                </a:solidFill>
              </a:rPr>
              <a:t>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B for AES-256 – </a:t>
            </a:r>
            <a:r>
              <a:rPr lang="en-US" altLang="en-US" sz="2800" dirty="0">
                <a:solidFill>
                  <a:srgbClr val="FF0000"/>
                </a:solidFill>
              </a:rPr>
              <a:t>Done</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C for AES-256 – </a:t>
            </a:r>
            <a:r>
              <a:rPr lang="en-US" altLang="en-US" sz="2800" dirty="0">
                <a:solidFill>
                  <a:srgbClr val="FF0000"/>
                </a:solidFill>
              </a:rPr>
              <a:t>Done</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FF0000"/>
                </a:solidFill>
              </a:rPr>
              <a:t>Informal Task Group Review</a:t>
            </a:r>
            <a:r>
              <a:rPr lang="en-US" altLang="en-US" sz="2800" dirty="0">
                <a:solidFill>
                  <a:srgbClr val="000000"/>
                </a:solidFill>
              </a:rPr>
              <a:t>–</a:t>
            </a:r>
            <a:r>
              <a:rPr lang="en-US" altLang="en-US" sz="2800" dirty="0">
                <a:solidFill>
                  <a:srgbClr val="FF0000"/>
                </a:solidFill>
              </a:rPr>
              <a:t>August</a:t>
            </a:r>
            <a:r>
              <a:rPr lang="en-US" altLang="en-US" sz="2800" dirty="0">
                <a:solidFill>
                  <a:srgbClr val="000000"/>
                </a:solidFill>
              </a:rPr>
              <a:t> </a:t>
            </a:r>
            <a:r>
              <a:rPr lang="en-US" altLang="en-US" sz="2800" dirty="0">
                <a:solidFill>
                  <a:srgbClr val="FF0000"/>
                </a:solidFill>
              </a:rPr>
              <a:t>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FF0000"/>
                </a:solidFill>
              </a:rPr>
              <a:t>WG</a:t>
            </a:r>
            <a:r>
              <a:rPr lang="en-US" altLang="en-US" sz="2800" dirty="0">
                <a:solidFill>
                  <a:srgbClr val="000000"/>
                </a:solidFill>
              </a:rPr>
              <a:t> </a:t>
            </a:r>
            <a:r>
              <a:rPr lang="en-US" altLang="en-US" sz="2800" dirty="0">
                <a:solidFill>
                  <a:srgbClr val="FF0000"/>
                </a:solidFill>
              </a:rPr>
              <a:t>Letter Ballot </a:t>
            </a:r>
            <a:r>
              <a:rPr lang="en-US" altLang="en-US" sz="2800" dirty="0">
                <a:solidFill>
                  <a:srgbClr val="000000"/>
                </a:solidFill>
              </a:rPr>
              <a:t>– </a:t>
            </a:r>
            <a:r>
              <a:rPr lang="en-US" altLang="en-US" sz="2800" dirty="0">
                <a:solidFill>
                  <a:srgbClr val="FF0000"/>
                </a:solidFill>
              </a:rPr>
              <a:t>September 2019,</a:t>
            </a:r>
            <a:r>
              <a:rPr lang="en-US" altLang="en-US" sz="2800" dirty="0">
                <a:solidFill>
                  <a:srgbClr val="000000"/>
                </a:solidFill>
              </a:rPr>
              <a:t> conditional approval from EC for SA ballot</a:t>
            </a:r>
          </a:p>
          <a:p>
            <a:pPr marL="1314450" lvl="2" indent="-457200" eaLnBrk="1" hangingPunct="1">
              <a:spcBef>
                <a:spcPts val="375"/>
              </a:spcBef>
              <a:buSzPct val="100000"/>
              <a:buFont typeface="Arial" panose="020B0604020202020204" pitchFamily="34" charset="0"/>
              <a:buChar char="•"/>
            </a:pPr>
            <a:r>
              <a:rPr lang="en-US" altLang="en-US" sz="2800" dirty="0">
                <a:solidFill>
                  <a:srgbClr val="FF0000"/>
                </a:solidFill>
              </a:rPr>
              <a:t>SA Ballot – January 2020</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96535897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September</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Get the draft of the amendment completed by mid-August, post in the private area for informal review closing before IEEE 802 Interim in September	</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Address informal review comments</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Put the draft out for WG ballot at the conclusion of the September meeting, form a CRG</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711579174"/>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499D47-303C-4452-9437-73DA79AF7286}"/>
              </a:ext>
            </a:extLst>
          </p:cNvPr>
          <p:cNvSpPr>
            <a:spLocks noGrp="1"/>
          </p:cNvSpPr>
          <p:nvPr>
            <p:ph type="ctrTitle"/>
          </p:nvPr>
        </p:nvSpPr>
        <p:spPr/>
        <p:txBody>
          <a:bodyPr/>
          <a:lstStyle/>
          <a:p>
            <a:r>
              <a:rPr lang="en-US" dirty="0"/>
              <a:t>IEEE 802.15.4z </a:t>
            </a:r>
            <a:r>
              <a:rPr lang="en-US" dirty="0" err="1"/>
              <a:t>EiR</a:t>
            </a:r>
            <a:r>
              <a:rPr lang="en-US" dirty="0"/>
              <a:t> Closing report</a:t>
            </a:r>
          </a:p>
        </p:txBody>
      </p:sp>
      <p:sp>
        <p:nvSpPr>
          <p:cNvPr id="3" name="Subtitle 2">
            <a:extLst>
              <a:ext uri="{FF2B5EF4-FFF2-40B4-BE49-F238E27FC236}">
                <a16:creationId xmlns="" xmlns:a16="http://schemas.microsoft.com/office/drawing/2014/main" id="{C17EEC43-082A-4CE1-BAA2-43034B5AF777}"/>
              </a:ext>
            </a:extLst>
          </p:cNvPr>
          <p:cNvSpPr>
            <a:spLocks noGrp="1"/>
          </p:cNvSpPr>
          <p:nvPr>
            <p:ph type="subTitle" idx="1"/>
          </p:nvPr>
        </p:nvSpPr>
        <p:spPr/>
        <p:txBody>
          <a:bodyPr/>
          <a:lstStyle/>
          <a:p>
            <a:r>
              <a:rPr lang="en-US" dirty="0"/>
              <a:t>July 18, 2019</a:t>
            </a:r>
          </a:p>
          <a:p>
            <a:endParaRPr lang="en-US" dirty="0"/>
          </a:p>
          <a:p>
            <a:r>
              <a:rPr lang="en-US" dirty="0"/>
              <a:t>Tim Harrington</a:t>
            </a:r>
          </a:p>
          <a:p>
            <a:r>
              <a:rPr lang="en-US" dirty="0"/>
              <a:t>IEEE 802.15  TG4z </a:t>
            </a:r>
            <a:r>
              <a:rPr lang="en-US" dirty="0" err="1"/>
              <a:t>EiR</a:t>
            </a:r>
            <a:r>
              <a:rPr lang="en-US" dirty="0"/>
              <a:t> Chair</a:t>
            </a:r>
          </a:p>
          <a:p>
            <a:endParaRPr lang="en-US" dirty="0"/>
          </a:p>
        </p:txBody>
      </p:sp>
    </p:spTree>
    <p:extLst>
      <p:ext uri="{BB962C8B-B14F-4D97-AF65-F5344CB8AC3E}">
        <p14:creationId xmlns:p14="http://schemas.microsoft.com/office/powerpoint/2010/main" val="26566661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B1B77C-1CBC-4BC4-B6B5-96B833F75F24}"/>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 xmlns:a16="http://schemas.microsoft.com/office/drawing/2014/main" id="{319BCEC6-BC1D-46EB-B285-9C01A64A5545}"/>
              </a:ext>
            </a:extLst>
          </p:cNvPr>
          <p:cNvSpPr>
            <a:spLocks noGrp="1"/>
          </p:cNvSpPr>
          <p:nvPr>
            <p:ph idx="1"/>
          </p:nvPr>
        </p:nvSpPr>
        <p:spPr/>
        <p:txBody>
          <a:bodyPr/>
          <a:lstStyle/>
          <a:p>
            <a:pPr marL="0" indent="0" algn="ctr"/>
            <a:r>
              <a:rPr lang="en-US" dirty="0"/>
              <a:t>Significant progress in Comment Resolution to WG Letter Ballot 156</a:t>
            </a:r>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p:txBody>
      </p:sp>
      <p:graphicFrame>
        <p:nvGraphicFramePr>
          <p:cNvPr id="4" name="Table 3">
            <a:extLst>
              <a:ext uri="{FF2B5EF4-FFF2-40B4-BE49-F238E27FC236}">
                <a16:creationId xmlns="" xmlns:a16="http://schemas.microsoft.com/office/drawing/2014/main" id="{5B8A5BD3-2E7F-468B-81C1-1156EDF1A475}"/>
              </a:ext>
            </a:extLst>
          </p:cNvPr>
          <p:cNvGraphicFramePr>
            <a:graphicFrameLocks noGrp="1"/>
          </p:cNvGraphicFramePr>
          <p:nvPr>
            <p:extLst>
              <p:ext uri="{D42A27DB-BD31-4B8C-83A1-F6EECF244321}">
                <p14:modId xmlns:p14="http://schemas.microsoft.com/office/powerpoint/2010/main" val="4255595956"/>
              </p:ext>
            </p:extLst>
          </p:nvPr>
        </p:nvGraphicFramePr>
        <p:xfrm>
          <a:off x="769938" y="2564904"/>
          <a:ext cx="7604126" cy="3816425"/>
        </p:xfrm>
        <a:graphic>
          <a:graphicData uri="http://schemas.openxmlformats.org/drawingml/2006/table">
            <a:tbl>
              <a:tblPr/>
              <a:tblGrid>
                <a:gridCol w="1368033">
                  <a:extLst>
                    <a:ext uri="{9D8B030D-6E8A-4147-A177-3AD203B41FA5}">
                      <a16:colId xmlns="" xmlns:a16="http://schemas.microsoft.com/office/drawing/2014/main" val="102529062"/>
                    </a:ext>
                  </a:extLst>
                </a:gridCol>
                <a:gridCol w="1243665">
                  <a:extLst>
                    <a:ext uri="{9D8B030D-6E8A-4147-A177-3AD203B41FA5}">
                      <a16:colId xmlns="" xmlns:a16="http://schemas.microsoft.com/office/drawing/2014/main" val="2556951660"/>
                    </a:ext>
                  </a:extLst>
                </a:gridCol>
                <a:gridCol w="1474633">
                  <a:extLst>
                    <a:ext uri="{9D8B030D-6E8A-4147-A177-3AD203B41FA5}">
                      <a16:colId xmlns="" xmlns:a16="http://schemas.microsoft.com/office/drawing/2014/main" val="4134483571"/>
                    </a:ext>
                  </a:extLst>
                </a:gridCol>
                <a:gridCol w="1137065">
                  <a:extLst>
                    <a:ext uri="{9D8B030D-6E8A-4147-A177-3AD203B41FA5}">
                      <a16:colId xmlns="" xmlns:a16="http://schemas.microsoft.com/office/drawing/2014/main" val="265368791"/>
                    </a:ext>
                  </a:extLst>
                </a:gridCol>
                <a:gridCol w="1137065">
                  <a:extLst>
                    <a:ext uri="{9D8B030D-6E8A-4147-A177-3AD203B41FA5}">
                      <a16:colId xmlns="" xmlns:a16="http://schemas.microsoft.com/office/drawing/2014/main" val="4162983796"/>
                    </a:ext>
                  </a:extLst>
                </a:gridCol>
                <a:gridCol w="1243665">
                  <a:extLst>
                    <a:ext uri="{9D8B030D-6E8A-4147-A177-3AD203B41FA5}">
                      <a16:colId xmlns="" xmlns:a16="http://schemas.microsoft.com/office/drawing/2014/main" val="1090723988"/>
                    </a:ext>
                  </a:extLst>
                </a:gridCol>
              </a:tblGrid>
              <a:tr h="466022">
                <a:tc gridSpan="6">
                  <a:txBody>
                    <a:bodyPr/>
                    <a:lstStyle/>
                    <a:p>
                      <a:pPr algn="ctr" fontAlgn="ctr"/>
                      <a:r>
                        <a:rPr lang="en-US" sz="1600" b="1" i="0" u="none" strike="noStrike" baseline="0" dirty="0">
                          <a:effectLst/>
                          <a:latin typeface="Arial" panose="020B0604020202020204" pitchFamily="34" charset="0"/>
                        </a:rPr>
                        <a:t>Comments and Resolution Status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670415206"/>
                  </a:ext>
                </a:extLst>
              </a:tr>
              <a:tr h="267963">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15364678"/>
                  </a:ext>
                </a:extLst>
              </a:tr>
              <a:tr h="789245">
                <a:tc>
                  <a:txBody>
                    <a:bodyPr/>
                    <a:lstStyle/>
                    <a:p>
                      <a:pPr algn="ctr" fontAlgn="ctr"/>
                      <a:r>
                        <a:rPr lang="en-US" sz="1600" b="1" i="0" u="none" strike="noStrike" baseline="0" dirty="0">
                          <a:effectLst/>
                          <a:latin typeface="Arial" panose="020B0604020202020204" pitchFamily="34" charset="0"/>
                        </a:rPr>
                        <a:t>Total LB Comments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With Blank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With non-blank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Rejected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Accepted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Revised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 xmlns:a16="http://schemas.microsoft.com/office/drawing/2014/main" val="2119571116"/>
                  </a:ext>
                </a:extLst>
              </a:tr>
              <a:tr h="669908">
                <a:tc>
                  <a:txBody>
                    <a:bodyPr/>
                    <a:lstStyle/>
                    <a:p>
                      <a:pPr algn="ctr" fontAlgn="ctr"/>
                      <a:r>
                        <a:rPr lang="en-US" sz="1600" b="1" i="0" u="none" strike="noStrike" baseline="0" dirty="0">
                          <a:effectLst/>
                          <a:latin typeface="Arial" panose="020B0604020202020204" pitchFamily="34" charset="0"/>
                        </a:rPr>
                        <a:t>2890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dirty="0">
                          <a:effectLst/>
                          <a:latin typeface="Arial" panose="020B0604020202020204" pitchFamily="34" charset="0"/>
                        </a:rPr>
                        <a:t>186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dirty="0">
                          <a:effectLst/>
                          <a:latin typeface="Arial" panose="020B0604020202020204" pitchFamily="34" charset="0"/>
                        </a:rPr>
                        <a:t>2704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600" b="1" i="0" u="none" strike="noStrike" baseline="0">
                          <a:effectLst/>
                          <a:latin typeface="Arial" panose="020B0604020202020204" pitchFamily="34" charset="0"/>
                        </a:rPr>
                        <a:t>212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a:effectLst/>
                          <a:latin typeface="Arial" panose="020B0604020202020204" pitchFamily="34" charset="0"/>
                        </a:rPr>
                        <a:t>869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a:effectLst/>
                          <a:latin typeface="Arial" panose="020B0604020202020204" pitchFamily="34" charset="0"/>
                        </a:rPr>
                        <a:t>1623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 xmlns:a16="http://schemas.microsoft.com/office/drawing/2014/main" val="3687013267"/>
                  </a:ext>
                </a:extLst>
              </a:tr>
              <a:tr h="263082">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8198755"/>
                  </a:ext>
                </a:extLst>
              </a:tr>
              <a:tr h="422334">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r>
                        <a:rPr lang="en-US" sz="1600" b="1" i="0" u="none" strike="noStrike" baseline="0" dirty="0">
                          <a:effectLst/>
                          <a:latin typeface="Arial" panose="020B0604020202020204" pitchFamily="34" charset="0"/>
                        </a:rPr>
                        <a:t>Okay</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600" b="1" i="0" u="none" strike="noStrike" baseline="0">
                          <a:effectLst/>
                          <a:latin typeface="Arial" panose="020B0604020202020204" pitchFamily="34" charset="0"/>
                        </a:rPr>
                        <a:t>2704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997419828"/>
                  </a:ext>
                </a:extLst>
              </a:tr>
              <a:tr h="267963">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3930509036"/>
                  </a:ext>
                </a:extLst>
              </a:tr>
              <a:tr h="669908">
                <a:tc>
                  <a:txBody>
                    <a:bodyPr/>
                    <a:lstStyle/>
                    <a:p>
                      <a:pPr algn="ctr" fontAlgn="ctr"/>
                      <a:endParaRPr lang="en-US" sz="1600" b="1" i="0" u="none" strike="noStrike" baseline="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1" i="0" u="none" strike="noStrike" baseline="0" dirty="0">
                          <a:effectLst/>
                          <a:latin typeface="Arial" panose="020B0604020202020204" pitchFamily="34" charset="0"/>
                        </a:rPr>
                        <a:t>93.56%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 xmlns:a16="http://schemas.microsoft.com/office/drawing/2014/main" val="1627381026"/>
                  </a:ext>
                </a:extLst>
              </a:tr>
            </a:tbl>
          </a:graphicData>
        </a:graphic>
      </p:graphicFrame>
    </p:spTree>
    <p:extLst>
      <p:ext uri="{BB962C8B-B14F-4D97-AF65-F5344CB8AC3E}">
        <p14:creationId xmlns:p14="http://schemas.microsoft.com/office/powerpoint/2010/main" val="542525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DC6B2EBD-D716-4052-86CF-AF196D422822}"/>
              </a:ext>
            </a:extLst>
          </p:cNvPr>
          <p:cNvSpPr/>
          <p:nvPr/>
        </p:nvSpPr>
        <p:spPr>
          <a:xfrm>
            <a:off x="683568" y="1700808"/>
            <a:ext cx="7776864" cy="4801314"/>
          </a:xfrm>
          <a:prstGeom prst="rect">
            <a:avLst/>
          </a:prstGeom>
        </p:spPr>
        <p:txBody>
          <a:bodyPr wrap="square">
            <a:spAutoFit/>
          </a:bodyPr>
          <a:lstStyle/>
          <a:p>
            <a:pPr marL="0" marR="0">
              <a:spcBef>
                <a:spcPts val="0"/>
              </a:spcBef>
              <a:spcAft>
                <a:spcPts val="0"/>
              </a:spcAft>
            </a:pPr>
            <a:r>
              <a:rPr lang="en-US" sz="1800" i="1" dirty="0">
                <a:solidFill>
                  <a:srgbClr val="000000"/>
                </a:solidFill>
                <a:latin typeface="+mj-lt"/>
                <a:ea typeface="Calibri" panose="020F0502020204030204" pitchFamily="34" charset="0"/>
              </a:rPr>
              <a:t>Move that 802.15.4z TG approve the formation of a Comment Resolution Group (CRG) for the WG balloting of the P802.15.4z_D2 with the following membership: </a:t>
            </a:r>
          </a:p>
          <a:p>
            <a:pPr marL="0" marR="0">
              <a:spcBef>
                <a:spcPts val="0"/>
              </a:spcBef>
              <a:spcAft>
                <a:spcPts val="0"/>
              </a:spcAft>
            </a:pPr>
            <a:endParaRPr lang="en-US" sz="1800" i="1" dirty="0">
              <a:solidFill>
                <a:srgbClr val="000000"/>
              </a:solidFill>
              <a:latin typeface="+mj-lt"/>
              <a:ea typeface="Calibri" panose="020F0502020204030204" pitchFamily="34" charset="0"/>
            </a:endParaRPr>
          </a:p>
          <a:p>
            <a:pPr marL="0" marR="0">
              <a:spcBef>
                <a:spcPts val="0"/>
              </a:spcBef>
              <a:spcAft>
                <a:spcPts val="0"/>
              </a:spcAft>
            </a:pPr>
            <a:r>
              <a:rPr lang="en-US" sz="1800" i="1" dirty="0">
                <a:solidFill>
                  <a:srgbClr val="000000"/>
                </a:solidFill>
                <a:latin typeface="+mj-lt"/>
                <a:ea typeface="Calibri" panose="020F0502020204030204" pitchFamily="34" charset="0"/>
              </a:rPr>
              <a:t>Ayman Naguib (Apple), Seongah Jeong (Samsung), Aditya Padaki(Samsung), Billy Verso (Decawave), Frank Leong (NXP), Tim Harrington (Chair) (Pro-ID), Ben Rolfe (Blind Creek), David Barras (3dB), Boris Danev (3dB), Brima Ibrahim(NXP), Peter Sauer (Microchip), </a:t>
            </a:r>
            <a:r>
              <a:rPr lang="en-US" sz="1800" i="1" dirty="0" err="1">
                <a:solidFill>
                  <a:srgbClr val="000000"/>
                </a:solidFill>
                <a:latin typeface="+mj-lt"/>
                <a:ea typeface="Calibri" panose="020F0502020204030204" pitchFamily="34" charset="0"/>
              </a:rPr>
              <a:t>Jaroslaw</a:t>
            </a:r>
            <a:r>
              <a:rPr lang="en-US" sz="1800" i="1" dirty="0">
                <a:solidFill>
                  <a:srgbClr val="000000"/>
                </a:solidFill>
                <a:latin typeface="+mj-lt"/>
                <a:ea typeface="Calibri" panose="020F0502020204030204" pitchFamily="34" charset="0"/>
              </a:rPr>
              <a:t> </a:t>
            </a:r>
            <a:r>
              <a:rPr lang="en-US" sz="1800" i="1" dirty="0" err="1">
                <a:solidFill>
                  <a:srgbClr val="000000"/>
                </a:solidFill>
                <a:latin typeface="+mj-lt"/>
                <a:ea typeface="Calibri" panose="020F0502020204030204" pitchFamily="34" charset="0"/>
              </a:rPr>
              <a:t>Niewczas</a:t>
            </a:r>
            <a:r>
              <a:rPr lang="en-US" sz="1800" i="1" dirty="0">
                <a:solidFill>
                  <a:srgbClr val="000000"/>
                </a:solidFill>
                <a:latin typeface="+mj-lt"/>
                <a:ea typeface="Calibri" panose="020F0502020204030204" pitchFamily="34" charset="0"/>
              </a:rPr>
              <a:t> (Decawave), Zheda Li (Samsung), Clint Chaplin (Samsung), Jochen Hammerschmidt (Apple)</a:t>
            </a:r>
          </a:p>
          <a:p>
            <a:pPr marL="0" marR="0">
              <a:spcBef>
                <a:spcPts val="0"/>
              </a:spcBef>
              <a:spcAft>
                <a:spcPts val="0"/>
              </a:spcAft>
            </a:pPr>
            <a:endParaRPr lang="en-US" sz="1800" i="1" dirty="0">
              <a:solidFill>
                <a:srgbClr val="000000"/>
              </a:solidFill>
              <a:latin typeface="+mj-lt"/>
              <a:ea typeface="Calibri" panose="020F0502020204030204" pitchFamily="34" charset="0"/>
            </a:endParaRPr>
          </a:p>
          <a:p>
            <a:pPr marL="0" marR="0">
              <a:spcBef>
                <a:spcPts val="0"/>
              </a:spcBef>
              <a:spcAft>
                <a:spcPts val="0"/>
              </a:spcAft>
            </a:pPr>
            <a:r>
              <a:rPr lang="en-US" sz="1800" i="1" dirty="0">
                <a:solidFill>
                  <a:srgbClr val="000000"/>
                </a:solidFill>
                <a:latin typeface="+mj-lt"/>
                <a:ea typeface="Calibri" panose="020F0502020204030204" pitchFamily="34" charset="0"/>
              </a:rPr>
              <a:t>The 802.15.4z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via teleconferences and face to face meeting(s) announced to the reflector as per the LMSC 802 WG P&amp;P.</a:t>
            </a:r>
          </a:p>
        </p:txBody>
      </p:sp>
      <p:sp>
        <p:nvSpPr>
          <p:cNvPr id="4" name="Title 3">
            <a:extLst>
              <a:ext uri="{FF2B5EF4-FFF2-40B4-BE49-F238E27FC236}">
                <a16:creationId xmlns="" xmlns:a16="http://schemas.microsoft.com/office/drawing/2014/main" id="{8A8FBAF2-379A-4503-9689-330F3F190686}"/>
              </a:ext>
            </a:extLst>
          </p:cNvPr>
          <p:cNvSpPr>
            <a:spLocks noGrp="1"/>
          </p:cNvSpPr>
          <p:nvPr>
            <p:ph type="title"/>
          </p:nvPr>
        </p:nvSpPr>
        <p:spPr/>
        <p:txBody>
          <a:bodyPr/>
          <a:lstStyle/>
          <a:p>
            <a:r>
              <a:rPr lang="en-US" dirty="0"/>
              <a:t>Motion</a:t>
            </a:r>
          </a:p>
        </p:txBody>
      </p:sp>
    </p:spTree>
    <p:extLst>
      <p:ext uri="{BB962C8B-B14F-4D97-AF65-F5344CB8AC3E}">
        <p14:creationId xmlns:p14="http://schemas.microsoft.com/office/powerpoint/2010/main" val="38862326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956730-D6C3-4930-9C54-45A79B6E5D79}"/>
              </a:ext>
            </a:extLst>
          </p:cNvPr>
          <p:cNvSpPr>
            <a:spLocks noGrp="1"/>
          </p:cNvSpPr>
          <p:nvPr>
            <p:ph type="title"/>
          </p:nvPr>
        </p:nvSpPr>
        <p:spPr/>
        <p:txBody>
          <a:bodyPr/>
          <a:lstStyle/>
          <a:p>
            <a:r>
              <a:rPr lang="en-US" dirty="0"/>
              <a:t>Timeline</a:t>
            </a:r>
          </a:p>
        </p:txBody>
      </p:sp>
      <p:sp>
        <p:nvSpPr>
          <p:cNvPr id="3" name="Rectangle 2">
            <a:extLst>
              <a:ext uri="{FF2B5EF4-FFF2-40B4-BE49-F238E27FC236}">
                <a16:creationId xmlns="" xmlns:a16="http://schemas.microsoft.com/office/drawing/2014/main" id="{81873DB9-50B3-47E5-9ADB-B04209A2C1BB}"/>
              </a:ext>
            </a:extLst>
          </p:cNvPr>
          <p:cNvSpPr/>
          <p:nvPr/>
        </p:nvSpPr>
        <p:spPr>
          <a:xfrm>
            <a:off x="539552" y="1628800"/>
            <a:ext cx="7908926" cy="4534575"/>
          </a:xfrm>
          <a:prstGeom prst="rect">
            <a:avLst/>
          </a:prstGeom>
        </p:spPr>
        <p:txBody>
          <a:bodyPr wrap="square">
            <a:spAutoFit/>
          </a:bodyPr>
          <a:lstStyle/>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2</a:t>
            </a:r>
            <a:r>
              <a:rPr lang="en-US" altLang="en-US" sz="1800" baseline="30000" dirty="0">
                <a:solidFill>
                  <a:srgbClr val="000000"/>
                </a:solidFill>
                <a:latin typeface="Times New Roman" charset="0"/>
                <a:ea typeface="ＭＳ Ｐゴシック" charset="0"/>
              </a:rPr>
              <a:t>nd</a:t>
            </a:r>
            <a:r>
              <a:rPr lang="en-US" altLang="en-US" sz="1800" dirty="0">
                <a:solidFill>
                  <a:srgbClr val="000000"/>
                </a:solidFill>
                <a:latin typeface="Times New Roman" charset="0"/>
                <a:ea typeface="ＭＳ Ｐゴシック" charset="0"/>
              </a:rPr>
              <a:t> Call for proposals – resolved comments on  PAR and CSD</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July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Review new proposals – Merge Baselines for draft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September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November 2018 –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January 2019 – Send Draft to TEG</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2019 – TEG Comment Resolution - Initiate WG Letter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May 2019 – Comment Resolution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July 2019 – Comment Resolution –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September 2019 - Comment Resolution – Working Group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November 2019 - Request Approval to proceed to Standards Association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January 2020 – Comment Resolution –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March 2020 - Comment Resolution - Request to Forward to </a:t>
            </a:r>
            <a:r>
              <a:rPr lang="en-US" altLang="en-US" sz="1800" dirty="0" err="1">
                <a:solidFill>
                  <a:schemeClr val="tx1"/>
                </a:solidFill>
                <a:latin typeface="Times New Roman" charset="0"/>
                <a:ea typeface="ＭＳ Ｐゴシック" charset="0"/>
              </a:rPr>
              <a:t>RevCom</a:t>
            </a:r>
            <a:endParaRPr lang="en-US" altLang="en-US" sz="1800" dirty="0">
              <a:solidFill>
                <a:schemeClr val="tx1"/>
              </a:solidFill>
              <a:latin typeface="Times New Roman" charset="0"/>
              <a:ea typeface="ＭＳ Ｐゴシック" charset="0"/>
            </a:endParaRPr>
          </a:p>
        </p:txBody>
      </p:sp>
    </p:spTree>
    <p:extLst>
      <p:ext uri="{BB962C8B-B14F-4D97-AF65-F5344CB8AC3E}">
        <p14:creationId xmlns:p14="http://schemas.microsoft.com/office/powerpoint/2010/main" val="593713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2019</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Decawave</a:t>
            </a:r>
            <a:endParaRPr lang="en-US" sz="1200"/>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760DFE03-2914-4784-B9E1-2A9209C57472}" type="slidenum">
              <a:rPr lang="en-US" sz="1200" smtClean="0"/>
              <a:pPr>
                <a:defRPr/>
              </a:pPr>
              <a:t>4</a:t>
            </a:fld>
            <a:endParaRPr lang="en-US" sz="1200" smtClean="0"/>
          </a:p>
        </p:txBody>
      </p:sp>
      <p:sp>
        <p:nvSpPr>
          <p:cNvPr id="5125" name="Rectangle 4"/>
          <p:cNvSpPr>
            <a:spLocks noGrp="1" noChangeArrowheads="1"/>
          </p:cNvSpPr>
          <p:nvPr>
            <p:ph type="title"/>
          </p:nvPr>
        </p:nvSpPr>
        <p:spPr/>
        <p:txBody>
          <a:bodyPr/>
          <a:lstStyle/>
          <a:p>
            <a:pPr>
              <a:defRPr/>
            </a:pPr>
            <a:r>
              <a:rPr lang="en-US" sz="3200" dirty="0" smtClean="0"/>
              <a:t>Vienna </a:t>
            </a:r>
            <a:r>
              <a:rPr lang="en-US" sz="3200" dirty="0"/>
              <a:t>Session Objectives</a:t>
            </a:r>
            <a:br>
              <a:rPr lang="en-US" sz="3200" dirty="0"/>
            </a:br>
            <a:r>
              <a:rPr lang="en-US" sz="3200" dirty="0" smtClean="0"/>
              <a:t>July 14-19, 2019</a:t>
            </a:r>
            <a:endParaRPr lang="en-US" sz="3200" dirty="0"/>
          </a:p>
        </p:txBody>
      </p:sp>
      <p:sp>
        <p:nvSpPr>
          <p:cNvPr id="5126" name="Rectangle 3"/>
          <p:cNvSpPr>
            <a:spLocks noGrp="1" noChangeArrowheads="1"/>
          </p:cNvSpPr>
          <p:nvPr>
            <p:ph type="body" sz="half" idx="1"/>
          </p:nvPr>
        </p:nvSpPr>
        <p:spPr>
          <a:xfrm>
            <a:off x="838200" y="1828800"/>
            <a:ext cx="8077200" cy="4114800"/>
          </a:xfrm>
        </p:spPr>
        <p:txBody>
          <a:bodyPr/>
          <a:lstStyle/>
          <a:p>
            <a:pPr marL="609600" indent="-609600" fontAlgn="b">
              <a:spcBef>
                <a:spcPts val="0"/>
              </a:spcBef>
              <a:buFontTx/>
              <a:buNone/>
              <a:defRPr/>
            </a:pPr>
            <a:r>
              <a:rPr lang="en-US" sz="2400" dirty="0">
                <a:latin typeface="Arial Rounded MT Bold" pitchFamily="34" charset="0"/>
                <a:ea typeface="ＭＳ Ｐゴシック" pitchFamily="34" charset="-128"/>
                <a:cs typeface="Arial" pitchFamily="34" charset="0"/>
              </a:rPr>
              <a:t>TASK GROUP </a:t>
            </a:r>
            <a:r>
              <a:rPr lang="en-US" sz="2400" dirty="0" smtClean="0">
                <a:latin typeface="Arial Rounded MT Bold" pitchFamily="34" charset="0"/>
                <a:ea typeface="ＭＳ Ｐゴシック" pitchFamily="34" charset="-128"/>
                <a:cs typeface="Arial" pitchFamily="34" charset="0"/>
              </a:rPr>
              <a:t>15.4md –Revision 4</a:t>
            </a:r>
          </a:p>
          <a:p>
            <a:pPr marL="685800" indent="-403225" fontAlgn="b">
              <a:spcBef>
                <a:spcPts val="0"/>
              </a:spcBef>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Comment resolution from last Ballot</a:t>
            </a:r>
          </a:p>
          <a:p>
            <a:pPr marL="685800" indent="-403225" fontAlgn="b">
              <a:spcBef>
                <a:spcPts val="0"/>
              </a:spcBef>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Continue seeking input on corrections, changes, and areas for possible deprecation</a:t>
            </a:r>
            <a:endParaRPr lang="en-US" sz="2400" dirty="0">
              <a:latin typeface="Arial Rounded MT Bold" pitchFamily="34" charset="0"/>
              <a:ea typeface="ＭＳ Ｐゴシック" pitchFamily="34" charset="-128"/>
              <a:cs typeface="Arial" pitchFamily="34" charset="0"/>
            </a:endParaRPr>
          </a:p>
          <a:p>
            <a:pPr marL="0" indent="0" fontAlgn="b">
              <a:spcBef>
                <a:spcPts val="0"/>
              </a:spcBef>
              <a:buFontTx/>
              <a:buNone/>
              <a:defRPr/>
            </a:pPr>
            <a:endParaRPr lang="en-US" sz="800" dirty="0" smtClean="0">
              <a:latin typeface="Arial Rounded MT Bold" pitchFamily="34" charset="0"/>
              <a:cs typeface="Arial" charset="0"/>
            </a:endParaRPr>
          </a:p>
          <a:p>
            <a:pPr marL="0" indent="0" fontAlgn="b">
              <a:spcBef>
                <a:spcPts val="0"/>
              </a:spcBef>
              <a:buFontTx/>
              <a:buNone/>
              <a:defRPr/>
            </a:pPr>
            <a:r>
              <a:rPr lang="en-US" sz="2400" dirty="0" smtClean="0">
                <a:latin typeface="Arial Rounded MT Bold" pitchFamily="34" charset="0"/>
                <a:cs typeface="Arial" charset="0"/>
              </a:rPr>
              <a:t>TASK GROUP-9ma 15.9 Revision 1</a:t>
            </a:r>
          </a:p>
          <a:p>
            <a:pPr marL="739775" lvl="2" indent="-406400" fontAlgn="b">
              <a:spcBef>
                <a:spcPts val="0"/>
              </a:spcBef>
              <a:buFont typeface="Times New Roman" pitchFamily="18" charset="0"/>
              <a:buAutoNum type="arabicPeriod"/>
              <a:defRPr/>
            </a:pPr>
            <a:r>
              <a:rPr lang="en-US" sz="2200" dirty="0" smtClean="0">
                <a:latin typeface="Arial Rounded MT Bold" pitchFamily="34" charset="0"/>
                <a:cs typeface="Arial" charset="0"/>
              </a:rPr>
              <a:t>Resolve comments on PAR and CSD</a:t>
            </a:r>
          </a:p>
          <a:p>
            <a:pPr marL="739775" lvl="2" indent="-406400" fontAlgn="b">
              <a:spcBef>
                <a:spcPts val="0"/>
              </a:spcBef>
              <a:buFont typeface="Times New Roman" pitchFamily="18" charset="0"/>
              <a:buAutoNum type="arabicPeriod"/>
              <a:defRPr/>
            </a:pPr>
            <a:r>
              <a:rPr lang="en-US" sz="2200" dirty="0" smtClean="0">
                <a:latin typeface="Arial Rounded MT Bold" pitchFamily="34" charset="0"/>
                <a:cs typeface="Arial" charset="0"/>
              </a:rPr>
              <a:t>Obtain approval from EC to move forward</a:t>
            </a:r>
          </a:p>
          <a:p>
            <a:pPr marL="0" indent="0" fontAlgn="b">
              <a:lnSpc>
                <a:spcPct val="80000"/>
              </a:lnSpc>
              <a:buFontTx/>
              <a:buNone/>
              <a:defRPr/>
            </a:pPr>
            <a:endParaRPr lang="en-US" sz="800" dirty="0" smtClean="0">
              <a:latin typeface="Arial Rounded MT Bold" pitchFamily="34" charset="0"/>
              <a:ea typeface="ＭＳ Ｐゴシック" pitchFamily="34" charset="-128"/>
              <a:cs typeface="Times New Roman" pitchFamily="18" charset="0"/>
            </a:endParaRPr>
          </a:p>
          <a:p>
            <a:pPr marL="0" indent="0" fontAlgn="b">
              <a:lnSpc>
                <a:spcPct val="80000"/>
              </a:lnSpc>
              <a:buFontTx/>
              <a:buNone/>
              <a:defRPr/>
            </a:pPr>
            <a:r>
              <a:rPr lang="en-US" sz="2200" dirty="0" smtClean="0">
                <a:latin typeface="Arial Rounded MT Bold" pitchFamily="34" charset="0"/>
                <a:ea typeface="ＭＳ Ｐゴシック" pitchFamily="34" charset="-128"/>
                <a:cs typeface="Times New Roman" pitchFamily="18" charset="0"/>
              </a:rPr>
              <a:t>TASK </a:t>
            </a:r>
            <a:r>
              <a:rPr lang="en-US" sz="2200" dirty="0">
                <a:latin typeface="Arial Rounded MT Bold" pitchFamily="34" charset="0"/>
                <a:ea typeface="ＭＳ Ｐゴシック" pitchFamily="34" charset="-128"/>
                <a:cs typeface="Times New Roman" pitchFamily="18" charset="0"/>
              </a:rPr>
              <a:t>GROUP 12 -15.4 Upper Layer Interface (ULI</a:t>
            </a:r>
            <a:r>
              <a:rPr lang="en-US" sz="2200" dirty="0" smtClean="0">
                <a:latin typeface="Arial Rounded MT Bold" pitchFamily="34" charset="0"/>
                <a:ea typeface="ＭＳ Ｐゴシック" pitchFamily="34" charset="-128"/>
                <a:cs typeface="Times New Roman" pitchFamily="18" charset="0"/>
              </a:rPr>
              <a:t>)</a:t>
            </a:r>
          </a:p>
          <a:p>
            <a:pPr marL="0" indent="0" fontAlgn="b">
              <a:lnSpc>
                <a:spcPct val="80000"/>
              </a:lnSpc>
              <a:buFontTx/>
              <a:buNone/>
              <a:defRPr/>
            </a:pPr>
            <a:r>
              <a:rPr lang="en-US" sz="2200" dirty="0" smtClean="0">
                <a:latin typeface="Arial Rounded MT Bold" pitchFamily="34" charset="0"/>
                <a:ea typeface="ＭＳ Ｐゴシック" pitchFamily="34" charset="-128"/>
                <a:cs typeface="Times New Roman" pitchFamily="18" charset="0"/>
              </a:rPr>
              <a:t>(Not meeting in Vienna)</a:t>
            </a:r>
            <a:endParaRPr lang="en-US" sz="2200" dirty="0">
              <a:latin typeface="Arial Rounded MT Bold" pitchFamily="34" charset="0"/>
              <a:ea typeface="ＭＳ Ｐゴシック" pitchFamily="34" charset="-128"/>
              <a:cs typeface="Times New Roman" pitchFamily="18" charset="0"/>
            </a:endParaRPr>
          </a:p>
          <a:p>
            <a:pPr marL="742950" lvl="2" indent="-400050" fontAlgn="b">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continue work on developing draft</a:t>
            </a:r>
          </a:p>
          <a:p>
            <a:pPr marL="742950" lvl="2" indent="-400050" fontAlgn="b">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Update Project </a:t>
            </a:r>
            <a:r>
              <a:rPr lang="en-US" sz="2200" dirty="0" smtClean="0">
                <a:solidFill>
                  <a:srgbClr val="000000"/>
                </a:solidFill>
                <a:latin typeface="Arial Rounded MT Bold" pitchFamily="34" charset="0"/>
                <a:ea typeface="ＭＳ Ｐゴシック" pitchFamily="34" charset="-128"/>
                <a:cs typeface="Arial" pitchFamily="34" charset="0"/>
              </a:rPr>
              <a:t>Plan/Timeline</a:t>
            </a:r>
            <a:endParaRPr lang="en-US" sz="2200" dirty="0" smtClean="0">
              <a:latin typeface="Arial Rounded MT Bold" pitchFamily="34" charset="0"/>
              <a:cs typeface="Arial" charset="0"/>
            </a:endParaRPr>
          </a:p>
          <a:p>
            <a:pPr marL="609600" indent="-609600" fontAlgn="b">
              <a:defRPr/>
            </a:pPr>
            <a:endParaRPr lang="en-US" sz="800" dirty="0" smtClean="0">
              <a:latin typeface="Arial Rounded MT Bold" pitchFamily="34" charset="0"/>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CEF56A30-9119-4FD3-9ED2-E7711CA2F6EF}"/>
              </a:ext>
            </a:extLst>
          </p:cNvPr>
          <p:cNvSpPr>
            <a:spLocks noGrp="1"/>
          </p:cNvSpPr>
          <p:nvPr>
            <p:ph type="title"/>
          </p:nvPr>
        </p:nvSpPr>
        <p:spPr/>
        <p:txBody>
          <a:bodyPr/>
          <a:lstStyle/>
          <a:p>
            <a:r>
              <a:rPr lang="en-US" dirty="0"/>
              <a:t>Agenda for </a:t>
            </a:r>
            <a:r>
              <a:rPr lang="en-US"/>
              <a:t>September Interim</a:t>
            </a:r>
            <a:endParaRPr lang="en-US" dirty="0"/>
          </a:p>
        </p:txBody>
      </p:sp>
      <p:sp>
        <p:nvSpPr>
          <p:cNvPr id="4" name="Content Placeholder 3">
            <a:extLst>
              <a:ext uri="{FF2B5EF4-FFF2-40B4-BE49-F238E27FC236}">
                <a16:creationId xmlns="" xmlns:a16="http://schemas.microsoft.com/office/drawing/2014/main" id="{E44706E7-F24B-4FDC-8B1E-59BE34439158}"/>
              </a:ext>
            </a:extLst>
          </p:cNvPr>
          <p:cNvSpPr>
            <a:spLocks noGrp="1"/>
          </p:cNvSpPr>
          <p:nvPr>
            <p:ph idx="1"/>
          </p:nvPr>
        </p:nvSpPr>
        <p:spPr>
          <a:xfrm>
            <a:off x="609600" y="1628800"/>
            <a:ext cx="7764463" cy="4611663"/>
          </a:xfrm>
        </p:spPr>
        <p:txBody>
          <a:bodyPr/>
          <a:lstStyle/>
          <a:p>
            <a:pPr marL="457200" indent="-457200">
              <a:buFont typeface="Arial" panose="020B0604020202020204" pitchFamily="34" charset="0"/>
              <a:buChar char="•"/>
            </a:pPr>
            <a:r>
              <a:rPr lang="en-US" dirty="0"/>
              <a:t>Comment Resolution</a:t>
            </a:r>
          </a:p>
          <a:p>
            <a:pPr marL="457200" indent="-457200">
              <a:buFont typeface="Arial" panose="020B0604020202020204" pitchFamily="34" charset="0"/>
              <a:buChar char="•"/>
            </a:pPr>
            <a:r>
              <a:rPr lang="en-US" dirty="0"/>
              <a:t>Recirculation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Request Approval to proceed to Standards Association Ballot If Ready</a:t>
            </a:r>
          </a:p>
        </p:txBody>
      </p:sp>
    </p:spTree>
    <p:extLst>
      <p:ext uri="{BB962C8B-B14F-4D97-AF65-F5344CB8AC3E}">
        <p14:creationId xmlns:p14="http://schemas.microsoft.com/office/powerpoint/2010/main" val="609410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Slide </a:t>
            </a:r>
            <a:fld id="{B04D58A0-EF71-4C14-B6CC-C21D1250F7FE}" type="slidenum">
              <a:rPr lang="en-US" altLang="en-US" sz="1200" b="0" smtClean="0">
                <a:solidFill>
                  <a:srgbClr val="000000"/>
                </a:solidFill>
              </a:rPr>
              <a:pPr>
                <a:spcBef>
                  <a:spcPct val="0"/>
                </a:spcBef>
                <a:buFontTx/>
                <a:buNone/>
              </a:pPr>
              <a:t>41</a:t>
            </a:fld>
            <a:endParaRPr lang="en-US" altLang="en-US" sz="1200" b="0" smtClean="0">
              <a:solidFill>
                <a:srgbClr val="000000"/>
              </a:solidFill>
            </a:endParaRPr>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2019 Closing Slides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2019-07-18</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032" name="Document" r:id="rId4" imgW="8239301" imgH="1079612" progId="Word.Document.8">
                  <p:embed/>
                </p:oleObj>
              </mc:Choice>
              <mc:Fallback>
                <p:oleObj name="Document" r:id="rId4" imgW="8239301" imgH="107961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solidFill>
                  <a:srgbClr val="000000"/>
                </a:solidFill>
              </a:rPr>
              <a:t> Author:</a:t>
            </a:r>
            <a:endParaRPr lang="en-US" altLang="en-US" sz="2000" b="0">
              <a:solidFill>
                <a:srgbClr val="000000"/>
              </a:solidFill>
            </a:endParaRPr>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solidFill>
                  <a:srgbClr val="000000"/>
                </a:solidFill>
              </a:rPr>
              <a:t>Volker Jungnickel (</a:t>
            </a:r>
            <a:r>
              <a:rPr lang="en-US" altLang="en-US" sz="1200" b="0" dirty="0" err="1" smtClean="0">
                <a:solidFill>
                  <a:srgbClr val="000000"/>
                </a:solidFill>
              </a:rPr>
              <a:t>Fraunhofer</a:t>
            </a:r>
            <a:r>
              <a:rPr lang="en-US" altLang="en-US" sz="1200" b="0" dirty="0" smtClean="0">
                <a:solidFill>
                  <a:srgbClr val="000000"/>
                </a:solidFill>
              </a:rPr>
              <a:t>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solidFill>
                  <a:srgbClr val="000000"/>
                </a:solidFill>
              </a:rPr>
              <a:t>July 2019</a:t>
            </a:r>
          </a:p>
        </p:txBody>
      </p:sp>
    </p:spTree>
    <p:extLst>
      <p:ext uri="{BB962C8B-B14F-4D97-AF65-F5344CB8AC3E}">
        <p14:creationId xmlns:p14="http://schemas.microsoft.com/office/powerpoint/2010/main" val="20143083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Slide </a:t>
            </a:r>
            <a:fld id="{F83107E0-218B-4453-B106-91E1881773EB}" type="slidenum">
              <a:rPr lang="en-US" altLang="en-US" sz="1200" b="0" smtClean="0">
                <a:solidFill>
                  <a:srgbClr val="000000"/>
                </a:solidFill>
              </a:rPr>
              <a:pPr>
                <a:spcBef>
                  <a:spcPct val="0"/>
                </a:spcBef>
                <a:buFontTx/>
                <a:buNone/>
              </a:pPr>
              <a:t>42</a:t>
            </a:fld>
            <a:endParaRPr lang="en-US" altLang="en-US" sz="1200" b="0" smtClean="0">
              <a:solidFill>
                <a:srgbClr val="000000"/>
              </a:solidFill>
            </a:endParaRPr>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solidFill>
                  <a:srgbClr val="000000"/>
                </a:solidFill>
              </a:rPr>
              <a:t>This presentation contains the IEEE 802.15 TG13 Multi- </a:t>
            </a:r>
            <a:r>
              <a:rPr lang="en-US" altLang="en-US" dirty="0" err="1">
                <a:solidFill>
                  <a:srgbClr val="000000"/>
                </a:solidFill>
              </a:rPr>
              <a:t>Gbit</a:t>
            </a:r>
            <a:r>
              <a:rPr lang="en-US" altLang="en-US" dirty="0">
                <a:solidFill>
                  <a:srgbClr val="000000"/>
                </a:solidFill>
              </a:rPr>
              <a:t>/s Optical Wireless Communication </a:t>
            </a:r>
            <a:r>
              <a:rPr lang="en-US" altLang="en-US" dirty="0" smtClean="0">
                <a:solidFill>
                  <a:srgbClr val="000000"/>
                </a:solidFill>
              </a:rPr>
              <a:t>Closing plenary slides for </a:t>
            </a:r>
            <a:r>
              <a:rPr lang="en-US" altLang="en-US" dirty="0">
                <a:solidFill>
                  <a:srgbClr val="000000"/>
                </a:solidFill>
              </a:rPr>
              <a:t>the </a:t>
            </a:r>
            <a:r>
              <a:rPr lang="en-US" altLang="en-US" dirty="0" smtClean="0">
                <a:solidFill>
                  <a:srgbClr val="000000"/>
                </a:solidFill>
              </a:rPr>
              <a:t>July 2019 </a:t>
            </a:r>
            <a:r>
              <a:rPr lang="en-US" altLang="en-US" dirty="0">
                <a:solidFill>
                  <a:srgbClr val="000000"/>
                </a:solidFill>
              </a:rPr>
              <a:t>session in </a:t>
            </a:r>
            <a:r>
              <a:rPr lang="en-US" altLang="en-US" dirty="0" smtClean="0">
                <a:solidFill>
                  <a:srgbClr val="000000"/>
                </a:solidFill>
              </a:rPr>
              <a:t>Vienna.</a:t>
            </a:r>
            <a:endParaRPr lang="en-US" altLang="en-US" dirty="0">
              <a:solidFill>
                <a:srgbClr val="000000"/>
              </a:solidFill>
            </a:endParaRPr>
          </a:p>
          <a:p>
            <a:pPr algn="just">
              <a:buFontTx/>
              <a:buNone/>
            </a:pPr>
            <a:endParaRPr lang="en-US" altLang="en-US" dirty="0">
              <a:solidFill>
                <a:srgbClr val="000000"/>
              </a:solidFill>
            </a:endParaRPr>
          </a:p>
          <a:p>
            <a:pPr algn="just">
              <a:buFontTx/>
              <a:buNone/>
            </a:pPr>
            <a:endParaRPr lang="de-DE" altLang="en-US" dirty="0">
              <a:solidFill>
                <a:srgbClr val="000000"/>
              </a:solidFill>
            </a:endParaRPr>
          </a:p>
          <a:p>
            <a:pPr algn="just">
              <a:buFontTx/>
              <a:buNone/>
            </a:pPr>
            <a:endParaRPr lang="en-US" altLang="en-US" dirty="0">
              <a:solidFill>
                <a:srgbClr val="000000"/>
              </a:solidFill>
            </a:endParaRPr>
          </a:p>
          <a:p>
            <a:pPr lvl="1"/>
            <a:endParaRPr lang="en-US" altLang="en-US" dirty="0">
              <a:solidFill>
                <a:srgbClr val="000000"/>
              </a:solidFill>
            </a:endParaRPr>
          </a:p>
          <a:p>
            <a:pPr lvl="1"/>
            <a:endParaRPr lang="en-US" altLang="en-US" dirty="0">
              <a:solidFill>
                <a:srgbClr val="000000"/>
              </a:solidFill>
            </a:endParaRPr>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rgbClr val="000000"/>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solidFill>
                  <a:srgbClr val="000000"/>
                </a:solidFill>
              </a:rPr>
              <a:t>July 2019</a:t>
            </a:r>
          </a:p>
        </p:txBody>
      </p:sp>
    </p:spTree>
    <p:extLst>
      <p:ext uri="{BB962C8B-B14F-4D97-AF65-F5344CB8AC3E}">
        <p14:creationId xmlns:p14="http://schemas.microsoft.com/office/powerpoint/2010/main" val="40063301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Slide </a:t>
            </a:r>
            <a:fld id="{B6EC035D-6983-44A7-9182-D0B7115AE266}" type="slidenum">
              <a:rPr lang="en-US" altLang="en-US" sz="1200" b="0" smtClean="0">
                <a:solidFill>
                  <a:srgbClr val="000000"/>
                </a:solidFill>
              </a:rPr>
              <a:pPr>
                <a:spcBef>
                  <a:spcPct val="0"/>
                </a:spcBef>
                <a:buFontTx/>
                <a:buNone/>
              </a:pPr>
              <a:t>43</a:t>
            </a:fld>
            <a:endParaRPr lang="en-US" altLang="en-US" sz="1200" b="0" smtClean="0">
              <a:solidFill>
                <a:srgbClr val="000000"/>
              </a:solidFill>
            </a:endParaRPr>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rgbClr val="000000"/>
                </a:solidFill>
              </a:rPr>
              <a:t>TG13 schedule </a:t>
            </a:r>
            <a:r>
              <a:rPr lang="en-US" altLang="en-US" sz="3200" dirty="0" smtClean="0">
                <a:solidFill>
                  <a:srgbClr val="000000"/>
                </a:solidFill>
              </a:rPr>
              <a:t>for Vienna</a:t>
            </a:r>
            <a:endParaRPr lang="en-US" altLang="en-US" sz="3200" dirty="0">
              <a:solidFill>
                <a:srgbClr val="000000"/>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458747950"/>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 xmlns:a16="http://schemas.microsoft.com/office/drawing/2014/main" val="20000"/>
                    </a:ext>
                  </a:extLst>
                </a:gridCol>
                <a:gridCol w="1432560">
                  <a:extLst>
                    <a:ext uri="{9D8B030D-6E8A-4147-A177-3AD203B41FA5}">
                      <a16:colId xmlns="" xmlns:a16="http://schemas.microsoft.com/office/drawing/2014/main" val="20001"/>
                    </a:ext>
                  </a:extLst>
                </a:gridCol>
                <a:gridCol w="1432560">
                  <a:extLst>
                    <a:ext uri="{9D8B030D-6E8A-4147-A177-3AD203B41FA5}">
                      <a16:colId xmlns="" xmlns:a16="http://schemas.microsoft.com/office/drawing/2014/main" val="20002"/>
                    </a:ext>
                  </a:extLst>
                </a:gridCol>
                <a:gridCol w="1432560">
                  <a:extLst>
                    <a:ext uri="{9D8B030D-6E8A-4147-A177-3AD203B41FA5}">
                      <a16:colId xmlns="" xmlns:a16="http://schemas.microsoft.com/office/drawing/2014/main" val="20003"/>
                    </a:ext>
                  </a:extLst>
                </a:gridCol>
                <a:gridCol w="1432560">
                  <a:extLst>
                    <a:ext uri="{9D8B030D-6E8A-4147-A177-3AD203B41FA5}">
                      <a16:colId xmlns=""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TG13#2</a:t>
                      </a: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i="0" dirty="0" smtClean="0">
                          <a:solidFill>
                            <a:schemeClr val="tx1"/>
                          </a:solidFill>
                        </a:rPr>
                        <a:t>TG13#6</a:t>
                      </a:r>
                      <a:endParaRPr lang="en-US" sz="1600" b="1" i="0" dirty="0" smtClean="0">
                        <a:solidFill>
                          <a:schemeClr val="tx1"/>
                        </a:solidFill>
                      </a:endParaRPr>
                    </a:p>
                  </a:txBody>
                  <a:tcPr marT="45744" marB="45744" anchor="ctr"/>
                </a:tc>
                <a:extLst>
                  <a:ext uri="{0D108BD9-81ED-4DB2-BD59-A6C34878D82A}">
                    <a16:rowId xmlns=""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TG13#3</a:t>
                      </a:r>
                      <a:endParaRPr lang="en-US" sz="1600" b="1"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TGbb#5</a:t>
                      </a:r>
                    </a:p>
                  </a:txBody>
                  <a:tcPr marT="45744" marB="45744" anchor="ctr"/>
                </a:tc>
                <a:extLst>
                  <a:ext uri="{0D108BD9-81ED-4DB2-BD59-A6C34878D82A}">
                    <a16:rowId xmlns=""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strike="sngStrike"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 xmlns:a16="http://schemas.microsoft.com/office/drawing/2014/main" val="533189499"/>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solidFill>
                  <a:srgbClr val="000000"/>
                </a:solidFill>
              </a:rPr>
              <a:t>July 2019</a:t>
            </a:r>
          </a:p>
        </p:txBody>
      </p:sp>
    </p:spTree>
    <p:extLst>
      <p:ext uri="{BB962C8B-B14F-4D97-AF65-F5344CB8AC3E}">
        <p14:creationId xmlns:p14="http://schemas.microsoft.com/office/powerpoint/2010/main" val="18500597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723900" y="1843088"/>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a:solidFill>
                  <a:srgbClr val="000000"/>
                </a:solidFill>
              </a:rPr>
              <a:t>6</a:t>
            </a:r>
            <a:r>
              <a:rPr lang="de-DE" dirty="0" smtClean="0">
                <a:solidFill>
                  <a:srgbClr val="000000"/>
                </a:solidFill>
              </a:rPr>
              <a:t> </a:t>
            </a:r>
            <a:r>
              <a:rPr lang="de-DE" dirty="0" err="1" smtClean="0">
                <a:solidFill>
                  <a:srgbClr val="000000"/>
                </a:solidFill>
              </a:rPr>
              <a:t>slots</a:t>
            </a:r>
            <a:r>
              <a:rPr lang="de-DE" dirty="0" smtClean="0">
                <a:solidFill>
                  <a:srgbClr val="000000"/>
                </a:solidFill>
              </a:rPr>
              <a:t> in Vienna</a:t>
            </a:r>
            <a:endParaRPr lang="de-DE" dirty="0">
              <a:solidFill>
                <a:srgbClr val="000000"/>
              </a:solidFill>
            </a:endParaRPr>
          </a:p>
          <a:p>
            <a:pPr marL="342900" indent="-342900" algn="just">
              <a:buFont typeface="Arial" panose="020B0604020202020204" pitchFamily="34" charset="0"/>
              <a:buChar char="•"/>
              <a:defRPr/>
            </a:pPr>
            <a:r>
              <a:rPr lang="de-DE" dirty="0" err="1" smtClean="0">
                <a:solidFill>
                  <a:srgbClr val="000000"/>
                </a:solidFill>
              </a:rPr>
              <a:t>Finalize</a:t>
            </a:r>
            <a:r>
              <a:rPr lang="de-DE" dirty="0" smtClean="0">
                <a:solidFill>
                  <a:srgbClr val="000000"/>
                </a:solidFill>
              </a:rPr>
              <a:t> </a:t>
            </a:r>
            <a:r>
              <a:rPr lang="de-DE" dirty="0" err="1" smtClean="0">
                <a:solidFill>
                  <a:srgbClr val="000000"/>
                </a:solidFill>
              </a:rPr>
              <a:t>draft</a:t>
            </a:r>
            <a:endParaRPr lang="de-DE" dirty="0" smtClean="0">
              <a:solidFill>
                <a:srgbClr val="000000"/>
              </a:solidFill>
            </a:endParaRPr>
          </a:p>
          <a:p>
            <a:pPr marL="1085850" lvl="1" indent="-342900" algn="just">
              <a:buFont typeface="Arial" panose="020B0604020202020204" pitchFamily="34" charset="0"/>
              <a:buChar char="•"/>
              <a:defRPr/>
            </a:pPr>
            <a:r>
              <a:rPr lang="de-DE" dirty="0" err="1" smtClean="0">
                <a:solidFill>
                  <a:srgbClr val="000000"/>
                </a:solidFill>
              </a:rPr>
              <a:t>Created</a:t>
            </a:r>
            <a:r>
              <a:rPr lang="de-DE" dirty="0" smtClean="0">
                <a:solidFill>
                  <a:srgbClr val="000000"/>
                </a:solidFill>
              </a:rPr>
              <a:t> TBD </a:t>
            </a:r>
            <a:r>
              <a:rPr lang="de-DE" dirty="0" err="1" smtClean="0">
                <a:solidFill>
                  <a:srgbClr val="000000"/>
                </a:solidFill>
              </a:rPr>
              <a:t>list</a:t>
            </a:r>
            <a:r>
              <a:rPr lang="de-DE" dirty="0" smtClean="0">
                <a:solidFill>
                  <a:srgbClr val="000000"/>
                </a:solidFill>
              </a:rPr>
              <a:t> (</a:t>
            </a:r>
            <a:r>
              <a:rPr lang="de-DE" dirty="0" err="1" smtClean="0">
                <a:solidFill>
                  <a:srgbClr val="000000"/>
                </a:solidFill>
              </a:rPr>
              <a:t>appended</a:t>
            </a:r>
            <a:r>
              <a:rPr lang="de-DE" dirty="0" smtClean="0">
                <a:solidFill>
                  <a:srgbClr val="000000"/>
                </a:solidFill>
              </a:rPr>
              <a:t> </a:t>
            </a:r>
            <a:r>
              <a:rPr lang="de-DE" dirty="0" err="1" smtClean="0">
                <a:solidFill>
                  <a:srgbClr val="000000"/>
                </a:solidFill>
              </a:rPr>
              <a:t>to</a:t>
            </a:r>
            <a:r>
              <a:rPr lang="de-DE" dirty="0" smtClean="0">
                <a:solidFill>
                  <a:srgbClr val="000000"/>
                </a:solidFill>
              </a:rPr>
              <a:t> </a:t>
            </a:r>
            <a:r>
              <a:rPr lang="de-DE" dirty="0" err="1" smtClean="0">
                <a:solidFill>
                  <a:srgbClr val="000000"/>
                </a:solidFill>
              </a:rPr>
              <a:t>meeting</a:t>
            </a:r>
            <a:r>
              <a:rPr lang="de-DE" dirty="0" smtClean="0">
                <a:solidFill>
                  <a:srgbClr val="000000"/>
                </a:solidFill>
              </a:rPr>
              <a:t> </a:t>
            </a:r>
            <a:r>
              <a:rPr lang="de-DE" dirty="0" err="1" smtClean="0">
                <a:solidFill>
                  <a:srgbClr val="000000"/>
                </a:solidFill>
              </a:rPr>
              <a:t>slides</a:t>
            </a:r>
            <a:r>
              <a:rPr lang="de-DE" dirty="0" smtClean="0">
                <a:solidFill>
                  <a:srgbClr val="000000"/>
                </a:solidFill>
              </a:rPr>
              <a:t> in </a:t>
            </a:r>
            <a:r>
              <a:rPr lang="de-DE" dirty="0" err="1" smtClean="0">
                <a:solidFill>
                  <a:srgbClr val="000000"/>
                </a:solidFill>
              </a:rPr>
              <a:t>doc</a:t>
            </a:r>
            <a:r>
              <a:rPr lang="de-DE" dirty="0" smtClean="0">
                <a:solidFill>
                  <a:srgbClr val="000000"/>
                </a:solidFill>
              </a:rPr>
              <a:t>. 15-19/0274r5)</a:t>
            </a:r>
          </a:p>
          <a:p>
            <a:pPr marL="1085850" lvl="1" indent="-342900" algn="just">
              <a:buFont typeface="Arial" panose="020B0604020202020204" pitchFamily="34" charset="0"/>
              <a:buChar char="•"/>
              <a:defRPr/>
            </a:pPr>
            <a:r>
              <a:rPr lang="de-DE" dirty="0" smtClean="0">
                <a:solidFill>
                  <a:srgbClr val="000000"/>
                </a:solidFill>
              </a:rPr>
              <a:t>TBDs </a:t>
            </a:r>
            <a:r>
              <a:rPr lang="de-DE" dirty="0" err="1" smtClean="0">
                <a:solidFill>
                  <a:srgbClr val="000000"/>
                </a:solidFill>
              </a:rPr>
              <a:t>mostly</a:t>
            </a:r>
            <a:r>
              <a:rPr lang="de-DE" dirty="0" smtClean="0">
                <a:solidFill>
                  <a:srgbClr val="000000"/>
                </a:solidFill>
              </a:rPr>
              <a:t> </a:t>
            </a:r>
            <a:r>
              <a:rPr lang="de-DE" dirty="0">
                <a:solidFill>
                  <a:srgbClr val="000000"/>
                </a:solidFill>
              </a:rPr>
              <a:t>in MAC, </a:t>
            </a:r>
            <a:r>
              <a:rPr lang="de-DE" dirty="0" err="1">
                <a:solidFill>
                  <a:srgbClr val="000000"/>
                </a:solidFill>
              </a:rPr>
              <a:t>partly</a:t>
            </a:r>
            <a:r>
              <a:rPr lang="de-DE" dirty="0">
                <a:solidFill>
                  <a:srgbClr val="000000"/>
                </a:solidFill>
              </a:rPr>
              <a:t> </a:t>
            </a:r>
            <a:r>
              <a:rPr lang="de-DE" dirty="0" err="1">
                <a:solidFill>
                  <a:srgbClr val="000000"/>
                </a:solidFill>
              </a:rPr>
              <a:t>related</a:t>
            </a:r>
            <a:r>
              <a:rPr lang="de-DE" dirty="0">
                <a:solidFill>
                  <a:srgbClr val="000000"/>
                </a:solidFill>
              </a:rPr>
              <a:t> also </a:t>
            </a:r>
            <a:r>
              <a:rPr lang="de-DE" dirty="0" err="1">
                <a:solidFill>
                  <a:srgbClr val="000000"/>
                </a:solidFill>
              </a:rPr>
              <a:t>to</a:t>
            </a:r>
            <a:r>
              <a:rPr lang="de-DE" dirty="0">
                <a:solidFill>
                  <a:srgbClr val="000000"/>
                </a:solidFill>
              </a:rPr>
              <a:t> </a:t>
            </a:r>
            <a:r>
              <a:rPr lang="de-DE" dirty="0" smtClean="0">
                <a:solidFill>
                  <a:srgbClr val="000000"/>
                </a:solidFill>
              </a:rPr>
              <a:t>PHYs</a:t>
            </a:r>
            <a:endParaRPr lang="de-DE" dirty="0">
              <a:solidFill>
                <a:srgbClr val="000000"/>
              </a:solidFill>
            </a:endParaRPr>
          </a:p>
          <a:p>
            <a:pPr marL="1085850" lvl="1" indent="-342900" algn="just">
              <a:buFont typeface="Arial" panose="020B0604020202020204" pitchFamily="34" charset="0"/>
              <a:buChar char="•"/>
              <a:defRPr/>
            </a:pPr>
            <a:r>
              <a:rPr lang="de-DE" dirty="0" err="1" smtClean="0">
                <a:solidFill>
                  <a:srgbClr val="000000"/>
                </a:solidFill>
              </a:rPr>
              <a:t>Worked</a:t>
            </a:r>
            <a:r>
              <a:rPr lang="de-DE" dirty="0" smtClean="0">
                <a:solidFill>
                  <a:srgbClr val="000000"/>
                </a:solidFill>
              </a:rPr>
              <a:t> on TBDs</a:t>
            </a:r>
          </a:p>
          <a:p>
            <a:pPr marL="1085850" lvl="1" indent="-342900" algn="just">
              <a:buFont typeface="Arial" panose="020B0604020202020204" pitchFamily="34" charset="0"/>
              <a:buChar char="•"/>
              <a:defRPr/>
            </a:pPr>
            <a:r>
              <a:rPr lang="de-DE" dirty="0" err="1">
                <a:solidFill>
                  <a:srgbClr val="000000"/>
                </a:solidFill>
              </a:rPr>
              <a:t>Discuss</a:t>
            </a:r>
            <a:r>
              <a:rPr lang="de-DE" dirty="0">
                <a:solidFill>
                  <a:srgbClr val="000000"/>
                </a:solidFill>
              </a:rPr>
              <a:t> CA </a:t>
            </a:r>
            <a:r>
              <a:rPr lang="de-DE" dirty="0" err="1">
                <a:solidFill>
                  <a:srgbClr val="000000"/>
                </a:solidFill>
              </a:rPr>
              <a:t>document</a:t>
            </a:r>
            <a:endParaRPr lang="de-DE" dirty="0">
              <a:solidFill>
                <a:srgbClr val="000000"/>
              </a:solidFill>
            </a:endParaRPr>
          </a:p>
          <a:p>
            <a:pPr marL="342900" indent="-342900" algn="just">
              <a:buFont typeface="Arial" panose="020B0604020202020204" pitchFamily="34" charset="0"/>
              <a:buChar char="•"/>
              <a:defRPr/>
            </a:pPr>
            <a:r>
              <a:rPr lang="de-DE" dirty="0" err="1" smtClean="0">
                <a:solidFill>
                  <a:srgbClr val="000000"/>
                </a:solidFill>
              </a:rPr>
              <a:t>Prepare</a:t>
            </a:r>
            <a:r>
              <a:rPr lang="de-DE" dirty="0" smtClean="0">
                <a:solidFill>
                  <a:srgbClr val="000000"/>
                </a:solidFill>
              </a:rPr>
              <a:t> </a:t>
            </a:r>
            <a:r>
              <a:rPr lang="de-DE" dirty="0" err="1" smtClean="0">
                <a:solidFill>
                  <a:srgbClr val="000000"/>
                </a:solidFill>
              </a:rPr>
              <a:t>new</a:t>
            </a:r>
            <a:r>
              <a:rPr lang="de-DE" dirty="0" smtClean="0">
                <a:solidFill>
                  <a:srgbClr val="000000"/>
                </a:solidFill>
              </a:rPr>
              <a:t> </a:t>
            </a:r>
            <a:r>
              <a:rPr lang="de-DE" dirty="0" err="1" smtClean="0">
                <a:solidFill>
                  <a:srgbClr val="000000"/>
                </a:solidFill>
              </a:rPr>
              <a:t>draft</a:t>
            </a:r>
            <a:r>
              <a:rPr lang="de-DE" dirty="0" smtClean="0">
                <a:solidFill>
                  <a:srgbClr val="000000"/>
                </a:solidFill>
              </a:rPr>
              <a:t> </a:t>
            </a:r>
            <a:r>
              <a:rPr lang="de-DE" dirty="0" err="1" smtClean="0">
                <a:solidFill>
                  <a:srgbClr val="000000"/>
                </a:solidFill>
              </a:rPr>
              <a:t>coming</a:t>
            </a:r>
            <a:r>
              <a:rPr lang="de-DE" dirty="0" smtClean="0">
                <a:solidFill>
                  <a:srgbClr val="000000"/>
                </a:solidFill>
              </a:rPr>
              <a:t> out </a:t>
            </a:r>
            <a:r>
              <a:rPr lang="de-DE" dirty="0" err="1" smtClean="0">
                <a:solidFill>
                  <a:srgbClr val="000000"/>
                </a:solidFill>
              </a:rPr>
              <a:t>of</a:t>
            </a:r>
            <a:r>
              <a:rPr lang="de-DE" dirty="0" smtClean="0">
                <a:solidFill>
                  <a:srgbClr val="000000"/>
                </a:solidFill>
              </a:rPr>
              <a:t> </a:t>
            </a:r>
            <a:r>
              <a:rPr lang="de-DE" dirty="0" err="1" smtClean="0">
                <a:solidFill>
                  <a:srgbClr val="000000"/>
                </a:solidFill>
              </a:rPr>
              <a:t>the</a:t>
            </a:r>
            <a:r>
              <a:rPr lang="de-DE" dirty="0" smtClean="0">
                <a:solidFill>
                  <a:srgbClr val="000000"/>
                </a:solidFill>
              </a:rPr>
              <a:t> </a:t>
            </a:r>
            <a:r>
              <a:rPr lang="de-DE" dirty="0" err="1" smtClean="0">
                <a:solidFill>
                  <a:srgbClr val="000000"/>
                </a:solidFill>
              </a:rPr>
              <a:t>meeting</a:t>
            </a:r>
            <a:r>
              <a:rPr lang="de-DE" dirty="0" smtClean="0">
                <a:solidFill>
                  <a:srgbClr val="000000"/>
                </a:solidFill>
              </a:rPr>
              <a:t> </a:t>
            </a:r>
          </a:p>
          <a:p>
            <a:pPr marL="342900" indent="-342900" algn="just">
              <a:buFont typeface="Arial" panose="020B0604020202020204" pitchFamily="34" charset="0"/>
              <a:buChar char="•"/>
              <a:defRPr/>
            </a:pPr>
            <a:r>
              <a:rPr lang="de-DE" dirty="0" smtClean="0">
                <a:solidFill>
                  <a:srgbClr val="000000"/>
                </a:solidFill>
              </a:rPr>
              <a:t>Send </a:t>
            </a:r>
            <a:r>
              <a:rPr lang="de-DE" dirty="0" err="1" smtClean="0">
                <a:solidFill>
                  <a:srgbClr val="000000"/>
                </a:solidFill>
              </a:rPr>
              <a:t>it</a:t>
            </a:r>
            <a:r>
              <a:rPr lang="de-DE" dirty="0" smtClean="0">
                <a:solidFill>
                  <a:srgbClr val="000000"/>
                </a:solidFill>
              </a:rPr>
              <a:t> </a:t>
            </a:r>
            <a:r>
              <a:rPr lang="de-DE" dirty="0" err="1" smtClean="0">
                <a:solidFill>
                  <a:srgbClr val="000000"/>
                </a:solidFill>
              </a:rPr>
              <a:t>for</a:t>
            </a:r>
            <a:r>
              <a:rPr lang="de-DE" dirty="0" smtClean="0">
                <a:solidFill>
                  <a:srgbClr val="000000"/>
                </a:solidFill>
              </a:rPr>
              <a:t> informal </a:t>
            </a:r>
            <a:r>
              <a:rPr lang="de-DE" dirty="0" err="1" smtClean="0">
                <a:solidFill>
                  <a:srgbClr val="000000"/>
                </a:solidFill>
              </a:rPr>
              <a:t>circulation</a:t>
            </a:r>
            <a:r>
              <a:rPr lang="de-DE" dirty="0" smtClean="0">
                <a:solidFill>
                  <a:srgbClr val="000000"/>
                </a:solidFill>
              </a:rPr>
              <a:t> WG15 Technical Editor</a:t>
            </a:r>
            <a:endParaRPr lang="de-DE" dirty="0">
              <a:solidFill>
                <a:srgbClr val="000000"/>
              </a:solidFill>
            </a:endParaRPr>
          </a:p>
          <a:p>
            <a:pPr marL="342900" indent="-342900" algn="just">
              <a:spcBef>
                <a:spcPts val="0"/>
              </a:spcBef>
              <a:spcAft>
                <a:spcPts val="300"/>
              </a:spcAft>
              <a:defRPr/>
            </a:pPr>
            <a:endParaRPr lang="en-GB" altLang="en-US" sz="1800" dirty="0" smtClean="0">
              <a:solidFill>
                <a:srgbClr val="000000"/>
              </a:solidFill>
            </a:endParaRPr>
          </a:p>
          <a:p>
            <a:pPr algn="just">
              <a:spcBef>
                <a:spcPts val="0"/>
              </a:spcBef>
              <a:spcAft>
                <a:spcPts val="300"/>
              </a:spcAft>
              <a:buFontTx/>
              <a:buNone/>
              <a:defRPr/>
            </a:pPr>
            <a:endParaRPr lang="en-GB" altLang="en-US" sz="1800" dirty="0" smtClean="0">
              <a:solidFill>
                <a:srgbClr val="000000"/>
              </a:solidFill>
            </a:endParaRPr>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Slide </a:t>
            </a:r>
            <a:fld id="{CE92B1CF-42C3-4957-B9D9-3C50DCFDE095}" type="slidenum">
              <a:rPr lang="en-US" altLang="en-US" sz="1200" b="0" smtClean="0">
                <a:solidFill>
                  <a:srgbClr val="000000"/>
                </a:solidFill>
              </a:rPr>
              <a:pPr>
                <a:spcBef>
                  <a:spcPct val="0"/>
                </a:spcBef>
                <a:buFontTx/>
                <a:buNone/>
              </a:pPr>
              <a:t>44</a:t>
            </a:fld>
            <a:endParaRPr lang="en-US" altLang="en-US" sz="1200" b="0" smtClean="0">
              <a:solidFill>
                <a:srgbClr val="000000"/>
              </a:solidFill>
            </a:endParaRPr>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rgbClr val="000000"/>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solidFill>
                  <a:srgbClr val="000000"/>
                </a:solidFill>
              </a:rPr>
              <a:t>July 2019</a:t>
            </a:r>
          </a:p>
        </p:txBody>
      </p:sp>
    </p:spTree>
    <p:extLst>
      <p:ext uri="{BB962C8B-B14F-4D97-AF65-F5344CB8AC3E}">
        <p14:creationId xmlns:p14="http://schemas.microsoft.com/office/powerpoint/2010/main" val="1932571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Slide </a:t>
            </a:r>
            <a:fld id="{24D25468-B7C5-44CB-8F34-DA9B54F62192}" type="slidenum">
              <a:rPr lang="en-US" altLang="en-US" sz="1200" b="0" smtClean="0">
                <a:solidFill>
                  <a:srgbClr val="000000"/>
                </a:solidFill>
              </a:rPr>
              <a:pPr>
                <a:spcBef>
                  <a:spcPct val="0"/>
                </a:spcBef>
                <a:buFontTx/>
                <a:buNone/>
              </a:pPr>
              <a:t>45</a:t>
            </a:fld>
            <a:endParaRPr lang="en-US" altLang="en-US" sz="1200" b="0" smtClean="0">
              <a:solidFill>
                <a:srgbClr val="000000"/>
              </a:solidFill>
            </a:endParaRPr>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solidFill>
                  <a:srgbClr val="000000"/>
                </a:solidFill>
              </a:rPr>
              <a:t>TG13 Motion </a:t>
            </a:r>
            <a:r>
              <a:rPr lang="en-US" altLang="en-US" sz="3600" dirty="0" smtClean="0">
                <a:solidFill>
                  <a:srgbClr val="000000"/>
                </a:solidFill>
              </a:rPr>
              <a:t>#53</a:t>
            </a:r>
            <a:endParaRPr lang="en-US" altLang="en-US" dirty="0">
              <a:solidFill>
                <a:srgbClr val="000000"/>
              </a:solidFill>
            </a:endParaRPr>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olidFill>
                  <a:srgbClr val="000000"/>
                </a:solidFill>
                <a:sym typeface="Wingdings" panose="05000000000000000000" pitchFamily="2" charset="2"/>
              </a:rPr>
              <a:t>Include the resolution of comments against TG13 draft 5.0 as contained </a:t>
            </a:r>
            <a:r>
              <a:rPr lang="en-US" altLang="en-US" dirty="0" smtClean="0">
                <a:solidFill>
                  <a:srgbClr val="000000"/>
                </a:solidFill>
              </a:rPr>
              <a:t>in </a:t>
            </a:r>
            <a:r>
              <a:rPr lang="en-US" altLang="en-US" dirty="0">
                <a:solidFill>
                  <a:srgbClr val="000000"/>
                </a:solidFill>
              </a:rPr>
              <a:t>doc. </a:t>
            </a:r>
            <a:r>
              <a:rPr lang="en-US" altLang="en-US" dirty="0" smtClean="0">
                <a:solidFill>
                  <a:srgbClr val="000000"/>
                </a:solidFill>
              </a:rPr>
              <a:t>15-19/0323r0 into the new TG13 draft D6.0. The Technical Editor is granted the right to correct the section numbering and make editorial changes.</a:t>
            </a:r>
            <a:endParaRPr lang="en-GB" altLang="en-US" dirty="0" smtClean="0">
              <a:solidFill>
                <a:srgbClr val="000000"/>
              </a:solidFill>
              <a:sym typeface="Wingdings" panose="05000000000000000000" pitchFamily="2" charset="2"/>
            </a:endParaRPr>
          </a:p>
          <a:p>
            <a:pPr algn="just">
              <a:buFontTx/>
              <a:buNone/>
            </a:pPr>
            <a:endParaRPr lang="en-GB" altLang="en-US" dirty="0" smtClean="0">
              <a:solidFill>
                <a:srgbClr val="000000"/>
              </a:solidFill>
              <a:sym typeface="Wingdings" panose="05000000000000000000" pitchFamily="2" charset="2"/>
            </a:endParaRPr>
          </a:p>
          <a:p>
            <a:pPr algn="just">
              <a:buFontTx/>
              <a:buNone/>
            </a:pPr>
            <a:r>
              <a:rPr lang="en-GB" altLang="en-US" dirty="0" smtClean="0">
                <a:solidFill>
                  <a:srgbClr val="000000"/>
                </a:solidFill>
                <a:sym typeface="Wingdings" panose="05000000000000000000" pitchFamily="2" charset="2"/>
              </a:rPr>
              <a:t>Moved by  	Nikola	</a:t>
            </a:r>
            <a:endParaRPr lang="en-GB" altLang="en-US" dirty="0">
              <a:solidFill>
                <a:srgbClr val="000000"/>
              </a:solidFill>
              <a:sym typeface="Wingdings" panose="05000000000000000000" pitchFamily="2" charset="2"/>
            </a:endParaRPr>
          </a:p>
          <a:p>
            <a:pPr algn="just">
              <a:buFontTx/>
              <a:buNone/>
            </a:pPr>
            <a:r>
              <a:rPr lang="en-GB" altLang="en-US" dirty="0" smtClean="0">
                <a:solidFill>
                  <a:srgbClr val="000000"/>
                </a:solidFill>
                <a:sym typeface="Wingdings" panose="05000000000000000000" pitchFamily="2" charset="2"/>
              </a:rPr>
              <a:t>Seconded by	Sang-Kyu</a:t>
            </a:r>
          </a:p>
          <a:p>
            <a:pPr algn="just">
              <a:buFontTx/>
              <a:buNone/>
            </a:pPr>
            <a:endParaRPr lang="en-GB" altLang="en-US" dirty="0">
              <a:solidFill>
                <a:srgbClr val="000000"/>
              </a:solidFill>
              <a:sym typeface="Wingdings" panose="05000000000000000000" pitchFamily="2" charset="2"/>
            </a:endParaRPr>
          </a:p>
          <a:p>
            <a:pPr algn="just">
              <a:buFontTx/>
              <a:buNone/>
            </a:pPr>
            <a:r>
              <a:rPr lang="en-GB" altLang="en-US" dirty="0" smtClean="0">
                <a:solidFill>
                  <a:srgbClr val="000000"/>
                </a:solidFill>
                <a:sym typeface="Wingdings" panose="05000000000000000000" pitchFamily="2" charset="2"/>
              </a:rPr>
              <a:t>Y / N / A = 4 / 0 / 0 		</a:t>
            </a:r>
          </a:p>
          <a:p>
            <a:pPr algn="just">
              <a:buFontTx/>
              <a:buNone/>
            </a:pPr>
            <a:r>
              <a:rPr lang="en-GB" altLang="en-US" dirty="0" smtClean="0">
                <a:solidFill>
                  <a:srgbClr val="000000"/>
                </a:solidFill>
                <a:sym typeface="Wingdings" panose="05000000000000000000" pitchFamily="2" charset="2"/>
              </a:rPr>
              <a:t>Motion passed.</a:t>
            </a:r>
          </a:p>
          <a:p>
            <a:pPr algn="just">
              <a:buFontTx/>
              <a:buNone/>
            </a:pPr>
            <a:endParaRPr lang="en-GB" altLang="en-US" dirty="0">
              <a:solidFill>
                <a:srgbClr val="000000"/>
              </a:solidFill>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solidFill>
                  <a:srgbClr val="000000"/>
                </a:solidFill>
              </a:rPr>
              <a:t>July 2019</a:t>
            </a:r>
          </a:p>
        </p:txBody>
      </p:sp>
    </p:spTree>
    <p:extLst>
      <p:ext uri="{BB962C8B-B14F-4D97-AF65-F5344CB8AC3E}">
        <p14:creationId xmlns:p14="http://schemas.microsoft.com/office/powerpoint/2010/main" val="40595822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Slide </a:t>
            </a:r>
            <a:fld id="{9999C766-B60C-439F-BD7C-2495863852CF}" type="slidenum">
              <a:rPr lang="en-US" altLang="en-US" sz="1200" b="0" smtClean="0">
                <a:solidFill>
                  <a:srgbClr val="000000"/>
                </a:solidFill>
              </a:rPr>
              <a:pPr>
                <a:spcBef>
                  <a:spcPct val="0"/>
                </a:spcBef>
                <a:buFontTx/>
                <a:buNone/>
              </a:pPr>
              <a:t>46</a:t>
            </a:fld>
            <a:endParaRPr lang="en-US" altLang="en-US" sz="1200" b="0" smtClean="0">
              <a:solidFill>
                <a:srgbClr val="000000"/>
              </a:solidFill>
            </a:endParaRPr>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solidFill>
                  <a:srgbClr val="000000"/>
                </a:solidFill>
              </a:rPr>
              <a:t>TG13 Plans until September</a:t>
            </a:r>
            <a:endParaRPr lang="en-US" altLang="en-US" dirty="0">
              <a:solidFill>
                <a:srgbClr val="000000"/>
              </a:solidFill>
            </a:endParaRPr>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630238" indent="-630238"/>
            <a:r>
              <a:rPr lang="de-DE" b="0" dirty="0" smtClean="0">
                <a:solidFill>
                  <a:srgbClr val="000000"/>
                </a:solidFill>
              </a:rPr>
              <a:t>  	Create </a:t>
            </a:r>
            <a:r>
              <a:rPr lang="de-DE" b="0" dirty="0" err="1">
                <a:solidFill>
                  <a:srgbClr val="000000"/>
                </a:solidFill>
              </a:rPr>
              <a:t>new</a:t>
            </a:r>
            <a:r>
              <a:rPr lang="de-DE" b="0" dirty="0">
                <a:solidFill>
                  <a:srgbClr val="000000"/>
                </a:solidFill>
              </a:rPr>
              <a:t> </a:t>
            </a:r>
            <a:r>
              <a:rPr lang="de-DE" b="0" dirty="0" err="1">
                <a:solidFill>
                  <a:srgbClr val="000000"/>
                </a:solidFill>
              </a:rPr>
              <a:t>draft</a:t>
            </a:r>
            <a:r>
              <a:rPr lang="de-DE" b="0" dirty="0">
                <a:solidFill>
                  <a:srgbClr val="000000"/>
                </a:solidFill>
              </a:rPr>
              <a:t> D6.0 </a:t>
            </a:r>
            <a:r>
              <a:rPr lang="de-DE" b="0" dirty="0" err="1">
                <a:solidFill>
                  <a:srgbClr val="000000"/>
                </a:solidFill>
              </a:rPr>
              <a:t>and</a:t>
            </a:r>
            <a:r>
              <a:rPr lang="de-DE" b="0" dirty="0">
                <a:solidFill>
                  <a:srgbClr val="000000"/>
                </a:solidFill>
              </a:rPr>
              <a:t> send </a:t>
            </a:r>
            <a:r>
              <a:rPr lang="de-DE" b="0" dirty="0" err="1">
                <a:solidFill>
                  <a:srgbClr val="000000"/>
                </a:solidFill>
              </a:rPr>
              <a:t>it</a:t>
            </a:r>
            <a:r>
              <a:rPr lang="de-DE" b="0" dirty="0">
                <a:solidFill>
                  <a:srgbClr val="000000"/>
                </a:solidFill>
              </a:rPr>
              <a:t> </a:t>
            </a:r>
            <a:r>
              <a:rPr lang="de-DE" b="0" dirty="0" err="1">
                <a:solidFill>
                  <a:srgbClr val="000000"/>
                </a:solidFill>
              </a:rPr>
              <a:t>for</a:t>
            </a:r>
            <a:r>
              <a:rPr lang="de-DE" b="0" dirty="0">
                <a:solidFill>
                  <a:srgbClr val="000000"/>
                </a:solidFill>
              </a:rPr>
              <a:t> informal </a:t>
            </a:r>
            <a:r>
              <a:rPr lang="de-DE" b="0" dirty="0" err="1">
                <a:solidFill>
                  <a:srgbClr val="000000"/>
                </a:solidFill>
              </a:rPr>
              <a:t>review</a:t>
            </a:r>
            <a:r>
              <a:rPr lang="de-DE" b="0" dirty="0">
                <a:solidFill>
                  <a:srgbClr val="000000"/>
                </a:solidFill>
              </a:rPr>
              <a:t>  </a:t>
            </a:r>
            <a:r>
              <a:rPr lang="de-DE" b="0" dirty="0" smtClean="0">
                <a:solidFill>
                  <a:srgbClr val="000000"/>
                </a:solidFill>
              </a:rPr>
              <a:t>	</a:t>
            </a:r>
            <a:r>
              <a:rPr lang="de-DE" b="0" dirty="0" err="1" smtClean="0">
                <a:solidFill>
                  <a:srgbClr val="000000"/>
                </a:solidFill>
              </a:rPr>
              <a:t>by</a:t>
            </a:r>
            <a:r>
              <a:rPr lang="de-DE" b="0" dirty="0" smtClean="0">
                <a:solidFill>
                  <a:srgbClr val="000000"/>
                </a:solidFill>
              </a:rPr>
              <a:t> </a:t>
            </a:r>
            <a:r>
              <a:rPr lang="de-DE" b="0" dirty="0">
                <a:solidFill>
                  <a:srgbClr val="000000"/>
                </a:solidFill>
              </a:rPr>
              <a:t>TG13 </a:t>
            </a:r>
            <a:r>
              <a:rPr lang="de-DE" b="0" dirty="0" err="1">
                <a:solidFill>
                  <a:srgbClr val="000000"/>
                </a:solidFill>
              </a:rPr>
              <a:t>and</a:t>
            </a:r>
            <a:r>
              <a:rPr lang="de-DE" b="0" dirty="0">
                <a:solidFill>
                  <a:srgbClr val="000000"/>
                </a:solidFill>
              </a:rPr>
              <a:t> </a:t>
            </a:r>
            <a:r>
              <a:rPr lang="de-DE" b="0" dirty="0" err="1" smtClean="0">
                <a:solidFill>
                  <a:srgbClr val="000000"/>
                </a:solidFill>
              </a:rPr>
              <a:t>to</a:t>
            </a:r>
            <a:r>
              <a:rPr lang="de-DE" b="0" dirty="0" smtClean="0">
                <a:solidFill>
                  <a:srgbClr val="000000"/>
                </a:solidFill>
              </a:rPr>
              <a:t> </a:t>
            </a:r>
            <a:r>
              <a:rPr lang="de-DE" b="0" dirty="0" err="1" smtClean="0">
                <a:solidFill>
                  <a:srgbClr val="000000"/>
                </a:solidFill>
              </a:rPr>
              <a:t>the</a:t>
            </a:r>
            <a:r>
              <a:rPr lang="de-DE" b="0" dirty="0" smtClean="0">
                <a:solidFill>
                  <a:srgbClr val="000000"/>
                </a:solidFill>
              </a:rPr>
              <a:t> WG Technical Editor (James </a:t>
            </a:r>
            <a:r>
              <a:rPr lang="de-DE" b="0" dirty="0" err="1" smtClean="0">
                <a:solidFill>
                  <a:srgbClr val="000000"/>
                </a:solidFill>
              </a:rPr>
              <a:t>Gilb</a:t>
            </a:r>
            <a:r>
              <a:rPr lang="de-DE" b="0" dirty="0" smtClean="0">
                <a:solidFill>
                  <a:srgbClr val="000000"/>
                </a:solidFill>
              </a:rPr>
              <a:t>)</a:t>
            </a:r>
          </a:p>
          <a:p>
            <a:r>
              <a:rPr lang="de-DE" b="0" dirty="0" smtClean="0">
                <a:solidFill>
                  <a:srgbClr val="000000"/>
                </a:solidFill>
              </a:rPr>
              <a:t> 	</a:t>
            </a:r>
            <a:r>
              <a:rPr lang="de-DE" b="0" dirty="0" err="1" smtClean="0">
                <a:solidFill>
                  <a:srgbClr val="000000"/>
                </a:solidFill>
              </a:rPr>
              <a:t>Continue</a:t>
            </a:r>
            <a:r>
              <a:rPr lang="de-DE" b="0" dirty="0" smtClean="0">
                <a:solidFill>
                  <a:srgbClr val="000000"/>
                </a:solidFill>
              </a:rPr>
              <a:t> </a:t>
            </a:r>
            <a:r>
              <a:rPr lang="de-DE" b="0" dirty="0" err="1">
                <a:solidFill>
                  <a:srgbClr val="000000"/>
                </a:solidFill>
              </a:rPr>
              <a:t>working</a:t>
            </a:r>
            <a:r>
              <a:rPr lang="de-DE" b="0" dirty="0">
                <a:solidFill>
                  <a:srgbClr val="000000"/>
                </a:solidFill>
              </a:rPr>
              <a:t> on </a:t>
            </a:r>
            <a:r>
              <a:rPr lang="de-DE" b="0" dirty="0" smtClean="0">
                <a:solidFill>
                  <a:srgbClr val="000000"/>
                </a:solidFill>
              </a:rPr>
              <a:t>TBDs, </a:t>
            </a:r>
            <a:r>
              <a:rPr lang="de-DE" b="0" dirty="0" err="1" smtClean="0">
                <a:solidFill>
                  <a:srgbClr val="000000"/>
                </a:solidFill>
              </a:rPr>
              <a:t>create</a:t>
            </a:r>
            <a:r>
              <a:rPr lang="de-DE" b="0" dirty="0" smtClean="0">
                <a:solidFill>
                  <a:srgbClr val="000000"/>
                </a:solidFill>
              </a:rPr>
              <a:t> </a:t>
            </a:r>
            <a:r>
              <a:rPr lang="de-DE" b="0" dirty="0" err="1" smtClean="0">
                <a:solidFill>
                  <a:srgbClr val="000000"/>
                </a:solidFill>
              </a:rPr>
              <a:t>new</a:t>
            </a:r>
            <a:r>
              <a:rPr lang="de-DE" b="0" dirty="0" smtClean="0">
                <a:solidFill>
                  <a:srgbClr val="000000"/>
                </a:solidFill>
              </a:rPr>
              <a:t> </a:t>
            </a:r>
            <a:r>
              <a:rPr lang="de-DE" b="0" dirty="0" err="1" smtClean="0">
                <a:solidFill>
                  <a:srgbClr val="000000"/>
                </a:solidFill>
              </a:rPr>
              <a:t>text</a:t>
            </a:r>
            <a:r>
              <a:rPr lang="de-DE" b="0" dirty="0" smtClean="0">
                <a:solidFill>
                  <a:srgbClr val="000000"/>
                </a:solidFill>
              </a:rPr>
              <a:t> </a:t>
            </a:r>
            <a:r>
              <a:rPr lang="de-DE" b="0" dirty="0" err="1" smtClean="0">
                <a:solidFill>
                  <a:srgbClr val="000000"/>
                </a:solidFill>
              </a:rPr>
              <a:t>blocks</a:t>
            </a:r>
            <a:endParaRPr lang="de-DE" sz="1400" b="0" dirty="0">
              <a:solidFill>
                <a:srgbClr val="000000"/>
              </a:solidFill>
            </a:endParaRPr>
          </a:p>
          <a:p>
            <a:pPr algn="just">
              <a:buFontTx/>
              <a:buNone/>
              <a:defRPr/>
            </a:pPr>
            <a:endParaRPr lang="en-GB" altLang="en-US" sz="2000" dirty="0" smtClean="0">
              <a:solidFill>
                <a:srgbClr val="000000"/>
              </a:solidFill>
            </a:endParaRPr>
          </a:p>
          <a:p>
            <a:pPr algn="just">
              <a:buFontTx/>
              <a:buNone/>
              <a:defRPr/>
            </a:pPr>
            <a:endParaRPr lang="en-GB" altLang="en-US" dirty="0" smtClean="0">
              <a:solidFill>
                <a:srgbClr val="000000"/>
              </a:solidFill>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solidFill>
                  <a:srgbClr val="000000"/>
                </a:solidFill>
              </a:rPr>
              <a:t>July 2019</a:t>
            </a:r>
          </a:p>
        </p:txBody>
      </p:sp>
    </p:spTree>
    <p:extLst>
      <p:ext uri="{BB962C8B-B14F-4D97-AF65-F5344CB8AC3E}">
        <p14:creationId xmlns:p14="http://schemas.microsoft.com/office/powerpoint/2010/main" val="6768488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Slide </a:t>
            </a:r>
            <a:fld id="{9999C766-B60C-439F-BD7C-2495863852CF}" type="slidenum">
              <a:rPr lang="en-US" altLang="en-US" sz="1200" b="0" smtClean="0">
                <a:solidFill>
                  <a:srgbClr val="000000"/>
                </a:solidFill>
              </a:rPr>
              <a:pPr>
                <a:spcBef>
                  <a:spcPct val="0"/>
                </a:spcBef>
                <a:buFontTx/>
                <a:buNone/>
              </a:pPr>
              <a:t>47</a:t>
            </a:fld>
            <a:endParaRPr lang="en-US" altLang="en-US" sz="1200" b="0" smtClean="0">
              <a:solidFill>
                <a:srgbClr val="000000"/>
              </a:solidFill>
            </a:endParaRPr>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solidFill>
                  <a:srgbClr val="000000"/>
                </a:solidFill>
              </a:rPr>
              <a:t>TG13 Motion </a:t>
            </a:r>
            <a:r>
              <a:rPr lang="en-US" altLang="en-US" sz="3600" dirty="0" smtClean="0">
                <a:solidFill>
                  <a:srgbClr val="000000"/>
                </a:solidFill>
              </a:rPr>
              <a:t>#54</a:t>
            </a:r>
            <a:endParaRPr lang="en-US" altLang="en-US" dirty="0">
              <a:solidFill>
                <a:srgbClr val="000000"/>
              </a:solidFill>
            </a:endParaRPr>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r>
              <a:rPr lang="en-GB" altLang="en-US" dirty="0" smtClean="0">
                <a:solidFill>
                  <a:srgbClr val="000000"/>
                </a:solidFill>
              </a:rPr>
              <a:t>TG13 </a:t>
            </a:r>
            <a:r>
              <a:rPr lang="en-GB" altLang="en-US" dirty="0" err="1" smtClean="0">
                <a:solidFill>
                  <a:srgbClr val="000000"/>
                </a:solidFill>
              </a:rPr>
              <a:t>Telcos</a:t>
            </a:r>
            <a:r>
              <a:rPr lang="en-GB" altLang="en-US" dirty="0" smtClean="0">
                <a:solidFill>
                  <a:srgbClr val="000000"/>
                </a:solidFill>
              </a:rPr>
              <a:t> are scheduled on</a:t>
            </a:r>
          </a:p>
          <a:p>
            <a:pPr marL="808038" lvl="1" indent="-268288" algn="just">
              <a:buFont typeface="Arial" panose="020B0604020202020204" pitchFamily="34" charset="0"/>
              <a:buChar char="•"/>
              <a:defRPr/>
            </a:pPr>
            <a:r>
              <a:rPr lang="en-GB" altLang="en-US" sz="2400" dirty="0" smtClean="0">
                <a:solidFill>
                  <a:srgbClr val="000000"/>
                </a:solidFill>
              </a:rPr>
              <a:t>July 30 	 	10:00-11:00 EST on TBD</a:t>
            </a:r>
          </a:p>
          <a:p>
            <a:pPr marL="808038" lvl="1" indent="-268288" algn="just">
              <a:buFont typeface="Arial" panose="020B0604020202020204" pitchFamily="34" charset="0"/>
              <a:buChar char="•"/>
              <a:defRPr/>
            </a:pPr>
            <a:r>
              <a:rPr lang="en-GB" altLang="en-US" sz="2400" dirty="0" smtClean="0">
                <a:solidFill>
                  <a:srgbClr val="000000"/>
                </a:solidFill>
              </a:rPr>
              <a:t>August 13</a:t>
            </a:r>
            <a:r>
              <a:rPr lang="en-GB" altLang="en-US" sz="2400" dirty="0">
                <a:solidFill>
                  <a:srgbClr val="000000"/>
                </a:solidFill>
              </a:rPr>
              <a:t>	</a:t>
            </a:r>
            <a:r>
              <a:rPr lang="en-GB" altLang="en-US" sz="2400" dirty="0" smtClean="0">
                <a:solidFill>
                  <a:srgbClr val="000000"/>
                </a:solidFill>
              </a:rPr>
              <a:t>10:00-11:00 </a:t>
            </a:r>
            <a:r>
              <a:rPr lang="en-GB" altLang="en-US" sz="2400" dirty="0">
                <a:solidFill>
                  <a:srgbClr val="000000"/>
                </a:solidFill>
              </a:rPr>
              <a:t>EST on </a:t>
            </a:r>
            <a:r>
              <a:rPr lang="en-GB" altLang="en-US" sz="2400" dirty="0" smtClean="0">
                <a:solidFill>
                  <a:srgbClr val="000000"/>
                </a:solidFill>
              </a:rPr>
              <a:t>TBD</a:t>
            </a:r>
            <a:endParaRPr lang="en-GB" altLang="en-US" sz="2400" dirty="0">
              <a:solidFill>
                <a:srgbClr val="000000"/>
              </a:solidFill>
            </a:endParaRPr>
          </a:p>
          <a:p>
            <a:pPr marL="808038" lvl="1" indent="-268288" algn="just">
              <a:buFont typeface="Arial" panose="020B0604020202020204" pitchFamily="34" charset="0"/>
              <a:buChar char="•"/>
              <a:defRPr/>
            </a:pPr>
            <a:r>
              <a:rPr lang="en-GB" altLang="en-US" sz="2400" dirty="0" smtClean="0">
                <a:solidFill>
                  <a:srgbClr val="000000"/>
                </a:solidFill>
              </a:rPr>
              <a:t>August 27</a:t>
            </a:r>
            <a:r>
              <a:rPr lang="en-GB" altLang="en-US" sz="2400" dirty="0">
                <a:solidFill>
                  <a:srgbClr val="000000"/>
                </a:solidFill>
              </a:rPr>
              <a:t>	</a:t>
            </a:r>
            <a:r>
              <a:rPr lang="en-GB" altLang="en-US" sz="2400" dirty="0" smtClean="0">
                <a:solidFill>
                  <a:srgbClr val="000000"/>
                </a:solidFill>
              </a:rPr>
              <a:t>10:00-11:00 </a:t>
            </a:r>
            <a:r>
              <a:rPr lang="en-GB" altLang="en-US" sz="2400" dirty="0">
                <a:solidFill>
                  <a:srgbClr val="000000"/>
                </a:solidFill>
              </a:rPr>
              <a:t>EST </a:t>
            </a:r>
            <a:r>
              <a:rPr lang="en-GB" altLang="en-US" sz="2400" dirty="0" smtClean="0">
                <a:solidFill>
                  <a:srgbClr val="000000"/>
                </a:solidFill>
              </a:rPr>
              <a:t>on TBD</a:t>
            </a:r>
          </a:p>
          <a:p>
            <a:pPr marL="808038" lvl="1" indent="-268288" algn="just">
              <a:buFont typeface="Arial" panose="020B0604020202020204" pitchFamily="34" charset="0"/>
              <a:buChar char="•"/>
              <a:defRPr/>
            </a:pPr>
            <a:r>
              <a:rPr lang="en-GB" altLang="en-US" sz="2400" dirty="0" smtClean="0">
                <a:solidFill>
                  <a:srgbClr val="000000"/>
                </a:solidFill>
              </a:rPr>
              <a:t>September 10	10:00-11:00 </a:t>
            </a:r>
            <a:r>
              <a:rPr lang="en-GB" altLang="en-US" sz="2400" dirty="0">
                <a:solidFill>
                  <a:srgbClr val="000000"/>
                </a:solidFill>
              </a:rPr>
              <a:t>EST on </a:t>
            </a:r>
            <a:r>
              <a:rPr lang="en-GB" altLang="en-US" sz="2400" dirty="0" smtClean="0">
                <a:solidFill>
                  <a:srgbClr val="000000"/>
                </a:solidFill>
              </a:rPr>
              <a:t>TBD</a:t>
            </a:r>
          </a:p>
          <a:p>
            <a:pPr algn="just">
              <a:buFontTx/>
              <a:buNone/>
              <a:defRPr/>
            </a:pPr>
            <a:endParaRPr lang="en-GB" altLang="en-US" dirty="0" smtClean="0">
              <a:solidFill>
                <a:srgbClr val="000000"/>
              </a:solidFill>
            </a:endParaRPr>
          </a:p>
          <a:p>
            <a:pPr algn="just">
              <a:buFontTx/>
              <a:buNone/>
              <a:defRPr/>
            </a:pPr>
            <a:r>
              <a:rPr lang="en-GB" altLang="en-US" dirty="0" smtClean="0">
                <a:solidFill>
                  <a:srgbClr val="000000"/>
                </a:solidFill>
              </a:rPr>
              <a:t>Moved by 	Nikola</a:t>
            </a:r>
          </a:p>
          <a:p>
            <a:pPr algn="just">
              <a:buFontTx/>
              <a:buNone/>
              <a:defRPr/>
            </a:pPr>
            <a:r>
              <a:rPr lang="en-GB" altLang="en-US" dirty="0" smtClean="0">
                <a:solidFill>
                  <a:srgbClr val="000000"/>
                </a:solidFill>
              </a:rPr>
              <a:t>Seconded by 	Sang-Kyu</a:t>
            </a:r>
          </a:p>
          <a:p>
            <a:pPr algn="just">
              <a:buFontTx/>
              <a:buNone/>
              <a:defRPr/>
            </a:pPr>
            <a:endParaRPr lang="en-GB" altLang="en-US" dirty="0">
              <a:solidFill>
                <a:srgbClr val="000000"/>
              </a:solidFill>
            </a:endParaRPr>
          </a:p>
          <a:p>
            <a:pPr algn="just">
              <a:buFontTx/>
              <a:buNone/>
              <a:defRPr/>
            </a:pPr>
            <a:r>
              <a:rPr lang="en-GB" altLang="en-US" dirty="0" smtClean="0">
                <a:solidFill>
                  <a:srgbClr val="000000"/>
                </a:solidFill>
              </a:rPr>
              <a:t>Motion passed unanimously.</a:t>
            </a:r>
          </a:p>
          <a:p>
            <a:pPr marL="342900" indent="-342900" algn="just">
              <a:buFont typeface="Arial" panose="020B0604020202020204" pitchFamily="34" charset="0"/>
              <a:buChar char="•"/>
              <a:defRPr/>
            </a:pPr>
            <a:endParaRPr lang="en-GB" altLang="en-US" dirty="0" smtClean="0">
              <a:solidFill>
                <a:srgbClr val="000000"/>
              </a:solidFill>
            </a:endParaRPr>
          </a:p>
          <a:p>
            <a:pPr algn="just">
              <a:buFontTx/>
              <a:buNone/>
              <a:defRPr/>
            </a:pPr>
            <a:endParaRPr lang="en-GB" altLang="en-US" sz="2000" dirty="0" smtClean="0">
              <a:solidFill>
                <a:srgbClr val="000000"/>
              </a:solidFill>
            </a:endParaRPr>
          </a:p>
          <a:p>
            <a:pPr algn="just">
              <a:buFontTx/>
              <a:buNone/>
              <a:defRPr/>
            </a:pPr>
            <a:endParaRPr lang="en-GB" altLang="en-US" dirty="0" smtClean="0">
              <a:solidFill>
                <a:srgbClr val="000000"/>
              </a:solidFill>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solidFill>
                  <a:srgbClr val="000000"/>
                </a:solidFill>
              </a:rPr>
              <a:t>July 2019</a:t>
            </a:r>
          </a:p>
        </p:txBody>
      </p:sp>
    </p:spTree>
    <p:extLst>
      <p:ext uri="{BB962C8B-B14F-4D97-AF65-F5344CB8AC3E}">
        <p14:creationId xmlns:p14="http://schemas.microsoft.com/office/powerpoint/2010/main" val="18172723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Slide </a:t>
            </a:r>
            <a:fld id="{9999C766-B60C-439F-BD7C-2495863852CF}" type="slidenum">
              <a:rPr lang="en-US" altLang="en-US" sz="1200" b="0" smtClean="0">
                <a:solidFill>
                  <a:srgbClr val="000000"/>
                </a:solidFill>
              </a:rPr>
              <a:pPr>
                <a:spcBef>
                  <a:spcPct val="0"/>
                </a:spcBef>
                <a:buFontTx/>
                <a:buNone/>
              </a:pPr>
              <a:t>48</a:t>
            </a:fld>
            <a:endParaRPr lang="en-US" altLang="en-US" sz="1200" b="0" smtClean="0">
              <a:solidFill>
                <a:srgbClr val="000000"/>
              </a:solidFill>
            </a:endParaRPr>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solidFill>
                  <a:srgbClr val="000000"/>
                </a:solidFill>
              </a:rPr>
              <a:t>TG13 Plans for September meeting</a:t>
            </a:r>
            <a:endParaRPr lang="en-US" altLang="en-US" dirty="0">
              <a:solidFill>
                <a:srgbClr val="000000"/>
              </a:solidFill>
            </a:endParaRPr>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smtClean="0">
                <a:solidFill>
                  <a:srgbClr val="000000"/>
                </a:solidFill>
              </a:rPr>
              <a:t>6 </a:t>
            </a:r>
            <a:r>
              <a:rPr lang="de-DE" b="0" dirty="0" err="1" smtClean="0">
                <a:solidFill>
                  <a:srgbClr val="000000"/>
                </a:solidFill>
              </a:rPr>
              <a:t>slots</a:t>
            </a:r>
            <a:r>
              <a:rPr lang="de-DE" b="0" dirty="0" smtClean="0">
                <a:solidFill>
                  <a:srgbClr val="000000"/>
                </a:solidFill>
              </a:rPr>
              <a:t> </a:t>
            </a:r>
            <a:r>
              <a:rPr lang="de-DE" b="0" dirty="0" err="1" smtClean="0">
                <a:solidFill>
                  <a:srgbClr val="000000"/>
                </a:solidFill>
              </a:rPr>
              <a:t>requested</a:t>
            </a:r>
            <a:endParaRPr lang="de-DE" b="0" dirty="0" smtClean="0">
              <a:solidFill>
                <a:srgbClr val="000000"/>
              </a:solidFill>
            </a:endParaRPr>
          </a:p>
          <a:p>
            <a:pPr marL="342900" indent="-342900" algn="just">
              <a:buFont typeface="Arial" panose="020B0604020202020204" pitchFamily="34" charset="0"/>
              <a:buChar char="•"/>
              <a:defRPr/>
            </a:pPr>
            <a:r>
              <a:rPr lang="de-DE" b="0" dirty="0" err="1" smtClean="0">
                <a:solidFill>
                  <a:srgbClr val="000000"/>
                </a:solidFill>
              </a:rPr>
              <a:t>Resolve</a:t>
            </a:r>
            <a:r>
              <a:rPr lang="de-DE" b="0" dirty="0" smtClean="0">
                <a:solidFill>
                  <a:srgbClr val="000000"/>
                </a:solidFill>
              </a:rPr>
              <a:t> </a:t>
            </a:r>
            <a:r>
              <a:rPr lang="de-DE" b="0" dirty="0" err="1">
                <a:solidFill>
                  <a:srgbClr val="000000"/>
                </a:solidFill>
              </a:rPr>
              <a:t>comments</a:t>
            </a:r>
            <a:r>
              <a:rPr lang="de-DE" b="0" dirty="0">
                <a:solidFill>
                  <a:srgbClr val="000000"/>
                </a:solidFill>
              </a:rPr>
              <a:t> </a:t>
            </a:r>
            <a:r>
              <a:rPr lang="de-DE" b="0" dirty="0" err="1">
                <a:solidFill>
                  <a:srgbClr val="000000"/>
                </a:solidFill>
              </a:rPr>
              <a:t>from</a:t>
            </a:r>
            <a:r>
              <a:rPr lang="de-DE" b="0" dirty="0">
                <a:solidFill>
                  <a:srgbClr val="000000"/>
                </a:solidFill>
              </a:rPr>
              <a:t> internal </a:t>
            </a:r>
            <a:r>
              <a:rPr lang="de-DE" b="0" dirty="0" err="1">
                <a:solidFill>
                  <a:srgbClr val="000000"/>
                </a:solidFill>
              </a:rPr>
              <a:t>and</a:t>
            </a:r>
            <a:r>
              <a:rPr lang="de-DE" b="0" dirty="0">
                <a:solidFill>
                  <a:srgbClr val="000000"/>
                </a:solidFill>
              </a:rPr>
              <a:t> informal </a:t>
            </a:r>
            <a:r>
              <a:rPr lang="de-DE" b="0" dirty="0" smtClean="0">
                <a:solidFill>
                  <a:srgbClr val="000000"/>
                </a:solidFill>
              </a:rPr>
              <a:t>WG </a:t>
            </a:r>
            <a:r>
              <a:rPr lang="de-DE" b="0" dirty="0" err="1" smtClean="0">
                <a:solidFill>
                  <a:srgbClr val="000000"/>
                </a:solidFill>
              </a:rPr>
              <a:t>review</a:t>
            </a:r>
            <a:endParaRPr lang="de-DE" b="0" dirty="0" smtClean="0">
              <a:solidFill>
                <a:srgbClr val="000000"/>
              </a:solidFill>
            </a:endParaRPr>
          </a:p>
          <a:p>
            <a:pPr marL="342900" indent="-342900" algn="just">
              <a:buFont typeface="Arial" panose="020B0604020202020204" pitchFamily="34" charset="0"/>
              <a:buChar char="•"/>
              <a:defRPr/>
            </a:pPr>
            <a:r>
              <a:rPr lang="de-DE" b="0" dirty="0" smtClean="0">
                <a:solidFill>
                  <a:srgbClr val="000000"/>
                </a:solidFill>
              </a:rPr>
              <a:t>Create </a:t>
            </a:r>
            <a:r>
              <a:rPr lang="de-DE" b="0" dirty="0">
                <a:solidFill>
                  <a:srgbClr val="000000"/>
                </a:solidFill>
              </a:rPr>
              <a:t>D7.0 </a:t>
            </a:r>
            <a:r>
              <a:rPr lang="de-DE" b="0" dirty="0" err="1">
                <a:solidFill>
                  <a:srgbClr val="000000"/>
                </a:solidFill>
              </a:rPr>
              <a:t>and</a:t>
            </a:r>
            <a:r>
              <a:rPr lang="de-DE" b="0" dirty="0">
                <a:solidFill>
                  <a:srgbClr val="000000"/>
                </a:solidFill>
              </a:rPr>
              <a:t> send </a:t>
            </a:r>
            <a:r>
              <a:rPr lang="de-DE" b="0" dirty="0" err="1">
                <a:solidFill>
                  <a:srgbClr val="000000"/>
                </a:solidFill>
              </a:rPr>
              <a:t>it</a:t>
            </a:r>
            <a:r>
              <a:rPr lang="de-DE" b="0" dirty="0">
                <a:solidFill>
                  <a:srgbClr val="000000"/>
                </a:solidFill>
              </a:rPr>
              <a:t> </a:t>
            </a:r>
            <a:r>
              <a:rPr lang="de-DE" b="0" dirty="0" err="1">
                <a:solidFill>
                  <a:srgbClr val="000000"/>
                </a:solidFill>
              </a:rPr>
              <a:t>to</a:t>
            </a:r>
            <a:r>
              <a:rPr lang="de-DE" b="0" dirty="0">
                <a:solidFill>
                  <a:srgbClr val="000000"/>
                </a:solidFill>
              </a:rPr>
              <a:t> WGLB</a:t>
            </a:r>
            <a:endParaRPr lang="en-GB" altLang="en-US" sz="2000" dirty="0" smtClean="0">
              <a:solidFill>
                <a:srgbClr val="000000"/>
              </a:solidFill>
            </a:endParaRPr>
          </a:p>
          <a:p>
            <a:pPr algn="just">
              <a:buFontTx/>
              <a:buNone/>
              <a:defRPr/>
            </a:pPr>
            <a:endParaRPr lang="en-GB" altLang="en-US" dirty="0" smtClean="0">
              <a:solidFill>
                <a:srgbClr val="000000"/>
              </a:solidFill>
            </a:endParaRP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solidFill>
                  <a:srgbClr val="000000"/>
                </a:solidFill>
              </a:rPr>
              <a:t>July 2019</a:t>
            </a:r>
          </a:p>
        </p:txBody>
      </p:sp>
    </p:spTree>
    <p:extLst>
      <p:ext uri="{BB962C8B-B14F-4D97-AF65-F5344CB8AC3E}">
        <p14:creationId xmlns:p14="http://schemas.microsoft.com/office/powerpoint/2010/main" val="37077077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Slide </a:t>
            </a:r>
            <a:fld id="{9999C766-B60C-439F-BD7C-2495863852CF}" type="slidenum">
              <a:rPr lang="en-US" altLang="en-US" sz="1200" b="0" smtClean="0">
                <a:solidFill>
                  <a:srgbClr val="000000"/>
                </a:solidFill>
              </a:rPr>
              <a:pPr>
                <a:spcBef>
                  <a:spcPct val="0"/>
                </a:spcBef>
                <a:buFontTx/>
                <a:buNone/>
              </a:pPr>
              <a:t>49</a:t>
            </a:fld>
            <a:endParaRPr lang="en-US" altLang="en-US" sz="1200" b="0" smtClean="0">
              <a:solidFill>
                <a:srgbClr val="000000"/>
              </a:solidFill>
            </a:endParaRPr>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solidFill>
                  <a:srgbClr val="000000"/>
                </a:solidFill>
              </a:rPr>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solidFill>
                  <a:srgbClr val="000000"/>
                </a:solidFill>
              </a:rPr>
              <a:t>July 2019</a:t>
            </a:r>
          </a:p>
        </p:txBody>
      </p:sp>
      <p:sp>
        <p:nvSpPr>
          <p:cNvPr id="9"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defRPr/>
            </a:pPr>
            <a:r>
              <a:rPr lang="en-US" b="1" kern="0" dirty="0" smtClean="0">
                <a:solidFill>
                  <a:srgbClr val="000000"/>
                </a:solidFill>
                <a:latin typeface="Times New Roman"/>
              </a:rPr>
              <a:t>New TG13 timeline (doc. 11-17/0288r9)</a:t>
            </a:r>
            <a:endParaRPr lang="en-US" b="1" kern="0" dirty="0">
              <a:solidFill>
                <a:srgbClr val="000000"/>
              </a:solidFill>
              <a:latin typeface="Times New Roman"/>
            </a:endParaRPr>
          </a:p>
        </p:txBody>
      </p:sp>
      <p:graphicFrame>
        <p:nvGraphicFramePr>
          <p:cNvPr id="10" name="表格 6"/>
          <p:cNvGraphicFramePr>
            <a:graphicFrameLocks noGrp="1"/>
          </p:cNvGraphicFramePr>
          <p:nvPr>
            <p:extLst>
              <p:ext uri="{D42A27DB-BD31-4B8C-83A1-F6EECF244321}">
                <p14:modId xmlns:p14="http://schemas.microsoft.com/office/powerpoint/2010/main" val="667800033"/>
              </p:ext>
            </p:extLst>
          </p:nvPr>
        </p:nvGraphicFramePr>
        <p:xfrm>
          <a:off x="-1" y="1752598"/>
          <a:ext cx="9144000" cy="4555557"/>
        </p:xfrm>
        <a:graphic>
          <a:graphicData uri="http://schemas.openxmlformats.org/drawingml/2006/table">
            <a:tbl>
              <a:tblPr firstRow="1" bandRow="1">
                <a:tableStyleId>{BC89EF96-8CEA-46FF-86C4-4CE0E7609802}</a:tableStyleId>
              </a:tblPr>
              <a:tblGrid>
                <a:gridCol w="2286000">
                  <a:extLst>
                    <a:ext uri="{9D8B030D-6E8A-4147-A177-3AD203B41FA5}">
                      <a16:colId xmlns="" xmlns:a16="http://schemas.microsoft.com/office/drawing/2014/main" val="20000"/>
                    </a:ext>
                  </a:extLst>
                </a:gridCol>
                <a:gridCol w="2286001">
                  <a:extLst>
                    <a:ext uri="{9D8B030D-6E8A-4147-A177-3AD203B41FA5}">
                      <a16:colId xmlns="" xmlns:a16="http://schemas.microsoft.com/office/drawing/2014/main" val="20001"/>
                    </a:ext>
                  </a:extLst>
                </a:gridCol>
                <a:gridCol w="2285999">
                  <a:extLst>
                    <a:ext uri="{9D8B030D-6E8A-4147-A177-3AD203B41FA5}">
                      <a16:colId xmlns="" xmlns:a16="http://schemas.microsoft.com/office/drawing/2014/main" val="20002"/>
                    </a:ext>
                  </a:extLst>
                </a:gridCol>
                <a:gridCol w="2286000">
                  <a:extLst>
                    <a:ext uri="{9D8B030D-6E8A-4147-A177-3AD203B41FA5}">
                      <a16:colId xmlns="" xmlns:a16="http://schemas.microsoft.com/office/drawing/2014/main" val="20003"/>
                    </a:ext>
                  </a:extLst>
                </a:gridCol>
              </a:tblGrid>
              <a:tr h="1244354">
                <a:tc>
                  <a:txBody>
                    <a:bodyPr/>
                    <a:lstStyle/>
                    <a:p>
                      <a:r>
                        <a:rPr lang="en-US" altLang="zh-CN" sz="1600" b="0" dirty="0" smtClean="0">
                          <a:solidFill>
                            <a:schemeClr val="bg1">
                              <a:lumMod val="75000"/>
                            </a:schemeClr>
                          </a:solidFill>
                        </a:rPr>
                        <a:t>March 2019</a:t>
                      </a:r>
                    </a:p>
                    <a:p>
                      <a:pPr marL="285750" indent="-285750">
                        <a:buFontTx/>
                        <a:buChar char="-"/>
                      </a:pPr>
                      <a:r>
                        <a:rPr lang="en-US" altLang="zh-CN" sz="1600" b="0" kern="1200" dirty="0" smtClean="0">
                          <a:solidFill>
                            <a:schemeClr val="bg1">
                              <a:lumMod val="75000"/>
                            </a:schemeClr>
                          </a:solidFill>
                          <a:latin typeface="+mn-lt"/>
                          <a:ea typeface="+mn-ea"/>
                          <a:cs typeface="+mn-cs"/>
                        </a:rPr>
                        <a:t>Resolve comments</a:t>
                      </a:r>
                    </a:p>
                    <a:p>
                      <a:pPr marL="285750" indent="-285750">
                        <a:buFontTx/>
                        <a:buChar char="-"/>
                      </a:pPr>
                      <a:r>
                        <a:rPr lang="en-US" altLang="zh-CN" sz="1600" b="0" kern="1200" dirty="0" smtClean="0">
                          <a:solidFill>
                            <a:schemeClr val="bg1">
                              <a:lumMod val="75000"/>
                            </a:schemeClr>
                          </a:solidFill>
                          <a:latin typeface="+mn-lt"/>
                          <a:ea typeface="+mn-ea"/>
                          <a:cs typeface="+mn-cs"/>
                        </a:rPr>
                        <a:t>Include missing text </a:t>
                      </a:r>
                    </a:p>
                  </a:txBody>
                  <a:tcPr/>
                </a:tc>
                <a:tc>
                  <a:txBody>
                    <a:bodyPr/>
                    <a:lstStyle/>
                    <a:p>
                      <a:r>
                        <a:rPr lang="en-US" altLang="zh-CN" sz="1800" b="0" dirty="0" smtClean="0">
                          <a:solidFill>
                            <a:schemeClr val="bg1">
                              <a:lumMod val="75000"/>
                            </a:schemeClr>
                          </a:solidFill>
                        </a:rPr>
                        <a:t>April 2019</a:t>
                      </a:r>
                    </a:p>
                    <a:p>
                      <a:pPr marL="285750" indent="-285750">
                        <a:buFontTx/>
                        <a:buChar char="-"/>
                      </a:pPr>
                      <a:r>
                        <a:rPr lang="en-US" altLang="zh-CN" sz="1800" b="0" kern="1200" dirty="0" smtClean="0">
                          <a:solidFill>
                            <a:schemeClr val="bg1">
                              <a:lumMod val="75000"/>
                            </a:schemeClr>
                          </a:solidFill>
                          <a:latin typeface="+mn-lt"/>
                          <a:ea typeface="+mn-ea"/>
                          <a:cs typeface="+mn-cs"/>
                        </a:rPr>
                        <a:t>Work on additional new text</a:t>
                      </a:r>
                    </a:p>
                    <a:p>
                      <a:endParaRPr lang="en-US" dirty="0"/>
                    </a:p>
                  </a:txBody>
                  <a:tcPr/>
                </a:tc>
                <a:tc>
                  <a:txBody>
                    <a:bodyPr/>
                    <a:lstStyle/>
                    <a:p>
                      <a:r>
                        <a:rPr lang="en-US" b="0" dirty="0" smtClean="0"/>
                        <a:t>May 2019</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de-DE" altLang="zh-CN" sz="1800" b="0" kern="1200" dirty="0" err="1" smtClean="0">
                          <a:solidFill>
                            <a:schemeClr val="tx1"/>
                          </a:solidFill>
                          <a:latin typeface="+mn-lt"/>
                          <a:ea typeface="+mn-ea"/>
                          <a:cs typeface="+mn-cs"/>
                        </a:rPr>
                        <a:t>Resolve</a:t>
                      </a:r>
                      <a:r>
                        <a:rPr lang="de-DE" altLang="zh-CN" sz="1800" b="0" kern="1200" dirty="0" smtClean="0">
                          <a:solidFill>
                            <a:schemeClr val="tx1"/>
                          </a:solidFill>
                          <a:latin typeface="+mn-lt"/>
                          <a:ea typeface="+mn-ea"/>
                          <a:cs typeface="+mn-cs"/>
                        </a:rPr>
                        <a:t> </a:t>
                      </a:r>
                      <a:r>
                        <a:rPr lang="de-DE" altLang="zh-CN" sz="1800" b="0" kern="1200" dirty="0" err="1" smtClean="0">
                          <a:solidFill>
                            <a:schemeClr val="tx1"/>
                          </a:solidFill>
                          <a:latin typeface="+mn-lt"/>
                          <a:ea typeface="+mn-ea"/>
                          <a:cs typeface="+mn-cs"/>
                        </a:rPr>
                        <a:t>comments</a:t>
                      </a:r>
                      <a:endParaRPr lang="de-DE" altLang="zh-CN" sz="1800" b="0" kern="1200" dirty="0" smtClean="0">
                        <a:solidFill>
                          <a:schemeClr val="tx1"/>
                        </a:solidFill>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800" b="0" kern="1200" dirty="0" err="1" smtClean="0">
                          <a:solidFill>
                            <a:schemeClr val="tx1"/>
                          </a:solidFill>
                          <a:latin typeface="+mn-lt"/>
                          <a:ea typeface="+mn-ea"/>
                          <a:cs typeface="+mn-cs"/>
                        </a:rPr>
                        <a:t>Include</a:t>
                      </a:r>
                      <a:r>
                        <a:rPr lang="de-DE" altLang="zh-CN" sz="1800" b="0" kern="1200" dirty="0" smtClean="0">
                          <a:solidFill>
                            <a:schemeClr val="tx1"/>
                          </a:solidFill>
                          <a:latin typeface="+mn-lt"/>
                          <a:ea typeface="+mn-ea"/>
                          <a:cs typeface="+mn-cs"/>
                        </a:rPr>
                        <a:t> </a:t>
                      </a:r>
                      <a:r>
                        <a:rPr lang="de-DE" altLang="zh-CN" sz="1800" b="0" kern="1200" dirty="0" err="1" smtClean="0">
                          <a:solidFill>
                            <a:schemeClr val="tx1"/>
                          </a:solidFill>
                          <a:latin typeface="+mn-lt"/>
                          <a:ea typeface="+mn-ea"/>
                          <a:cs typeface="+mn-cs"/>
                        </a:rPr>
                        <a:t>new</a:t>
                      </a:r>
                      <a:r>
                        <a:rPr lang="de-DE" altLang="zh-CN" sz="1800" b="0" kern="1200" dirty="0" smtClean="0">
                          <a:solidFill>
                            <a:schemeClr val="tx1"/>
                          </a:solidFill>
                          <a:latin typeface="+mn-lt"/>
                          <a:ea typeface="+mn-ea"/>
                          <a:cs typeface="+mn-cs"/>
                        </a:rPr>
                        <a:t> </a:t>
                      </a:r>
                      <a:r>
                        <a:rPr lang="de-DE" altLang="zh-CN" sz="1800" b="0" kern="1200" dirty="0" err="1" smtClean="0">
                          <a:solidFill>
                            <a:schemeClr val="tx1"/>
                          </a:solidFill>
                          <a:latin typeface="+mn-lt"/>
                          <a:ea typeface="+mn-ea"/>
                          <a:cs typeface="+mn-cs"/>
                        </a:rPr>
                        <a:t>text</a:t>
                      </a:r>
                      <a:r>
                        <a:rPr lang="de-DE" altLang="zh-CN" sz="1800" b="0" kern="1200" dirty="0" smtClean="0">
                          <a:solidFill>
                            <a:schemeClr val="tx1"/>
                          </a:solidFill>
                          <a:latin typeface="+mn-lt"/>
                          <a:ea typeface="+mn-ea"/>
                          <a:cs typeface="+mn-cs"/>
                        </a:rPr>
                        <a:t> in D5.0</a:t>
                      </a:r>
                      <a:endParaRPr lang="en-US" b="0" dirty="0"/>
                    </a:p>
                  </a:txBody>
                  <a:tcPr/>
                </a:tc>
                <a:tc>
                  <a:txBody>
                    <a:bodyPr/>
                    <a:lstStyle/>
                    <a:p>
                      <a:r>
                        <a:rPr lang="en-US" b="0" dirty="0" smtClean="0"/>
                        <a:t>June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b="0" kern="1200" dirty="0" smtClean="0">
                          <a:solidFill>
                            <a:schemeClr val="bg1">
                              <a:lumMod val="75000"/>
                            </a:schemeClr>
                          </a:solidFill>
                          <a:latin typeface="+mn-lt"/>
                          <a:ea typeface="+mn-ea"/>
                          <a:cs typeface="+mn-cs"/>
                        </a:rPr>
                        <a:t>- Work on additional new text</a:t>
                      </a:r>
                    </a:p>
                    <a:p>
                      <a:endParaRPr lang="en-US" b="0" dirty="0" smtClean="0"/>
                    </a:p>
                  </a:txBody>
                  <a:tcPr/>
                </a:tc>
                <a:extLst>
                  <a:ext uri="{0D108BD9-81ED-4DB2-BD59-A6C34878D82A}">
                    <a16:rowId xmlns="" xmlns:a16="http://schemas.microsoft.com/office/drawing/2014/main" val="10000"/>
                  </a:ext>
                </a:extLst>
              </a:tr>
              <a:tr h="1899592">
                <a:tc>
                  <a:txBody>
                    <a:bodyPr/>
                    <a:lstStyle/>
                    <a:p>
                      <a:r>
                        <a:rPr lang="en-US" sz="1600" b="0" dirty="0" smtClean="0"/>
                        <a:t>July 2019</a:t>
                      </a:r>
                    </a:p>
                    <a:p>
                      <a:pPr marL="285750" indent="-285750">
                        <a:buFontTx/>
                        <a:buChar char="-"/>
                      </a:pPr>
                      <a:r>
                        <a:rPr lang="en-US" sz="1600" b="0" dirty="0" smtClean="0"/>
                        <a:t>Include new text in D6.0</a:t>
                      </a:r>
                    </a:p>
                    <a:p>
                      <a:pPr marL="285750" indent="-285750">
                        <a:buFontTx/>
                        <a:buChar char="-"/>
                      </a:pPr>
                      <a:r>
                        <a:rPr lang="en-US" sz="1600" b="0" dirty="0" smtClean="0"/>
                        <a:t>Create TBD list and start to work on it </a:t>
                      </a:r>
                    </a:p>
                    <a:p>
                      <a:pPr marL="285750" indent="-285750">
                        <a:buFontTx/>
                        <a:buChar char="-"/>
                      </a:pPr>
                      <a:endParaRPr lang="zh-CN" altLang="en-US" sz="1600" b="1" dirty="0"/>
                    </a:p>
                  </a:txBody>
                  <a:tcPr/>
                </a:tc>
                <a:tc>
                  <a:txBody>
                    <a:bodyPr/>
                    <a:lstStyle/>
                    <a:p>
                      <a:r>
                        <a:rPr lang="en-US" dirty="0" smtClean="0"/>
                        <a:t>August 2019</a:t>
                      </a:r>
                    </a:p>
                    <a:p>
                      <a:pPr marL="285750" indent="-285750">
                        <a:buFontTx/>
                        <a:buChar char="-"/>
                      </a:pPr>
                      <a:r>
                        <a:rPr lang="en-US" dirty="0" smtClean="0"/>
                        <a:t>Send</a:t>
                      </a:r>
                      <a:r>
                        <a:rPr lang="en-US" baseline="0" dirty="0" smtClean="0"/>
                        <a:t> D6.0 to informal review by WG technical Editor</a:t>
                      </a:r>
                    </a:p>
                    <a:p>
                      <a:pPr marL="285750" indent="-285750">
                        <a:buFontTx/>
                        <a:buChar char="-"/>
                      </a:pPr>
                      <a:r>
                        <a:rPr lang="en-US" dirty="0" smtClean="0"/>
                        <a:t>Work on TBD list</a:t>
                      </a:r>
                      <a:endParaRPr lang="en-US" dirty="0"/>
                    </a:p>
                  </a:txBody>
                  <a:tcPr/>
                </a:tc>
                <a:tc>
                  <a:txBody>
                    <a:bodyPr/>
                    <a:lstStyle/>
                    <a:p>
                      <a:r>
                        <a:rPr lang="en-US" dirty="0" smtClean="0"/>
                        <a:t>September</a:t>
                      </a:r>
                    </a:p>
                    <a:p>
                      <a:pPr marL="285750" indent="-285750">
                        <a:buFontTx/>
                        <a:buChar char="-"/>
                      </a:pPr>
                      <a:r>
                        <a:rPr lang="en-US" dirty="0" smtClean="0"/>
                        <a:t>Include new text from TBD</a:t>
                      </a:r>
                    </a:p>
                    <a:p>
                      <a:pPr marL="285750" indent="-285750">
                        <a:buFontTx/>
                        <a:buChar char="-"/>
                      </a:pPr>
                      <a:r>
                        <a:rPr lang="en-US" dirty="0" smtClean="0"/>
                        <a:t>Resolve Technical Editor comments</a:t>
                      </a:r>
                    </a:p>
                    <a:p>
                      <a:pPr marL="285750" indent="-285750">
                        <a:buFontTx/>
                        <a:buChar char="-"/>
                      </a:pPr>
                      <a:r>
                        <a:rPr lang="en-US" dirty="0" smtClean="0"/>
                        <a:t>D7.0 to WGLB</a:t>
                      </a:r>
                      <a:endParaRPr lang="en-US" dirty="0"/>
                    </a:p>
                  </a:txBody>
                  <a:tcPr/>
                </a:tc>
                <a:tc>
                  <a:txBody>
                    <a:bodyPr/>
                    <a:lstStyle/>
                    <a:p>
                      <a:r>
                        <a:rPr lang="en-US" dirty="0" smtClean="0"/>
                        <a:t>October</a:t>
                      </a:r>
                    </a:p>
                    <a:p>
                      <a:pPr marL="285750" indent="-285750">
                        <a:buFontTx/>
                        <a:buChar char="-"/>
                      </a:pPr>
                      <a:r>
                        <a:rPr lang="en-US" dirty="0" smtClean="0"/>
                        <a:t>Create comments in WGLB</a:t>
                      </a:r>
                    </a:p>
                    <a:p>
                      <a:pPr marL="285750" indent="-285750">
                        <a:buFontTx/>
                        <a:buChar char="-"/>
                      </a:pPr>
                      <a:r>
                        <a:rPr lang="en-US" dirty="0" smtClean="0"/>
                        <a:t>Resolve open issues</a:t>
                      </a:r>
                      <a:endParaRPr lang="en-US" dirty="0"/>
                    </a:p>
                  </a:txBody>
                  <a:tcPr/>
                </a:tc>
                <a:extLst>
                  <a:ext uri="{0D108BD9-81ED-4DB2-BD59-A6C34878D82A}">
                    <a16:rowId xmlns="" xmlns:a16="http://schemas.microsoft.com/office/drawing/2014/main" val="10001"/>
                  </a:ext>
                </a:extLst>
              </a:tr>
              <a:tr h="1411611">
                <a:tc>
                  <a:txBody>
                    <a:bodyPr/>
                    <a:lstStyle/>
                    <a:p>
                      <a:r>
                        <a:rPr lang="de-DE" altLang="zh-CN" sz="1600" kern="1200" dirty="0" smtClean="0">
                          <a:solidFill>
                            <a:schemeClr val="tx1"/>
                          </a:solidFill>
                          <a:latin typeface="+mn-lt"/>
                          <a:ea typeface="+mn-ea"/>
                          <a:cs typeface="+mn-cs"/>
                        </a:rPr>
                        <a:t>November </a:t>
                      </a:r>
                    </a:p>
                    <a:p>
                      <a:pPr marL="285750" indent="-285750">
                        <a:buFontTx/>
                        <a:buChar char="-"/>
                      </a:pPr>
                      <a:r>
                        <a:rPr lang="de-DE" altLang="zh-CN" sz="1600" kern="1200" dirty="0" smtClean="0">
                          <a:solidFill>
                            <a:schemeClr val="tx1"/>
                          </a:solidFill>
                          <a:latin typeface="+mn-lt"/>
                          <a:ea typeface="+mn-ea"/>
                          <a:cs typeface="+mn-cs"/>
                        </a:rPr>
                        <a:t>WGLB </a:t>
                      </a:r>
                      <a:r>
                        <a:rPr lang="de-DE" altLang="zh-CN" sz="1600" kern="1200" dirty="0" err="1" smtClean="0">
                          <a:solidFill>
                            <a:schemeClr val="tx1"/>
                          </a:solidFill>
                          <a:latin typeface="+mn-lt"/>
                          <a:ea typeface="+mn-ea"/>
                          <a:cs typeface="+mn-cs"/>
                        </a:rPr>
                        <a:t>comments</a:t>
                      </a:r>
                      <a:r>
                        <a:rPr lang="de-DE" altLang="zh-CN" sz="1600" kern="1200" dirty="0" smtClean="0">
                          <a:solidFill>
                            <a:schemeClr val="tx1"/>
                          </a:solidFill>
                          <a:latin typeface="+mn-lt"/>
                          <a:ea typeface="+mn-ea"/>
                          <a:cs typeface="+mn-cs"/>
                        </a:rPr>
                        <a:t> </a:t>
                      </a:r>
                      <a:r>
                        <a:rPr lang="de-DE" altLang="zh-CN" sz="1600" kern="1200" dirty="0" err="1" smtClean="0">
                          <a:solidFill>
                            <a:schemeClr val="tx1"/>
                          </a:solidFill>
                          <a:latin typeface="+mn-lt"/>
                          <a:ea typeface="+mn-ea"/>
                          <a:cs typeface="+mn-cs"/>
                        </a:rPr>
                        <a:t>resolution</a:t>
                      </a:r>
                      <a:endParaRPr lang="de-DE" altLang="zh-CN" sz="1600" kern="1200" dirty="0" smtClean="0">
                        <a:solidFill>
                          <a:schemeClr val="tx1"/>
                        </a:solidFill>
                        <a:latin typeface="+mn-lt"/>
                        <a:ea typeface="+mn-ea"/>
                        <a:cs typeface="+mn-cs"/>
                      </a:endParaRPr>
                    </a:p>
                    <a:p>
                      <a:pPr marL="285750" indent="-285750">
                        <a:buFontTx/>
                        <a:buChar char="-"/>
                      </a:pPr>
                      <a:r>
                        <a:rPr lang="de-DE" altLang="zh-CN" sz="1600" kern="1200" dirty="0" smtClean="0">
                          <a:solidFill>
                            <a:schemeClr val="tx1"/>
                          </a:solidFill>
                          <a:latin typeface="+mn-lt"/>
                          <a:ea typeface="+mn-ea"/>
                          <a:cs typeface="+mn-cs"/>
                        </a:rPr>
                        <a:t>Start </a:t>
                      </a:r>
                      <a:r>
                        <a:rPr lang="de-DE" altLang="zh-CN" sz="1600" kern="1200" dirty="0" err="1" smtClean="0">
                          <a:solidFill>
                            <a:schemeClr val="tx1"/>
                          </a:solidFill>
                          <a:latin typeface="+mn-lt"/>
                          <a:ea typeface="+mn-ea"/>
                          <a:cs typeface="+mn-cs"/>
                        </a:rPr>
                        <a:t>recirc</a:t>
                      </a:r>
                      <a:endParaRPr lang="zh-CN" altLang="en-US" sz="1600" kern="1200" dirty="0">
                        <a:solidFill>
                          <a:schemeClr val="tx1"/>
                        </a:solidFill>
                        <a:latin typeface="+mn-lt"/>
                        <a:ea typeface="+mn-ea"/>
                        <a:cs typeface="+mn-cs"/>
                      </a:endParaRPr>
                    </a:p>
                  </a:txBody>
                  <a:tcPr/>
                </a:tc>
                <a:tc>
                  <a:txBody>
                    <a:bodyPr/>
                    <a:lstStyle/>
                    <a:p>
                      <a:r>
                        <a:rPr lang="de-DE" altLang="zh-CN" sz="1600" kern="1200" dirty="0" err="1" smtClean="0">
                          <a:solidFill>
                            <a:schemeClr val="tx1"/>
                          </a:solidFill>
                          <a:latin typeface="+mn-lt"/>
                          <a:ea typeface="+mn-ea"/>
                          <a:cs typeface="+mn-cs"/>
                        </a:rPr>
                        <a:t>December</a:t>
                      </a:r>
                      <a:endParaRPr lang="de-DE" altLang="zh-CN" sz="1600" kern="1200" dirty="0" smtClean="0">
                        <a:solidFill>
                          <a:schemeClr val="tx1"/>
                        </a:solidFill>
                        <a:latin typeface="+mn-lt"/>
                        <a:ea typeface="+mn-ea"/>
                        <a:cs typeface="+mn-cs"/>
                      </a:endParaRPr>
                    </a:p>
                    <a:p>
                      <a:r>
                        <a:rPr lang="de-DE" altLang="zh-CN" sz="1600" kern="1200" dirty="0" smtClean="0">
                          <a:solidFill>
                            <a:schemeClr val="tx1"/>
                          </a:solidFill>
                          <a:latin typeface="+mn-lt"/>
                          <a:ea typeface="+mn-ea"/>
                          <a:cs typeface="+mn-cs"/>
                        </a:rPr>
                        <a:t>- Review </a:t>
                      </a:r>
                      <a:r>
                        <a:rPr lang="de-DE" altLang="zh-CN" sz="1600" kern="1200" dirty="0" err="1" smtClean="0">
                          <a:solidFill>
                            <a:schemeClr val="tx1"/>
                          </a:solidFill>
                          <a:latin typeface="+mn-lt"/>
                          <a:ea typeface="+mn-ea"/>
                          <a:cs typeface="+mn-cs"/>
                        </a:rPr>
                        <a:t>recirc</a:t>
                      </a:r>
                      <a:endParaRPr lang="zh-CN" altLang="en-US" sz="1600" kern="1200" dirty="0">
                        <a:solidFill>
                          <a:schemeClr val="tx1"/>
                        </a:solidFill>
                        <a:latin typeface="+mn-lt"/>
                        <a:ea typeface="+mn-ea"/>
                        <a:cs typeface="+mn-cs"/>
                      </a:endParaRPr>
                    </a:p>
                  </a:txBody>
                  <a:tcPr/>
                </a:tc>
                <a:tc>
                  <a:txBody>
                    <a:bodyPr/>
                    <a:lstStyle/>
                    <a:p>
                      <a:pPr marL="0" indent="0">
                        <a:buFontTx/>
                        <a:buNone/>
                      </a:pPr>
                      <a:r>
                        <a:rPr lang="de-DE" altLang="zh-CN" sz="1600" kern="1200" dirty="0" err="1" smtClean="0">
                          <a:solidFill>
                            <a:schemeClr val="tx1"/>
                          </a:solidFill>
                          <a:latin typeface="+mn-lt"/>
                          <a:ea typeface="+mn-ea"/>
                          <a:cs typeface="+mn-cs"/>
                        </a:rPr>
                        <a:t>January</a:t>
                      </a:r>
                      <a:r>
                        <a:rPr lang="de-DE" altLang="zh-CN" sz="1600" kern="1200" dirty="0" smtClean="0">
                          <a:solidFill>
                            <a:schemeClr val="tx1"/>
                          </a:solidFill>
                          <a:latin typeface="+mn-lt"/>
                          <a:ea typeface="+mn-ea"/>
                          <a:cs typeface="+mn-cs"/>
                        </a:rPr>
                        <a:t> 2020</a:t>
                      </a:r>
                    </a:p>
                    <a:p>
                      <a:pPr marL="285750" indent="-285750">
                        <a:buFontTx/>
                        <a:buChar char="-"/>
                      </a:pPr>
                      <a:r>
                        <a:rPr lang="de-DE" altLang="zh-CN" sz="1600" kern="1200" dirty="0" smtClean="0">
                          <a:solidFill>
                            <a:schemeClr val="tx1"/>
                          </a:solidFill>
                          <a:latin typeface="+mn-lt"/>
                          <a:ea typeface="+mn-ea"/>
                          <a:cs typeface="+mn-cs"/>
                        </a:rPr>
                        <a:t>Go </a:t>
                      </a:r>
                      <a:r>
                        <a:rPr lang="de-DE" altLang="zh-CN" sz="1600" kern="1200" dirty="0" err="1" smtClean="0">
                          <a:solidFill>
                            <a:schemeClr val="tx1"/>
                          </a:solidFill>
                          <a:latin typeface="+mn-lt"/>
                          <a:ea typeface="+mn-ea"/>
                          <a:cs typeface="+mn-cs"/>
                        </a:rPr>
                        <a:t>to</a:t>
                      </a:r>
                      <a:r>
                        <a:rPr lang="de-DE" altLang="zh-CN" sz="1600" kern="1200" dirty="0" smtClean="0">
                          <a:solidFill>
                            <a:schemeClr val="tx1"/>
                          </a:solidFill>
                          <a:latin typeface="+mn-lt"/>
                          <a:ea typeface="+mn-ea"/>
                          <a:cs typeface="+mn-cs"/>
                        </a:rPr>
                        <a:t> SB</a:t>
                      </a:r>
                      <a:endParaRPr lang="zh-CN" altLang="en-US" sz="1600" kern="1200" dirty="0">
                        <a:solidFill>
                          <a:schemeClr val="tx1"/>
                        </a:solidFill>
                        <a:latin typeface="+mn-lt"/>
                        <a:ea typeface="+mn-ea"/>
                        <a:cs typeface="+mn-cs"/>
                      </a:endParaRPr>
                    </a:p>
                  </a:txBody>
                  <a:tcPr/>
                </a:tc>
                <a:tc>
                  <a:txBody>
                    <a:bodyPr/>
                    <a:lstStyle/>
                    <a:p>
                      <a:endParaRPr lang="zh-CN" altLang="en-US" sz="1600"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779247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5"/>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2019</a:t>
            </a:r>
          </a:p>
        </p:txBody>
      </p:sp>
      <p:sp>
        <p:nvSpPr>
          <p:cNvPr id="7171" name="Footer Placeholder 6"/>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Decawave</a:t>
            </a:r>
            <a:endParaRPr lang="en-US" sz="1200"/>
          </a:p>
        </p:txBody>
      </p:sp>
      <p:sp>
        <p:nvSpPr>
          <p:cNvPr id="7172" name="Slide Number Placeholder 7"/>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5A265F72-EDBC-4F1B-B408-4167E90A375A}" type="slidenum">
              <a:rPr lang="en-US" sz="1200" smtClean="0"/>
              <a:pPr>
                <a:defRPr/>
              </a:pPr>
              <a:t>5</a:t>
            </a:fld>
            <a:endParaRPr lang="en-US" sz="1200" smtClean="0"/>
          </a:p>
        </p:txBody>
      </p:sp>
      <p:sp>
        <p:nvSpPr>
          <p:cNvPr id="7173" name="Rectangle 2"/>
          <p:cNvSpPr>
            <a:spLocks noGrp="1" noChangeArrowheads="1"/>
          </p:cNvSpPr>
          <p:nvPr>
            <p:ph type="title"/>
          </p:nvPr>
        </p:nvSpPr>
        <p:spPr/>
        <p:txBody>
          <a:bodyPr/>
          <a:lstStyle/>
          <a:p>
            <a:pPr>
              <a:defRPr/>
            </a:pPr>
            <a:r>
              <a:rPr lang="en-US" sz="3200" dirty="0" smtClean="0"/>
              <a:t>Vienna </a:t>
            </a:r>
            <a:r>
              <a:rPr lang="en-US" sz="3200" dirty="0"/>
              <a:t>Session Objectives</a:t>
            </a:r>
            <a:br>
              <a:rPr lang="en-US" sz="3200" dirty="0"/>
            </a:br>
            <a:r>
              <a:rPr lang="en-US" sz="3200" dirty="0" smtClean="0"/>
              <a:t>July 14-19, 2019</a:t>
            </a:r>
            <a:endParaRPr lang="en-US" sz="3200" dirty="0"/>
          </a:p>
        </p:txBody>
      </p:sp>
      <p:sp>
        <p:nvSpPr>
          <p:cNvPr id="7174" name="Rectangle 4"/>
          <p:cNvSpPr>
            <a:spLocks noChangeArrowheads="1"/>
          </p:cNvSpPr>
          <p:nvPr/>
        </p:nvSpPr>
        <p:spPr bwMode="auto">
          <a:xfrm>
            <a:off x="990600" y="17526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990600" lvl="1" indent="-533400" fontAlgn="b">
              <a:spcBef>
                <a:spcPct val="20000"/>
              </a:spcBef>
              <a:buFontTx/>
              <a:buAutoNum type="arabicPeriod"/>
              <a:defRPr/>
            </a:pPr>
            <a:endParaRPr lang="en-US" sz="2400">
              <a:solidFill>
                <a:srgbClr val="000000"/>
              </a:solidFill>
              <a:latin typeface="Arial Rounded MT Bold" charset="0"/>
              <a:ea typeface="ＭＳ Ｐゴシック" charset="0"/>
              <a:cs typeface="Arial" charset="0"/>
            </a:endParaRPr>
          </a:p>
          <a:p>
            <a:pPr marL="609600" indent="-609600" fontAlgn="b">
              <a:spcBef>
                <a:spcPct val="20000"/>
              </a:spcBef>
              <a:defRPr/>
            </a:pPr>
            <a:endParaRPr lang="en-US" sz="2400">
              <a:latin typeface="Arial Rounded MT Bold" charset="0"/>
              <a:ea typeface="ＭＳ Ｐゴシック" charset="0"/>
              <a:cs typeface="Arial" charset="0"/>
            </a:endParaRPr>
          </a:p>
        </p:txBody>
      </p:sp>
      <p:sp>
        <p:nvSpPr>
          <p:cNvPr id="2" name="Text Placeholder 1"/>
          <p:cNvSpPr>
            <a:spLocks noGrp="1"/>
          </p:cNvSpPr>
          <p:nvPr>
            <p:ph type="body" sz="half" idx="1"/>
          </p:nvPr>
        </p:nvSpPr>
        <p:spPr>
          <a:xfrm>
            <a:off x="685800" y="1741488"/>
            <a:ext cx="8077200" cy="4114800"/>
          </a:xfrm>
        </p:spPr>
        <p:txBody>
          <a:bodyPr/>
          <a:lstStyle/>
          <a:p>
            <a:pPr marL="0" indent="0" fontAlgn="b">
              <a:lnSpc>
                <a:spcPct val="80000"/>
              </a:lnSpc>
              <a:buFontTx/>
              <a:buNone/>
              <a:defRPr/>
            </a:pPr>
            <a:r>
              <a:rPr lang="en-US" sz="2200" dirty="0" smtClean="0">
                <a:latin typeface="Arial Rounded MT Bold" pitchFamily="34" charset="0"/>
                <a:ea typeface="ＭＳ Ｐゴシック" pitchFamily="34" charset="-128"/>
                <a:cs typeface="Times New Roman" pitchFamily="18" charset="0"/>
              </a:rPr>
              <a:t>TASK </a:t>
            </a:r>
            <a:r>
              <a:rPr lang="en-US" sz="2200" dirty="0">
                <a:latin typeface="Arial Rounded MT Bold" pitchFamily="34" charset="0"/>
                <a:ea typeface="ＭＳ Ｐゴシック" pitchFamily="34" charset="-128"/>
                <a:cs typeface="Times New Roman" pitchFamily="18" charset="0"/>
              </a:rPr>
              <a:t>GROUP </a:t>
            </a:r>
            <a:r>
              <a:rPr lang="en-US" sz="2200" dirty="0" smtClean="0">
                <a:latin typeface="Arial Rounded MT Bold" pitchFamily="34" charset="0"/>
                <a:ea typeface="ＭＳ Ｐゴシック" pitchFamily="34" charset="-128"/>
                <a:cs typeface="Times New Roman" pitchFamily="18" charset="0"/>
              </a:rPr>
              <a:t>13 –Multi Gigabit/sec OWC</a:t>
            </a:r>
            <a:endParaRPr lang="en-US" sz="2200" dirty="0">
              <a:latin typeface="Arial Rounded MT Bold" pitchFamily="34" charset="0"/>
              <a:ea typeface="ＭＳ Ｐゴシック" pitchFamily="34" charset="-128"/>
              <a:cs typeface="Times New Roman" pitchFamily="18" charset="0"/>
            </a:endParaRPr>
          </a:p>
          <a:p>
            <a:pPr marL="742950" lvl="2" indent="-400050" fontAlgn="b">
              <a:spcBef>
                <a:spcPct val="0"/>
              </a:spcBef>
              <a:spcAft>
                <a:spcPts val="300"/>
              </a:spcAft>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Finalize work on </a:t>
            </a:r>
            <a:r>
              <a:rPr lang="en-US" sz="2200" dirty="0" err="1" smtClean="0">
                <a:solidFill>
                  <a:srgbClr val="000000"/>
                </a:solidFill>
                <a:latin typeface="Arial Rounded MT Bold" pitchFamily="34" charset="0"/>
                <a:ea typeface="ＭＳ Ｐゴシック" pitchFamily="34" charset="-128"/>
                <a:cs typeface="Arial" pitchFamily="34" charset="0"/>
              </a:rPr>
              <a:t>ballotable</a:t>
            </a:r>
            <a:r>
              <a:rPr lang="en-US" sz="2200" dirty="0" smtClean="0">
                <a:solidFill>
                  <a:srgbClr val="000000"/>
                </a:solidFill>
                <a:latin typeface="Arial Rounded MT Bold" pitchFamily="34" charset="0"/>
                <a:ea typeface="ＭＳ Ｐゴシック" pitchFamily="34" charset="-128"/>
                <a:cs typeface="Arial" pitchFamily="34" charset="0"/>
              </a:rPr>
              <a:t> draft</a:t>
            </a:r>
            <a:endParaRPr lang="en-US" sz="2200" dirty="0">
              <a:solidFill>
                <a:srgbClr val="000000"/>
              </a:solidFill>
              <a:latin typeface="Arial Rounded MT Bold" pitchFamily="34" charset="0"/>
              <a:ea typeface="ＭＳ Ｐゴシック" pitchFamily="34" charset="-128"/>
              <a:cs typeface="Arial" pitchFamily="34" charset="0"/>
            </a:endParaRPr>
          </a:p>
          <a:p>
            <a:pPr marL="742950" lvl="2" indent="-400050" fontAlgn="b">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Update Project Plan/Timeline</a:t>
            </a:r>
          </a:p>
          <a:p>
            <a:pPr marL="990600" lvl="1" indent="-533400" fontAlgn="b">
              <a:spcBef>
                <a:spcPts val="0"/>
              </a:spcBef>
              <a:buFontTx/>
              <a:buAutoNum type="arabicPeriod"/>
              <a:defRPr/>
            </a:pPr>
            <a:endParaRPr lang="en-US" sz="800" dirty="0" smtClean="0">
              <a:solidFill>
                <a:srgbClr val="000000"/>
              </a:solidFill>
              <a:latin typeface="Arial Rounded MT Bold" pitchFamily="34" charset="0"/>
              <a:cs typeface="Arial" charset="0"/>
            </a:endParaRPr>
          </a:p>
          <a:p>
            <a:pPr marL="0" indent="0" fontAlgn="b">
              <a:lnSpc>
                <a:spcPct val="80000"/>
              </a:lnSpc>
              <a:buFontTx/>
              <a:buNone/>
              <a:defRPr/>
            </a:pPr>
            <a:r>
              <a:rPr lang="en-US" sz="2200" dirty="0" smtClean="0">
                <a:latin typeface="Arial Rounded MT Bold" pitchFamily="34" charset="0"/>
                <a:ea typeface="ＭＳ Ｐゴシック" pitchFamily="34" charset="-128"/>
                <a:cs typeface="Times New Roman" pitchFamily="18" charset="0"/>
              </a:rPr>
              <a:t>TASK </a:t>
            </a:r>
            <a:r>
              <a:rPr lang="en-US" sz="2200" dirty="0">
                <a:latin typeface="Arial Rounded MT Bold" pitchFamily="34" charset="0"/>
                <a:ea typeface="ＭＳ Ｐゴシック" pitchFamily="34" charset="-128"/>
                <a:cs typeface="Times New Roman" pitchFamily="18" charset="0"/>
              </a:rPr>
              <a:t>GROUP </a:t>
            </a:r>
            <a:r>
              <a:rPr lang="en-US" sz="2200" dirty="0" smtClean="0">
                <a:latin typeface="Arial Rounded MT Bold" pitchFamily="34" charset="0"/>
                <a:ea typeface="ＭＳ Ｐゴシック" pitchFamily="34" charset="-128"/>
                <a:cs typeface="Times New Roman" pitchFamily="18" charset="0"/>
              </a:rPr>
              <a:t>22 </a:t>
            </a:r>
            <a:r>
              <a:rPr lang="en-US" sz="2200" dirty="0">
                <a:latin typeface="Arial Rounded MT Bold" pitchFamily="34" charset="0"/>
                <a:ea typeface="ＭＳ Ｐゴシック" pitchFamily="34" charset="-128"/>
                <a:cs typeface="Times New Roman" pitchFamily="18" charset="0"/>
              </a:rPr>
              <a:t>-15.22.3 </a:t>
            </a:r>
            <a:r>
              <a:rPr lang="en-US" sz="2400" dirty="0">
                <a:latin typeface="Arial Rounded MT Bold" pitchFamily="34" charset="0"/>
                <a:ea typeface="ＭＳ Ｐゴシック" pitchFamily="34" charset="-128"/>
                <a:cs typeface="Times New Roman" pitchFamily="18" charset="0"/>
              </a:rPr>
              <a:t>Spectrum Characterization </a:t>
            </a:r>
            <a:r>
              <a:rPr lang="en-US" sz="2400" dirty="0" smtClean="0">
                <a:latin typeface="Arial Rounded MT Bold" pitchFamily="34" charset="0"/>
                <a:ea typeface="ＭＳ Ｐゴシック" pitchFamily="34" charset="-128"/>
                <a:cs typeface="Times New Roman" pitchFamily="18" charset="0"/>
              </a:rPr>
              <a:t>		        and </a:t>
            </a:r>
            <a:r>
              <a:rPr lang="en-US" sz="2400" dirty="0">
                <a:latin typeface="Arial Rounded MT Bold" pitchFamily="34" charset="0"/>
                <a:ea typeface="ＭＳ Ｐゴシック" pitchFamily="34" charset="-128"/>
                <a:cs typeface="Times New Roman" pitchFamily="18" charset="0"/>
              </a:rPr>
              <a:t>Occupancy </a:t>
            </a:r>
            <a:r>
              <a:rPr lang="en-US" sz="2400" dirty="0" smtClean="0">
                <a:latin typeface="Arial Rounded MT Bold" pitchFamily="34" charset="0"/>
                <a:ea typeface="ＭＳ Ｐゴシック" pitchFamily="34" charset="-128"/>
                <a:cs typeface="Times New Roman" pitchFamily="18" charset="0"/>
              </a:rPr>
              <a:t>Sensing (SCOC)</a:t>
            </a:r>
            <a:endParaRPr lang="en-US" sz="2400" dirty="0">
              <a:latin typeface="Arial Rounded MT Bold" pitchFamily="34" charset="0"/>
              <a:ea typeface="ＭＳ Ｐゴシック" pitchFamily="34" charset="-128"/>
              <a:cs typeface="Times New Roman" pitchFamily="18" charset="0"/>
            </a:endParaRPr>
          </a:p>
          <a:p>
            <a:pPr marL="742950" lvl="2" indent="-400050" fontAlgn="b">
              <a:spcBef>
                <a:spcPct val="0"/>
              </a:spcBef>
              <a:spcAft>
                <a:spcPts val="300"/>
              </a:spcAft>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Obtain approval to start the SA Ballot</a:t>
            </a:r>
            <a:endParaRPr lang="en-US" sz="2200" dirty="0">
              <a:solidFill>
                <a:srgbClr val="000000"/>
              </a:solidFill>
              <a:latin typeface="Arial Rounded MT Bold" pitchFamily="34" charset="0"/>
              <a:ea typeface="ＭＳ Ｐゴシック" pitchFamily="34" charset="-128"/>
              <a:cs typeface="Arial" pitchFamily="34" charset="0"/>
            </a:endParaRPr>
          </a:p>
          <a:p>
            <a:pPr marL="742950" lvl="2" indent="-400050" fontAlgn="b">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Update Project </a:t>
            </a:r>
            <a:r>
              <a:rPr lang="en-US" sz="2200" dirty="0" smtClean="0">
                <a:solidFill>
                  <a:srgbClr val="000000"/>
                </a:solidFill>
                <a:latin typeface="Arial Rounded MT Bold" pitchFamily="34" charset="0"/>
                <a:ea typeface="ＭＳ Ｐゴシック" pitchFamily="34" charset="-128"/>
                <a:cs typeface="Arial" pitchFamily="34" charset="0"/>
              </a:rPr>
              <a:t>Plan/Timeline</a:t>
            </a:r>
          </a:p>
          <a:p>
            <a:pPr marL="0" lvl="1" indent="0" fontAlgn="b">
              <a:buFontTx/>
              <a:buAutoNum type="arabicPeriod"/>
              <a:defRPr/>
            </a:pPr>
            <a:endParaRPr lang="en-US" sz="800" dirty="0">
              <a:solidFill>
                <a:srgbClr val="000000"/>
              </a:solidFill>
              <a:latin typeface="Arial Rounded MT Bold" pitchFamily="34" charset="0"/>
              <a:ea typeface="ＭＳ Ｐゴシック" pitchFamily="34" charset="-128"/>
              <a:cs typeface="Arial" pitchFamily="34" charset="0"/>
            </a:endParaRPr>
          </a:p>
          <a:p>
            <a:pPr marL="0" lvl="1" indent="0" fontAlgn="b">
              <a:spcBef>
                <a:spcPts val="0"/>
              </a:spcBef>
              <a:buFontTx/>
              <a:buNone/>
              <a:defRPr/>
            </a:pPr>
            <a:r>
              <a:rPr lang="en-US" sz="2400" dirty="0">
                <a:solidFill>
                  <a:srgbClr val="000000"/>
                </a:solidFill>
                <a:latin typeface="Arial Rounded MT Bold" pitchFamily="34" charset="0"/>
                <a:cs typeface="Times New Roman" pitchFamily="18" charset="0"/>
              </a:rPr>
              <a:t>Interest </a:t>
            </a:r>
            <a:r>
              <a:rPr lang="en-US" sz="2400" dirty="0" smtClean="0">
                <a:solidFill>
                  <a:srgbClr val="000000"/>
                </a:solidFill>
                <a:latin typeface="Arial Rounded MT Bold" pitchFamily="34" charset="0"/>
                <a:cs typeface="Times New Roman" pitchFamily="18" charset="0"/>
              </a:rPr>
              <a:t>Group- Dependability </a:t>
            </a:r>
            <a:r>
              <a:rPr lang="en-US" sz="2400" dirty="0">
                <a:solidFill>
                  <a:srgbClr val="000000"/>
                </a:solidFill>
                <a:latin typeface="Arial Rounded MT Bold" pitchFamily="34" charset="0"/>
                <a:cs typeface="Times New Roman" pitchFamily="18" charset="0"/>
              </a:rPr>
              <a:t>(DEP</a:t>
            </a:r>
            <a:r>
              <a:rPr lang="en-US" sz="2400" dirty="0" smtClean="0">
                <a:solidFill>
                  <a:srgbClr val="000000"/>
                </a:solidFill>
                <a:latin typeface="Arial Rounded MT Bold" pitchFamily="34" charset="0"/>
                <a:cs typeface="Times New Roman" pitchFamily="18" charset="0"/>
              </a:rPr>
              <a:t>):</a:t>
            </a:r>
            <a:endParaRPr lang="en-US" sz="2400" dirty="0">
              <a:solidFill>
                <a:srgbClr val="000000"/>
              </a:solidFill>
              <a:latin typeface="Arial Rounded MT Bold" pitchFamily="34" charset="0"/>
              <a:cs typeface="Times New Roman" pitchFamily="18" charset="0"/>
            </a:endParaRPr>
          </a:p>
          <a:p>
            <a:pPr marL="990600" lvl="1" indent="-533400" fontAlgn="b">
              <a:spcBef>
                <a:spcPts val="0"/>
              </a:spcBef>
              <a:buFontTx/>
              <a:buAutoNum type="arabicPeriod"/>
              <a:defRPr/>
            </a:pPr>
            <a:r>
              <a:rPr lang="en-US" sz="2400" dirty="0">
                <a:solidFill>
                  <a:srgbClr val="000000"/>
                </a:solidFill>
                <a:latin typeface="Arial Rounded MT Bold" pitchFamily="34" charset="0"/>
                <a:cs typeface="Arial" charset="0"/>
              </a:rPr>
              <a:t>Discuss Contributions</a:t>
            </a:r>
          </a:p>
          <a:p>
            <a:pPr marL="990600" lvl="1" indent="-533400" fontAlgn="b">
              <a:spcBef>
                <a:spcPts val="0"/>
              </a:spcBef>
              <a:buFontTx/>
              <a:buAutoNum type="arabicPeriod"/>
              <a:defRPr/>
            </a:pPr>
            <a:r>
              <a:rPr lang="en-US" sz="2400" dirty="0">
                <a:solidFill>
                  <a:srgbClr val="000000"/>
                </a:solidFill>
                <a:latin typeface="Arial Rounded MT Bold" pitchFamily="34" charset="0"/>
                <a:cs typeface="Arial" charset="0"/>
              </a:rPr>
              <a:t>Define potential Standard’s opportunity</a:t>
            </a:r>
          </a:p>
          <a:p>
            <a:pPr marL="990600" lvl="1" indent="-533400" fontAlgn="b">
              <a:spcBef>
                <a:spcPts val="0"/>
              </a:spcBef>
              <a:buFontTx/>
              <a:buAutoNum type="arabicPeriod"/>
              <a:defRPr/>
            </a:pPr>
            <a:r>
              <a:rPr lang="en-US" sz="2400" dirty="0">
                <a:solidFill>
                  <a:srgbClr val="000000"/>
                </a:solidFill>
                <a:latin typeface="Arial Rounded MT Bold" pitchFamily="34" charset="0"/>
                <a:cs typeface="Arial" charset="0"/>
              </a:rPr>
              <a:t>Evaluate if Study Group is </a:t>
            </a:r>
            <a:r>
              <a:rPr lang="en-US" sz="2400" dirty="0" smtClean="0">
                <a:solidFill>
                  <a:srgbClr val="000000"/>
                </a:solidFill>
                <a:latin typeface="Arial Rounded MT Bold" pitchFamily="34" charset="0"/>
                <a:cs typeface="Arial" charset="0"/>
              </a:rPr>
              <a:t>warranted</a:t>
            </a:r>
            <a:endParaRPr lang="en-US" sz="2200" dirty="0">
              <a:solidFill>
                <a:srgbClr val="000000"/>
              </a:solidFill>
              <a:latin typeface="Arial Rounded MT Bold" pitchFamily="34" charset="0"/>
              <a:ea typeface="ＭＳ Ｐゴシック" pitchFamily="34" charset="-128"/>
              <a:cs typeface="Arial" pitchFamily="34" charset="0"/>
            </a:endParaRPr>
          </a:p>
          <a:p>
            <a:pPr marL="990600" lvl="1" indent="-533400" fontAlgn="b">
              <a:spcBef>
                <a:spcPts val="0"/>
              </a:spcBef>
              <a:buFontTx/>
              <a:buAutoNum type="arabicPeriod"/>
              <a:defRPr/>
            </a:pPr>
            <a:endParaRPr lang="en-US" sz="2400" dirty="0">
              <a:solidFill>
                <a:srgbClr val="000000"/>
              </a:solidFill>
              <a:latin typeface="Arial Rounded MT Bold" pitchFamily="34" charset="0"/>
              <a:cs typeface="Arial" charset="0"/>
            </a:endParaRPr>
          </a:p>
          <a:p>
            <a:pPr marL="0" lvl="1" indent="0" fontAlgn="b">
              <a:spcBef>
                <a:spcPct val="0"/>
              </a:spcBef>
              <a:buFontTx/>
              <a:buNone/>
              <a:defRPr/>
            </a:pPr>
            <a:endParaRPr lang="en-US" sz="2200" dirty="0" smtClean="0">
              <a:latin typeface="Arial Rounded MT Bold"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TG22 Spectrum Sharing Closing Report</a:t>
            </a:r>
          </a:p>
        </p:txBody>
      </p:sp>
      <p:sp>
        <p:nvSpPr>
          <p:cNvPr id="3" name="Inhaltsplatzhalter 2"/>
          <p:cNvSpPr>
            <a:spLocks noGrp="1"/>
          </p:cNvSpPr>
          <p:nvPr>
            <p:ph idx="1"/>
          </p:nvPr>
        </p:nvSpPr>
        <p:spPr>
          <a:xfrm>
            <a:off x="683568" y="1772816"/>
            <a:ext cx="7772400" cy="4114800"/>
          </a:xfrm>
        </p:spPr>
        <p:txBody>
          <a:bodyPr/>
          <a:lstStyle/>
          <a:p>
            <a:pPr marL="0" indent="0">
              <a:buNone/>
            </a:pPr>
            <a:r>
              <a:rPr lang="en-US" sz="2400" dirty="0"/>
              <a:t>Accomplishments:</a:t>
            </a:r>
          </a:p>
          <a:p>
            <a:r>
              <a:rPr lang="en-US" sz="2400" dirty="0"/>
              <a:t>Created PAR extension for 802.15.22.3</a:t>
            </a:r>
          </a:p>
          <a:p>
            <a:r>
              <a:rPr lang="en-US" sz="2400" dirty="0"/>
              <a:t>Responded to comments received from 802.11/802.3 on PAR extension</a:t>
            </a:r>
          </a:p>
          <a:p>
            <a:r>
              <a:rPr lang="en-US" sz="2400" dirty="0"/>
              <a:t>Put together package to start 802.15.22.3 SA Ballot</a:t>
            </a:r>
          </a:p>
          <a:p>
            <a:endParaRPr lang="en-US" sz="2400" dirty="0"/>
          </a:p>
          <a:p>
            <a:pPr lvl="1"/>
            <a:endParaRPr lang="en-US" sz="2400" dirty="0"/>
          </a:p>
          <a:p>
            <a:pPr lvl="1"/>
            <a:endParaRPr lang="en-US" sz="2400" dirty="0"/>
          </a:p>
          <a:p>
            <a:pPr lvl="1"/>
            <a:endParaRPr lang="en-US" sz="2400" dirty="0"/>
          </a:p>
        </p:txBody>
      </p:sp>
      <p:sp>
        <p:nvSpPr>
          <p:cNvPr id="4" name="Datumsplatzhalter 3"/>
          <p:cNvSpPr>
            <a:spLocks noGrp="1"/>
          </p:cNvSpPr>
          <p:nvPr>
            <p:ph type="dt" sz="half" idx="10"/>
          </p:nvPr>
        </p:nvSpPr>
        <p:spPr/>
        <p:txBody>
          <a:bodyPr/>
          <a:lstStyle/>
          <a:p>
            <a:pPr>
              <a:defRPr/>
            </a:pPr>
            <a:r>
              <a:rPr lang="en-US" altLang="en-US" sz="140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a:t>Apurva Mody, BAE Systems</a:t>
            </a:r>
          </a:p>
        </p:txBody>
      </p:sp>
      <p:sp>
        <p:nvSpPr>
          <p:cNvPr id="6" name="Foliennummernplatzhalter 5"/>
          <p:cNvSpPr>
            <a:spLocks noGrp="1"/>
          </p:cNvSpPr>
          <p:nvPr>
            <p:ph type="sldNum" sz="quarter" idx="4294967295"/>
          </p:nvPr>
        </p:nvSpPr>
        <p:spPr>
          <a:xfrm>
            <a:off x="4344988" y="6475413"/>
            <a:ext cx="530225" cy="182562"/>
          </a:xfrm>
          <a:prstGeom prst="rect">
            <a:avLst/>
          </a:prstGeom>
        </p:spPr>
        <p:txBody>
          <a:bodyPr/>
          <a:lstStyle/>
          <a:p>
            <a:pPr>
              <a:defRPr/>
            </a:pPr>
            <a:r>
              <a:rPr lang="en-US" altLang="en-US"/>
              <a:t>Slide </a:t>
            </a:r>
            <a:fld id="{D9B19BB7-5E5C-4FE2-8325-CBE2EDC1721D}" type="slidenum">
              <a:rPr lang="en-US" altLang="en-US" smtClean="0"/>
              <a:pPr>
                <a:defRPr/>
              </a:pPr>
              <a:t>50</a:t>
            </a:fld>
            <a:endParaRPr lang="en-US" altLang="en-US"/>
          </a:p>
        </p:txBody>
      </p:sp>
    </p:spTree>
    <p:extLst>
      <p:ext uri="{BB962C8B-B14F-4D97-AF65-F5344CB8AC3E}">
        <p14:creationId xmlns:p14="http://schemas.microsoft.com/office/powerpoint/2010/main" val="3482571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TG22 Spectrum Sharing Closing Report</a:t>
            </a:r>
          </a:p>
        </p:txBody>
      </p:sp>
      <p:sp>
        <p:nvSpPr>
          <p:cNvPr id="3" name="Content Placeholder 2"/>
          <p:cNvSpPr>
            <a:spLocks noGrp="1"/>
          </p:cNvSpPr>
          <p:nvPr>
            <p:ph idx="1"/>
          </p:nvPr>
        </p:nvSpPr>
        <p:spPr>
          <a:ln>
            <a:noFill/>
          </a:ln>
        </p:spPr>
        <p:txBody>
          <a:bodyPr/>
          <a:lstStyle/>
          <a:p>
            <a:pPr marL="0" indent="0">
              <a:buNone/>
            </a:pPr>
            <a:r>
              <a:rPr lang="en-US" sz="2800" dirty="0"/>
              <a:t>Motion</a:t>
            </a:r>
          </a:p>
          <a:p>
            <a:pPr marL="285750" indent="-285750">
              <a:buFont typeface="Arial" panose="020B0604020202020204" pitchFamily="34" charset="0"/>
              <a:buChar char="•"/>
            </a:pPr>
            <a:r>
              <a:rPr lang="en-US" sz="2800" dirty="0"/>
              <a:t>Approve forwarding P802.15.22.3 PAR extension documentation in </a:t>
            </a:r>
            <a:r>
              <a:rPr lang="en-US" sz="2800" dirty="0">
                <a:hlinkClick r:id="rId2"/>
              </a:rPr>
              <a:t>https://mentor.ieee.org/802.15/dcn/19/15-19-0305-01-0000-802-15-22-3-par-extension.pdf</a:t>
            </a:r>
            <a:r>
              <a:rPr lang="en-US" sz="2800" dirty="0"/>
              <a:t> to </a:t>
            </a:r>
            <a:r>
              <a:rPr lang="en-US" sz="2800" dirty="0" err="1"/>
              <a:t>NesCom</a:t>
            </a:r>
            <a:r>
              <a:rPr lang="en-US" sz="2800" dirty="0"/>
              <a:t/>
            </a:r>
            <a:br>
              <a:rPr lang="en-US" sz="2800" dirty="0"/>
            </a:br>
            <a:endParaRPr lang="en-US" sz="2800" dirty="0"/>
          </a:p>
          <a:p>
            <a:pPr marL="0" indent="0">
              <a:buNone/>
            </a:pPr>
            <a:r>
              <a:rPr lang="en-US" sz="2800" dirty="0"/>
              <a:t>Moved: </a:t>
            </a:r>
            <a:r>
              <a:rPr lang="en-US" sz="2800" dirty="0" err="1"/>
              <a:t>Mody</a:t>
            </a:r>
            <a:endParaRPr lang="en-US" sz="2800" dirty="0"/>
          </a:p>
          <a:p>
            <a:pPr marL="0" indent="0">
              <a:buNone/>
            </a:pPr>
            <a:r>
              <a:rPr lang="en-US" sz="2800" dirty="0"/>
              <a:t>Second: Hislop</a:t>
            </a:r>
          </a:p>
        </p:txBody>
      </p:sp>
      <p:sp>
        <p:nvSpPr>
          <p:cNvPr id="4" name="Date Placeholder 3"/>
          <p:cNvSpPr>
            <a:spLocks noGrp="1"/>
          </p:cNvSpPr>
          <p:nvPr>
            <p:ph type="dt" sz="half" idx="10"/>
          </p:nvPr>
        </p:nvSpPr>
        <p:spPr/>
        <p:txBody>
          <a:bodyPr/>
          <a:lstStyle/>
          <a:p>
            <a:pPr>
              <a:defRPr/>
            </a:pPr>
            <a:r>
              <a:rPr lang="en-US" altLang="en-US" sz="1400"/>
              <a:t>July 2019</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a:t>Apurva Mody, BAE Systems</a:t>
            </a:r>
          </a:p>
        </p:txBody>
      </p:sp>
      <p:sp>
        <p:nvSpPr>
          <p:cNvPr id="6" name="Slide Number Placeholder 5"/>
          <p:cNvSpPr>
            <a:spLocks noGrp="1"/>
          </p:cNvSpPr>
          <p:nvPr>
            <p:ph type="sldNum" sz="quarter" idx="4294967295"/>
          </p:nvPr>
        </p:nvSpPr>
        <p:spPr>
          <a:xfrm>
            <a:off x="4344988" y="6475413"/>
            <a:ext cx="530225" cy="182562"/>
          </a:xfrm>
          <a:prstGeom prst="rect">
            <a:avLst/>
          </a:prstGeom>
        </p:spPr>
        <p:txBody>
          <a:bodyPr/>
          <a:lstStyle/>
          <a:p>
            <a:pPr>
              <a:defRPr/>
            </a:pPr>
            <a:r>
              <a:rPr lang="en-US" altLang="en-US"/>
              <a:t>Slide </a:t>
            </a:r>
            <a:fld id="{D9B19BB7-5E5C-4FE2-8325-CBE2EDC1721D}" type="slidenum">
              <a:rPr lang="en-US" altLang="en-US" smtClean="0"/>
              <a:pPr>
                <a:defRPr/>
              </a:pPr>
              <a:t>51</a:t>
            </a:fld>
            <a:endParaRPr lang="en-US" altLang="en-US"/>
          </a:p>
        </p:txBody>
      </p:sp>
    </p:spTree>
    <p:extLst>
      <p:ext uri="{BB962C8B-B14F-4D97-AF65-F5344CB8AC3E}">
        <p14:creationId xmlns:p14="http://schemas.microsoft.com/office/powerpoint/2010/main" val="37130347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4048"/>
            <a:ext cx="7772400" cy="1066800"/>
          </a:xfrm>
        </p:spPr>
        <p:txBody>
          <a:bodyPr/>
          <a:lstStyle/>
          <a:p>
            <a:r>
              <a:rPr lang="en-US" sz="3200" dirty="0"/>
              <a:t>TG22 Spectrum Sharing Closing Report</a:t>
            </a:r>
            <a:r>
              <a:rPr lang="en-US" sz="3200" dirty="0">
                <a:solidFill>
                  <a:srgbClr val="006600"/>
                </a:solidFill>
                <a:latin typeface="Arial Narrow" panose="020B0606020202030204" pitchFamily="34" charset="0"/>
              </a:rPr>
              <a:t/>
            </a:r>
            <a:br>
              <a:rPr lang="en-US" sz="3200" dirty="0">
                <a:solidFill>
                  <a:srgbClr val="006600"/>
                </a:solidFill>
                <a:latin typeface="Arial Narrow" panose="020B0606020202030204" pitchFamily="34" charset="0"/>
              </a:rPr>
            </a:br>
            <a:r>
              <a:rPr lang="en-US" sz="3200" dirty="0">
                <a:solidFill>
                  <a:srgbClr val="006600"/>
                </a:solidFill>
                <a:latin typeface="Arial Narrow" panose="020B0606020202030204" pitchFamily="34" charset="0"/>
              </a:rPr>
              <a:t>IEEE P802.22.3 Spectrum Characterization and Occupancy to Sponsor Ballot</a:t>
            </a:r>
            <a:endParaRPr lang="en-US" sz="3200" dirty="0"/>
          </a:p>
        </p:txBody>
      </p:sp>
      <p:sp>
        <p:nvSpPr>
          <p:cNvPr id="3" name="Content Placeholder 2"/>
          <p:cNvSpPr>
            <a:spLocks noGrp="1"/>
          </p:cNvSpPr>
          <p:nvPr>
            <p:ph idx="1"/>
          </p:nvPr>
        </p:nvSpPr>
        <p:spPr>
          <a:xfrm>
            <a:off x="685800" y="2626568"/>
            <a:ext cx="7772400" cy="3394720"/>
          </a:xfrm>
        </p:spPr>
        <p:txBody>
          <a:bodyPr/>
          <a:lstStyle/>
          <a:p>
            <a:r>
              <a:rPr lang="en-US" sz="2400" dirty="0"/>
              <a:t>Last Ballot on D5 was unanimous (9, 0, 0)</a:t>
            </a:r>
          </a:p>
          <a:p>
            <a:r>
              <a:rPr lang="en-US" sz="2400" dirty="0"/>
              <a:t>MEC review successfully completed</a:t>
            </a:r>
          </a:p>
          <a:p>
            <a:r>
              <a:rPr lang="en-US" sz="2400" dirty="0"/>
              <a:t>All 55 (non MBS) comments rejected</a:t>
            </a:r>
          </a:p>
          <a:p>
            <a:r>
              <a:rPr lang="en-US" sz="2400" dirty="0"/>
              <a:t>An unchanged draft D5 would go to Sponsor Ballot</a:t>
            </a:r>
          </a:p>
          <a:p>
            <a:r>
              <a:rPr lang="en-US" sz="2400" dirty="0"/>
              <a:t>Comment Resolution Spreadsheet can be found at: </a:t>
            </a:r>
            <a:r>
              <a:rPr lang="en-US" sz="2400" dirty="0">
                <a:hlinkClick r:id="rId2"/>
              </a:rPr>
              <a:t>https://mentor.ieee.org/802.22/dcn/19/22-19-0029-00-0003-802-22-3-draft-5-ballot-resolution.xlsx</a:t>
            </a:r>
            <a:endParaRPr lang="en-US" sz="2400" dirty="0"/>
          </a:p>
        </p:txBody>
      </p:sp>
      <p:sp>
        <p:nvSpPr>
          <p:cNvPr id="4" name="Footer Placeholder 3"/>
          <p:cNvSpPr>
            <a:spLocks noGrp="1"/>
          </p:cNvSpPr>
          <p:nvPr>
            <p:ph type="ftr" sz="quarter" idx="10"/>
          </p:nvPr>
        </p:nvSpPr>
        <p:spPr/>
        <p:txBody>
          <a:bodyPr/>
          <a:lstStyle/>
          <a:p>
            <a:pPr>
              <a:defRPr/>
            </a:pPr>
            <a:r>
              <a:rPr lang="en-US"/>
              <a:t>Apurva Mody, BAE Systems</a:t>
            </a:r>
          </a:p>
        </p:txBody>
      </p:sp>
      <p:sp>
        <p:nvSpPr>
          <p:cNvPr id="5" name="Slide Number Placeholder 4"/>
          <p:cNvSpPr>
            <a:spLocks noGrp="1"/>
          </p:cNvSpPr>
          <p:nvPr>
            <p:ph type="sldNum" sz="quarter" idx="11"/>
          </p:nvPr>
        </p:nvSpPr>
        <p:spPr/>
        <p:txBody>
          <a:bodyPr/>
          <a:lstStyle/>
          <a:p>
            <a:r>
              <a:rPr lang="en-US" altLang="en-US"/>
              <a:t>Slide </a:t>
            </a:r>
            <a:fld id="{7C8D6DAB-2AF3-4309-B620-5D11F598A71D}" type="slidenum">
              <a:rPr lang="en-US" altLang="en-US" smtClean="0"/>
              <a:pPr/>
              <a:t>52</a:t>
            </a:fld>
            <a:endParaRPr lang="en-US" altLang="en-US"/>
          </a:p>
        </p:txBody>
      </p:sp>
      <p:sp>
        <p:nvSpPr>
          <p:cNvPr id="6" name="Date Placeholder 5"/>
          <p:cNvSpPr>
            <a:spLocks noGrp="1"/>
          </p:cNvSpPr>
          <p:nvPr>
            <p:ph type="dt" sz="quarter" idx="4294967295"/>
          </p:nvPr>
        </p:nvSpPr>
        <p:spPr>
          <a:xfrm>
            <a:off x="4344988" y="6475413"/>
            <a:ext cx="530225" cy="182562"/>
          </a:xfrm>
          <a:prstGeom prst="rect">
            <a:avLst/>
          </a:prstGeom>
        </p:spPr>
        <p:txBody>
          <a:bodyPr/>
          <a:lstStyle/>
          <a:p>
            <a:pPr>
              <a:defRPr/>
            </a:pPr>
            <a:r>
              <a:rPr lang="en-US"/>
              <a:t>July 2019</a:t>
            </a:r>
          </a:p>
        </p:txBody>
      </p:sp>
    </p:spTree>
    <p:extLst>
      <p:ext uri="{BB962C8B-B14F-4D97-AF65-F5344CB8AC3E}">
        <p14:creationId xmlns:p14="http://schemas.microsoft.com/office/powerpoint/2010/main" val="17488329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22040"/>
            <a:ext cx="7772400" cy="1066800"/>
          </a:xfrm>
        </p:spPr>
        <p:txBody>
          <a:bodyPr/>
          <a:lstStyle/>
          <a:p>
            <a:r>
              <a:rPr lang="en-US" sz="3200" dirty="0"/>
              <a:t>TG22 Spectrum Sharing Closing Report</a:t>
            </a:r>
            <a:r>
              <a:rPr lang="en-US" sz="3200" kern="0" dirty="0">
                <a:solidFill>
                  <a:srgbClr val="006600"/>
                </a:solidFill>
                <a:latin typeface="Arial Narrow" panose="020B0606020202030204" pitchFamily="34" charset="0"/>
              </a:rPr>
              <a:t/>
            </a:r>
            <a:br>
              <a:rPr lang="en-US" sz="3200" kern="0" dirty="0">
                <a:solidFill>
                  <a:srgbClr val="006600"/>
                </a:solidFill>
                <a:latin typeface="Arial Narrow" panose="020B0606020202030204" pitchFamily="34" charset="0"/>
              </a:rPr>
            </a:br>
            <a:r>
              <a:rPr lang="en-US" sz="3200" kern="0" dirty="0">
                <a:solidFill>
                  <a:srgbClr val="006600"/>
                </a:solidFill>
                <a:latin typeface="Arial Narrow" panose="020B0606020202030204" pitchFamily="34" charset="0"/>
              </a:rPr>
              <a:t>IEEE P802.22.3 Spectrum Characterization and Occupancy to Sponsor Ballot</a:t>
            </a:r>
            <a:endParaRPr lang="en-US" sz="3200" dirty="0"/>
          </a:p>
        </p:txBody>
      </p:sp>
      <p:sp>
        <p:nvSpPr>
          <p:cNvPr id="3" name="Content Placeholder 2"/>
          <p:cNvSpPr>
            <a:spLocks noGrp="1"/>
          </p:cNvSpPr>
          <p:nvPr>
            <p:ph idx="1"/>
          </p:nvPr>
        </p:nvSpPr>
        <p:spPr>
          <a:xfrm>
            <a:off x="685800" y="2122512"/>
            <a:ext cx="7772400" cy="4114800"/>
          </a:xfrm>
        </p:spPr>
        <p:txBody>
          <a:bodyPr/>
          <a:lstStyle/>
          <a:p>
            <a:pPr marL="0" indent="0">
              <a:buNone/>
            </a:pPr>
            <a:r>
              <a:rPr lang="en-US" sz="2400" dirty="0"/>
              <a:t>Motion</a:t>
            </a:r>
          </a:p>
          <a:p>
            <a:r>
              <a:rPr lang="en-US" sz="2400" dirty="0"/>
              <a:t>Approve sending 802.15.22.3 D05 to SA Ballot</a:t>
            </a:r>
            <a:br>
              <a:rPr lang="en-US" sz="2400" dirty="0"/>
            </a:br>
            <a:r>
              <a:rPr lang="en-US" sz="2400" dirty="0"/>
              <a:t>Confirm the CSD for 802.15.22.3 in </a:t>
            </a:r>
            <a:r>
              <a:rPr lang="en-US" sz="2400" dirty="0">
                <a:hlinkClick r:id="rId2"/>
              </a:rPr>
              <a:t>https://mentor.ieee.org/802.22/dcn/19/22-19-0028-01-0003-updated-csd-for-p802-22-3-transfer-of-project-to-ieee-802-15-wg.docx</a:t>
            </a:r>
          </a:p>
          <a:p>
            <a:pPr marL="0" indent="0">
              <a:buNone/>
            </a:pPr>
            <a:endParaRPr lang="en-US" sz="2400" dirty="0"/>
          </a:p>
          <a:p>
            <a:pPr marL="0" indent="0">
              <a:buNone/>
            </a:pPr>
            <a:r>
              <a:rPr lang="en-US" sz="2400" dirty="0"/>
              <a:t>Mover: </a:t>
            </a:r>
            <a:r>
              <a:rPr lang="en-US" sz="2400" dirty="0" err="1"/>
              <a:t>Mody</a:t>
            </a:r>
            <a:endParaRPr lang="en-US" sz="2400" dirty="0"/>
          </a:p>
          <a:p>
            <a:pPr marL="0" indent="0">
              <a:buNone/>
            </a:pPr>
            <a:r>
              <a:rPr lang="en-US" sz="2400" dirty="0"/>
              <a:t>Second: Hislop</a:t>
            </a:r>
            <a:br>
              <a:rPr lang="en-US" sz="2400" dirty="0"/>
            </a:br>
            <a:endParaRPr lang="en-US" sz="2400" dirty="0"/>
          </a:p>
        </p:txBody>
      </p:sp>
      <p:sp>
        <p:nvSpPr>
          <p:cNvPr id="4" name="Footer Placeholder 3"/>
          <p:cNvSpPr>
            <a:spLocks noGrp="1"/>
          </p:cNvSpPr>
          <p:nvPr>
            <p:ph type="ftr" sz="quarter" idx="10"/>
          </p:nvPr>
        </p:nvSpPr>
        <p:spPr/>
        <p:txBody>
          <a:bodyPr/>
          <a:lstStyle/>
          <a:p>
            <a:pPr>
              <a:defRPr/>
            </a:pPr>
            <a:r>
              <a:rPr lang="en-US"/>
              <a:t>Apurva Mody, BAE Systems</a:t>
            </a:r>
          </a:p>
        </p:txBody>
      </p:sp>
      <p:sp>
        <p:nvSpPr>
          <p:cNvPr id="5" name="Slide Number Placeholder 4"/>
          <p:cNvSpPr>
            <a:spLocks noGrp="1"/>
          </p:cNvSpPr>
          <p:nvPr>
            <p:ph type="sldNum" sz="quarter" idx="11"/>
          </p:nvPr>
        </p:nvSpPr>
        <p:spPr/>
        <p:txBody>
          <a:bodyPr/>
          <a:lstStyle/>
          <a:p>
            <a:r>
              <a:rPr lang="en-US" altLang="en-US"/>
              <a:t>Slide </a:t>
            </a:r>
            <a:fld id="{7C8D6DAB-2AF3-4309-B620-5D11F598A71D}" type="slidenum">
              <a:rPr lang="en-US" altLang="en-US" smtClean="0"/>
              <a:pPr/>
              <a:t>53</a:t>
            </a:fld>
            <a:endParaRPr lang="en-US" altLang="en-US"/>
          </a:p>
        </p:txBody>
      </p:sp>
      <p:sp>
        <p:nvSpPr>
          <p:cNvPr id="6" name="Date Placeholder 5"/>
          <p:cNvSpPr>
            <a:spLocks noGrp="1"/>
          </p:cNvSpPr>
          <p:nvPr>
            <p:ph type="dt" sz="quarter" idx="4294967295"/>
          </p:nvPr>
        </p:nvSpPr>
        <p:spPr>
          <a:xfrm>
            <a:off x="4344988" y="6475413"/>
            <a:ext cx="530225" cy="182562"/>
          </a:xfrm>
          <a:prstGeom prst="rect">
            <a:avLst/>
          </a:prstGeom>
        </p:spPr>
        <p:txBody>
          <a:bodyPr/>
          <a:lstStyle/>
          <a:p>
            <a:pPr>
              <a:defRPr/>
            </a:pPr>
            <a:r>
              <a:rPr lang="en-US"/>
              <a:t>July 2019</a:t>
            </a:r>
          </a:p>
        </p:txBody>
      </p:sp>
    </p:spTree>
    <p:extLst>
      <p:ext uri="{BB962C8B-B14F-4D97-AF65-F5344CB8AC3E}">
        <p14:creationId xmlns:p14="http://schemas.microsoft.com/office/powerpoint/2010/main" val="2519613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22040"/>
            <a:ext cx="7772400" cy="1066800"/>
          </a:xfrm>
        </p:spPr>
        <p:txBody>
          <a:bodyPr/>
          <a:lstStyle/>
          <a:p>
            <a:r>
              <a:rPr lang="en-US" sz="3200" dirty="0"/>
              <a:t>TG22 Spectrum Sharing Closing Report</a:t>
            </a:r>
            <a:r>
              <a:rPr lang="en-US" sz="3200" kern="0" dirty="0">
                <a:solidFill>
                  <a:srgbClr val="006600"/>
                </a:solidFill>
                <a:latin typeface="Arial Narrow" panose="020B0606020202030204" pitchFamily="34" charset="0"/>
              </a:rPr>
              <a:t/>
            </a:r>
            <a:br>
              <a:rPr lang="en-US" sz="3200" kern="0" dirty="0">
                <a:solidFill>
                  <a:srgbClr val="006600"/>
                </a:solidFill>
                <a:latin typeface="Arial Narrow" panose="020B0606020202030204" pitchFamily="34" charset="0"/>
              </a:rPr>
            </a:br>
            <a:r>
              <a:rPr lang="en-US" sz="3200" kern="0" dirty="0">
                <a:solidFill>
                  <a:srgbClr val="006600"/>
                </a:solidFill>
                <a:latin typeface="Arial Narrow" panose="020B0606020202030204" pitchFamily="34" charset="0"/>
              </a:rPr>
              <a:t>CRG for IEEE P802.22.3 Sponsor Ballot</a:t>
            </a:r>
            <a:endParaRPr lang="en-US" sz="3200" dirty="0"/>
          </a:p>
        </p:txBody>
      </p:sp>
      <p:sp>
        <p:nvSpPr>
          <p:cNvPr id="3" name="Content Placeholder 2"/>
          <p:cNvSpPr>
            <a:spLocks noGrp="1"/>
          </p:cNvSpPr>
          <p:nvPr>
            <p:ph idx="1"/>
          </p:nvPr>
        </p:nvSpPr>
        <p:spPr>
          <a:xfrm>
            <a:off x="685800" y="2122512"/>
            <a:ext cx="7772400" cy="4114800"/>
          </a:xfrm>
        </p:spPr>
        <p:txBody>
          <a:bodyPr/>
          <a:lstStyle/>
          <a:p>
            <a:pPr marL="0" indent="0">
              <a:buNone/>
            </a:pPr>
            <a:r>
              <a:rPr lang="en-US" sz="2000" i="1" dirty="0"/>
              <a:t>Move that 802.15 WG approve the formation of a Comment Resolution Group (CRG) for the SA balloting of the P802.15.22.3 D05 with the following membership: Apurva Mody (Chair), Oliver Holland, Roger Hislop, Gianfranco Miele, </a:t>
            </a:r>
            <a:r>
              <a:rPr lang="en-US" sz="2000" i="1" dirty="0" err="1"/>
              <a:t>Ranga</a:t>
            </a:r>
            <a:r>
              <a:rPr lang="en-US" sz="2000" i="1" dirty="0"/>
              <a:t> Reddy, Mike Cotton, Harry </a:t>
            </a:r>
            <a:r>
              <a:rPr lang="en-US" sz="2000" i="1" dirty="0" err="1"/>
              <a:t>Bims</a:t>
            </a:r>
            <a:r>
              <a:rPr lang="en-US" sz="2000" i="1" dirty="0"/>
              <a:t>. The 802.15.22.3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000" dirty="0"/>
              <a:t>Mover: </a:t>
            </a:r>
            <a:r>
              <a:rPr lang="en-US" sz="2000" dirty="0" err="1"/>
              <a:t>Mody</a:t>
            </a:r>
            <a:endParaRPr lang="en-US" sz="2000" dirty="0"/>
          </a:p>
          <a:p>
            <a:pPr marL="0" indent="0">
              <a:buNone/>
            </a:pPr>
            <a:r>
              <a:rPr lang="en-US" sz="2000" dirty="0"/>
              <a:t>Second: Hislop</a:t>
            </a:r>
            <a:br>
              <a:rPr lang="en-US" sz="2000" dirty="0"/>
            </a:br>
            <a:endParaRPr lang="en-US" sz="2000" dirty="0"/>
          </a:p>
        </p:txBody>
      </p:sp>
      <p:sp>
        <p:nvSpPr>
          <p:cNvPr id="4" name="Footer Placeholder 3"/>
          <p:cNvSpPr>
            <a:spLocks noGrp="1"/>
          </p:cNvSpPr>
          <p:nvPr>
            <p:ph type="ftr" sz="quarter" idx="10"/>
          </p:nvPr>
        </p:nvSpPr>
        <p:spPr/>
        <p:txBody>
          <a:bodyPr/>
          <a:lstStyle/>
          <a:p>
            <a:pPr>
              <a:defRPr/>
            </a:pPr>
            <a:r>
              <a:rPr lang="en-US"/>
              <a:t>Apurva Mody, BAE Systems</a:t>
            </a:r>
          </a:p>
        </p:txBody>
      </p:sp>
      <p:sp>
        <p:nvSpPr>
          <p:cNvPr id="5" name="Slide Number Placeholder 4"/>
          <p:cNvSpPr>
            <a:spLocks noGrp="1"/>
          </p:cNvSpPr>
          <p:nvPr>
            <p:ph type="sldNum" sz="quarter" idx="11"/>
          </p:nvPr>
        </p:nvSpPr>
        <p:spPr/>
        <p:txBody>
          <a:bodyPr/>
          <a:lstStyle/>
          <a:p>
            <a:r>
              <a:rPr lang="en-US" altLang="en-US"/>
              <a:t>Slide </a:t>
            </a:r>
            <a:fld id="{7C8D6DAB-2AF3-4309-B620-5D11F598A71D}" type="slidenum">
              <a:rPr lang="en-US" altLang="en-US" smtClean="0"/>
              <a:pPr/>
              <a:t>54</a:t>
            </a:fld>
            <a:endParaRPr lang="en-US" altLang="en-US"/>
          </a:p>
        </p:txBody>
      </p:sp>
      <p:sp>
        <p:nvSpPr>
          <p:cNvPr id="6" name="Date Placeholder 5"/>
          <p:cNvSpPr>
            <a:spLocks noGrp="1"/>
          </p:cNvSpPr>
          <p:nvPr>
            <p:ph type="dt" sz="quarter" idx="4294967295"/>
          </p:nvPr>
        </p:nvSpPr>
        <p:spPr>
          <a:xfrm>
            <a:off x="4344988" y="6475413"/>
            <a:ext cx="530225" cy="182562"/>
          </a:xfrm>
          <a:prstGeom prst="rect">
            <a:avLst/>
          </a:prstGeom>
        </p:spPr>
        <p:txBody>
          <a:bodyPr/>
          <a:lstStyle/>
          <a:p>
            <a:pPr>
              <a:defRPr/>
            </a:pPr>
            <a:r>
              <a:rPr lang="en-US"/>
              <a:t>July 2019</a:t>
            </a:r>
          </a:p>
        </p:txBody>
      </p:sp>
    </p:spTree>
    <p:extLst>
      <p:ext uri="{BB962C8B-B14F-4D97-AF65-F5344CB8AC3E}">
        <p14:creationId xmlns:p14="http://schemas.microsoft.com/office/powerpoint/2010/main" val="23620123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TG22 Spectrum Sharing Closing Report</a:t>
            </a:r>
            <a:r>
              <a:rPr lang="en-US" dirty="0">
                <a:solidFill>
                  <a:srgbClr val="006600"/>
                </a:solidFill>
                <a:latin typeface="Arial Narrow" panose="020B0606020202030204" pitchFamily="34" charset="0"/>
              </a:rPr>
              <a:t/>
            </a:r>
            <a:br>
              <a:rPr lang="en-US" dirty="0">
                <a:solidFill>
                  <a:srgbClr val="006600"/>
                </a:solidFill>
                <a:latin typeface="Arial Narrow" panose="020B0606020202030204" pitchFamily="34" charset="0"/>
              </a:rPr>
            </a:br>
            <a:r>
              <a:rPr lang="en-US" dirty="0">
                <a:solidFill>
                  <a:srgbClr val="006600"/>
                </a:solidFill>
                <a:latin typeface="Arial Narrow" panose="020B0606020202030204" pitchFamily="34" charset="0"/>
              </a:rPr>
              <a:t>Goals for next Meeting</a:t>
            </a:r>
            <a:endParaRPr lang="en-US" dirty="0"/>
          </a:p>
        </p:txBody>
      </p:sp>
      <p:sp>
        <p:nvSpPr>
          <p:cNvPr id="3" name="Content Placeholder 2"/>
          <p:cNvSpPr>
            <a:spLocks noGrp="1"/>
          </p:cNvSpPr>
          <p:nvPr>
            <p:ph idx="1"/>
          </p:nvPr>
        </p:nvSpPr>
        <p:spPr/>
        <p:txBody>
          <a:bodyPr/>
          <a:lstStyle/>
          <a:p>
            <a:r>
              <a:rPr lang="en-US" dirty="0"/>
              <a:t>Comment Resolution if required</a:t>
            </a:r>
          </a:p>
          <a:p>
            <a:r>
              <a:rPr lang="en-US" dirty="0"/>
              <a:t>Motion to forward to </a:t>
            </a:r>
            <a:r>
              <a:rPr lang="en-US" dirty="0" err="1"/>
              <a:t>RevCom</a:t>
            </a:r>
            <a:endParaRPr lang="en-US" dirty="0"/>
          </a:p>
        </p:txBody>
      </p:sp>
      <p:sp>
        <p:nvSpPr>
          <p:cNvPr id="4" name="Date Placeholder 3"/>
          <p:cNvSpPr>
            <a:spLocks noGrp="1"/>
          </p:cNvSpPr>
          <p:nvPr>
            <p:ph type="dt" sz="half" idx="10"/>
          </p:nvPr>
        </p:nvSpPr>
        <p:spPr/>
        <p:txBody>
          <a:bodyPr/>
          <a:lstStyle/>
          <a:p>
            <a:pPr>
              <a:defRPr/>
            </a:pPr>
            <a:r>
              <a:rPr lang="en-US" altLang="en-US" sz="1400"/>
              <a:t>July 2019</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a:t>Apurva Mody, BAE Systems</a:t>
            </a:r>
          </a:p>
        </p:txBody>
      </p:sp>
      <p:sp>
        <p:nvSpPr>
          <p:cNvPr id="6" name="Slide Number Placeholder 5"/>
          <p:cNvSpPr>
            <a:spLocks noGrp="1"/>
          </p:cNvSpPr>
          <p:nvPr>
            <p:ph type="sldNum" sz="quarter" idx="4294967295"/>
          </p:nvPr>
        </p:nvSpPr>
        <p:spPr>
          <a:xfrm>
            <a:off x="4344988" y="6475413"/>
            <a:ext cx="530225" cy="182562"/>
          </a:xfrm>
          <a:prstGeom prst="rect">
            <a:avLst/>
          </a:prstGeom>
        </p:spPr>
        <p:txBody>
          <a:bodyPr/>
          <a:lstStyle/>
          <a:p>
            <a:pPr>
              <a:defRPr/>
            </a:pPr>
            <a:r>
              <a:rPr lang="en-US" altLang="en-US"/>
              <a:t>Slide </a:t>
            </a:r>
            <a:fld id="{D9B19BB7-5E5C-4FE2-8325-CBE2EDC1721D}" type="slidenum">
              <a:rPr lang="en-US" altLang="en-US" smtClean="0"/>
              <a:pPr>
                <a:defRPr/>
              </a:pPr>
              <a:t>55</a:t>
            </a:fld>
            <a:endParaRPr lang="en-US" altLang="en-US"/>
          </a:p>
        </p:txBody>
      </p:sp>
    </p:spTree>
    <p:extLst>
      <p:ext uri="{BB962C8B-B14F-4D97-AF65-F5344CB8AC3E}">
        <p14:creationId xmlns:p14="http://schemas.microsoft.com/office/powerpoint/2010/main" val="10968312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TAG </a:t>
            </a:r>
            <a:r>
              <a:rPr lang="de-DE" dirty="0" err="1" smtClean="0"/>
              <a:t>THz</a:t>
            </a:r>
            <a:r>
              <a:rPr lang="de-DE" dirty="0" smtClean="0"/>
              <a:t> </a:t>
            </a:r>
            <a:r>
              <a:rPr lang="de-DE" dirty="0" err="1" smtClean="0"/>
              <a:t>July</a:t>
            </a:r>
            <a:r>
              <a:rPr lang="de-DE" dirty="0" smtClean="0"/>
              <a:t> 2019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July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56</a:t>
            </a:fld>
            <a:endParaRPr lang="en-US"/>
          </a:p>
        </p:txBody>
      </p:sp>
    </p:spTree>
    <p:extLst>
      <p:ext uri="{BB962C8B-B14F-4D97-AF65-F5344CB8AC3E}">
        <p14:creationId xmlns:p14="http://schemas.microsoft.com/office/powerpoint/2010/main" val="7139593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r>
              <a:rPr lang="de-DE" dirty="0" smtClean="0"/>
              <a:t> (1/2)</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3  </a:t>
            </a:r>
            <a:r>
              <a:rPr lang="de-DE" sz="1800" dirty="0" err="1" smtClean="0"/>
              <a:t>meetings</a:t>
            </a:r>
            <a:r>
              <a:rPr lang="de-DE" sz="1800" dirty="0" smtClean="0"/>
              <a:t> on Mon PM2, Tue AM1 </a:t>
            </a:r>
            <a:r>
              <a:rPr lang="de-DE" sz="1800" dirty="0" err="1" smtClean="0"/>
              <a:t>and</a:t>
            </a:r>
            <a:r>
              <a:rPr lang="de-DE" sz="1800" dirty="0" smtClean="0"/>
              <a:t> Tue PM2</a:t>
            </a:r>
          </a:p>
          <a:p>
            <a:pPr lvl="1"/>
            <a:r>
              <a:rPr lang="de-DE" sz="1800" dirty="0" smtClean="0"/>
              <a:t>21 </a:t>
            </a:r>
            <a:r>
              <a:rPr lang="de-DE" sz="1800" dirty="0" err="1" smtClean="0"/>
              <a:t>participants</a:t>
            </a:r>
            <a:r>
              <a:rPr lang="de-DE" sz="1800" dirty="0" smtClean="0"/>
              <a:t> </a:t>
            </a:r>
          </a:p>
          <a:p>
            <a:pPr lvl="1"/>
            <a:endParaRPr lang="de-DE" sz="1800" dirty="0" smtClean="0"/>
          </a:p>
          <a:p>
            <a:r>
              <a:rPr lang="de-DE" sz="1800" dirty="0" smtClean="0"/>
              <a:t>11 </a:t>
            </a:r>
            <a:r>
              <a:rPr lang="de-DE" sz="1800" dirty="0" err="1" smtClean="0"/>
              <a:t>contributions</a:t>
            </a:r>
            <a:r>
              <a:rPr lang="de-DE" sz="1800" dirty="0" smtClean="0"/>
              <a:t>:</a:t>
            </a:r>
            <a:endParaRPr lang="de-DE" sz="1800" dirty="0"/>
          </a:p>
          <a:p>
            <a:pPr marL="352425" indent="0">
              <a:buNone/>
            </a:pPr>
            <a:r>
              <a:rPr lang="en-US" sz="1100" b="1" u="sng" dirty="0"/>
              <a:t>Contribution #1</a:t>
            </a:r>
            <a:r>
              <a:rPr lang="en-US" sz="1100" dirty="0"/>
              <a:t> </a:t>
            </a:r>
            <a:endParaRPr lang="de-DE" sz="1100" dirty="0"/>
          </a:p>
          <a:p>
            <a:pPr marL="352425" indent="0">
              <a:buNone/>
            </a:pPr>
            <a:r>
              <a:rPr lang="en-US" sz="1100" dirty="0"/>
              <a:t>Dan Mittleman (Brown University) “Terahertz wireless communications: A photonics perspective” (19/0256)</a:t>
            </a:r>
            <a:endParaRPr lang="de-DE" sz="1100" dirty="0"/>
          </a:p>
          <a:p>
            <a:pPr marL="352425" indent="0">
              <a:buNone/>
            </a:pPr>
            <a:r>
              <a:rPr lang="en-GB" sz="1100" b="1" dirty="0"/>
              <a:t> </a:t>
            </a:r>
            <a:endParaRPr lang="de-DE" sz="1100" dirty="0"/>
          </a:p>
          <a:p>
            <a:pPr marL="352425" indent="0">
              <a:buNone/>
            </a:pPr>
            <a:r>
              <a:rPr lang="en-US" sz="1100" b="1" u="sng" dirty="0"/>
              <a:t>Contribution #2</a:t>
            </a:r>
            <a:endParaRPr lang="de-DE" sz="1100" dirty="0"/>
          </a:p>
          <a:p>
            <a:pPr marL="352425" indent="0">
              <a:buNone/>
            </a:pPr>
            <a:r>
              <a:rPr lang="en-GB" sz="1100" dirty="0"/>
              <a:t>Tuncer Baykas (</a:t>
            </a:r>
            <a:r>
              <a:rPr lang="en-GB" sz="1100" dirty="0" err="1"/>
              <a:t>Vestel</a:t>
            </a:r>
            <a:r>
              <a:rPr lang="en-GB" sz="1100" dirty="0"/>
              <a:t>),  </a:t>
            </a:r>
            <a:r>
              <a:rPr lang="en-US" sz="1100" dirty="0"/>
              <a:t>“Review of report ITU-R SM.2450” (19/285r1),</a:t>
            </a:r>
            <a:endParaRPr lang="de-DE" sz="1100" dirty="0"/>
          </a:p>
          <a:p>
            <a:pPr marL="352425" indent="0">
              <a:buNone/>
            </a:pPr>
            <a:r>
              <a:rPr lang="en-US" sz="1100" dirty="0"/>
              <a:t>“Works towards the Revision of ITU-R SM.2352-0Report” (19/0275r1)</a:t>
            </a:r>
            <a:endParaRPr lang="de-DE" sz="1100" dirty="0"/>
          </a:p>
          <a:p>
            <a:pPr marL="352425" indent="0">
              <a:buNone/>
            </a:pPr>
            <a:r>
              <a:rPr lang="en-GB" sz="1100" b="1" dirty="0"/>
              <a:t> </a:t>
            </a:r>
            <a:endParaRPr lang="de-DE" sz="1100" dirty="0"/>
          </a:p>
          <a:p>
            <a:pPr marL="352425" indent="0">
              <a:buNone/>
            </a:pPr>
            <a:r>
              <a:rPr lang="en-US" sz="1100" b="1" u="sng" dirty="0"/>
              <a:t>Contribution #3</a:t>
            </a:r>
            <a:endParaRPr lang="de-DE" sz="1100" dirty="0"/>
          </a:p>
          <a:p>
            <a:pPr marL="352425" indent="0">
              <a:buNone/>
            </a:pPr>
            <a:r>
              <a:rPr lang="en-US" sz="1100" dirty="0"/>
              <a:t>Thomas Kürner (TU </a:t>
            </a:r>
            <a:r>
              <a:rPr lang="en-US" sz="1100" dirty="0" err="1"/>
              <a:t>Braunschweig</a:t>
            </a:r>
            <a:r>
              <a:rPr lang="en-US" sz="1100" dirty="0"/>
              <a:t>), “IEEE 802.15 TAG THz Input to the Revision of ITU-R SM.2352” (19/0276)</a:t>
            </a:r>
            <a:endParaRPr lang="de-DE" sz="1100" dirty="0"/>
          </a:p>
          <a:p>
            <a:pPr marL="352425" indent="0">
              <a:buNone/>
            </a:pPr>
            <a:r>
              <a:rPr lang="en-GB" sz="1100" b="1" dirty="0"/>
              <a:t> </a:t>
            </a:r>
            <a:endParaRPr lang="de-DE" sz="1100" dirty="0"/>
          </a:p>
          <a:p>
            <a:pPr marL="352425" indent="0">
              <a:buNone/>
            </a:pPr>
            <a:r>
              <a:rPr lang="en-US" sz="1100" b="1" u="sng" dirty="0"/>
              <a:t>Contribution #4</a:t>
            </a:r>
            <a:endParaRPr lang="de-DE" sz="1100" dirty="0"/>
          </a:p>
          <a:p>
            <a:pPr marL="352425" indent="0">
              <a:buNone/>
            </a:pPr>
            <a:r>
              <a:rPr lang="en-US" sz="1100" dirty="0"/>
              <a:t>Alenka Zajic (Georgia Tech “Measurements and Modeling of THz Chip-to-Chip Channels in Metal Enclosures” (19/0257)</a:t>
            </a:r>
            <a:endParaRPr lang="de-DE" sz="1100" dirty="0"/>
          </a:p>
          <a:p>
            <a:pPr marL="352425" indent="0">
              <a:buNone/>
            </a:pPr>
            <a:r>
              <a:rPr lang="en-US" sz="1100" b="1" dirty="0"/>
              <a:t> </a:t>
            </a:r>
            <a:endParaRPr lang="de-DE" sz="1100" dirty="0"/>
          </a:p>
          <a:p>
            <a:pPr marL="352425" indent="0">
              <a:buNone/>
            </a:pPr>
            <a:r>
              <a:rPr lang="en-US" sz="1100" b="1" u="sng" dirty="0"/>
              <a:t>Contribution #5</a:t>
            </a:r>
            <a:endParaRPr lang="de-DE" sz="1100" dirty="0"/>
          </a:p>
          <a:p>
            <a:pPr marL="352425" indent="0">
              <a:buNone/>
            </a:pPr>
            <a:r>
              <a:rPr lang="en-US" sz="1100" dirty="0"/>
              <a:t>Tae-In Jeon (Korea Maritime and Ocean University), “Propagation of THz </a:t>
            </a:r>
            <a:r>
              <a:rPr lang="en-US" sz="1100" dirty="0" err="1"/>
              <a:t>ps</a:t>
            </a:r>
            <a:r>
              <a:rPr lang="en-US" sz="1100" dirty="0"/>
              <a:t> pulses through the atmosphere” (19/0277)</a:t>
            </a:r>
            <a:endParaRPr lang="de-DE" sz="1100" dirty="0"/>
          </a:p>
          <a:p>
            <a:pPr marL="457200" lvl="1" indent="0">
              <a:buNone/>
            </a:pPr>
            <a:endParaRPr lang="de-DE" sz="1600" dirty="0"/>
          </a:p>
          <a:p>
            <a:pPr marL="457200">
              <a:spcAft>
                <a:spcPts val="0"/>
              </a:spcAft>
              <a:buNone/>
            </a:pPr>
            <a:endParaRPr lang="de-DE" sz="1800" dirty="0"/>
          </a:p>
        </p:txBody>
      </p:sp>
      <p:sp>
        <p:nvSpPr>
          <p:cNvPr id="2" name="Datumsplatzhalter 1"/>
          <p:cNvSpPr>
            <a:spLocks noGrp="1"/>
          </p:cNvSpPr>
          <p:nvPr>
            <p:ph type="dt" sz="half" idx="10"/>
          </p:nvPr>
        </p:nvSpPr>
        <p:spPr/>
        <p:txBody>
          <a:bodyPr/>
          <a:lstStyle/>
          <a:p>
            <a:r>
              <a:rPr lang="en-US" dirty="0" smtClean="0"/>
              <a:t>July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57</a:t>
            </a:fld>
            <a:endParaRPr lang="en-US"/>
          </a:p>
        </p:txBody>
      </p:sp>
    </p:spTree>
    <p:extLst>
      <p:ext uri="{BB962C8B-B14F-4D97-AF65-F5344CB8AC3E}">
        <p14:creationId xmlns:p14="http://schemas.microsoft.com/office/powerpoint/2010/main" val="301671096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r>
              <a:rPr lang="de-DE" dirty="0" smtClean="0"/>
              <a:t> (2/2)</a:t>
            </a:r>
            <a:endParaRPr lang="de-DE" dirty="0"/>
          </a:p>
        </p:txBody>
      </p:sp>
      <p:sp>
        <p:nvSpPr>
          <p:cNvPr id="6" name="Inhaltsplatzhalter 5"/>
          <p:cNvSpPr>
            <a:spLocks noGrp="1"/>
          </p:cNvSpPr>
          <p:nvPr>
            <p:ph idx="1"/>
          </p:nvPr>
        </p:nvSpPr>
        <p:spPr>
          <a:xfrm>
            <a:off x="685800" y="1728942"/>
            <a:ext cx="7772400" cy="4114800"/>
          </a:xfrm>
        </p:spPr>
        <p:txBody>
          <a:bodyPr/>
          <a:lstStyle/>
          <a:p>
            <a:pPr marL="457200" lvl="1" indent="0">
              <a:buNone/>
            </a:pPr>
            <a:endParaRPr lang="de-DE" sz="1100" dirty="0" smtClean="0"/>
          </a:p>
          <a:p>
            <a:pPr marL="0" indent="0">
              <a:buNone/>
            </a:pPr>
            <a:r>
              <a:rPr lang="en-US" sz="1100" b="1" u="sng" dirty="0"/>
              <a:t>Contribution #6</a:t>
            </a:r>
            <a:endParaRPr lang="de-DE" sz="1100" dirty="0"/>
          </a:p>
          <a:p>
            <a:pPr marL="0" indent="0">
              <a:buNone/>
            </a:pPr>
            <a:r>
              <a:rPr lang="en-US" sz="1100" dirty="0"/>
              <a:t>Iwao Hosako (NICT), “Prospect of next ten years R&amp;D on THz communication” (19/0307r1)</a:t>
            </a:r>
            <a:endParaRPr lang="de-DE" sz="1100" dirty="0"/>
          </a:p>
          <a:p>
            <a:pPr marL="0" indent="0">
              <a:buNone/>
            </a:pPr>
            <a:r>
              <a:rPr lang="en-US" sz="1100" b="1" dirty="0"/>
              <a:t> </a:t>
            </a:r>
            <a:endParaRPr lang="de-DE" sz="1100" dirty="0"/>
          </a:p>
          <a:p>
            <a:pPr marL="0" indent="0">
              <a:buNone/>
            </a:pPr>
            <a:r>
              <a:rPr lang="en-US" sz="1100" b="1" u="sng" dirty="0"/>
              <a:t>Contribution #7</a:t>
            </a:r>
            <a:endParaRPr lang="de-DE" sz="1100" dirty="0"/>
          </a:p>
          <a:p>
            <a:pPr marL="0" indent="0">
              <a:buNone/>
            </a:pPr>
            <a:r>
              <a:rPr lang="en-GB" sz="1100" dirty="0"/>
              <a:t>Carlos Castro (</a:t>
            </a:r>
            <a:r>
              <a:rPr lang="en-GB" sz="1100" dirty="0" err="1"/>
              <a:t>Fraunhifer</a:t>
            </a:r>
            <a:r>
              <a:rPr lang="en-GB" sz="1100" dirty="0"/>
              <a:t> HHI), “100 Gb/s Real-Time THz Wireless Link Demonstration” (19/0293)</a:t>
            </a:r>
            <a:endParaRPr lang="de-DE" sz="1100" dirty="0"/>
          </a:p>
          <a:p>
            <a:pPr marL="0" indent="0">
              <a:buNone/>
            </a:pPr>
            <a:r>
              <a:rPr lang="en-GB" sz="1100" b="1" dirty="0"/>
              <a:t> </a:t>
            </a:r>
            <a:endParaRPr lang="de-DE" sz="1100" dirty="0"/>
          </a:p>
          <a:p>
            <a:pPr marL="0" indent="0">
              <a:buNone/>
            </a:pPr>
            <a:r>
              <a:rPr lang="en-US" sz="1100" b="1" u="sng" dirty="0"/>
              <a:t>Contribution #8</a:t>
            </a:r>
            <a:endParaRPr lang="de-DE" sz="1100" dirty="0"/>
          </a:p>
          <a:p>
            <a:pPr marL="0" indent="0">
              <a:buNone/>
            </a:pPr>
            <a:r>
              <a:rPr lang="en-US" sz="1100" dirty="0"/>
              <a:t>Bo </a:t>
            </a:r>
            <a:r>
              <a:rPr lang="en-US" sz="1100" dirty="0" err="1"/>
              <a:t>kum</a:t>
            </a:r>
            <a:r>
              <a:rPr lang="en-US" sz="1100" dirty="0"/>
              <a:t> Jung (TU </a:t>
            </a:r>
            <a:r>
              <a:rPr lang="en-US" sz="1100" dirty="0" err="1"/>
              <a:t>Braunschweig</a:t>
            </a:r>
            <a:r>
              <a:rPr lang="en-US" sz="1100" dirty="0"/>
              <a:t>), “Simulation and Automatic Planning of 300 GHz Backhaul Links - First Results from H2020-ThoR” (19/0278)</a:t>
            </a:r>
            <a:endParaRPr lang="de-DE" sz="1100" dirty="0"/>
          </a:p>
          <a:p>
            <a:pPr marL="0" indent="0">
              <a:buNone/>
            </a:pPr>
            <a:r>
              <a:rPr lang="en-GB" sz="1100" b="1" dirty="0"/>
              <a:t> </a:t>
            </a:r>
            <a:endParaRPr lang="de-DE" sz="1100" dirty="0"/>
          </a:p>
          <a:p>
            <a:pPr marL="0" indent="0">
              <a:buNone/>
            </a:pPr>
            <a:r>
              <a:rPr lang="en-US" sz="1100" b="1" u="sng" dirty="0"/>
              <a:t>Contribution #9</a:t>
            </a:r>
            <a:endParaRPr lang="de-DE" sz="1100" dirty="0"/>
          </a:p>
          <a:p>
            <a:pPr marL="0" indent="0">
              <a:buNone/>
            </a:pPr>
            <a:r>
              <a:rPr lang="en-US" sz="1100" dirty="0"/>
              <a:t>Johannes Eckhardt (TU </a:t>
            </a:r>
            <a:r>
              <a:rPr lang="en-US" sz="1100" dirty="0" err="1"/>
              <a:t>Braunschweig</a:t>
            </a:r>
            <a:r>
              <a:rPr lang="en-US" sz="1100" dirty="0"/>
              <a:t>), “Low THz Band Propagation Measurements for Beyond 5G Vehicular Communications” (19/0279</a:t>
            </a:r>
            <a:r>
              <a:rPr lang="en-US" sz="1100" dirty="0" smtClean="0"/>
              <a:t>)</a:t>
            </a:r>
          </a:p>
          <a:p>
            <a:pPr marL="0" indent="0">
              <a:buNone/>
            </a:pPr>
            <a:endParaRPr lang="de-DE" sz="1100" dirty="0"/>
          </a:p>
          <a:p>
            <a:pPr marL="0" indent="0">
              <a:buNone/>
            </a:pPr>
            <a:r>
              <a:rPr lang="en-US" sz="1100" b="1" u="sng" dirty="0"/>
              <a:t>Contribution #10</a:t>
            </a:r>
            <a:r>
              <a:rPr lang="en-US" sz="1100" dirty="0"/>
              <a:t> </a:t>
            </a:r>
            <a:endParaRPr lang="de-DE" sz="1100" dirty="0"/>
          </a:p>
          <a:p>
            <a:pPr marL="0" indent="0">
              <a:buNone/>
            </a:pPr>
            <a:r>
              <a:rPr lang="en-US" sz="1100" dirty="0"/>
              <a:t>Thomas Kürner (TU </a:t>
            </a:r>
            <a:r>
              <a:rPr lang="en-US" sz="1100" dirty="0" err="1"/>
              <a:t>Brunaschweig</a:t>
            </a:r>
            <a:r>
              <a:rPr lang="en-US" sz="1100" dirty="0"/>
              <a:t>), “Channel Characterization for Intra-Wagon Communication at 60 and 300 GHz Bands” (19/0308)</a:t>
            </a:r>
            <a:endParaRPr lang="de-DE" sz="1100" dirty="0"/>
          </a:p>
          <a:p>
            <a:pPr marL="0" indent="0">
              <a:buNone/>
            </a:pPr>
            <a:r>
              <a:rPr lang="en-US" sz="1100" dirty="0"/>
              <a:t> </a:t>
            </a:r>
            <a:endParaRPr lang="de-DE" sz="1100" dirty="0"/>
          </a:p>
          <a:p>
            <a:pPr marL="0" indent="0">
              <a:buNone/>
            </a:pPr>
            <a:r>
              <a:rPr lang="en-US" sz="1100" b="1" u="sng" dirty="0"/>
              <a:t>Contribution #11</a:t>
            </a:r>
            <a:endParaRPr lang="de-DE" sz="1100" dirty="0"/>
          </a:p>
          <a:p>
            <a:pPr marL="0" indent="0">
              <a:buNone/>
            </a:pPr>
            <a:r>
              <a:rPr lang="en-US" sz="1100" dirty="0"/>
              <a:t>Onur Sahin (</a:t>
            </a:r>
            <a:r>
              <a:rPr lang="en-US" sz="1100" dirty="0" err="1"/>
              <a:t>InterDigital</a:t>
            </a:r>
            <a:r>
              <a:rPr lang="en-US" sz="1100" dirty="0"/>
              <a:t>), “Comparison of 5G NR LDPC and Polar Codes for above 100 </a:t>
            </a:r>
            <a:r>
              <a:rPr lang="en-US" sz="1100" dirty="0" err="1"/>
              <a:t>Gbps</a:t>
            </a:r>
            <a:r>
              <a:rPr lang="en-US" sz="1100" dirty="0"/>
              <a:t> throughputs” (19/0306)</a:t>
            </a:r>
            <a:endParaRPr lang="de-DE" sz="1100" dirty="0"/>
          </a:p>
          <a:p>
            <a:pPr marL="0" indent="0">
              <a:buNone/>
            </a:pPr>
            <a:r>
              <a:rPr lang="en-GB" b="1" dirty="0"/>
              <a:t> </a:t>
            </a:r>
            <a:endParaRPr lang="de-DE" dirty="0"/>
          </a:p>
          <a:p>
            <a:pPr marL="457200" lvl="1" indent="0">
              <a:buNone/>
            </a:pPr>
            <a:endParaRPr lang="de-DE" sz="1600" dirty="0"/>
          </a:p>
          <a:p>
            <a:pPr marL="457200">
              <a:spcAft>
                <a:spcPts val="0"/>
              </a:spcAft>
              <a:buNone/>
            </a:pPr>
            <a:endParaRPr lang="de-DE" sz="1800" dirty="0"/>
          </a:p>
        </p:txBody>
      </p:sp>
      <p:sp>
        <p:nvSpPr>
          <p:cNvPr id="2" name="Datumsplatzhalter 1"/>
          <p:cNvSpPr>
            <a:spLocks noGrp="1"/>
          </p:cNvSpPr>
          <p:nvPr>
            <p:ph type="dt" sz="half" idx="10"/>
          </p:nvPr>
        </p:nvSpPr>
        <p:spPr/>
        <p:txBody>
          <a:bodyPr/>
          <a:lstStyle/>
          <a:p>
            <a:r>
              <a:rPr lang="en-US" dirty="0" smtClean="0"/>
              <a:t>July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58</a:t>
            </a:fld>
            <a:endParaRPr lang="en-US"/>
          </a:p>
        </p:txBody>
      </p:sp>
    </p:spTree>
    <p:extLst>
      <p:ext uri="{BB962C8B-B14F-4D97-AF65-F5344CB8AC3E}">
        <p14:creationId xmlns:p14="http://schemas.microsoft.com/office/powerpoint/2010/main" val="22251557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Tasks </a:t>
            </a:r>
            <a:r>
              <a:rPr lang="de-DE" dirty="0" err="1" smtClean="0"/>
              <a:t>accomplished</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err="1" smtClean="0">
                <a:ea typeface="Times New Roman"/>
              </a:rPr>
              <a:t>Preparation</a:t>
            </a:r>
            <a:r>
              <a:rPr lang="de-DE" sz="1800" dirty="0" smtClean="0">
                <a:ea typeface="Times New Roman"/>
              </a:rPr>
              <a:t> </a:t>
            </a:r>
            <a:r>
              <a:rPr lang="de-DE" sz="1800" dirty="0" err="1" smtClean="0">
                <a:ea typeface="Times New Roman"/>
              </a:rPr>
              <a:t>of</a:t>
            </a:r>
            <a:r>
              <a:rPr lang="de-DE" sz="1800" dirty="0" smtClean="0">
                <a:ea typeface="Times New Roman"/>
              </a:rPr>
              <a:t> </a:t>
            </a:r>
            <a:r>
              <a:rPr lang="de-DE" sz="1800" dirty="0" err="1" smtClean="0">
                <a:ea typeface="Times New Roman"/>
              </a:rPr>
              <a:t>input</a:t>
            </a:r>
            <a:r>
              <a:rPr lang="de-DE" sz="1800" dirty="0" smtClean="0">
                <a:ea typeface="Times New Roman"/>
              </a:rPr>
              <a:t> </a:t>
            </a:r>
            <a:r>
              <a:rPr lang="de-DE" sz="1800" dirty="0" err="1" smtClean="0">
                <a:ea typeface="Times New Roman"/>
              </a:rPr>
              <a:t>document</a:t>
            </a:r>
            <a:r>
              <a:rPr lang="de-DE" sz="1800" dirty="0" smtClean="0">
                <a:ea typeface="Times New Roman"/>
              </a:rPr>
              <a:t> </a:t>
            </a:r>
            <a:r>
              <a:rPr lang="de-DE" sz="1800" dirty="0" err="1" smtClean="0">
                <a:ea typeface="Times New Roman"/>
              </a:rPr>
              <a:t>to</a:t>
            </a:r>
            <a:r>
              <a:rPr lang="de-DE" sz="1800" dirty="0" smtClean="0">
                <a:ea typeface="Times New Roman"/>
              </a:rPr>
              <a:t> ITU-T WP1A:</a:t>
            </a:r>
          </a:p>
          <a:p>
            <a:pPr marL="361950" lvl="1" indent="0">
              <a:spcAft>
                <a:spcPts val="0"/>
              </a:spcAft>
              <a:buNone/>
            </a:pPr>
            <a:r>
              <a:rPr lang="de-DE" sz="1800" dirty="0" smtClean="0">
                <a:ea typeface="Times New Roman"/>
              </a:rPr>
              <a:t>https</a:t>
            </a:r>
            <a:r>
              <a:rPr lang="de-DE" sz="1800" dirty="0">
                <a:ea typeface="Times New Roman"/>
              </a:rPr>
              <a:t>://</a:t>
            </a:r>
            <a:r>
              <a:rPr lang="de-DE" sz="1800" dirty="0" smtClean="0">
                <a:ea typeface="Times New Roman"/>
              </a:rPr>
              <a:t>mentor.ieee.org/802.15/dcn/19/15-19-0276-03-0thz-ieee-802-15-tag-thz-input-to-the-revision-of-itu-r-sm-2352.docx</a:t>
            </a:r>
          </a:p>
          <a:p>
            <a:pPr marL="88900" lvl="1" indent="0">
              <a:spcAft>
                <a:spcPts val="0"/>
              </a:spcAft>
              <a:buNone/>
            </a:pPr>
            <a:endParaRPr lang="de-DE" sz="1800" dirty="0" smtClean="0">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59</a:t>
            </a:fld>
            <a:endParaRPr lang="en-US"/>
          </a:p>
        </p:txBody>
      </p:sp>
    </p:spTree>
    <p:extLst>
      <p:ext uri="{BB962C8B-B14F-4D97-AF65-F5344CB8AC3E}">
        <p14:creationId xmlns:p14="http://schemas.microsoft.com/office/powerpoint/2010/main" val="2571362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2019</a:t>
            </a:r>
          </a:p>
        </p:txBody>
      </p:sp>
      <p:sp>
        <p:nvSpPr>
          <p:cNvPr id="819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Decawave</a:t>
            </a:r>
            <a:endParaRPr lang="en-US" sz="1200"/>
          </a:p>
        </p:txBody>
      </p:sp>
      <p:sp>
        <p:nvSpPr>
          <p:cNvPr id="819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A265D806-93F2-49B3-9696-0C438EB117B2}" type="slidenum">
              <a:rPr lang="en-US" sz="1200" smtClean="0"/>
              <a:pPr>
                <a:defRPr/>
              </a:pPr>
              <a:t>6</a:t>
            </a:fld>
            <a:endParaRPr lang="en-US" sz="1200" smtClean="0"/>
          </a:p>
        </p:txBody>
      </p:sp>
      <p:sp>
        <p:nvSpPr>
          <p:cNvPr id="8197" name="Rectangle 2"/>
          <p:cNvSpPr>
            <a:spLocks noGrp="1" noChangeArrowheads="1"/>
          </p:cNvSpPr>
          <p:nvPr>
            <p:ph type="body" idx="1"/>
          </p:nvPr>
        </p:nvSpPr>
        <p:spPr>
          <a:xfrm>
            <a:off x="685800" y="1600200"/>
            <a:ext cx="8001000" cy="4114800"/>
          </a:xfrm>
        </p:spPr>
        <p:txBody>
          <a:bodyPr/>
          <a:lstStyle/>
          <a:p>
            <a:pPr marL="990600" lvl="1" indent="-533400" fontAlgn="b">
              <a:spcBef>
                <a:spcPts val="0"/>
              </a:spcBef>
              <a:buFontTx/>
              <a:buAutoNum type="arabicPeriod"/>
              <a:defRPr/>
            </a:pPr>
            <a:endParaRPr lang="en-US" sz="800" dirty="0" smtClean="0">
              <a:latin typeface="Arial Rounded MT Bold" pitchFamily="34" charset="0"/>
              <a:cs typeface="Times New Roman" pitchFamily="18" charset="0"/>
            </a:endParaRPr>
          </a:p>
          <a:p>
            <a:pPr marL="0" lvl="1" indent="0" fontAlgn="b">
              <a:lnSpc>
                <a:spcPct val="80000"/>
              </a:lnSpc>
              <a:spcBef>
                <a:spcPts val="1200"/>
              </a:spcBef>
              <a:spcAft>
                <a:spcPts val="0"/>
              </a:spcAft>
              <a:buFontTx/>
              <a:buNone/>
              <a:defRPr/>
            </a:pPr>
            <a:r>
              <a:rPr lang="en-US" sz="2600" dirty="0" smtClean="0">
                <a:solidFill>
                  <a:srgbClr val="000000"/>
                </a:solidFill>
                <a:latin typeface="Arial Rounded MT Bold" pitchFamily="34" charset="0"/>
                <a:ea typeface="ＭＳ Ｐゴシック" pitchFamily="34" charset="-128"/>
                <a:cs typeface="Arial" pitchFamily="34" charset="0"/>
              </a:rPr>
              <a:t>Vehicular </a:t>
            </a:r>
            <a:r>
              <a:rPr lang="en-US" sz="2600" dirty="0">
                <a:solidFill>
                  <a:srgbClr val="000000"/>
                </a:solidFill>
                <a:latin typeface="Arial Rounded MT Bold" pitchFamily="34" charset="0"/>
                <a:ea typeface="ＭＳ Ｐゴシック" pitchFamily="34" charset="-128"/>
                <a:cs typeface="Arial" pitchFamily="34" charset="0"/>
              </a:rPr>
              <a:t>Assistive Technology (VAT) IG:</a:t>
            </a:r>
          </a:p>
          <a:p>
            <a:pPr marL="914400" lvl="1" indent="-457200" fontAlgn="b">
              <a:lnSpc>
                <a:spcPct val="80000"/>
              </a:lnSpc>
              <a:buFont typeface="+mj-lt"/>
              <a:buAutoNum type="arabicPeriod"/>
              <a:defRPr/>
            </a:pPr>
            <a:r>
              <a:rPr lang="en-US" sz="2000" dirty="0">
                <a:latin typeface="Arial Rounded MT Bold" pitchFamily="34" charset="0"/>
                <a:cs typeface="Times New Roman" pitchFamily="18" charset="0"/>
              </a:rPr>
              <a:t>Discuss opportunities for OWC standards </a:t>
            </a:r>
            <a:r>
              <a:rPr lang="en-US" sz="2000" dirty="0" smtClean="0">
                <a:latin typeface="Arial Rounded MT Bold" pitchFamily="34" charset="0"/>
                <a:cs typeface="Times New Roman" pitchFamily="18" charset="0"/>
              </a:rPr>
              <a:t>work for V2V and V2B communications</a:t>
            </a:r>
          </a:p>
          <a:p>
            <a:pPr marL="990600" lvl="1" indent="-533400" fontAlgn="b">
              <a:spcBef>
                <a:spcPts val="0"/>
              </a:spcBef>
              <a:buFontTx/>
              <a:buAutoNum type="arabicPeriod"/>
              <a:defRPr/>
            </a:pPr>
            <a:r>
              <a:rPr lang="en-US" sz="2000" dirty="0">
                <a:solidFill>
                  <a:srgbClr val="000000"/>
                </a:solidFill>
                <a:latin typeface="Arial Rounded MT Bold" pitchFamily="34" charset="0"/>
                <a:cs typeface="Arial" charset="0"/>
              </a:rPr>
              <a:t>Define potential Standards opportunity</a:t>
            </a:r>
          </a:p>
          <a:p>
            <a:pPr marL="990600" lvl="1" indent="-533400" fontAlgn="b">
              <a:spcBef>
                <a:spcPts val="0"/>
              </a:spcBef>
              <a:buFontTx/>
              <a:buAutoNum type="arabicPeriod"/>
              <a:defRPr/>
            </a:pPr>
            <a:r>
              <a:rPr lang="en-US" sz="2000" dirty="0">
                <a:solidFill>
                  <a:srgbClr val="000000"/>
                </a:solidFill>
                <a:latin typeface="Arial Rounded MT Bold" pitchFamily="34" charset="0"/>
                <a:cs typeface="Arial" charset="0"/>
              </a:rPr>
              <a:t>Evaluate if Study Group is </a:t>
            </a:r>
            <a:r>
              <a:rPr lang="en-US" sz="2000" dirty="0" smtClean="0">
                <a:solidFill>
                  <a:srgbClr val="000000"/>
                </a:solidFill>
                <a:latin typeface="Arial Rounded MT Bold" pitchFamily="34" charset="0"/>
                <a:cs typeface="Arial" charset="0"/>
              </a:rPr>
              <a:t>warranted</a:t>
            </a:r>
            <a:endParaRPr lang="en-US" sz="2000" dirty="0">
              <a:latin typeface="Arial Rounded MT Bold" pitchFamily="34" charset="0"/>
              <a:cs typeface="Times New Roman" pitchFamily="18" charset="0"/>
            </a:endParaRPr>
          </a:p>
          <a:p>
            <a:pPr marL="863600" lvl="2" indent="-400050" fontAlgn="b">
              <a:lnSpc>
                <a:spcPct val="80000"/>
              </a:lnSpc>
              <a:spcBef>
                <a:spcPct val="0"/>
              </a:spcBef>
              <a:spcAft>
                <a:spcPts val="300"/>
              </a:spcAft>
              <a:buFontTx/>
              <a:buAutoNum type="arabicPeriod"/>
              <a:defRPr/>
            </a:pPr>
            <a:endParaRPr lang="en-US" sz="2000" dirty="0">
              <a:solidFill>
                <a:srgbClr val="000000"/>
              </a:solidFill>
              <a:latin typeface="Arial Rounded MT Bold" pitchFamily="34" charset="0"/>
              <a:ea typeface="ＭＳ Ｐゴシック" pitchFamily="34" charset="-128"/>
              <a:cs typeface="Arial" pitchFamily="34" charset="0"/>
            </a:endParaRPr>
          </a:p>
          <a:p>
            <a:pPr marL="0" indent="0" fontAlgn="b">
              <a:lnSpc>
                <a:spcPct val="80000"/>
              </a:lnSpc>
              <a:spcBef>
                <a:spcPct val="0"/>
              </a:spcBef>
              <a:spcAft>
                <a:spcPts val="300"/>
              </a:spcAft>
              <a:buNone/>
              <a:defRPr/>
            </a:pPr>
            <a:r>
              <a:rPr lang="en-US" sz="2600" dirty="0" smtClean="0">
                <a:solidFill>
                  <a:srgbClr val="000000"/>
                </a:solidFill>
                <a:latin typeface="Arial Rounded MT Bold" pitchFamily="34" charset="0"/>
                <a:ea typeface="ＭＳ Ｐゴシック" pitchFamily="34" charset="-128"/>
                <a:cs typeface="Arial" pitchFamily="34" charset="0"/>
              </a:rPr>
              <a:t>Profiles Interest Group</a:t>
            </a:r>
          </a:p>
          <a:p>
            <a:pPr marL="914400" lvl="1" indent="-514350" fontAlgn="b">
              <a:lnSpc>
                <a:spcPct val="80000"/>
              </a:lnSpc>
              <a:spcBef>
                <a:spcPct val="0"/>
              </a:spcBef>
              <a:spcAft>
                <a:spcPts val="300"/>
              </a:spcAft>
              <a:buFont typeface="+mj-lt"/>
              <a:buAutoNum type="arabicPeriod"/>
              <a:defRPr/>
            </a:pPr>
            <a:r>
              <a:rPr lang="en-US" sz="2000" dirty="0" smtClean="0">
                <a:solidFill>
                  <a:srgbClr val="000000"/>
                </a:solidFill>
                <a:latin typeface="Arial Rounded MT Bold" pitchFamily="34" charset="0"/>
                <a:ea typeface="ＭＳ Ｐゴシック" pitchFamily="34" charset="-128"/>
                <a:cs typeface="Arial" pitchFamily="34" charset="0"/>
              </a:rPr>
              <a:t>Assemble major 15.4 use cases and identify what 15.4 features and settings are used</a:t>
            </a:r>
          </a:p>
          <a:p>
            <a:pPr marL="914400" lvl="1" indent="-514350" fontAlgn="b">
              <a:lnSpc>
                <a:spcPct val="80000"/>
              </a:lnSpc>
              <a:spcBef>
                <a:spcPct val="0"/>
              </a:spcBef>
              <a:spcAft>
                <a:spcPts val="300"/>
              </a:spcAft>
              <a:buFont typeface="+mj-lt"/>
              <a:buAutoNum type="arabicPeriod"/>
              <a:defRPr/>
            </a:pPr>
            <a:r>
              <a:rPr lang="en-US" sz="2000" dirty="0" smtClean="0">
                <a:solidFill>
                  <a:srgbClr val="000000"/>
                </a:solidFill>
                <a:latin typeface="Arial Rounded MT Bold" pitchFamily="34" charset="0"/>
                <a:ea typeface="ＭＳ Ｐゴシック" pitchFamily="34" charset="-128"/>
                <a:cs typeface="Arial" pitchFamily="34" charset="0"/>
              </a:rPr>
              <a:t>Publish results on 802.15 web site for standards and industry use.</a:t>
            </a:r>
          </a:p>
          <a:p>
            <a:pPr marL="0" lvl="1" indent="0" fontAlgn="b">
              <a:lnSpc>
                <a:spcPct val="80000"/>
              </a:lnSpc>
              <a:spcBef>
                <a:spcPts val="1200"/>
              </a:spcBef>
              <a:spcAft>
                <a:spcPts val="0"/>
              </a:spcAft>
              <a:buFontTx/>
              <a:buNone/>
              <a:defRPr/>
            </a:pPr>
            <a:r>
              <a:rPr lang="en-US" sz="2600" dirty="0">
                <a:solidFill>
                  <a:srgbClr val="000000"/>
                </a:solidFill>
                <a:latin typeface="Arial Rounded MT Bold" pitchFamily="34" charset="0"/>
                <a:ea typeface="ＭＳ Ｐゴシック" pitchFamily="34" charset="-128"/>
                <a:cs typeface="Arial" pitchFamily="34" charset="0"/>
              </a:rPr>
              <a:t>THz </a:t>
            </a:r>
            <a:r>
              <a:rPr lang="en-US" sz="2600" dirty="0" smtClean="0">
                <a:solidFill>
                  <a:srgbClr val="000000"/>
                </a:solidFill>
                <a:latin typeface="Arial Rounded MT Bold" pitchFamily="34" charset="0"/>
                <a:ea typeface="ＭＳ Ｐゴシック" pitchFamily="34" charset="-128"/>
                <a:cs typeface="Arial" pitchFamily="34" charset="0"/>
              </a:rPr>
              <a:t>Technical Advisory </a:t>
            </a:r>
            <a:r>
              <a:rPr lang="en-US" sz="2600" dirty="0">
                <a:solidFill>
                  <a:srgbClr val="000000"/>
                </a:solidFill>
                <a:latin typeface="Arial Rounded MT Bold" pitchFamily="34" charset="0"/>
                <a:ea typeface="ＭＳ Ｐゴシック" pitchFamily="34" charset="-128"/>
                <a:cs typeface="Arial" pitchFamily="34" charset="0"/>
              </a:rPr>
              <a:t>Group:</a:t>
            </a:r>
          </a:p>
          <a:p>
            <a:pPr marL="863600" lvl="2" indent="-400050" fontAlgn="b">
              <a:lnSpc>
                <a:spcPct val="80000"/>
              </a:lnSpc>
              <a:spcBef>
                <a:spcPct val="0"/>
              </a:spcBef>
              <a:spcAft>
                <a:spcPts val="300"/>
              </a:spcAft>
              <a:buFontTx/>
              <a:buAutoNum type="arabicPeriod"/>
              <a:defRPr/>
            </a:pPr>
            <a:r>
              <a:rPr lang="en-US" sz="2000" dirty="0">
                <a:solidFill>
                  <a:srgbClr val="000000"/>
                </a:solidFill>
                <a:latin typeface="Arial Rounded MT Bold" pitchFamily="34" charset="0"/>
                <a:ea typeface="ＭＳ Ｐゴシック" pitchFamily="34" charset="-128"/>
                <a:cs typeface="Arial" pitchFamily="34" charset="0"/>
              </a:rPr>
              <a:t>Review &amp; discuss current state of technology</a:t>
            </a:r>
          </a:p>
          <a:p>
            <a:pPr marL="863600" lvl="2" indent="-400050" fontAlgn="b">
              <a:lnSpc>
                <a:spcPct val="80000"/>
              </a:lnSpc>
              <a:spcBef>
                <a:spcPct val="0"/>
              </a:spcBef>
              <a:spcAft>
                <a:spcPts val="300"/>
              </a:spcAft>
              <a:buFontTx/>
              <a:buAutoNum type="arabicPeriod"/>
              <a:defRPr/>
            </a:pPr>
            <a:r>
              <a:rPr lang="en-US" sz="2000" dirty="0">
                <a:solidFill>
                  <a:srgbClr val="000000"/>
                </a:solidFill>
                <a:latin typeface="Arial Rounded MT Bold" pitchFamily="34" charset="0"/>
                <a:ea typeface="ＭＳ Ｐゴシック" pitchFamily="34" charset="-128"/>
                <a:cs typeface="Arial" pitchFamily="34" charset="0"/>
              </a:rPr>
              <a:t>Evaluate any potential Standards </a:t>
            </a:r>
            <a:r>
              <a:rPr lang="en-US" sz="2000" dirty="0" smtClean="0">
                <a:solidFill>
                  <a:srgbClr val="000000"/>
                </a:solidFill>
                <a:latin typeface="Arial Rounded MT Bold" pitchFamily="34" charset="0"/>
                <a:ea typeface="ＭＳ Ｐゴシック" pitchFamily="34" charset="-128"/>
                <a:cs typeface="Arial" pitchFamily="34" charset="0"/>
              </a:rPr>
              <a:t>opportunities</a:t>
            </a:r>
            <a:endParaRPr lang="en-US" sz="2000" dirty="0">
              <a:solidFill>
                <a:srgbClr val="000000"/>
              </a:solidFill>
              <a:latin typeface="Arial Rounded MT Bold" pitchFamily="34" charset="0"/>
              <a:ea typeface="ＭＳ Ｐゴシック" pitchFamily="34" charset="-128"/>
              <a:cs typeface="Arial" pitchFamily="34" charset="0"/>
            </a:endParaRPr>
          </a:p>
        </p:txBody>
      </p:sp>
      <p:sp>
        <p:nvSpPr>
          <p:cNvPr id="8198" name="Rectangle 3"/>
          <p:cNvSpPr>
            <a:spLocks noGrp="1" noChangeArrowheads="1"/>
          </p:cNvSpPr>
          <p:nvPr>
            <p:ph type="title"/>
          </p:nvPr>
        </p:nvSpPr>
        <p:spPr/>
        <p:txBody>
          <a:bodyPr/>
          <a:lstStyle/>
          <a:p>
            <a:pPr>
              <a:defRPr/>
            </a:pPr>
            <a:r>
              <a:rPr lang="en-US" sz="3200" dirty="0" smtClean="0"/>
              <a:t>Vienna </a:t>
            </a:r>
            <a:r>
              <a:rPr lang="en-US" sz="3200" dirty="0"/>
              <a:t>Session Objectives</a:t>
            </a:r>
            <a:br>
              <a:rPr lang="en-US" sz="3200" dirty="0"/>
            </a:br>
            <a:r>
              <a:rPr lang="en-US" sz="3200" dirty="0" smtClean="0"/>
              <a:t>July 14-19, 2019</a:t>
            </a:r>
            <a:endParaRPr lang="en-US" sz="32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60</a:t>
            </a:fld>
            <a:endParaRPr lang="en-US"/>
          </a:p>
        </p:txBody>
      </p:sp>
      <p:sp>
        <p:nvSpPr>
          <p:cNvPr id="4098" name="Rectangle 2"/>
          <p:cNvSpPr>
            <a:spLocks noGrp="1" noChangeArrowheads="1"/>
          </p:cNvSpPr>
          <p:nvPr>
            <p:ph type="title"/>
          </p:nvPr>
        </p:nvSpPr>
        <p:spPr>
          <a:ln/>
        </p:spPr>
        <p:txBody>
          <a:bodyPr/>
          <a:lstStyle/>
          <a:p>
            <a:r>
              <a:rPr lang="de-DE" sz="3200" dirty="0" smtClean="0"/>
              <a:t>TAG </a:t>
            </a:r>
            <a:r>
              <a:rPr lang="de-DE" sz="3200" dirty="0" err="1" smtClean="0"/>
              <a:t>THz</a:t>
            </a:r>
            <a:r>
              <a:rPr lang="de-DE" sz="3200" dirty="0" smtClean="0"/>
              <a:t> Motion on Text on Input </a:t>
            </a:r>
            <a:r>
              <a:rPr lang="de-DE" sz="3200" dirty="0" err="1" smtClean="0"/>
              <a:t>to</a:t>
            </a:r>
            <a:r>
              <a:rPr lang="de-DE" sz="3200" dirty="0" smtClean="0"/>
              <a:t> ITU-R WP1A </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request that the text proposal contained in </a:t>
            </a:r>
            <a:r>
              <a:rPr lang="en-US" sz="2000" i="1" dirty="0"/>
              <a:t>15-19-0276-03-0thz-ieee-802-15-tag-thz-input-to-the-revision-of-itu-r-sm-2352  </a:t>
            </a:r>
            <a:r>
              <a:rPr lang="en-US" sz="2000" i="1" dirty="0" smtClean="0"/>
              <a:t>be approved for submission to the WG for its approval and further submission to 802.18.</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a:t> Iwao Hosako</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smtClean="0">
                <a:solidFill>
                  <a:schemeClr val="tx1"/>
                </a:solidFill>
                <a:latin typeface="+mn-lt"/>
                <a:ea typeface="+mn-ea"/>
                <a:cs typeface="+mn-cs"/>
              </a:rPr>
              <a:t>by</a:t>
            </a:r>
            <a:r>
              <a:rPr lang="de-DE" sz="2000" dirty="0" smtClean="0">
                <a:solidFill>
                  <a:schemeClr val="tx1"/>
                </a:solidFill>
                <a:latin typeface="+mn-lt"/>
                <a:ea typeface="+mn-ea"/>
                <a:cs typeface="+mn-cs"/>
              </a:rPr>
              <a:t>: Jörg Robert</a:t>
            </a:r>
            <a:endParaRPr lang="de-DE" sz="2000" dirty="0">
              <a:solidFill>
                <a:schemeClr val="tx1"/>
              </a:solidFill>
              <a:latin typeface="+mn-lt"/>
              <a:ea typeface="+mn-ea"/>
              <a:cs typeface="+mn-cs"/>
            </a:endParaRPr>
          </a:p>
          <a:p>
            <a:r>
              <a:rPr lang="de-DE" sz="2000" dirty="0" smtClean="0"/>
              <a:t>5 /0/0</a:t>
            </a:r>
            <a:endParaRPr lang="de-DE" sz="2000" dirty="0">
              <a:solidFill>
                <a:schemeClr val="tx1"/>
              </a:solidFill>
              <a:latin typeface="+mn-lt"/>
              <a:ea typeface="+mn-ea"/>
              <a:cs typeface="+mn-cs"/>
            </a:endParaRPr>
          </a:p>
          <a:p>
            <a:endParaRPr lang="de-DE" sz="1800" dirty="0"/>
          </a:p>
        </p:txBody>
      </p:sp>
    </p:spTree>
    <p:extLst>
      <p:ext uri="{BB962C8B-B14F-4D97-AF65-F5344CB8AC3E}">
        <p14:creationId xmlns:p14="http://schemas.microsoft.com/office/powerpoint/2010/main" val="425278499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61</a:t>
            </a:fld>
            <a:endParaRPr lang="en-US"/>
          </a:p>
        </p:txBody>
      </p:sp>
      <p:sp>
        <p:nvSpPr>
          <p:cNvPr id="4098" name="Rectangle 2"/>
          <p:cNvSpPr>
            <a:spLocks noGrp="1" noChangeArrowheads="1"/>
          </p:cNvSpPr>
          <p:nvPr>
            <p:ph type="title"/>
          </p:nvPr>
        </p:nvSpPr>
        <p:spPr>
          <a:ln/>
        </p:spPr>
        <p:txBody>
          <a:bodyPr/>
          <a:lstStyle/>
          <a:p>
            <a:r>
              <a:rPr lang="de-DE" sz="3200" dirty="0" smtClean="0"/>
              <a:t>WG Motion on Text </a:t>
            </a:r>
            <a:r>
              <a:rPr lang="de-DE" sz="3200" dirty="0" err="1" smtClean="0"/>
              <a:t>for</a:t>
            </a:r>
            <a:r>
              <a:rPr lang="de-DE" sz="3200" dirty="0" smtClean="0"/>
              <a:t> Response </a:t>
            </a:r>
            <a:r>
              <a:rPr lang="de-DE" sz="3200" dirty="0" err="1" smtClean="0"/>
              <a:t>to</a:t>
            </a:r>
            <a:r>
              <a:rPr lang="de-DE" sz="3200" dirty="0" smtClean="0"/>
              <a:t> ITU-R WP1A</a:t>
            </a:r>
            <a:endParaRPr lang="de-DE" sz="3200" dirty="0"/>
          </a:p>
        </p:txBody>
      </p:sp>
      <p:sp>
        <p:nvSpPr>
          <p:cNvPr id="4099" name="Rectangle 3"/>
          <p:cNvSpPr>
            <a:spLocks noGrp="1" noChangeArrowheads="1"/>
          </p:cNvSpPr>
          <p:nvPr>
            <p:ph type="body" idx="1"/>
          </p:nvPr>
        </p:nvSpPr>
        <p:spPr>
          <a:ln/>
        </p:spPr>
        <p:txBody>
          <a:bodyPr/>
          <a:lstStyle/>
          <a:p>
            <a:pPr lvl="0"/>
            <a:r>
              <a:rPr lang="en-US" sz="2000" dirty="0" smtClean="0"/>
              <a:t>Motion:</a:t>
            </a:r>
            <a:r>
              <a:rPr lang="en-US" sz="2000" i="1" dirty="0" smtClean="0"/>
              <a:t> request that the </a:t>
            </a:r>
            <a:r>
              <a:rPr lang="en-US" sz="2000" dirty="0" smtClean="0"/>
              <a:t> </a:t>
            </a:r>
            <a:r>
              <a:rPr lang="en-US" sz="2000" i="1" dirty="0" smtClean="0"/>
              <a:t>text proposal contained in </a:t>
            </a:r>
            <a:r>
              <a:rPr lang="en-US" sz="2000" i="1" dirty="0"/>
              <a:t>1 15-19-0276-03-0thz-ieee-802-15-tag-thz-input-to-the-revision-of-itu-r-sm-2352  </a:t>
            </a:r>
            <a:r>
              <a:rPr lang="en-US" sz="2000" i="1" dirty="0" smtClean="0"/>
              <a:t>be approved by the WG for further submission to 802.18. </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endParaRPr lang="de-DE" sz="2000" dirty="0" smtClean="0">
              <a:solidFill>
                <a:schemeClr val="tx1"/>
              </a:solidFill>
              <a:latin typeface="+mn-lt"/>
              <a:ea typeface="+mn-ea"/>
              <a:cs typeface="+mn-cs"/>
            </a:endParaRPr>
          </a:p>
          <a:p>
            <a:r>
              <a:rPr lang="de-DE" sz="2000" dirty="0" err="1" smtClean="0"/>
              <a:t>Seonded</a:t>
            </a:r>
            <a:r>
              <a:rPr lang="de-DE" sz="2000" dirty="0" smtClean="0"/>
              <a:t> </a:t>
            </a:r>
            <a:r>
              <a:rPr lang="de-DE" sz="2000" dirty="0" err="1" smtClean="0"/>
              <a:t>by</a:t>
            </a:r>
            <a:r>
              <a:rPr lang="de-DE" sz="2000" dirty="0" smtClean="0"/>
              <a:t>: </a:t>
            </a:r>
            <a:endParaRPr lang="de-DE" sz="2000" dirty="0">
              <a:solidFill>
                <a:schemeClr val="tx1"/>
              </a:solidFill>
              <a:latin typeface="+mn-lt"/>
              <a:ea typeface="+mn-ea"/>
              <a:cs typeface="+mn-cs"/>
            </a:endParaRPr>
          </a:p>
          <a:p>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extLst>
      <p:ext uri="{BB962C8B-B14F-4D97-AF65-F5344CB8AC3E}">
        <p14:creationId xmlns:p14="http://schemas.microsoft.com/office/powerpoint/2010/main" val="17705614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a:t>
            </a:r>
            <a:r>
              <a:rPr lang="de-DE" dirty="0" err="1" smtClean="0"/>
              <a:t>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Meetings of </a:t>
            </a:r>
            <a:r>
              <a:rPr lang="de-DE" sz="1800" dirty="0" err="1" smtClean="0">
                <a:ea typeface="Times New Roman"/>
              </a:rPr>
              <a:t>the</a:t>
            </a:r>
            <a:r>
              <a:rPr lang="de-DE" sz="1800" dirty="0" smtClean="0">
                <a:ea typeface="Times New Roman"/>
              </a:rPr>
              <a:t> TAG </a:t>
            </a:r>
            <a:r>
              <a:rPr lang="de-DE" sz="1800" dirty="0" err="1" smtClean="0">
                <a:ea typeface="Times New Roman"/>
              </a:rPr>
              <a:t>THz</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de-DE" sz="1800" dirty="0" smtClean="0">
                <a:solidFill>
                  <a:srgbClr val="000000"/>
                </a:solidFill>
              </a:rPr>
              <a:t>May 2020 @ IEEE 802 Wireless Interim, </a:t>
            </a:r>
            <a:r>
              <a:rPr lang="de-DE" sz="1800" dirty="0" err="1" smtClean="0">
                <a:solidFill>
                  <a:srgbClr val="000000"/>
                </a:solidFill>
              </a:rPr>
              <a:t>Warsaw</a:t>
            </a:r>
            <a:r>
              <a:rPr lang="de-DE" sz="1800" dirty="0" smtClean="0">
                <a:solidFill>
                  <a:srgbClr val="000000"/>
                </a:solidFill>
              </a:rPr>
              <a:t>, </a:t>
            </a:r>
            <a:r>
              <a:rPr lang="de-DE" sz="1800" dirty="0" err="1" smtClean="0">
                <a:solidFill>
                  <a:srgbClr val="000000"/>
                </a:solidFill>
              </a:rPr>
              <a:t>Poland</a:t>
            </a:r>
            <a:endParaRPr lang="de-DE" sz="1800" dirty="0" smtClean="0">
              <a:solidFill>
                <a:srgbClr val="000000"/>
              </a:solidFill>
            </a:endParaRPr>
          </a:p>
          <a:p>
            <a:pPr marL="698500" lvl="2" indent="-266700">
              <a:spcAft>
                <a:spcPts val="0"/>
              </a:spcAft>
              <a:buFont typeface="Arial" pitchFamily="34" charset="0"/>
              <a:buChar char="•"/>
            </a:pPr>
            <a:r>
              <a:rPr lang="de-DE" sz="1800" dirty="0" smtClean="0">
                <a:solidFill>
                  <a:srgbClr val="000000"/>
                </a:solidFill>
              </a:rPr>
              <a:t>November 2020 @ IEEE 802 </a:t>
            </a:r>
            <a:r>
              <a:rPr lang="de-DE" sz="1800" dirty="0" err="1" smtClean="0">
                <a:solidFill>
                  <a:srgbClr val="000000"/>
                </a:solidFill>
              </a:rPr>
              <a:t>Plenary</a:t>
            </a:r>
            <a:r>
              <a:rPr lang="de-DE" sz="1800" dirty="0" smtClean="0">
                <a:solidFill>
                  <a:srgbClr val="000000"/>
                </a:solidFill>
              </a:rPr>
              <a:t>, Bangkok, Thailand</a:t>
            </a:r>
          </a:p>
          <a:p>
            <a:pPr marL="698500" lvl="2" indent="-266700">
              <a:spcAft>
                <a:spcPts val="0"/>
              </a:spcAft>
              <a:buNone/>
            </a:pPr>
            <a:endParaRPr lang="en-US" sz="1800" dirty="0" smtClean="0">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62</a:t>
            </a:fld>
            <a:endParaRPr lang="en-US"/>
          </a:p>
        </p:txBody>
      </p:sp>
    </p:spTree>
    <p:extLst>
      <p:ext uri="{BB962C8B-B14F-4D97-AF65-F5344CB8AC3E}">
        <p14:creationId xmlns:p14="http://schemas.microsoft.com/office/powerpoint/2010/main" val="71219364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457200" y="273600"/>
            <a:ext cx="8228880" cy="1144440"/>
          </a:xfrm>
          <a:prstGeom prst="rect">
            <a:avLst/>
          </a:prstGeom>
          <a:noFill/>
          <a:ln>
            <a:noFill/>
          </a:ln>
        </p:spPr>
        <p:style>
          <a:lnRef idx="0">
            <a:scrgbClr r="0" g="0" b="0"/>
          </a:lnRef>
          <a:fillRef idx="0">
            <a:scrgbClr r="0" g="0" b="0"/>
          </a:fillRef>
          <a:effectRef idx="0">
            <a:scrgbClr r="0" g="0" b="0"/>
          </a:effectRef>
          <a:fontRef idx="minor"/>
        </p:style>
      </p:sp>
      <p:sp>
        <p:nvSpPr>
          <p:cNvPr id="94" name="CustomShape 2"/>
          <p:cNvSpPr/>
          <p:nvPr/>
        </p:nvSpPr>
        <p:spPr>
          <a:xfrm>
            <a:off x="457200" y="2617560"/>
            <a:ext cx="8228880" cy="1950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3200" b="0" strike="noStrike" spc="-1">
                <a:latin typeface="Arial"/>
              </a:rPr>
              <a:t>Closing report for TG 9ma</a:t>
            </a:r>
          </a:p>
          <a:p>
            <a:pPr algn="ctr">
              <a:lnSpc>
                <a:spcPct val="100000"/>
              </a:lnSpc>
            </a:pPr>
            <a:endParaRPr lang="en-US" sz="3200" b="0" strike="noStrike" spc="-1">
              <a:latin typeface="Arial"/>
            </a:endParaRPr>
          </a:p>
          <a:p>
            <a:pPr algn="ctr">
              <a:lnSpc>
                <a:spcPct val="100000"/>
              </a:lnSpc>
            </a:pPr>
            <a:r>
              <a:rPr lang="en-US" sz="3200" b="0" strike="noStrike" spc="-1">
                <a:latin typeface="Arial"/>
              </a:rPr>
              <a:t>July 15, 2019</a:t>
            </a:r>
          </a:p>
          <a:p>
            <a:pPr algn="ctr">
              <a:lnSpc>
                <a:spcPct val="100000"/>
              </a:lnSpc>
            </a:pPr>
            <a:r>
              <a:rPr lang="en-US" sz="3200" b="0" strike="noStrike" spc="-1">
                <a:latin typeface="Arial"/>
              </a:rPr>
              <a:t>Tero Kivinen</a:t>
            </a:r>
          </a:p>
        </p:txBody>
      </p:sp>
    </p:spTree>
    <p:extLst>
      <p:ext uri="{BB962C8B-B14F-4D97-AF65-F5344CB8AC3E}">
        <p14:creationId xmlns:p14="http://schemas.microsoft.com/office/powerpoint/2010/main" val="1991604459"/>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685800" y="685440"/>
            <a:ext cx="7769520" cy="1064160"/>
          </a:xfrm>
          <a:prstGeom prst="rect">
            <a:avLst/>
          </a:prstGeom>
          <a:noFill/>
          <a:ln>
            <a:noFill/>
          </a:ln>
        </p:spPr>
        <p:style>
          <a:lnRef idx="0">
            <a:scrgbClr r="0" g="0" b="0"/>
          </a:lnRef>
          <a:fillRef idx="0">
            <a:scrgbClr r="0" g="0" b="0"/>
          </a:fillRef>
          <a:effectRef idx="0">
            <a:scrgbClr r="0" g="0" b="0"/>
          </a:effectRef>
          <a:fontRef idx="minor"/>
        </p:style>
      </p:sp>
      <p:sp>
        <p:nvSpPr>
          <p:cNvPr id="96" name="CustomShape 2"/>
          <p:cNvSpPr/>
          <p:nvPr/>
        </p:nvSpPr>
        <p:spPr>
          <a:xfrm>
            <a:off x="438120" y="602280"/>
            <a:ext cx="8228160" cy="670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solidFill>
                  <a:srgbClr val="000000"/>
                </a:solidFill>
                <a:latin typeface="Arial"/>
                <a:ea typeface="DejaVu Sans"/>
              </a:rPr>
              <a:t>Work Plan</a:t>
            </a:r>
            <a:endParaRPr lang="en-US" sz="4400" b="0" strike="noStrike" spc="-1">
              <a:latin typeface="Arial"/>
            </a:endParaRPr>
          </a:p>
        </p:txBody>
      </p:sp>
      <p:sp>
        <p:nvSpPr>
          <p:cNvPr id="97" name="CustomShape 3"/>
          <p:cNvSpPr/>
          <p:nvPr/>
        </p:nvSpPr>
        <p:spPr>
          <a:xfrm>
            <a:off x="457200" y="1604520"/>
            <a:ext cx="8228160" cy="39762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292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Resolve PAR and CSD comments</a:t>
            </a:r>
            <a:endParaRPr lang="en-US" sz="3200" b="0" strike="noStrike" spc="-1">
              <a:latin typeface="Arial"/>
            </a:endParaRPr>
          </a:p>
          <a:p>
            <a:pPr marL="432000" indent="-32292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Start working on the draft document</a:t>
            </a:r>
            <a:endParaRPr lang="en-US" sz="3200" b="0" strike="noStrike" spc="-1">
              <a:latin typeface="Arial"/>
            </a:endParaRPr>
          </a:p>
        </p:txBody>
      </p:sp>
    </p:spTree>
    <p:extLst>
      <p:ext uri="{BB962C8B-B14F-4D97-AF65-F5344CB8AC3E}">
        <p14:creationId xmlns:p14="http://schemas.microsoft.com/office/powerpoint/2010/main" val="2104441189"/>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685800" y="685440"/>
            <a:ext cx="7769520" cy="1064160"/>
          </a:xfrm>
          <a:prstGeom prst="rect">
            <a:avLst/>
          </a:prstGeom>
          <a:noFill/>
          <a:ln>
            <a:noFill/>
          </a:ln>
        </p:spPr>
        <p:style>
          <a:lnRef idx="0">
            <a:scrgbClr r="0" g="0" b="0"/>
          </a:lnRef>
          <a:fillRef idx="0">
            <a:scrgbClr r="0" g="0" b="0"/>
          </a:fillRef>
          <a:effectRef idx="0">
            <a:scrgbClr r="0" g="0" b="0"/>
          </a:effectRef>
          <a:fontRef idx="minor"/>
        </p:style>
      </p:sp>
      <p:sp>
        <p:nvSpPr>
          <p:cNvPr id="99" name="CustomShape 2"/>
          <p:cNvSpPr/>
          <p:nvPr/>
        </p:nvSpPr>
        <p:spPr>
          <a:xfrm>
            <a:off x="438120" y="602280"/>
            <a:ext cx="8228160" cy="670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solidFill>
                  <a:srgbClr val="000000"/>
                </a:solidFill>
                <a:latin typeface="Arial"/>
                <a:ea typeface="DejaVu Sans"/>
              </a:rPr>
              <a:t>Scope</a:t>
            </a:r>
            <a:endParaRPr lang="en-US" sz="4400" b="0" strike="noStrike" spc="-1">
              <a:latin typeface="Arial"/>
            </a:endParaRPr>
          </a:p>
        </p:txBody>
      </p:sp>
      <p:sp>
        <p:nvSpPr>
          <p:cNvPr id="100" name="CustomShape 3"/>
          <p:cNvSpPr/>
          <p:nvPr/>
        </p:nvSpPr>
        <p:spPr>
          <a:xfrm>
            <a:off x="457200" y="1604520"/>
            <a:ext cx="8228160" cy="39762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88500"/>
          </a:bodyPr>
          <a:lstStyle/>
          <a:p>
            <a:pPr>
              <a:lnSpc>
                <a:spcPct val="100000"/>
              </a:lnSpc>
              <a:spcBef>
                <a:spcPts val="1417"/>
              </a:spcBef>
            </a:pPr>
            <a:r>
              <a:rPr lang="en-US" sz="3200" b="0" strike="noStrike" spc="-1">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New Key Management Protocols (KMPs) are considered as part of this Standard. This standard maintains backwards compatibility with IEEE Std 802.15.9-2016.</a:t>
            </a:r>
            <a:endParaRPr lang="en-US" sz="3200" b="0" strike="noStrike" spc="-1">
              <a:latin typeface="Arial"/>
            </a:endParaRPr>
          </a:p>
        </p:txBody>
      </p:sp>
    </p:spTree>
    <p:extLst>
      <p:ext uri="{BB962C8B-B14F-4D97-AF65-F5344CB8AC3E}">
        <p14:creationId xmlns:p14="http://schemas.microsoft.com/office/powerpoint/2010/main" val="2454438193"/>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685800" y="685440"/>
            <a:ext cx="7769520" cy="1064160"/>
          </a:xfrm>
          <a:prstGeom prst="rect">
            <a:avLst/>
          </a:prstGeom>
          <a:noFill/>
          <a:ln>
            <a:noFill/>
          </a:ln>
        </p:spPr>
        <p:style>
          <a:lnRef idx="0">
            <a:scrgbClr r="0" g="0" b="0"/>
          </a:lnRef>
          <a:fillRef idx="0">
            <a:scrgbClr r="0" g="0" b="0"/>
          </a:fillRef>
          <a:effectRef idx="0">
            <a:scrgbClr r="0" g="0" b="0"/>
          </a:effectRef>
          <a:fontRef idx="minor"/>
        </p:style>
      </p:sp>
      <p:sp>
        <p:nvSpPr>
          <p:cNvPr id="102" name="CustomShape 2"/>
          <p:cNvSpPr/>
          <p:nvPr/>
        </p:nvSpPr>
        <p:spPr>
          <a:xfrm>
            <a:off x="438120" y="602280"/>
            <a:ext cx="8228160" cy="670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solidFill>
                  <a:srgbClr val="000000"/>
                </a:solidFill>
                <a:latin typeface="Arial"/>
                <a:ea typeface="DejaVu Sans"/>
              </a:rPr>
              <a:t>Meeting Achievements</a:t>
            </a:r>
            <a:endParaRPr lang="en-US" sz="4400" b="0" strike="noStrike" spc="-1">
              <a:latin typeface="Arial"/>
            </a:endParaRPr>
          </a:p>
        </p:txBody>
      </p:sp>
      <p:sp>
        <p:nvSpPr>
          <p:cNvPr id="103" name="CustomShape 3"/>
          <p:cNvSpPr/>
          <p:nvPr/>
        </p:nvSpPr>
        <p:spPr>
          <a:xfrm>
            <a:off x="457200" y="1604520"/>
            <a:ext cx="8228160" cy="39762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292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PAR and CSD in mentor</a:t>
            </a:r>
            <a:endParaRPr lang="en-US" sz="3200" b="0" strike="noStrike" spc="-1">
              <a:latin typeface="Arial"/>
            </a:endParaRPr>
          </a:p>
          <a:p>
            <a:pPr marL="864000" lvl="1" indent="-322920">
              <a:lnSpc>
                <a:spcPct val="100000"/>
              </a:lnSpc>
              <a:spcBef>
                <a:spcPts val="1134"/>
              </a:spcBef>
              <a:buClr>
                <a:srgbClr val="000000"/>
              </a:buClr>
              <a:buSzPct val="75000"/>
              <a:buFont typeface="Symbol"/>
              <a:buChar char=""/>
            </a:pPr>
            <a:r>
              <a:rPr lang="en-US" sz="3200" b="0" strike="noStrike" spc="-1">
                <a:solidFill>
                  <a:srgbClr val="000000"/>
                </a:solidFill>
                <a:latin typeface="Arial"/>
                <a:ea typeface="DejaVu Sans"/>
              </a:rPr>
              <a:t>PAR 15-19-0215-03</a:t>
            </a:r>
            <a:endParaRPr lang="en-US" sz="3200" b="0" strike="noStrike" spc="-1">
              <a:latin typeface="Arial"/>
            </a:endParaRPr>
          </a:p>
          <a:p>
            <a:pPr marL="864000" lvl="1" indent="-322920">
              <a:lnSpc>
                <a:spcPct val="100000"/>
              </a:lnSpc>
              <a:spcBef>
                <a:spcPts val="1134"/>
              </a:spcBef>
              <a:buClr>
                <a:srgbClr val="000000"/>
              </a:buClr>
              <a:buSzPct val="75000"/>
              <a:buFont typeface="Symbol"/>
              <a:buChar char=""/>
            </a:pPr>
            <a:r>
              <a:rPr lang="en-US" sz="3200" b="0" strike="noStrike" spc="-1">
                <a:solidFill>
                  <a:srgbClr val="000000"/>
                </a:solidFill>
                <a:latin typeface="Arial"/>
                <a:ea typeface="DejaVu Sans"/>
              </a:rPr>
              <a:t>CSD 15-19-0216-02</a:t>
            </a:r>
            <a:endParaRPr lang="en-US" sz="3200" b="0" strike="noStrike" spc="-1">
              <a:latin typeface="Arial"/>
            </a:endParaRPr>
          </a:p>
        </p:txBody>
      </p:sp>
    </p:spTree>
    <p:extLst>
      <p:ext uri="{BB962C8B-B14F-4D97-AF65-F5344CB8AC3E}">
        <p14:creationId xmlns:p14="http://schemas.microsoft.com/office/powerpoint/2010/main" val="1655246215"/>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685800" y="685440"/>
            <a:ext cx="7769520" cy="1064160"/>
          </a:xfrm>
          <a:prstGeom prst="rect">
            <a:avLst/>
          </a:prstGeom>
          <a:noFill/>
          <a:ln>
            <a:noFill/>
          </a:ln>
        </p:spPr>
        <p:style>
          <a:lnRef idx="0">
            <a:scrgbClr r="0" g="0" b="0"/>
          </a:lnRef>
          <a:fillRef idx="0">
            <a:scrgbClr r="0" g="0" b="0"/>
          </a:fillRef>
          <a:effectRef idx="0">
            <a:scrgbClr r="0" g="0" b="0"/>
          </a:effectRef>
          <a:fontRef idx="minor"/>
        </p:style>
      </p:sp>
      <p:sp>
        <p:nvSpPr>
          <p:cNvPr id="105" name="CustomShape 2"/>
          <p:cNvSpPr/>
          <p:nvPr/>
        </p:nvSpPr>
        <p:spPr>
          <a:xfrm>
            <a:off x="438120" y="602280"/>
            <a:ext cx="8228160" cy="670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solidFill>
                  <a:srgbClr val="000000"/>
                </a:solidFill>
                <a:latin typeface="Arial"/>
                <a:ea typeface="DejaVu Sans"/>
              </a:rPr>
              <a:t>Motion to approve PAR and CSD</a:t>
            </a:r>
            <a:endParaRPr lang="en-US" sz="4400" b="0" strike="noStrike" spc="-1">
              <a:latin typeface="Arial"/>
            </a:endParaRPr>
          </a:p>
        </p:txBody>
      </p:sp>
      <p:sp>
        <p:nvSpPr>
          <p:cNvPr id="106" name="CustomShape 3"/>
          <p:cNvSpPr/>
          <p:nvPr/>
        </p:nvSpPr>
        <p:spPr>
          <a:xfrm>
            <a:off x="457200" y="1604520"/>
            <a:ext cx="8228160" cy="39762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r>
              <a:rPr lang="en-US" sz="2800" b="0" strike="noStrike" spc="-1" dirty="0">
                <a:solidFill>
                  <a:srgbClr val="000000"/>
                </a:solidFill>
                <a:latin typeface="Arial"/>
                <a:ea typeface="Arial"/>
              </a:rPr>
              <a:t>WG Motion:</a:t>
            </a:r>
            <a:r>
              <a:rPr lang="en-US" sz="2800" b="0" i="1" strike="noStrike" spc="-1" dirty="0">
                <a:solidFill>
                  <a:srgbClr val="000000"/>
                </a:solidFill>
                <a:latin typeface="Arial"/>
                <a:ea typeface="Arial"/>
              </a:rPr>
              <a:t> request that the PAR and CSD contained in documents </a:t>
            </a:r>
            <a:r>
              <a:rPr lang="en-US" sz="2800" b="0" i="1" strike="noStrike" spc="-1" dirty="0" smtClean="0">
                <a:solidFill>
                  <a:srgbClr val="000000"/>
                </a:solidFill>
                <a:latin typeface="Arial"/>
                <a:ea typeface="Arial"/>
              </a:rPr>
              <a:t>15-19-0215-04 </a:t>
            </a:r>
            <a:r>
              <a:rPr lang="en-US" sz="2800" b="0" i="1" strike="noStrike" spc="-1" dirty="0">
                <a:solidFill>
                  <a:srgbClr val="000000"/>
                </a:solidFill>
                <a:latin typeface="Arial"/>
                <a:ea typeface="Arial"/>
              </a:rPr>
              <a:t>and 15-19-0216-02, respectively, be approved by the IEEE 802.15 WG and that the EC be requested to forward the PAR to </a:t>
            </a:r>
            <a:r>
              <a:rPr lang="en-US" sz="2800" b="0" i="1" strike="noStrike" spc="-1" dirty="0" err="1">
                <a:solidFill>
                  <a:srgbClr val="000000"/>
                </a:solidFill>
                <a:latin typeface="Arial"/>
                <a:ea typeface="Arial"/>
              </a:rPr>
              <a:t>NesCom</a:t>
            </a:r>
            <a:r>
              <a:rPr lang="en-US" sz="2800" b="0" strike="noStrike" spc="-1" dirty="0">
                <a:solidFill>
                  <a:srgbClr val="000000"/>
                </a:solidFill>
                <a:latin typeface="Arial"/>
                <a:ea typeface="DejaVu Sans"/>
              </a:rPr>
              <a:t>. </a:t>
            </a:r>
            <a:r>
              <a:rPr lang="en-US" sz="2800" b="0" i="1" strike="noStrike" spc="-1" dirty="0">
                <a:solidFill>
                  <a:srgbClr val="000000"/>
                </a:solidFill>
                <a:latin typeface="Arial"/>
                <a:ea typeface="Arial"/>
              </a:rPr>
              <a:t>The 802.15 working group chair and technical editor are authorized to make additional modifications to the PAR and CSD as needed to reflect EC discussion at its closing meeting.</a:t>
            </a:r>
            <a:endParaRPr lang="en-US" sz="2800" b="0" strike="noStrike" spc="-1" dirty="0">
              <a:latin typeface="Arial"/>
              <a:ea typeface="Arial"/>
            </a:endParaRPr>
          </a:p>
        </p:txBody>
      </p:sp>
    </p:spTree>
    <p:extLst>
      <p:ext uri="{BB962C8B-B14F-4D97-AF65-F5344CB8AC3E}">
        <p14:creationId xmlns:p14="http://schemas.microsoft.com/office/powerpoint/2010/main" val="1380681089"/>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685800" y="685440"/>
            <a:ext cx="7769520" cy="1064160"/>
          </a:xfrm>
          <a:prstGeom prst="rect">
            <a:avLst/>
          </a:prstGeom>
          <a:noFill/>
          <a:ln>
            <a:noFill/>
          </a:ln>
        </p:spPr>
        <p:style>
          <a:lnRef idx="0">
            <a:scrgbClr r="0" g="0" b="0"/>
          </a:lnRef>
          <a:fillRef idx="0">
            <a:scrgbClr r="0" g="0" b="0"/>
          </a:fillRef>
          <a:effectRef idx="0">
            <a:scrgbClr r="0" g="0" b="0"/>
          </a:effectRef>
          <a:fontRef idx="minor"/>
        </p:style>
      </p:sp>
      <p:sp>
        <p:nvSpPr>
          <p:cNvPr id="108" name="CustomShape 2"/>
          <p:cNvSpPr/>
          <p:nvPr/>
        </p:nvSpPr>
        <p:spPr>
          <a:xfrm>
            <a:off x="438120" y="602280"/>
            <a:ext cx="8228160" cy="6703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en-US" sz="4400" b="0" strike="noStrike" spc="-1">
                <a:solidFill>
                  <a:srgbClr val="000000"/>
                </a:solidFill>
                <a:latin typeface="Arial"/>
                <a:ea typeface="DejaVu Sans"/>
              </a:rPr>
              <a:t>Approve for September</a:t>
            </a:r>
            <a:endParaRPr lang="en-US" sz="4400" b="0" strike="noStrike" spc="-1">
              <a:latin typeface="Arial"/>
            </a:endParaRPr>
          </a:p>
        </p:txBody>
      </p:sp>
      <p:sp>
        <p:nvSpPr>
          <p:cNvPr id="109" name="CustomShape 3"/>
          <p:cNvSpPr/>
          <p:nvPr/>
        </p:nvSpPr>
        <p:spPr>
          <a:xfrm>
            <a:off x="457200" y="1604520"/>
            <a:ext cx="8228160" cy="39762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2920">
              <a:lnSpc>
                <a:spcPct val="100000"/>
              </a:lnSpc>
              <a:spcBef>
                <a:spcPts val="1417"/>
              </a:spcBef>
              <a:buClr>
                <a:srgbClr val="000000"/>
              </a:buClr>
              <a:buSzPct val="45000"/>
              <a:buFont typeface="Wingdings" charset="2"/>
              <a:buChar char=""/>
            </a:pPr>
            <a:r>
              <a:rPr lang="en-US" sz="3200" b="0" strike="noStrike" spc="-1">
                <a:solidFill>
                  <a:srgbClr val="000000"/>
                </a:solidFill>
                <a:latin typeface="Arial"/>
                <a:ea typeface="DejaVu Sans"/>
              </a:rPr>
              <a:t>Start working on the draft document</a:t>
            </a:r>
            <a:endParaRPr lang="en-US" sz="3200" b="0" strike="noStrike" spc="-1">
              <a:latin typeface="Arial"/>
            </a:endParaRPr>
          </a:p>
        </p:txBody>
      </p:sp>
    </p:spTree>
    <p:extLst>
      <p:ext uri="{BB962C8B-B14F-4D97-AF65-F5344CB8AC3E}">
        <p14:creationId xmlns:p14="http://schemas.microsoft.com/office/powerpoint/2010/main" val="2899330457"/>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solidFill>
                  <a:srgbClr val="000000"/>
                </a:solidFill>
              </a:rPr>
              <a:t>Slide </a:t>
            </a:r>
            <a:fld id="{E1A173A1-C39B-41EB-BCF2-B522BCC141FC}" type="slidenum">
              <a:rPr lang="en-US" altLang="ja-JP">
                <a:solidFill>
                  <a:srgbClr val="000000"/>
                </a:solidFill>
              </a:rPr>
              <a:pPr/>
              <a:t>69</a:t>
            </a:fld>
            <a:endParaRPr lang="en-US" altLang="ja-JP" dirty="0">
              <a:solidFill>
                <a:srgbClr val="000000"/>
              </a:solidFill>
            </a:endParaRPr>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sz="4400" dirty="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Vienna, Austria</a:t>
            </a:r>
            <a:br>
              <a:rPr lang="en-US" altLang="ja-JP" dirty="0">
                <a:ea typeface="ＭＳ Ｐゴシック" pitchFamily="50" charset="-128"/>
              </a:rPr>
            </a:br>
            <a:r>
              <a:rPr lang="en-US" altLang="ja-JP" dirty="0">
                <a:ea typeface="ＭＳ Ｐゴシック" pitchFamily="50" charset="-128"/>
              </a:rPr>
              <a:t>July 19</a:t>
            </a:r>
            <a:r>
              <a:rPr lang="en-US" altLang="ja-JP" baseline="30000" dirty="0">
                <a:ea typeface="ＭＳ Ｐゴシック" pitchFamily="50" charset="-128"/>
              </a:rPr>
              <a:t>th</a:t>
            </a:r>
            <a:r>
              <a:rPr lang="en-US" altLang="ja-JP" dirty="0">
                <a:ea typeface="ＭＳ Ｐゴシック" pitchFamily="50" charset="-128"/>
              </a:rPr>
              <a:t>, 2019</a:t>
            </a:r>
            <a:br>
              <a:rPr lang="en-US" altLang="ja-JP" dirty="0">
                <a:ea typeface="ＭＳ Ｐゴシック" pitchFamily="50" charset="-128"/>
              </a:rPr>
            </a:br>
            <a:r>
              <a:rPr lang="en-US" altLang="ja-JP" sz="3200" dirty="0">
                <a:ea typeface="ＭＳ Ｐゴシック" pitchFamily="50" charset="-128"/>
              </a:rPr>
              <a:t>Chair by</a:t>
            </a:r>
            <a:br>
              <a:rPr lang="en-US" altLang="ja-JP" sz="3200" dirty="0">
                <a:ea typeface="ＭＳ Ｐゴシック" pitchFamily="50" charset="-128"/>
              </a:rPr>
            </a:br>
            <a:r>
              <a:rPr lang="en-US" altLang="ja-JP" sz="2800" dirty="0">
                <a:ea typeface="ＭＳ Ｐゴシック" pitchFamily="50" charset="-128"/>
              </a:rPr>
              <a:t>Ryuji Kohno(YNU/CWC-Nippon)</a:t>
            </a:r>
            <a:br>
              <a:rPr lang="en-US" altLang="ja-JP" sz="2800" dirty="0">
                <a:ea typeface="ＭＳ Ｐゴシック" pitchFamily="50" charset="-128"/>
              </a:rPr>
            </a:br>
            <a:r>
              <a:rPr lang="en-US" altLang="ja-JP" sz="2800" dirty="0">
                <a:ea typeface="ＭＳ Ｐゴシック" pitchFamily="50" charset="-128"/>
              </a:rPr>
              <a:t>Reported by</a:t>
            </a:r>
            <a:br>
              <a:rPr lang="en-US" altLang="ja-JP" sz="2800" dirty="0">
                <a:ea typeface="ＭＳ Ｐゴシック" pitchFamily="50" charset="-128"/>
              </a:rPr>
            </a:br>
            <a:r>
              <a:rPr lang="en-US" altLang="ja-JP" sz="2800" dirty="0">
                <a:ea typeface="ＭＳ Ｐゴシック" pitchFamily="50" charset="-128"/>
              </a:rPr>
              <a:t>Huan-Bang Li (NICT)</a:t>
            </a:r>
            <a:endParaRPr lang="ja-JP" altLang="ja-JP" dirty="0"/>
          </a:p>
        </p:txBody>
      </p:sp>
      <p:sp>
        <p:nvSpPr>
          <p:cNvPr id="2" name="日付プレースホルダー 1">
            <a:extLst>
              <a:ext uri="{FF2B5EF4-FFF2-40B4-BE49-F238E27FC236}">
                <a16:creationId xmlns:a16="http://schemas.microsoft.com/office/drawing/2014/main" xmlns="" id="{BAA4A5E0-100F-46A5-9D8A-CCAF871AD89A}"/>
              </a:ext>
            </a:extLst>
          </p:cNvPr>
          <p:cNvSpPr>
            <a:spLocks noGrp="1"/>
          </p:cNvSpPr>
          <p:nvPr>
            <p:ph type="dt" sz="half" idx="2"/>
          </p:nvPr>
        </p:nvSpPr>
        <p:spPr/>
        <p:txBody>
          <a:bodyPr/>
          <a:lstStyle/>
          <a:p>
            <a:r>
              <a:rPr lang="en-US" altLang="ja-JP" dirty="0">
                <a:solidFill>
                  <a:srgbClr val="000000"/>
                </a:solidFill>
              </a:rPr>
              <a:t>July 2019</a:t>
            </a:r>
          </a:p>
        </p:txBody>
      </p:sp>
    </p:spTree>
    <p:extLst>
      <p:ext uri="{BB962C8B-B14F-4D97-AF65-F5344CB8AC3E}">
        <p14:creationId xmlns:p14="http://schemas.microsoft.com/office/powerpoint/2010/main" val="3414588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2019</a:t>
            </a:r>
          </a:p>
        </p:txBody>
      </p:sp>
      <p:sp>
        <p:nvSpPr>
          <p:cNvPr id="819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Decawave</a:t>
            </a:r>
            <a:endParaRPr lang="en-US" sz="1200"/>
          </a:p>
        </p:txBody>
      </p:sp>
      <p:sp>
        <p:nvSpPr>
          <p:cNvPr id="819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38B4FFB0-9BB0-4207-8695-ECB6F29324A1}" type="slidenum">
              <a:rPr lang="en-US" sz="1200" smtClean="0"/>
              <a:pPr>
                <a:defRPr/>
              </a:pPr>
              <a:t>7</a:t>
            </a:fld>
            <a:endParaRPr lang="en-US" sz="1200" smtClean="0"/>
          </a:p>
        </p:txBody>
      </p:sp>
      <p:sp>
        <p:nvSpPr>
          <p:cNvPr id="8197" name="Rectangle 2"/>
          <p:cNvSpPr>
            <a:spLocks noGrp="1" noChangeArrowheads="1"/>
          </p:cNvSpPr>
          <p:nvPr>
            <p:ph type="body" idx="1"/>
          </p:nvPr>
        </p:nvSpPr>
        <p:spPr>
          <a:xfrm>
            <a:off x="990600" y="1676400"/>
            <a:ext cx="7543800" cy="4114800"/>
          </a:xfrm>
        </p:spPr>
        <p:txBody>
          <a:bodyPr/>
          <a:lstStyle/>
          <a:p>
            <a:pPr marL="914400" lvl="1" indent="-457200" fontAlgn="b">
              <a:lnSpc>
                <a:spcPct val="80000"/>
              </a:lnSpc>
              <a:buFont typeface="+mj-lt"/>
              <a:buAutoNum type="arabicPeriod"/>
              <a:defRPr/>
            </a:pPr>
            <a:endParaRPr lang="en-US" sz="800" dirty="0" smtClean="0">
              <a:latin typeface="Arial Rounded MT Bold" pitchFamily="34" charset="0"/>
              <a:cs typeface="Times New Roman" pitchFamily="18" charset="0"/>
            </a:endParaRPr>
          </a:p>
          <a:p>
            <a:pPr marL="0" indent="0" fontAlgn="b">
              <a:spcBef>
                <a:spcPts val="0"/>
              </a:spcBef>
              <a:spcAft>
                <a:spcPts val="0"/>
              </a:spcAft>
              <a:buFontTx/>
              <a:buNone/>
              <a:defRPr/>
            </a:pPr>
            <a:r>
              <a:rPr lang="en-US" sz="2400" dirty="0" smtClean="0">
                <a:latin typeface="Arial Rounded MT Bold" pitchFamily="34" charset="0"/>
                <a:ea typeface="+mn-ea"/>
                <a:cs typeface="Times New Roman" pitchFamily="18" charset="0"/>
              </a:rPr>
              <a:t>IETF Standing Committee (not meeting in Vienna)</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IETF105 Prep</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Next steps on 15.4w (LPWA) and IETF LPWAN</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Hear contributions</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Next steps</a:t>
            </a:r>
          </a:p>
          <a:p>
            <a:pPr marL="914400" lvl="1" indent="-457200" fontAlgn="b">
              <a:spcBef>
                <a:spcPts val="0"/>
              </a:spcBef>
              <a:spcAft>
                <a:spcPts val="600"/>
              </a:spcAft>
              <a:buFont typeface="+mj-lt"/>
              <a:buAutoNum type="arabicPeriod"/>
              <a:defRPr/>
            </a:pPr>
            <a:endParaRPr lang="en-US" sz="800" dirty="0" smtClean="0">
              <a:latin typeface="Arial Rounded MT Bold" pitchFamily="34" charset="0"/>
              <a:cs typeface="Times New Roman" pitchFamily="18" charset="0"/>
            </a:endParaRPr>
          </a:p>
          <a:p>
            <a:pPr marL="0" indent="0" fontAlgn="b">
              <a:spcBef>
                <a:spcPts val="0"/>
              </a:spcBef>
              <a:spcAft>
                <a:spcPts val="0"/>
              </a:spcAft>
              <a:buFontTx/>
              <a:buNone/>
              <a:defRPr/>
            </a:pPr>
            <a:r>
              <a:rPr lang="en-US" sz="2400" dirty="0" smtClean="0">
                <a:latin typeface="Arial Rounded MT Bold" pitchFamily="34" charset="0"/>
                <a:ea typeface="+mn-ea"/>
                <a:cs typeface="Times New Roman" pitchFamily="18" charset="0"/>
              </a:rPr>
              <a:t>NEW </a:t>
            </a:r>
            <a:r>
              <a:rPr lang="en-US" sz="2400" dirty="0">
                <a:latin typeface="Arial Rounded MT Bold" pitchFamily="34" charset="0"/>
                <a:ea typeface="+mn-ea"/>
                <a:cs typeface="Times New Roman" pitchFamily="18" charset="0"/>
              </a:rPr>
              <a:t>PROJECTS </a:t>
            </a:r>
            <a:r>
              <a:rPr lang="en-US" sz="2400" dirty="0" smtClean="0">
                <a:latin typeface="Arial Rounded MT Bold" pitchFamily="34" charset="0"/>
                <a:ea typeface="+mn-ea"/>
                <a:cs typeface="Times New Roman" pitchFamily="18" charset="0"/>
              </a:rPr>
              <a:t>STANDING COMMITTEE </a:t>
            </a:r>
            <a:r>
              <a:rPr lang="en-US" sz="2400" dirty="0">
                <a:latin typeface="Arial Rounded MT Bold" pitchFamily="34" charset="0"/>
                <a:ea typeface="+mn-ea"/>
                <a:cs typeface="Times New Roman" pitchFamily="18" charset="0"/>
              </a:rPr>
              <a:t>(WNG)</a:t>
            </a:r>
          </a:p>
          <a:p>
            <a:pPr marL="1009650" lvl="1" indent="-609600" fontAlgn="b">
              <a:spcBef>
                <a:spcPts val="0"/>
              </a:spcBef>
              <a:spcAft>
                <a:spcPts val="600"/>
              </a:spcAft>
              <a:buFontTx/>
              <a:buAutoNum type="arabicPeriod"/>
              <a:defRPr/>
            </a:pPr>
            <a:r>
              <a:rPr lang="en-US" sz="2200" dirty="0">
                <a:solidFill>
                  <a:srgbClr val="000000"/>
                </a:solidFill>
                <a:latin typeface="Arial Rounded MT Bold" pitchFamily="34" charset="0"/>
                <a:cs typeface="Arial" charset="0"/>
              </a:rPr>
              <a:t>Review/discuss </a:t>
            </a:r>
            <a:r>
              <a:rPr lang="en-US" sz="2200" dirty="0" smtClean="0">
                <a:solidFill>
                  <a:srgbClr val="000000"/>
                </a:solidFill>
                <a:latin typeface="Arial Rounded MT Bold" pitchFamily="34" charset="0"/>
                <a:cs typeface="Arial" charset="0"/>
              </a:rPr>
              <a:t>contributions</a:t>
            </a:r>
          </a:p>
          <a:p>
            <a:pPr marL="0" indent="0" fontAlgn="b">
              <a:spcBef>
                <a:spcPts val="0"/>
              </a:spcBef>
              <a:spcAft>
                <a:spcPts val="0"/>
              </a:spcAft>
              <a:buFontTx/>
              <a:buNone/>
              <a:defRPr/>
            </a:pPr>
            <a:r>
              <a:rPr lang="en-US" sz="2600" dirty="0" smtClean="0">
                <a:solidFill>
                  <a:srgbClr val="000000"/>
                </a:solidFill>
                <a:latin typeface="Arial Rounded MT Bold" pitchFamily="34" charset="0"/>
                <a:cs typeface="Arial" charset="0"/>
              </a:rPr>
              <a:t>MAINTENANCE STANDING COMMITTEE</a:t>
            </a:r>
          </a:p>
          <a:p>
            <a:pPr marL="914400" lvl="1" indent="-457200" fontAlgn="b">
              <a:spcBef>
                <a:spcPts val="0"/>
              </a:spcBef>
              <a:spcAft>
                <a:spcPts val="600"/>
              </a:spcAft>
              <a:buFont typeface="+mj-lt"/>
              <a:buAutoNum type="arabicPeriod"/>
              <a:defRPr/>
            </a:pPr>
            <a:r>
              <a:rPr lang="en-US" sz="2200" dirty="0">
                <a:solidFill>
                  <a:srgbClr val="000000"/>
                </a:solidFill>
                <a:latin typeface="Arial Rounded MT Bold" pitchFamily="34" charset="0"/>
                <a:cs typeface="Arial" charset="0"/>
              </a:rPr>
              <a:t>Review/discuss </a:t>
            </a:r>
            <a:r>
              <a:rPr lang="en-US" sz="2200" dirty="0" smtClean="0">
                <a:solidFill>
                  <a:srgbClr val="000000"/>
                </a:solidFill>
                <a:latin typeface="Arial Rounded MT Bold" pitchFamily="34" charset="0"/>
                <a:cs typeface="Arial" charset="0"/>
              </a:rPr>
              <a:t>contributions (if any)</a:t>
            </a:r>
            <a:endParaRPr lang="en-US" sz="2200" dirty="0">
              <a:solidFill>
                <a:srgbClr val="000000"/>
              </a:solidFill>
              <a:latin typeface="Arial Rounded MT Bold" pitchFamily="34" charset="0"/>
              <a:cs typeface="Arial" charset="0"/>
            </a:endParaRPr>
          </a:p>
          <a:p>
            <a:pPr marL="0" indent="0" fontAlgn="b">
              <a:spcBef>
                <a:spcPts val="0"/>
              </a:spcBef>
              <a:spcAft>
                <a:spcPts val="0"/>
              </a:spcAft>
              <a:buFontTx/>
              <a:buNone/>
              <a:defRPr/>
            </a:pPr>
            <a:r>
              <a:rPr lang="en-US" sz="2600" dirty="0" smtClean="0">
                <a:solidFill>
                  <a:srgbClr val="000000"/>
                </a:solidFill>
                <a:latin typeface="Arial Rounded MT Bold" pitchFamily="34" charset="0"/>
                <a:cs typeface="Arial" charset="0"/>
              </a:rPr>
              <a:t>RULES STANDING COMMITTEE</a:t>
            </a:r>
            <a:endParaRPr lang="en-US" sz="2600" dirty="0">
              <a:solidFill>
                <a:srgbClr val="000000"/>
              </a:solidFill>
              <a:latin typeface="Arial Rounded MT Bold" pitchFamily="34" charset="0"/>
              <a:cs typeface="Arial" charset="0"/>
            </a:endParaRPr>
          </a:p>
          <a:p>
            <a:pPr marL="1009650" lvl="1" indent="-609600" fontAlgn="b">
              <a:spcBef>
                <a:spcPts val="0"/>
              </a:spcBef>
              <a:spcAft>
                <a:spcPts val="0"/>
              </a:spcAft>
              <a:buFontTx/>
              <a:buAutoNum type="arabicPeriod"/>
              <a:defRPr/>
            </a:pPr>
            <a:r>
              <a:rPr lang="en-US" sz="2200" dirty="0">
                <a:solidFill>
                  <a:srgbClr val="000000"/>
                </a:solidFill>
                <a:latin typeface="Arial Rounded MT Bold" pitchFamily="34" charset="0"/>
                <a:cs typeface="Arial" charset="0"/>
              </a:rPr>
              <a:t>Review/discuss </a:t>
            </a:r>
            <a:r>
              <a:rPr lang="en-US" sz="2200" dirty="0" smtClean="0">
                <a:solidFill>
                  <a:srgbClr val="000000"/>
                </a:solidFill>
                <a:latin typeface="Arial Rounded MT Bold" pitchFamily="34" charset="0"/>
                <a:cs typeface="Arial" charset="0"/>
              </a:rPr>
              <a:t>changes regarding creating a TAG group category in the OM.</a:t>
            </a:r>
            <a:endParaRPr lang="en-US" sz="2200" dirty="0">
              <a:solidFill>
                <a:srgbClr val="000000"/>
              </a:solidFill>
              <a:latin typeface="Arial Rounded MT Bold" pitchFamily="34" charset="0"/>
              <a:cs typeface="Arial" charset="0"/>
            </a:endParaRPr>
          </a:p>
          <a:p>
            <a:pPr marL="400050" lvl="1" indent="0" fontAlgn="b">
              <a:lnSpc>
                <a:spcPct val="80000"/>
              </a:lnSpc>
              <a:buFontTx/>
              <a:buNone/>
              <a:defRPr/>
            </a:pPr>
            <a:endParaRPr lang="en-US" sz="2200" dirty="0">
              <a:latin typeface="Arial Rounded MT Bold" pitchFamily="34" charset="0"/>
              <a:cs typeface="Times New Roman" pitchFamily="18" charset="0"/>
            </a:endParaRPr>
          </a:p>
          <a:p>
            <a:pPr marL="609600" indent="-609600" fontAlgn="b">
              <a:lnSpc>
                <a:spcPct val="80000"/>
              </a:lnSpc>
              <a:buFontTx/>
              <a:buNone/>
              <a:defRPr/>
            </a:pPr>
            <a:endParaRPr lang="en-US" sz="2200" dirty="0" smtClean="0">
              <a:latin typeface="Arial Rounded MT Bold" pitchFamily="34" charset="0"/>
              <a:ea typeface="+mn-ea"/>
              <a:cs typeface="Times New Roman" pitchFamily="18" charset="0"/>
            </a:endParaRPr>
          </a:p>
          <a:p>
            <a:pPr marL="609600" indent="-609600" fontAlgn="b">
              <a:lnSpc>
                <a:spcPct val="80000"/>
              </a:lnSpc>
              <a:buFontTx/>
              <a:buNone/>
              <a:defRPr/>
            </a:pPr>
            <a:endParaRPr lang="en-US" sz="2400" dirty="0" smtClean="0">
              <a:latin typeface="Arial Rounded MT Bold" pitchFamily="34" charset="0"/>
              <a:ea typeface="+mn-ea"/>
              <a:cs typeface="Times New Roman" pitchFamily="18" charset="0"/>
            </a:endParaRPr>
          </a:p>
        </p:txBody>
      </p:sp>
      <p:sp>
        <p:nvSpPr>
          <p:cNvPr id="8198" name="Rectangle 3"/>
          <p:cNvSpPr>
            <a:spLocks noGrp="1" noChangeArrowheads="1"/>
          </p:cNvSpPr>
          <p:nvPr>
            <p:ph type="title"/>
          </p:nvPr>
        </p:nvSpPr>
        <p:spPr/>
        <p:txBody>
          <a:bodyPr/>
          <a:lstStyle/>
          <a:p>
            <a:pPr>
              <a:defRPr/>
            </a:pPr>
            <a:r>
              <a:rPr lang="en-US" sz="3200" dirty="0" smtClean="0"/>
              <a:t>Vienna </a:t>
            </a:r>
            <a:r>
              <a:rPr lang="en-US" sz="3200" dirty="0"/>
              <a:t>Session Objectives</a:t>
            </a:r>
            <a:br>
              <a:rPr lang="en-US" sz="3200" dirty="0"/>
            </a:br>
            <a:r>
              <a:rPr lang="en-US" sz="3200" dirty="0" smtClean="0"/>
              <a:t>July 14-19, 2019</a:t>
            </a:r>
            <a:endParaRPr lang="en-US" sz="32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93711" y="1198823"/>
            <a:ext cx="8568951" cy="5132541"/>
          </a:xfrm>
        </p:spPr>
        <p:txBody>
          <a:bodyPr/>
          <a:lstStyle/>
          <a:p>
            <a:pPr algn="just">
              <a:lnSpc>
                <a:spcPts val="2400"/>
              </a:lnSpc>
            </a:pPr>
            <a:r>
              <a:rPr lang="en-US" altLang="ja-JP" sz="2000" dirty="0"/>
              <a:t>IG-DEP activities as amendment of existing IEEE802.15.6 for WBAN or a new standard, conventional focused use cases, additional use cases, technical requirement, draft of PAR and CSD have been rereviewed.</a:t>
            </a:r>
          </a:p>
          <a:p>
            <a:pPr algn="just">
              <a:lnSpc>
                <a:spcPts val="2400"/>
              </a:lnSpc>
            </a:pPr>
            <a:r>
              <a:rPr lang="en-US" altLang="ja-JP" sz="2000" b="1" dirty="0"/>
              <a:t>Cooperation with ETSI smart BAN and smart M2M projects </a:t>
            </a:r>
            <a:r>
              <a:rPr lang="en-US" altLang="ja-JP" sz="2000" dirty="0"/>
              <a:t>has been discussed including commonality and difference although ETSI is directing smart implementation while IG-DEP is focusing on dependability for high QoS and QoL. </a:t>
            </a:r>
          </a:p>
          <a:p>
            <a:pPr algn="just">
              <a:lnSpc>
                <a:spcPts val="2400"/>
              </a:lnSpc>
            </a:pPr>
            <a:r>
              <a:rPr lang="en-US" altLang="ja-JP" sz="2000" b="1" dirty="0"/>
              <a:t>According to request from BMI Center of NICT</a:t>
            </a:r>
            <a:r>
              <a:rPr lang="en-US" altLang="ja-JP" sz="2000" dirty="0"/>
              <a:t>, IG-DEP restarts </a:t>
            </a:r>
            <a:r>
              <a:rPr lang="en-US" altLang="ja-JP" sz="2000" b="1" dirty="0"/>
              <a:t>amendment of 15.6 standard for medical BAN </a:t>
            </a:r>
            <a:r>
              <a:rPr lang="en-US" altLang="ja-JP" sz="2000" dirty="0"/>
              <a:t>applicable to 40 times more sensors and 5 times higher aggregate data rate for EEG or </a:t>
            </a:r>
            <a:r>
              <a:rPr lang="en-US" altLang="ja-JP" sz="2000" dirty="0" err="1"/>
              <a:t>ECoG</a:t>
            </a:r>
            <a:r>
              <a:rPr lang="en-US" altLang="ja-JP" sz="2000" dirty="0"/>
              <a:t>.</a:t>
            </a:r>
          </a:p>
          <a:p>
            <a:pPr algn="just">
              <a:lnSpc>
                <a:spcPts val="2400"/>
              </a:lnSpc>
            </a:pPr>
            <a:r>
              <a:rPr lang="en-US" altLang="ja-JP" sz="2000" b="1" dirty="0"/>
              <a:t>Coexistence between 5G and UWB-BAN</a:t>
            </a:r>
            <a:r>
              <a:rPr lang="en-US" altLang="ja-JP" sz="2000" dirty="0"/>
              <a:t>, and overall performance in case of </a:t>
            </a:r>
            <a:r>
              <a:rPr lang="en-US" altLang="ja-JP" sz="2000" b="1" dirty="0"/>
              <a:t>overlaid multiple BANs </a:t>
            </a:r>
            <a:r>
              <a:rPr lang="en-US" altLang="ja-JP" sz="2000" dirty="0"/>
              <a:t>have been discussed as resolve inter- and intra-system interference problems to guarantee enhanced dependability as an amendment of 15.6 MAC and PHY.</a:t>
            </a:r>
          </a:p>
          <a:p>
            <a:pPr algn="just">
              <a:lnSpc>
                <a:spcPts val="2400"/>
              </a:lnSpc>
            </a:pPr>
            <a:r>
              <a:rPr lang="en-US" altLang="ja-JP" sz="2000" dirty="0"/>
              <a:t>By </a:t>
            </a:r>
            <a:r>
              <a:rPr lang="en-US" altLang="ja-JP" sz="2000" b="1" dirty="0"/>
              <a:t>updating technical requirement</a:t>
            </a:r>
            <a:r>
              <a:rPr lang="en-US" altLang="ja-JP" sz="2000" dirty="0"/>
              <a:t> for dependable BAN, focused use cases which have common requirement has been summarized.</a:t>
            </a:r>
          </a:p>
        </p:txBody>
      </p:sp>
      <p:sp>
        <p:nvSpPr>
          <p:cNvPr id="3" name="タイトル 2"/>
          <p:cNvSpPr>
            <a:spLocks noGrp="1"/>
          </p:cNvSpPr>
          <p:nvPr>
            <p:ph type="title"/>
          </p:nvPr>
        </p:nvSpPr>
        <p:spPr>
          <a:xfrm>
            <a:off x="685800" y="518863"/>
            <a:ext cx="7772400" cy="776907"/>
          </a:xfrm>
        </p:spPr>
        <p:txBody>
          <a:bodyPr/>
          <a:lstStyle/>
          <a:p>
            <a:r>
              <a:rPr lang="en-US" altLang="ja-JP" b="1" dirty="0"/>
              <a:t>Meeting Objectives</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solidFill>
                  <a:srgbClr val="000000"/>
                </a:solidFill>
              </a:rPr>
              <a:t>Slide </a:t>
            </a:r>
            <a:fld id="{17C47D4F-CAA3-4307-B0EF-8C4B3E0CF21D}" type="slidenum">
              <a:rPr lang="en-US" altLang="ja-JP" smtClean="0">
                <a:solidFill>
                  <a:srgbClr val="000000"/>
                </a:solidFill>
              </a:rPr>
              <a:pPr/>
              <a:t>70</a:t>
            </a:fld>
            <a:endParaRPr lang="en-US" altLang="ja-JP" dirty="0">
              <a:solidFill>
                <a:srgbClr val="000000"/>
              </a:solidFill>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solidFill>
                  <a:srgbClr val="000000"/>
                </a:solidFill>
              </a:rPr>
              <a:t>July 2019</a:t>
            </a:r>
          </a:p>
        </p:txBody>
      </p:sp>
    </p:spTree>
    <p:extLst>
      <p:ext uri="{BB962C8B-B14F-4D97-AF65-F5344CB8AC3E}">
        <p14:creationId xmlns:p14="http://schemas.microsoft.com/office/powerpoint/2010/main" val="16384493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solidFill>
                  <a:srgbClr val="000000"/>
                </a:solidFill>
              </a:rPr>
              <a:t>Slide </a:t>
            </a:r>
            <a:fld id="{17C47D4F-CAA3-4307-B0EF-8C4B3E0CF21D}" type="slidenum">
              <a:rPr lang="en-US" altLang="ja-JP" smtClean="0">
                <a:solidFill>
                  <a:srgbClr val="000000"/>
                </a:solidFill>
              </a:rPr>
              <a:pPr/>
              <a:t>71</a:t>
            </a:fld>
            <a:endParaRPr lang="en-US" altLang="ja-JP" dirty="0">
              <a:solidFill>
                <a:srgbClr val="000000"/>
              </a:solidFill>
            </a:endParaRPr>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714709753"/>
              </p:ext>
            </p:extLst>
          </p:nvPr>
        </p:nvGraphicFramePr>
        <p:xfrm>
          <a:off x="956916" y="1556792"/>
          <a:ext cx="7287490" cy="4370785"/>
        </p:xfrm>
        <a:graphic>
          <a:graphicData uri="http://schemas.openxmlformats.org/drawingml/2006/table">
            <a:tbl>
              <a:tblPr firstRow="1" bandRow="1">
                <a:tableStyleId>{93296810-A885-4BE3-A3E7-6D5BEEA58F35}</a:tableStyleId>
              </a:tblPr>
              <a:tblGrid>
                <a:gridCol w="967577">
                  <a:extLst>
                    <a:ext uri="{9D8B030D-6E8A-4147-A177-3AD203B41FA5}">
                      <a16:colId xmlns:a16="http://schemas.microsoft.com/office/drawing/2014/main" xmlns="" val="20000"/>
                    </a:ext>
                  </a:extLst>
                </a:gridCol>
                <a:gridCol w="1495379">
                  <a:extLst>
                    <a:ext uri="{9D8B030D-6E8A-4147-A177-3AD203B41FA5}">
                      <a16:colId xmlns:a16="http://schemas.microsoft.com/office/drawing/2014/main" xmlns="" val="20001"/>
                    </a:ext>
                  </a:extLst>
                </a:gridCol>
                <a:gridCol w="1584176">
                  <a:extLst>
                    <a:ext uri="{9D8B030D-6E8A-4147-A177-3AD203B41FA5}">
                      <a16:colId xmlns:a16="http://schemas.microsoft.com/office/drawing/2014/main" xmlns="" val="20002"/>
                    </a:ext>
                  </a:extLst>
                </a:gridCol>
                <a:gridCol w="1656184">
                  <a:extLst>
                    <a:ext uri="{9D8B030D-6E8A-4147-A177-3AD203B41FA5}">
                      <a16:colId xmlns:a16="http://schemas.microsoft.com/office/drawing/2014/main" xmlns="" val="20003"/>
                    </a:ext>
                  </a:extLst>
                </a:gridCol>
                <a:gridCol w="1584174">
                  <a:extLst>
                    <a:ext uri="{9D8B030D-6E8A-4147-A177-3AD203B41FA5}">
                      <a16:colId xmlns:a16="http://schemas.microsoft.com/office/drawing/2014/main" xmlns=""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xmlns="" val="10000"/>
                  </a:ext>
                </a:extLst>
              </a:tr>
              <a:tr h="709428">
                <a:tc>
                  <a:txBody>
                    <a:bodyPr/>
                    <a:lstStyle/>
                    <a:p>
                      <a:pPr algn="ctr"/>
                      <a:r>
                        <a:rPr kumimoji="1" lang="en-US" altLang="ja-JP" dirty="0"/>
                        <a:t>AM1</a:t>
                      </a:r>
                      <a:endParaRPr kumimoji="1" lang="ja-JP" altLang="en-US" dirty="0"/>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RM#0.15</a:t>
                      </a:r>
                    </a:p>
                  </a:txBody>
                  <a:tcPr anchor="ctr"/>
                </a:tc>
                <a:tc>
                  <a:txBody>
                    <a:bodyPr/>
                    <a:lstStyle/>
                    <a:p>
                      <a:pPr algn="ct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RM#0.16</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xmlns=""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xmlns=""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RM#0.16</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xmlns=""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xmlns=""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a:t>
                      </a:r>
                    </a:p>
                    <a:p>
                      <a:pPr algn="ctr"/>
                      <a:r>
                        <a:rPr kumimoji="1" lang="en-US" altLang="ja-JP" dirty="0">
                          <a:solidFill>
                            <a:schemeClr val="tx1"/>
                          </a:solidFill>
                        </a:rPr>
                        <a:t>Closing Plenary</a:t>
                      </a:r>
                      <a:endParaRPr kumimoji="1" lang="ja-JP" altLang="en-US" dirty="0">
                        <a:solidFill>
                          <a:schemeClr val="tx1"/>
                        </a:solidFill>
                      </a:endParaRPr>
                    </a:p>
                  </a:txBody>
                  <a:tcPr anchor="ctr"/>
                </a:tc>
                <a:extLst>
                  <a:ext uri="{0D108BD9-81ED-4DB2-BD59-A6C34878D82A}">
                    <a16:rowId xmlns:a16="http://schemas.microsoft.com/office/drawing/2014/main" xmlns="" val="10005"/>
                  </a:ext>
                </a:extLst>
              </a:tr>
            </a:tbl>
          </a:graphicData>
        </a:graphic>
      </p:graphicFrame>
      <p:sp>
        <p:nvSpPr>
          <p:cNvPr id="7" name="Rectangle 4">
            <a:extLst>
              <a:ext uri="{FF2B5EF4-FFF2-40B4-BE49-F238E27FC236}">
                <a16:creationId xmlns:a16="http://schemas.microsoft.com/office/drawing/2014/main" xmlns=""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solidFill>
                  <a:srgbClr val="000000"/>
                </a:solidFill>
              </a:rPr>
              <a:t>July 2019</a:t>
            </a:r>
            <a:endParaRPr lang="en-US" altLang="ja-JP" dirty="0">
              <a:solidFill>
                <a:srgbClr val="000000"/>
              </a:solidFill>
            </a:endParaRPr>
          </a:p>
        </p:txBody>
      </p:sp>
    </p:spTree>
    <p:extLst>
      <p:ext uri="{BB962C8B-B14F-4D97-AF65-F5344CB8AC3E}">
        <p14:creationId xmlns:p14="http://schemas.microsoft.com/office/powerpoint/2010/main" val="356489435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78768"/>
            <a:ext cx="7772400" cy="534411"/>
          </a:xfrm>
        </p:spPr>
        <p:txBody>
          <a:bodyPr/>
          <a:lstStyle/>
          <a:p>
            <a:r>
              <a:rPr lang="en-US" altLang="ja-JP" sz="3600" b="1" dirty="0">
                <a:ea typeface="ＭＳ Ｐゴシック" charset="-128"/>
              </a:rPr>
              <a:t>Meeting Accomplishments</a:t>
            </a:r>
            <a:endParaRPr lang="en-US" altLang="ja-JP" sz="3600" dirty="0">
              <a:ea typeface="ＭＳ Ｐゴシック" charset="-128"/>
            </a:endParaRPr>
          </a:p>
        </p:txBody>
      </p:sp>
      <p:sp>
        <p:nvSpPr>
          <p:cNvPr id="8196" name="Slide Number Placeholder 8"/>
          <p:cNvSpPr>
            <a:spLocks noGrp="1"/>
          </p:cNvSpPr>
          <p:nvPr>
            <p:ph type="sldNum" sz="quarter" idx="4294967295"/>
          </p:nvPr>
        </p:nvSpPr>
        <p:spPr>
          <a:xfrm>
            <a:off x="4344988" y="6475413"/>
            <a:ext cx="530225" cy="182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72</a:t>
            </a:fld>
            <a:endParaRPr lang="en-US" altLang="ja-JP" sz="1200" dirty="0">
              <a:latin typeface="Times New Roman" pitchFamily="18" charset="0"/>
            </a:endParaRP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solidFill>
                  <a:srgbClr val="000000"/>
                </a:solidFill>
              </a:rPr>
              <a:t>July 2019</a:t>
            </a:r>
          </a:p>
        </p:txBody>
      </p:sp>
      <p:sp>
        <p:nvSpPr>
          <p:cNvPr id="6" name="Rectangle 3">
            <a:extLst>
              <a:ext uri="{FF2B5EF4-FFF2-40B4-BE49-F238E27FC236}">
                <a16:creationId xmlns:a16="http://schemas.microsoft.com/office/drawing/2014/main" xmlns="" id="{84437E51-E8BD-4F05-98B6-50FE499B15CB}"/>
              </a:ext>
            </a:extLst>
          </p:cNvPr>
          <p:cNvSpPr>
            <a:spLocks noGrp="1" noChangeArrowheads="1"/>
          </p:cNvSpPr>
          <p:nvPr>
            <p:ph idx="1"/>
          </p:nvPr>
        </p:nvSpPr>
        <p:spPr>
          <a:xfrm>
            <a:off x="107504" y="1064121"/>
            <a:ext cx="8928992" cy="5533231"/>
          </a:xfrm>
          <a:ln/>
        </p:spPr>
        <p:txBody>
          <a:bodyPr>
            <a:noAutofit/>
          </a:bodyPr>
          <a:lstStyle/>
          <a:p>
            <a:pPr>
              <a:lnSpc>
                <a:spcPts val="1300"/>
              </a:lnSpc>
            </a:pPr>
            <a:r>
              <a:rPr lang="en-US" altLang="ja-JP" sz="1400" dirty="0"/>
              <a:t>IG DEP meeting call to order</a:t>
            </a:r>
          </a:p>
          <a:p>
            <a:pPr>
              <a:lnSpc>
                <a:spcPts val="1300"/>
              </a:lnSpc>
            </a:pPr>
            <a:r>
              <a:rPr lang="en-US" altLang="ja-JP" sz="1400" dirty="0"/>
              <a:t>Call for essential patents and policies &amp; procedures reminder </a:t>
            </a:r>
          </a:p>
          <a:p>
            <a:pPr>
              <a:lnSpc>
                <a:spcPts val="1300"/>
              </a:lnSpc>
            </a:pPr>
            <a:r>
              <a:rPr lang="en-US" altLang="ja-JP" sz="1400" dirty="0"/>
              <a:t>Approve last meeting minutes: 15-19-0114-00-0dep-ig-dependability-March-2019-meeting-minutes</a:t>
            </a:r>
          </a:p>
          <a:p>
            <a:pPr>
              <a:lnSpc>
                <a:spcPts val="1300"/>
              </a:lnSpc>
            </a:pPr>
            <a:r>
              <a:rPr lang="en-US" altLang="ja-JP" sz="1400" dirty="0"/>
              <a:t>Review</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Review of IG Dependability Activities for Cars and other IoT &amp; M2M Use cases and Amendment of IEEE802.15.6 Wireless Medical BAN        </a:t>
            </a:r>
            <a:r>
              <a:rPr lang="ja-JP" altLang="en-US" sz="1400" dirty="0">
                <a:cs typeface="Times New Roman" pitchFamily="18" charset="0"/>
              </a:rPr>
              <a:t>　　　　　　　</a:t>
            </a:r>
            <a:r>
              <a:rPr lang="en-US" altLang="ja-JP" sz="1400" dirty="0">
                <a:cs typeface="Times New Roman" pitchFamily="18" charset="0"/>
              </a:rPr>
              <a:t>doc.#15-18-0347-00-0dep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Review of IEEE802.15.6 Wireless Medical BAN                doc.#15-18-0384-00-odep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Overview of ETSI Smart BAN Project Activities                 doc.#15-18-535-01-0dep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Updated  Technical Requirements for Focused Use Cases on WBAN for Human, Robotic and Car Bodies</a:t>
            </a:r>
            <a:r>
              <a:rPr lang="ja-JP" altLang="en-US" sz="1400" dirty="0">
                <a:cs typeface="Times New Roman" pitchFamily="18" charset="0"/>
              </a:rPr>
              <a:t>　                                                                             </a:t>
            </a:r>
            <a:r>
              <a:rPr lang="en-US" altLang="ja-JP" sz="1400" dirty="0">
                <a:cs typeface="Times New Roman" pitchFamily="18" charset="0"/>
              </a:rPr>
              <a:t>doc.#15-19-0157-00-0dep</a:t>
            </a:r>
          </a:p>
          <a:p>
            <a:pPr>
              <a:lnSpc>
                <a:spcPts val="1300"/>
              </a:lnSpc>
            </a:pPr>
            <a:r>
              <a:rPr lang="en-US" altLang="ja-JP" sz="1400" dirty="0"/>
              <a:t>Discussion</a:t>
            </a:r>
          </a:p>
          <a:p>
            <a:pPr marL="804863" indent="0">
              <a:lnSpc>
                <a:spcPts val="1300"/>
              </a:lnSpc>
              <a:buNone/>
            </a:pPr>
            <a:r>
              <a:rPr lang="en-US" altLang="ja-JP" sz="1400" dirty="0"/>
              <a:t>Amendment of PHY and MAC of IEEE802.15.6 Wireless Medical BAN to Dependable BAN for Medicine, Cars and other IoT/M2M Use cases with Data Science</a:t>
            </a:r>
          </a:p>
          <a:p>
            <a:pPr>
              <a:lnSpc>
                <a:spcPts val="1300"/>
              </a:lnSpc>
            </a:pPr>
            <a:r>
              <a:rPr lang="en-US" altLang="ja-JP" sz="1400" dirty="0"/>
              <a:t>Presentation</a:t>
            </a:r>
          </a:p>
          <a:p>
            <a:pPr lvl="1">
              <a:lnSpc>
                <a:spcPts val="1300"/>
              </a:lnSpc>
              <a:buFont typeface="+mj-lt"/>
              <a:buAutoNum type="arabicPeriod"/>
            </a:pPr>
            <a:r>
              <a:rPr lang="en-US" altLang="ja-JP" sz="1400" dirty="0"/>
              <a:t>Transmission power control using integrated terminal between 5G and UWB-BAN to maximize throughput of the BAN                                                        doc.#15-19-0327-00-0dep</a:t>
            </a:r>
          </a:p>
          <a:p>
            <a:pPr lvl="1">
              <a:lnSpc>
                <a:spcPts val="1300"/>
              </a:lnSpc>
              <a:buFont typeface="+mj-lt"/>
              <a:buAutoNum type="arabicPeriod"/>
            </a:pPr>
            <a:r>
              <a:rPr lang="en-US" altLang="ja-JP" sz="1400" dirty="0"/>
              <a:t>Scheme of estimating location of implanted devices in small intestine using UWB wireless localization and two-dimensional mapping                                            doc.#15-19-0290-00-0dep</a:t>
            </a:r>
          </a:p>
          <a:p>
            <a:pPr lvl="1">
              <a:lnSpc>
                <a:spcPts val="1300"/>
              </a:lnSpc>
              <a:buFont typeface="+mj-lt"/>
              <a:buAutoNum type="arabicPeriod"/>
            </a:pPr>
            <a:r>
              <a:rPr lang="en-US" altLang="ja-JP" sz="1400" dirty="0"/>
              <a:t>A dependable MAC protocol for bi-directional transmission for WBAN doc.#15-18-0115-01-0dep</a:t>
            </a:r>
          </a:p>
          <a:p>
            <a:pPr lvl="1">
              <a:lnSpc>
                <a:spcPts val="1300"/>
              </a:lnSpc>
              <a:buFont typeface="+mj-lt"/>
              <a:buAutoNum type="arabicPeriod"/>
            </a:pPr>
            <a:r>
              <a:rPr lang="en-US" altLang="ja-JP" sz="1400" dirty="0"/>
              <a:t>Learning and Recognition with Neural Network of Heart Beats Sensed by WBAN for Patient Stress Estimate for Rehabilitation                                                 doc.#15-19-0124-01-0dep</a:t>
            </a:r>
          </a:p>
          <a:p>
            <a:pPr lvl="1">
              <a:lnSpc>
                <a:spcPts val="1300"/>
              </a:lnSpc>
              <a:buFont typeface="+mj-lt"/>
              <a:buAutoNum type="arabicPeriod"/>
            </a:pPr>
            <a:r>
              <a:rPr lang="en-US" altLang="ja-JP" sz="1400" dirty="0"/>
              <a:t>MAC Protocol with Interference Mitigation Using Negotiation among Coordinators in Multiple Wireless Body Area Networks(BANs)                                               doc.#15-19-0291-00-0dep </a:t>
            </a:r>
          </a:p>
          <a:p>
            <a:pPr>
              <a:lnSpc>
                <a:spcPts val="1300"/>
              </a:lnSpc>
            </a:pPr>
            <a:r>
              <a:rPr lang="en-US" altLang="ja-JP" sz="1400" dirty="0"/>
              <a:t>Discussion</a:t>
            </a:r>
          </a:p>
          <a:p>
            <a:pPr lvl="1">
              <a:lnSpc>
                <a:spcPts val="1300"/>
              </a:lnSpc>
              <a:buFont typeface="+mj-lt"/>
              <a:buAutoNum type="arabicPeriod"/>
            </a:pPr>
            <a:r>
              <a:rPr lang="en-US" altLang="ja-JP" sz="1400" dirty="0"/>
              <a:t>Technical requirement update with possible enable technologies   doc.#15-19-0157-02-0dep</a:t>
            </a:r>
          </a:p>
          <a:p>
            <a:pPr lvl="1">
              <a:lnSpc>
                <a:spcPts val="1300"/>
              </a:lnSpc>
              <a:buFont typeface="+mj-lt"/>
              <a:buAutoNum type="arabicPeriod"/>
            </a:pPr>
            <a:r>
              <a:rPr lang="en-US" altLang="ja-JP" sz="1400" dirty="0"/>
              <a:t>Review and Update of draft of PAR and CSD;                                doc.#15-16-0290-03-0dep</a:t>
            </a:r>
          </a:p>
          <a:p>
            <a:pPr lvl="1">
              <a:lnSpc>
                <a:spcPts val="1300"/>
              </a:lnSpc>
              <a:buFont typeface="+mj-lt"/>
              <a:buAutoNum type="arabicPeriod"/>
            </a:pPr>
            <a:r>
              <a:rPr lang="en-US" altLang="ja-JP" sz="1400" dirty="0"/>
              <a:t>Update of Timeline and Progress to SG/TG/WG</a:t>
            </a:r>
          </a:p>
        </p:txBody>
      </p:sp>
    </p:spTree>
    <p:extLst>
      <p:ext uri="{BB962C8B-B14F-4D97-AF65-F5344CB8AC3E}">
        <p14:creationId xmlns:p14="http://schemas.microsoft.com/office/powerpoint/2010/main" val="2525098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71007" y="1116132"/>
            <a:ext cx="8766313" cy="5440119"/>
          </a:xfrm>
        </p:spPr>
        <p:txBody>
          <a:bodyPr/>
          <a:lstStyle/>
          <a:p>
            <a:pPr marL="0" indent="0">
              <a:lnSpc>
                <a:spcPts val="1600"/>
              </a:lnSpc>
              <a:buNone/>
            </a:pPr>
            <a:r>
              <a:rPr lang="is-IS" altLang="ja-JP" sz="1600" dirty="0"/>
              <a:t>15-19-0141-00-0dep-ig-dependability-march-2019-meeting-agenda by Ryuji Kohno (YNU/CWC-Nippon)</a:t>
            </a:r>
          </a:p>
          <a:p>
            <a:pPr marL="0" indent="0">
              <a:lnSpc>
                <a:spcPts val="1600"/>
              </a:lnSpc>
              <a:buNone/>
            </a:pPr>
            <a:r>
              <a:rPr lang="is-IS" altLang="ja-JP" sz="1600" dirty="0"/>
              <a:t>15-19-0282-00-0dep-ig-dep-opening-information-for-july-2019</a:t>
            </a:r>
            <a:r>
              <a:rPr lang="ja-JP" altLang="en-US" sz="1600" dirty="0"/>
              <a:t> </a:t>
            </a:r>
            <a:r>
              <a:rPr lang="is-IS" altLang="ja-JP" sz="1600" dirty="0"/>
              <a:t>by Ryuji Kohno (YNU/CWC-Nippon)</a:t>
            </a:r>
            <a:r>
              <a:rPr lang="ja-JP" altLang="en-US" sz="1600" dirty="0"/>
              <a:t> </a:t>
            </a:r>
            <a:r>
              <a:rPr lang="en-US" altLang="ja-JP" sz="1600" dirty="0"/>
              <a:t>and</a:t>
            </a:r>
            <a:r>
              <a:rPr lang="ja-JP" altLang="en-US" sz="1600" dirty="0"/>
              <a:t> </a:t>
            </a:r>
            <a:r>
              <a:rPr lang="en-US" altLang="ja-JP" sz="1600" dirty="0"/>
              <a:t>Jussi</a:t>
            </a:r>
            <a:r>
              <a:rPr lang="ja-JP" altLang="en-US" sz="1600" dirty="0"/>
              <a:t> </a:t>
            </a:r>
            <a:r>
              <a:rPr lang="en-US" altLang="ja-JP" sz="1600" dirty="0" err="1"/>
              <a:t>Haapola</a:t>
            </a:r>
            <a:r>
              <a:rPr lang="en-US" altLang="ja-JP" sz="1600" dirty="0"/>
              <a:t> (CWC)</a:t>
            </a:r>
            <a:r>
              <a:rPr lang="ja-JP" altLang="en-US" sz="1600" dirty="0"/>
              <a:t>　</a:t>
            </a:r>
            <a:endParaRPr lang="is-IS" altLang="ja-JP" sz="1600" dirty="0"/>
          </a:p>
          <a:p>
            <a:pPr marL="0" indent="0">
              <a:lnSpc>
                <a:spcPts val="1600"/>
              </a:lnSpc>
              <a:buNone/>
            </a:pPr>
            <a:r>
              <a:rPr lang="is-IS" altLang="ja-JP" sz="1600" dirty="0"/>
              <a:t>15-19-02834-03-0dep-ig-dependability-july-meeting-agenda</a:t>
            </a:r>
            <a:r>
              <a:rPr lang="ja-JP" altLang="en-US" sz="1600" dirty="0"/>
              <a:t> </a:t>
            </a:r>
            <a:r>
              <a:rPr lang="en-US" altLang="ja-JP" sz="1600" dirty="0"/>
              <a:t>by Ryuji Kohno (YNU/CWC-Nippon) and Jussi Haapola (CWC)</a:t>
            </a:r>
            <a:r>
              <a:rPr lang="ja-JP" altLang="en-US" sz="1600" dirty="0"/>
              <a:t>　</a:t>
            </a:r>
            <a:endParaRPr lang="is-IS" altLang="ja-JP" sz="1600" dirty="0"/>
          </a:p>
          <a:p>
            <a:pPr marL="0" indent="0">
              <a:lnSpc>
                <a:spcPts val="1600"/>
              </a:lnSpc>
              <a:buNone/>
            </a:pPr>
            <a:r>
              <a:rPr lang="en-US" altLang="ja-JP" sz="1600" dirty="0"/>
              <a:t>15-18-0347-00-0dep-ig-dep-overview-of-IG-DEP-Overview of Review of IG Dependability Activities for Cars and other IoT &amp; M2M Use cases and Amendment of IEEE802.15.6 Wireless Medical by Ryuji Kohno (YNU/CWC-Nippon) </a:t>
            </a:r>
          </a:p>
          <a:p>
            <a:pPr marL="0" indent="0">
              <a:lnSpc>
                <a:spcPts val="1600"/>
              </a:lnSpc>
              <a:buNone/>
            </a:pPr>
            <a:r>
              <a:rPr lang="en-US" altLang="ja-JP" sz="1600" dirty="0"/>
              <a:t>15-18-0535-01-0dep-ig-dep-Overview of ETSI Smart BAN Project Activities</a:t>
            </a:r>
            <a:r>
              <a:rPr lang="ja-JP" altLang="en-US" sz="1600" dirty="0"/>
              <a:t> </a:t>
            </a:r>
            <a:r>
              <a:rPr lang="en-US" altLang="ja-JP" sz="1600" dirty="0"/>
              <a:t>by</a:t>
            </a:r>
            <a:r>
              <a:rPr lang="ja-JP" altLang="en-US" sz="1600" dirty="0"/>
              <a:t> </a:t>
            </a:r>
            <a:r>
              <a:rPr lang="en-US" altLang="ja-JP" sz="1600" dirty="0"/>
              <a:t>John</a:t>
            </a:r>
            <a:r>
              <a:rPr lang="ja-JP" altLang="en-US" sz="1600" dirty="0"/>
              <a:t> </a:t>
            </a:r>
            <a:r>
              <a:rPr lang="en-US" altLang="ja-JP" sz="1600" dirty="0"/>
              <a:t>Faseroute</a:t>
            </a:r>
            <a:r>
              <a:rPr lang="ja-JP" altLang="en-US" sz="1600" dirty="0"/>
              <a:t> </a:t>
            </a:r>
            <a:r>
              <a:rPr lang="en-US" altLang="ja-JP" sz="1600" dirty="0"/>
              <a:t>(CSEM)</a:t>
            </a:r>
          </a:p>
          <a:p>
            <a:pPr marL="0" indent="0">
              <a:lnSpc>
                <a:spcPts val="1600"/>
              </a:lnSpc>
              <a:buNone/>
            </a:pPr>
            <a:r>
              <a:rPr lang="en-US" altLang="ja-JP" sz="1600" dirty="0"/>
              <a:t>15-19-0290-00-0dep IG DEP Localization of Implanted Devices Combining TDOA, Particle Filter with WBAN</a:t>
            </a:r>
            <a:r>
              <a:rPr lang="ja-JP" altLang="en-US" sz="1600" dirty="0"/>
              <a:t> </a:t>
            </a:r>
            <a:r>
              <a:rPr lang="en-US" altLang="ja-JP" sz="1600" dirty="0"/>
              <a:t>by Ryuji Kohno (YNU/CWC-Nippon)</a:t>
            </a:r>
          </a:p>
          <a:p>
            <a:pPr marL="0" indent="0">
              <a:lnSpc>
                <a:spcPts val="1600"/>
              </a:lnSpc>
              <a:buNone/>
            </a:pPr>
            <a:r>
              <a:rPr lang="en-US" altLang="ja-JP" sz="1600" dirty="0"/>
              <a:t>15-19-0291-00-0dep-ig-dep dependable MAC Protocol with Interference Mitigation Using Negotiation among Coordinators in Multiple Wireless Body Area Networks</a:t>
            </a:r>
            <a:r>
              <a:rPr lang="ja-JP" altLang="en-US" sz="1600" dirty="0"/>
              <a:t> </a:t>
            </a:r>
            <a:r>
              <a:rPr lang="en-US" altLang="ja-JP" sz="1600" dirty="0"/>
              <a:t>(BANs) by Shunya Ogawa(YNU), Ryuji Kohno (YNU/CWC-Nippon)</a:t>
            </a:r>
          </a:p>
          <a:p>
            <a:pPr marL="0" indent="0">
              <a:lnSpc>
                <a:spcPts val="1600"/>
              </a:lnSpc>
              <a:buNone/>
            </a:pPr>
            <a:r>
              <a:rPr lang="en-US" altLang="ja-JP" sz="1600" dirty="0"/>
              <a:t>15-19-0327-00-0dep-ig-dep-Transmission Power Control Using Integrated Terminal between 5G and UWB-BAN to Maximize Throughput of UWB-BAN</a:t>
            </a:r>
            <a:r>
              <a:rPr lang="ja-JP" altLang="en-US" sz="1600" dirty="0"/>
              <a:t> </a:t>
            </a:r>
            <a:r>
              <a:rPr lang="en-US" altLang="ja-JP" sz="1600" dirty="0"/>
              <a:t>by Yoshihiro Kinjo(YNU), Ryuji Kohno (YNU/CWC-Nippon)</a:t>
            </a:r>
            <a:r>
              <a:rPr lang="ja-JP" altLang="en-US" sz="1600" dirty="0"/>
              <a:t>　</a:t>
            </a:r>
            <a:endParaRPr lang="en-US" altLang="ja-JP" sz="1600" dirty="0"/>
          </a:p>
          <a:p>
            <a:pPr marL="0" indent="0">
              <a:lnSpc>
                <a:spcPts val="1600"/>
              </a:lnSpc>
              <a:buNone/>
            </a:pPr>
            <a:r>
              <a:rPr lang="en-US" altLang="ja-JP" sz="1600" dirty="0"/>
              <a:t>15-19-0157-03-0dep-ig-dep-Updated  Technical Requirements for Focused Use Cases on WBAN for Human, Robotic and Car Bodies byRyuji Kohno(YNU/CWC-Nippon)</a:t>
            </a:r>
          </a:p>
          <a:p>
            <a:pPr marL="0" indent="0">
              <a:lnSpc>
                <a:spcPts val="1600"/>
              </a:lnSpc>
              <a:buNone/>
            </a:pPr>
            <a:r>
              <a:rPr lang="fi-FI" altLang="ja-JP" sz="1600" dirty="0"/>
              <a:t>15-19-0338-00-0dep-ig-dep-meeting-minutes-july-2019</a:t>
            </a:r>
            <a:r>
              <a:rPr lang="ja-JP" altLang="en-US" sz="1600" dirty="0"/>
              <a:t> </a:t>
            </a:r>
            <a:r>
              <a:rPr lang="en-US" altLang="ja-JP" sz="1600" dirty="0"/>
              <a:t>by</a:t>
            </a:r>
            <a:r>
              <a:rPr lang="ja-JP" altLang="en-US" sz="1600" dirty="0"/>
              <a:t> </a:t>
            </a:r>
            <a:r>
              <a:rPr lang="en-US" altLang="ja-JP" sz="1600" dirty="0"/>
              <a:t>by Ryuji Kohno (YNU/CWC-Nippon)</a:t>
            </a:r>
            <a:endParaRPr lang="fi-FI" altLang="ja-JP" sz="1600" dirty="0"/>
          </a:p>
          <a:p>
            <a:pPr marL="0" indent="0">
              <a:lnSpc>
                <a:spcPts val="1600"/>
              </a:lnSpc>
              <a:buNone/>
            </a:pPr>
            <a:r>
              <a:rPr lang="fi-FI" altLang="ja-JP" sz="1600" dirty="0"/>
              <a:t>15-19-0337-00-0dep-ig-dep-closing-report-july-2019</a:t>
            </a:r>
            <a:r>
              <a:rPr lang="ja-JP" altLang="en-US" sz="1600" dirty="0"/>
              <a:t> </a:t>
            </a:r>
            <a:r>
              <a:rPr lang="en-US" altLang="ja-JP" sz="1600" dirty="0"/>
              <a:t>by</a:t>
            </a:r>
            <a:r>
              <a:rPr lang="ja-JP" altLang="en-US" sz="1600" dirty="0"/>
              <a:t> </a:t>
            </a:r>
            <a:r>
              <a:rPr lang="en-US" altLang="ja-JP" sz="1600" dirty="0"/>
              <a:t>Ryuji</a:t>
            </a:r>
            <a:r>
              <a:rPr lang="ja-JP" altLang="en-US" sz="1600" dirty="0"/>
              <a:t> </a:t>
            </a:r>
            <a:r>
              <a:rPr lang="en-US" altLang="ja-JP" sz="1600" dirty="0"/>
              <a:t>Kohno(YNU/CWC-Nippon)</a:t>
            </a:r>
            <a:endParaRPr lang="fi-FI" altLang="ja-JP" sz="1600" dirty="0"/>
          </a:p>
          <a:p>
            <a:pPr marL="0" indent="0">
              <a:lnSpc>
                <a:spcPts val="1600"/>
              </a:lnSpc>
              <a:buNone/>
            </a:pPr>
            <a:r>
              <a:rPr lang="fi-FI" altLang="ja-JP" sz="1400" dirty="0"/>
              <a:t>			           </a:t>
            </a:r>
            <a:endParaRPr kumimoji="1" lang="ja-JP" altLang="en-US" sz="1400" dirty="0"/>
          </a:p>
        </p:txBody>
      </p:sp>
      <p:sp>
        <p:nvSpPr>
          <p:cNvPr id="3" name="タイトル 2"/>
          <p:cNvSpPr>
            <a:spLocks noGrp="1"/>
          </p:cNvSpPr>
          <p:nvPr>
            <p:ph type="title"/>
          </p:nvPr>
        </p:nvSpPr>
        <p:spPr>
          <a:xfrm>
            <a:off x="611560" y="522392"/>
            <a:ext cx="7727370" cy="648073"/>
          </a:xfrm>
        </p:spPr>
        <p:txBody>
          <a:bodyPr/>
          <a:lstStyle/>
          <a:p>
            <a:r>
              <a:rPr lang="en-US" altLang="ja-JP" sz="4000" b="1" dirty="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solidFill>
                  <a:srgbClr val="000000"/>
                </a:solidFill>
              </a:rPr>
              <a:t>Slide </a:t>
            </a:r>
            <a:fld id="{17C47D4F-CAA3-4307-B0EF-8C4B3E0CF21D}" type="slidenum">
              <a:rPr lang="en-US" altLang="ja-JP" smtClean="0">
                <a:solidFill>
                  <a:srgbClr val="000000"/>
                </a:solidFill>
              </a:rPr>
              <a:pPr/>
              <a:t>73</a:t>
            </a:fld>
            <a:endParaRPr lang="en-US" altLang="ja-JP" dirty="0">
              <a:solidFill>
                <a:srgbClr val="000000"/>
              </a:solidFill>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solidFill>
                  <a:srgbClr val="000000"/>
                </a:solidFill>
              </a:rPr>
              <a:t>July 2019</a:t>
            </a:r>
          </a:p>
        </p:txBody>
      </p:sp>
    </p:spTree>
    <p:extLst>
      <p:ext uri="{BB962C8B-B14F-4D97-AF65-F5344CB8AC3E}">
        <p14:creationId xmlns:p14="http://schemas.microsoft.com/office/powerpoint/2010/main" val="10775797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74</a:t>
            </a:fld>
            <a:endParaRPr lang="en-US" altLang="ja-JP" sz="1200" dirty="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solidFill>
                  <a:srgbClr val="000000"/>
                </a:solidFill>
              </a:rPr>
              <a:t>July 2019</a:t>
            </a:r>
          </a:p>
        </p:txBody>
      </p:sp>
    </p:spTree>
    <p:extLst>
      <p:ext uri="{BB962C8B-B14F-4D97-AF65-F5344CB8AC3E}">
        <p14:creationId xmlns:p14="http://schemas.microsoft.com/office/powerpoint/2010/main" val="41431405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006600"/>
                </a:solidFill>
                <a:latin typeface="Arial Narrow" panose="020B0606020202030204" pitchFamily="34" charset="0"/>
              </a:rPr>
              <a:t>IEEE </a:t>
            </a:r>
            <a:r>
              <a:rPr lang="en-US" dirty="0" smtClean="0">
                <a:solidFill>
                  <a:srgbClr val="006600"/>
                </a:solidFill>
                <a:latin typeface="Arial Narrow" panose="020B0606020202030204" pitchFamily="34" charset="0"/>
              </a:rPr>
              <a:t>P802.15 SC-Maintenance</a:t>
            </a:r>
            <a:br>
              <a:rPr lang="en-US" dirty="0" smtClean="0">
                <a:solidFill>
                  <a:srgbClr val="006600"/>
                </a:solidFill>
                <a:latin typeface="Arial Narrow" panose="020B0606020202030204" pitchFamily="34" charset="0"/>
              </a:rPr>
            </a:br>
            <a:r>
              <a:rPr lang="en-US" dirty="0" smtClean="0">
                <a:solidFill>
                  <a:srgbClr val="006600"/>
                </a:solidFill>
                <a:latin typeface="Arial Narrow" panose="020B0606020202030204" pitchFamily="34" charset="0"/>
              </a:rPr>
              <a:t>Closing Report</a:t>
            </a:r>
            <a:r>
              <a:rPr lang="en-US" dirty="0">
                <a:solidFill>
                  <a:srgbClr val="006600"/>
                </a:solidFill>
                <a:latin typeface="Arial Narrow" panose="020B0606020202030204" pitchFamily="34" charset="0"/>
              </a:rPr>
              <a:t/>
            </a:r>
            <a:br>
              <a:rPr lang="en-US" dirty="0">
                <a:solidFill>
                  <a:srgbClr val="006600"/>
                </a:solidFill>
                <a:latin typeface="Arial Narrow" panose="020B0606020202030204" pitchFamily="34" charset="0"/>
              </a:rPr>
            </a:br>
            <a:endParaRPr lang="en-US" dirty="0"/>
          </a:p>
        </p:txBody>
      </p:sp>
      <p:sp>
        <p:nvSpPr>
          <p:cNvPr id="3" name="Subtitle 2"/>
          <p:cNvSpPr>
            <a:spLocks noGrp="1"/>
          </p:cNvSpPr>
          <p:nvPr>
            <p:ph type="subTitle" idx="1"/>
          </p:nvPr>
        </p:nvSpPr>
        <p:spPr/>
        <p:txBody>
          <a:bodyPr/>
          <a:lstStyle/>
          <a:p>
            <a:r>
              <a:rPr lang="en-US" dirty="0" smtClean="0"/>
              <a:t>Bob Heile</a:t>
            </a:r>
          </a:p>
          <a:p>
            <a:r>
              <a:rPr lang="en-US" dirty="0" smtClean="0"/>
              <a:t>Chair, IEEE 802.15</a:t>
            </a:r>
            <a:endParaRPr lang="en-US"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Bob Heile, Decawave</a:t>
            </a:r>
            <a:endParaRPr lang="en-US">
              <a:solidFill>
                <a:srgbClr val="000000"/>
              </a:solidFill>
            </a:endParaRPr>
          </a:p>
        </p:txBody>
      </p:sp>
      <p:sp>
        <p:nvSpPr>
          <p:cNvPr id="5" name="Slide Number Placeholder 4"/>
          <p:cNvSpPr>
            <a:spLocks noGrp="1"/>
          </p:cNvSpPr>
          <p:nvPr>
            <p:ph type="sldNum" sz="quarter" idx="11"/>
          </p:nvPr>
        </p:nvSpPr>
        <p:spPr/>
        <p:txBody>
          <a:bodyPr/>
          <a:lstStyle/>
          <a:p>
            <a:r>
              <a:rPr lang="en-US" altLang="en-US" smtClean="0">
                <a:solidFill>
                  <a:srgbClr val="000000"/>
                </a:solidFill>
              </a:rPr>
              <a:t>Slide </a:t>
            </a:r>
            <a:fld id="{33C2D74D-07F0-439E-B74B-0BD2020FE930}" type="slidenum">
              <a:rPr lang="en-US" altLang="en-US" smtClean="0">
                <a:solidFill>
                  <a:srgbClr val="000000"/>
                </a:solidFill>
              </a:rPr>
              <a:pPr/>
              <a:t>75</a:t>
            </a:fld>
            <a:endParaRPr lang="en-US" altLang="en-US">
              <a:solidFill>
                <a:srgbClr val="000000"/>
              </a:solidFill>
            </a:endParaRPr>
          </a:p>
        </p:txBody>
      </p:sp>
      <p:sp>
        <p:nvSpPr>
          <p:cNvPr id="6" name="Date Placeholder 5"/>
          <p:cNvSpPr>
            <a:spLocks noGrp="1"/>
          </p:cNvSpPr>
          <p:nvPr>
            <p:ph type="dt" sz="quarter" idx="12"/>
          </p:nvPr>
        </p:nvSpPr>
        <p:spPr/>
        <p:txBody>
          <a:bodyPr/>
          <a:lstStyle/>
          <a:p>
            <a:pPr algn="l">
              <a:defRPr/>
            </a:pPr>
            <a:r>
              <a:rPr lang="en-US" dirty="0" smtClean="0">
                <a:solidFill>
                  <a:srgbClr val="000000"/>
                </a:solidFill>
              </a:rPr>
              <a:t>July 2019</a:t>
            </a:r>
            <a:endParaRPr lang="en-US" dirty="0">
              <a:solidFill>
                <a:srgbClr val="000000"/>
              </a:solidFill>
            </a:endParaRPr>
          </a:p>
        </p:txBody>
      </p:sp>
    </p:spTree>
    <p:extLst>
      <p:ext uri="{BB962C8B-B14F-4D97-AF65-F5344CB8AC3E}">
        <p14:creationId xmlns:p14="http://schemas.microsoft.com/office/powerpoint/2010/main" val="35590911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6600"/>
                </a:solidFill>
                <a:latin typeface="Arial Narrow" panose="020B0606020202030204" pitchFamily="34" charset="0"/>
              </a:rPr>
              <a:t>IEEE P802.15 SC-Maintenance</a:t>
            </a:r>
            <a:br>
              <a:rPr lang="en-US" dirty="0">
                <a:solidFill>
                  <a:srgbClr val="006600"/>
                </a:solidFill>
                <a:latin typeface="Arial Narrow" panose="020B0606020202030204" pitchFamily="34" charset="0"/>
              </a:rPr>
            </a:br>
            <a:r>
              <a:rPr lang="en-US" dirty="0">
                <a:solidFill>
                  <a:srgbClr val="006600"/>
                </a:solidFill>
                <a:latin typeface="Arial Narrow" panose="020B0606020202030204" pitchFamily="34" charset="0"/>
              </a:rPr>
              <a:t>Closing Report</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smtClean="0"/>
              <a:t>Had one meeting on Tuesday AM1</a:t>
            </a:r>
          </a:p>
          <a:p>
            <a:pPr lvl="0"/>
            <a:r>
              <a:rPr lang="en-US" sz="2200" dirty="0"/>
              <a:t>REVIEW PROPOSED CHANGES TO OM AND </a:t>
            </a:r>
            <a:r>
              <a:rPr lang="en-US" sz="2200" dirty="0" smtClean="0"/>
              <a:t>VOTED TO APPROVE THE CHANGES BELOW:</a:t>
            </a:r>
            <a:endParaRPr lang="en-US" sz="2200" dirty="0"/>
          </a:p>
          <a:p>
            <a:pPr lvl="1"/>
            <a:r>
              <a:rPr lang="en-US" sz="2400" dirty="0"/>
              <a:t>Clause 3.10.4: deleted “For an 802.15 WG letter ballot to be considered valid the abstention rate shall be less than 30%”.</a:t>
            </a:r>
          </a:p>
          <a:p>
            <a:pPr lvl="1"/>
            <a:r>
              <a:rPr lang="en-US" sz="2400" dirty="0"/>
              <a:t>Clause 10.3: added following text “that is substantially similar to the </a:t>
            </a:r>
            <a:r>
              <a:rPr lang="en-US" sz="2400" dirty="0" err="1"/>
              <a:t>ballotable</a:t>
            </a:r>
            <a:r>
              <a:rPr lang="en-US" sz="2400" dirty="0"/>
              <a:t> draft”.  </a:t>
            </a:r>
          </a:p>
          <a:p>
            <a:pPr lvl="1"/>
            <a:r>
              <a:rPr lang="en-US" sz="2400" dirty="0"/>
              <a:t>Clause 11.2.4: deleted Note 2: “a voter should not vote abstain for more than one (1) of the last three (3) mandatory WG letter ballots”  </a:t>
            </a:r>
            <a:r>
              <a:rPr lang="en-US" dirty="0"/>
              <a:t>  </a:t>
            </a:r>
            <a:endParaRPr lang="en-US" dirty="0" smtClean="0"/>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Bob Heile, Decawave</a:t>
            </a:r>
            <a:endParaRPr lang="en-US">
              <a:solidFill>
                <a:srgbClr val="000000"/>
              </a:solidFill>
            </a:endParaRPr>
          </a:p>
        </p:txBody>
      </p:sp>
      <p:sp>
        <p:nvSpPr>
          <p:cNvPr id="5" name="Slide Number Placeholder 4"/>
          <p:cNvSpPr>
            <a:spLocks noGrp="1"/>
          </p:cNvSpPr>
          <p:nvPr>
            <p:ph type="sldNum" sz="quarter" idx="11"/>
          </p:nvPr>
        </p:nvSpPr>
        <p:spPr/>
        <p:txBody>
          <a:bodyPr/>
          <a:lstStyle/>
          <a:p>
            <a:r>
              <a:rPr lang="en-US" altLang="en-US" smtClean="0">
                <a:solidFill>
                  <a:srgbClr val="000000"/>
                </a:solidFill>
              </a:rPr>
              <a:t>Slide </a:t>
            </a:r>
            <a:fld id="{7C8D6DAB-2AF3-4309-B620-5D11F598A71D}" type="slidenum">
              <a:rPr lang="en-US" altLang="en-US" smtClean="0">
                <a:solidFill>
                  <a:srgbClr val="000000"/>
                </a:solidFill>
              </a:rPr>
              <a:pPr/>
              <a:t>76</a:t>
            </a:fld>
            <a:endParaRPr lang="en-US" altLang="en-US">
              <a:solidFill>
                <a:srgbClr val="000000"/>
              </a:solidFill>
            </a:endParaRPr>
          </a:p>
        </p:txBody>
      </p:sp>
      <p:sp>
        <p:nvSpPr>
          <p:cNvPr id="6" name="Date Placeholder 5"/>
          <p:cNvSpPr>
            <a:spLocks noGrp="1"/>
          </p:cNvSpPr>
          <p:nvPr>
            <p:ph type="dt" sz="quarter" idx="12"/>
          </p:nvPr>
        </p:nvSpPr>
        <p:spPr/>
        <p:txBody>
          <a:bodyPr/>
          <a:lstStyle/>
          <a:p>
            <a:pPr algn="l">
              <a:defRPr/>
            </a:pPr>
            <a:r>
              <a:rPr lang="en-US" smtClean="0">
                <a:solidFill>
                  <a:srgbClr val="000000"/>
                </a:solidFill>
              </a:rPr>
              <a:t>July 2019</a:t>
            </a:r>
            <a:endParaRPr lang="en-US">
              <a:solidFill>
                <a:srgbClr val="000000"/>
              </a:solidFill>
            </a:endParaRPr>
          </a:p>
        </p:txBody>
      </p:sp>
    </p:spTree>
    <p:extLst>
      <p:ext uri="{BB962C8B-B14F-4D97-AF65-F5344CB8AC3E}">
        <p14:creationId xmlns:p14="http://schemas.microsoft.com/office/powerpoint/2010/main" val="3592173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6600"/>
                </a:solidFill>
                <a:latin typeface="Arial Narrow" panose="020B0606020202030204" pitchFamily="34" charset="0"/>
              </a:rPr>
              <a:t>IEEE P802.15 SC-Maintenance</a:t>
            </a:r>
            <a:br>
              <a:rPr lang="en-US" dirty="0">
                <a:solidFill>
                  <a:srgbClr val="006600"/>
                </a:solidFill>
                <a:latin typeface="Arial Narrow" panose="020B0606020202030204" pitchFamily="34" charset="0"/>
              </a:rPr>
            </a:br>
            <a:r>
              <a:rPr lang="en-US" dirty="0">
                <a:solidFill>
                  <a:srgbClr val="006600"/>
                </a:solidFill>
                <a:latin typeface="Arial Narrow" panose="020B0606020202030204" pitchFamily="34" charset="0"/>
              </a:rPr>
              <a:t>Closing Report</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r>
              <a:rPr lang="en-US" dirty="0" smtClean="0"/>
              <a:t>Approve changes on </a:t>
            </a:r>
            <a:r>
              <a:rPr lang="en-US" smtClean="0"/>
              <a:t>previous slide </a:t>
            </a:r>
            <a:r>
              <a:rPr lang="en-US" dirty="0" smtClean="0"/>
              <a:t>to 802.15 OM Revision 23</a:t>
            </a:r>
            <a:br>
              <a:rPr lang="en-US" dirty="0" smtClean="0"/>
            </a:br>
            <a:endParaRPr lang="en-US" dirty="0" smtClean="0"/>
          </a:p>
          <a:p>
            <a:pPr marL="0" indent="0">
              <a:buNone/>
            </a:pPr>
            <a:r>
              <a:rPr lang="en-US" dirty="0" smtClean="0"/>
              <a:t>Mover: </a:t>
            </a:r>
          </a:p>
          <a:p>
            <a:pPr marL="0" indent="0">
              <a:buNone/>
            </a:pPr>
            <a:r>
              <a:rPr lang="en-US" dirty="0" smtClean="0"/>
              <a:t>Second: </a:t>
            </a:r>
            <a:br>
              <a:rPr lang="en-US" dirty="0" smtClean="0"/>
            </a:br>
            <a:endParaRPr lang="en-US" dirty="0"/>
          </a:p>
        </p:txBody>
      </p:sp>
      <p:sp>
        <p:nvSpPr>
          <p:cNvPr id="4" name="Footer Placeholder 3"/>
          <p:cNvSpPr>
            <a:spLocks noGrp="1"/>
          </p:cNvSpPr>
          <p:nvPr>
            <p:ph type="ftr" sz="quarter" idx="10"/>
          </p:nvPr>
        </p:nvSpPr>
        <p:spPr/>
        <p:txBody>
          <a:bodyPr/>
          <a:lstStyle/>
          <a:p>
            <a:pPr>
              <a:defRPr/>
            </a:pPr>
            <a:r>
              <a:rPr lang="en-US" smtClean="0">
                <a:solidFill>
                  <a:srgbClr val="000000"/>
                </a:solidFill>
              </a:rPr>
              <a:t>Bob Heile, Decawave</a:t>
            </a:r>
            <a:endParaRPr lang="en-US">
              <a:solidFill>
                <a:srgbClr val="000000"/>
              </a:solidFill>
            </a:endParaRPr>
          </a:p>
        </p:txBody>
      </p:sp>
      <p:sp>
        <p:nvSpPr>
          <p:cNvPr id="5" name="Slide Number Placeholder 4"/>
          <p:cNvSpPr>
            <a:spLocks noGrp="1"/>
          </p:cNvSpPr>
          <p:nvPr>
            <p:ph type="sldNum" sz="quarter" idx="11"/>
          </p:nvPr>
        </p:nvSpPr>
        <p:spPr/>
        <p:txBody>
          <a:bodyPr/>
          <a:lstStyle/>
          <a:p>
            <a:r>
              <a:rPr lang="en-US" altLang="en-US" smtClean="0">
                <a:solidFill>
                  <a:srgbClr val="000000"/>
                </a:solidFill>
              </a:rPr>
              <a:t>Slide </a:t>
            </a:r>
            <a:fld id="{7C8D6DAB-2AF3-4309-B620-5D11F598A71D}" type="slidenum">
              <a:rPr lang="en-US" altLang="en-US" smtClean="0">
                <a:solidFill>
                  <a:srgbClr val="000000"/>
                </a:solidFill>
              </a:rPr>
              <a:pPr/>
              <a:t>77</a:t>
            </a:fld>
            <a:endParaRPr lang="en-US" altLang="en-US">
              <a:solidFill>
                <a:srgbClr val="000000"/>
              </a:solidFill>
            </a:endParaRPr>
          </a:p>
        </p:txBody>
      </p:sp>
      <p:sp>
        <p:nvSpPr>
          <p:cNvPr id="6" name="Date Placeholder 5"/>
          <p:cNvSpPr>
            <a:spLocks noGrp="1"/>
          </p:cNvSpPr>
          <p:nvPr>
            <p:ph type="dt" sz="quarter" idx="12"/>
          </p:nvPr>
        </p:nvSpPr>
        <p:spPr/>
        <p:txBody>
          <a:bodyPr/>
          <a:lstStyle/>
          <a:p>
            <a:pPr algn="l">
              <a:defRPr/>
            </a:pPr>
            <a:r>
              <a:rPr lang="en-US" dirty="0" smtClean="0">
                <a:solidFill>
                  <a:srgbClr val="000000"/>
                </a:solidFill>
              </a:rPr>
              <a:t>July 2019</a:t>
            </a:r>
            <a:endParaRPr lang="en-US" dirty="0">
              <a:solidFill>
                <a:srgbClr val="000000"/>
              </a:solidFill>
            </a:endParaRPr>
          </a:p>
        </p:txBody>
      </p:sp>
    </p:spTree>
    <p:extLst>
      <p:ext uri="{BB962C8B-B14F-4D97-AF65-F5344CB8AC3E}">
        <p14:creationId xmlns:p14="http://schemas.microsoft.com/office/powerpoint/2010/main" val="6363173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2019</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Decawave</a:t>
            </a:r>
            <a:endParaRPr lang="en-US" sz="1200"/>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219C1867-47CF-411F-B0EE-95650A4BE4CC}" type="slidenum">
              <a:rPr lang="en-US" sz="1200" smtClean="0"/>
              <a:pPr>
                <a:defRPr/>
              </a:pPr>
              <a:t>78</a:t>
            </a:fld>
            <a:endParaRPr lang="en-US" sz="1200" smtClean="0"/>
          </a:p>
        </p:txBody>
      </p:sp>
      <p:sp>
        <p:nvSpPr>
          <p:cNvPr id="10245" name="Rectangle 2"/>
          <p:cNvSpPr>
            <a:spLocks noGrp="1" noChangeArrowheads="1"/>
          </p:cNvSpPr>
          <p:nvPr>
            <p:ph type="title"/>
          </p:nvPr>
        </p:nvSpPr>
        <p:spPr>
          <a:xfrm>
            <a:off x="685800" y="381000"/>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838200" y="1295400"/>
            <a:ext cx="7696200" cy="4114800"/>
          </a:xfrm>
        </p:spPr>
        <p:txBody>
          <a:bodyPr/>
          <a:lstStyle/>
          <a:p>
            <a:r>
              <a:rPr lang="en-US" sz="1800" dirty="0" smtClean="0"/>
              <a:t>September </a:t>
            </a:r>
            <a:r>
              <a:rPr lang="en-US" sz="1800" dirty="0"/>
              <a:t>15-20, 2019, Marriott Hanoi (TBC), </a:t>
            </a:r>
            <a:r>
              <a:rPr lang="en-US" sz="1800" i="1" dirty="0"/>
              <a:t>802 Wireless Interim Session.</a:t>
            </a:r>
            <a:r>
              <a:rPr lang="en-US" sz="1800" dirty="0"/>
              <a:t>*</a:t>
            </a:r>
          </a:p>
          <a:p>
            <a:r>
              <a:rPr lang="en-US" sz="1800" dirty="0"/>
              <a:t>November 10-15, 2019, Hilton Waikoloa Village, Kona, HI, USA, </a:t>
            </a:r>
            <a:r>
              <a:rPr lang="en-US" sz="1800" i="1" dirty="0"/>
              <a:t>802 Plenary Session</a:t>
            </a:r>
            <a:r>
              <a:rPr lang="en-US" sz="1800" i="1" dirty="0" smtClean="0"/>
              <a:t>.</a:t>
            </a:r>
          </a:p>
          <a:p>
            <a:r>
              <a:rPr lang="en-US" sz="1800" dirty="0"/>
              <a:t>January 12-17, 2020, Hotel Irvine, Irvine, California, USA, </a:t>
            </a:r>
            <a:r>
              <a:rPr lang="en-US" sz="1800" i="1" dirty="0"/>
              <a:t>802 Wireless Interim Session.</a:t>
            </a:r>
            <a:r>
              <a:rPr lang="en-US" sz="1800" dirty="0"/>
              <a:t>*</a:t>
            </a:r>
          </a:p>
          <a:p>
            <a:r>
              <a:rPr lang="en-US" sz="1800" dirty="0"/>
              <a:t>March 15-20, 2020, Hilton Atlanta, Atlanta Georgia, USA, </a:t>
            </a:r>
            <a:r>
              <a:rPr lang="en-US" sz="1800" i="1" dirty="0"/>
              <a:t>802 Plenary Session.</a:t>
            </a:r>
            <a:endParaRPr lang="en-US" sz="1800" dirty="0"/>
          </a:p>
          <a:p>
            <a:r>
              <a:rPr lang="en-US" sz="1800" dirty="0"/>
              <a:t>May 10-15, 2020, Marriott Hotel, Warsaw, Poland, </a:t>
            </a:r>
            <a:r>
              <a:rPr lang="en-US" sz="1800" i="1" dirty="0"/>
              <a:t>802 Wireless Interim Session.</a:t>
            </a:r>
            <a:r>
              <a:rPr lang="en-US" sz="1800" dirty="0"/>
              <a:t>* (TBC</a:t>
            </a:r>
            <a:r>
              <a:rPr lang="en-US" sz="1800" dirty="0" smtClean="0"/>
              <a:t>)</a:t>
            </a:r>
          </a:p>
          <a:p>
            <a:r>
              <a:rPr lang="en-US" sz="1800" dirty="0"/>
              <a:t>July 12-17, 2020, Sheraton Centre Montreal, Montreal Canada, </a:t>
            </a:r>
            <a:r>
              <a:rPr lang="en-US" sz="1800" i="1" dirty="0"/>
              <a:t>802 Plenary Session.</a:t>
            </a:r>
            <a:endParaRPr lang="en-US" sz="1800" dirty="0"/>
          </a:p>
          <a:p>
            <a:r>
              <a:rPr lang="en-US" sz="1800" dirty="0"/>
              <a:t>September 13-18, 2020, </a:t>
            </a:r>
            <a:r>
              <a:rPr lang="en-US" sz="1800" dirty="0" smtClean="0"/>
              <a:t>Grand Hyatt Atlanta in </a:t>
            </a:r>
            <a:r>
              <a:rPr lang="en-US" sz="1800" dirty="0" err="1" smtClean="0"/>
              <a:t>Buckhead</a:t>
            </a:r>
            <a:r>
              <a:rPr lang="en-US" sz="1800" dirty="0" smtClean="0"/>
              <a:t>, Atlanta, Georgia,</a:t>
            </a:r>
            <a:r>
              <a:rPr lang="en-US" sz="1800" dirty="0"/>
              <a:t> </a:t>
            </a:r>
            <a:r>
              <a:rPr lang="en-US" sz="1800" i="1" dirty="0"/>
              <a:t>802 Wireless Interim Session.</a:t>
            </a:r>
            <a:r>
              <a:rPr lang="en-US" sz="1800" dirty="0"/>
              <a:t>*</a:t>
            </a:r>
          </a:p>
          <a:p>
            <a:r>
              <a:rPr lang="en-US" sz="1800" dirty="0"/>
              <a:t>November 18-13, 2020, Marriott Marquis Queen's Park,  Bangkok, Thailand, </a:t>
            </a:r>
            <a:r>
              <a:rPr lang="en-US" sz="1800" i="1" dirty="0"/>
              <a:t>802 Plenary Session</a:t>
            </a:r>
            <a:r>
              <a:rPr lang="en-US" sz="1800" i="1" dirty="0" smtClean="0"/>
              <a:t>.</a:t>
            </a:r>
            <a:endParaRPr lang="en-US" sz="1800" dirty="0"/>
          </a:p>
          <a:p>
            <a:endParaRPr lang="en-US" sz="1800" dirty="0"/>
          </a:p>
          <a:p>
            <a:pPr>
              <a:defRPr/>
            </a:pPr>
            <a:endParaRPr lang="en-US" sz="1800" dirty="0"/>
          </a:p>
          <a:p>
            <a:pPr>
              <a:defRPr/>
            </a:pP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July 2019</a:t>
            </a:r>
          </a:p>
        </p:txBody>
      </p:sp>
      <p:sp>
        <p:nvSpPr>
          <p:cNvPr id="9219" name="Footer Placeholder 3"/>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smtClean="0"/>
              <a:t>Robert F. Heile, Decawave</a:t>
            </a:r>
            <a:endParaRPr lang="en-US" sz="1200"/>
          </a:p>
        </p:txBody>
      </p:sp>
      <p:sp>
        <p:nvSpPr>
          <p:cNvPr id="9220" name="Slide Number Placeholder 4"/>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598D81A8-676D-4B71-81B0-5919593A92F0}" type="slidenum">
              <a:rPr lang="en-US" sz="1200" smtClean="0"/>
              <a:pPr>
                <a:defRPr/>
              </a:pPr>
              <a:t>8</a:t>
            </a:fld>
            <a:endParaRPr lang="en-US" sz="1200" smtClean="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432" y="673961"/>
            <a:ext cx="8123341" cy="5730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smtClean="0"/>
              <a:t>July 2019</a:t>
            </a:r>
            <a:endParaRPr lang="en-US" altLang="en-US" dirty="0"/>
          </a:p>
        </p:txBody>
      </p:sp>
      <p:sp>
        <p:nvSpPr>
          <p:cNvPr id="6" name="Slide Number Placeholder 5">
            <a:extLst>
              <a:ext uri="{FF2B5EF4-FFF2-40B4-BE49-F238E27FC236}">
                <a16:creationId xmlns=""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9</a:t>
            </a:fld>
            <a:endParaRPr lang="en-US" altLang="en-US"/>
          </a:p>
        </p:txBody>
      </p:sp>
      <p:sp>
        <p:nvSpPr>
          <p:cNvPr id="26626" name="Rectangle 2">
            <a:extLst>
              <a:ext uri="{FF2B5EF4-FFF2-40B4-BE49-F238E27FC236}">
                <a16:creationId xmlns=""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altLang="en-US" sz="3600" dirty="0"/>
              <a:t>July IEEE 802.15.4md Opening and Closing  V1.0</a:t>
            </a:r>
            <a:br>
              <a:rPr lang="en-US" altLang="en-US" sz="3600" dirty="0"/>
            </a:br>
            <a:endParaRPr lang="en-US" altLang="en-US" sz="3600" dirty="0"/>
          </a:p>
        </p:txBody>
      </p:sp>
      <p:sp>
        <p:nvSpPr>
          <p:cNvPr id="26627" name="Rectangle 3">
            <a:extLst>
              <a:ext uri="{FF2B5EF4-FFF2-40B4-BE49-F238E27FC236}">
                <a16:creationId xmlns=""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
        <p:nvSpPr>
          <p:cNvPr id="2" name="Footer Placeholder 1"/>
          <p:cNvSpPr>
            <a:spLocks noGrp="1"/>
          </p:cNvSpPr>
          <p:nvPr>
            <p:ph type="ftr" sz="quarter" idx="11"/>
          </p:nvPr>
        </p:nvSpPr>
        <p:spPr/>
        <p:txBody>
          <a:bodyPr/>
          <a:lstStyle/>
          <a:p>
            <a:pPr>
              <a:defRPr/>
            </a:pPr>
            <a:r>
              <a:rPr lang="en-US" smtClean="0"/>
              <a:t>Robert F. Heile, Decawave</a:t>
            </a:r>
            <a:endParaRPr lang="en-US"/>
          </a:p>
        </p:txBody>
      </p:sp>
    </p:spTree>
    <p:extLst>
      <p:ext uri="{BB962C8B-B14F-4D97-AF65-F5344CB8AC3E}">
        <p14:creationId xmlns:p14="http://schemas.microsoft.com/office/powerpoint/2010/main" val="4201664913"/>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D:\MYDOCU~1\IEEEP8~1.15\TEMPLATE\IEEE-8~1.POT</Template>
  <TotalTime>39359</TotalTime>
  <Words>4093</Words>
  <Application>Microsoft Office PowerPoint</Application>
  <PresentationFormat>On-screen Show (4:3)</PresentationFormat>
  <Paragraphs>1049</Paragraphs>
  <Slides>78</Slides>
  <Notes>26</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78</vt:i4>
      </vt:variant>
    </vt:vector>
  </HeadingPairs>
  <TitlesOfParts>
    <vt:vector size="83" baseType="lpstr">
      <vt:lpstr>IEEE-802_15</vt:lpstr>
      <vt:lpstr>802-11-Submission</vt:lpstr>
      <vt:lpstr>IEEE-P802_15</vt:lpstr>
      <vt:lpstr>802-22-Submission</vt:lpstr>
      <vt:lpstr>Document</vt:lpstr>
      <vt:lpstr>20th Anniversary Year 121st Session of meetings of the IEEE 802.15 Working Group for Wireless Specialty Networks</vt:lpstr>
      <vt:lpstr>PowerPoint Presentation</vt:lpstr>
      <vt:lpstr>Vienna Session Objectives July 14-19, 2019</vt:lpstr>
      <vt:lpstr>Vienna Session Objectives July 14-19, 2019</vt:lpstr>
      <vt:lpstr>Vienna Session Objectives July 14-19, 2019</vt:lpstr>
      <vt:lpstr>Vienna Session Objectives July 14-19, 2019</vt:lpstr>
      <vt:lpstr>Vienna Session Objectives July 14-19, 2019</vt:lpstr>
      <vt:lpstr>PowerPoint Presentation</vt:lpstr>
      <vt:lpstr>802.15.4MD July IEEE 802.15.4md Opening and Closing  V1.0 </vt:lpstr>
      <vt:lpstr>15.4md Sessions this Week</vt:lpstr>
      <vt:lpstr>Agenda </vt:lpstr>
      <vt:lpstr>Agenda </vt:lpstr>
      <vt:lpstr>IEEE 802.15.4md Closing Report </vt:lpstr>
      <vt:lpstr>IEEE 802.15.4md Closing Report </vt:lpstr>
      <vt:lpstr>IEEE 802.15.4md Closing Report </vt:lpstr>
      <vt:lpstr>Closing Report  - Revised Timeline</vt:lpstr>
      <vt:lpstr>Closing Report  - Revised Timeline</vt:lpstr>
      <vt:lpstr>PowerPoint Presentation</vt:lpstr>
      <vt:lpstr>PowerPoint Presentation</vt:lpstr>
      <vt:lpstr>PowerPoint Presentation</vt:lpstr>
      <vt:lpstr>TG 802.15.4w LPWA July 2019 Closing Report</vt:lpstr>
      <vt:lpstr>Main Agenda Items for the Week</vt:lpstr>
      <vt:lpstr>TG 15.4w Schedule for the Week</vt:lpstr>
      <vt:lpstr>Meeting Achievements</vt:lpstr>
      <vt:lpstr>TG4w Draft Schedule</vt:lpstr>
      <vt:lpstr>CRG Telephone Conferences</vt:lpstr>
      <vt:lpstr>WG SA Conditional Motion</vt:lpstr>
      <vt:lpstr>Meeting Minutes</vt:lpstr>
      <vt:lpstr>TG4w Goals for Hanoi</vt:lpstr>
      <vt:lpstr>Thank You! Any Questions?</vt:lpstr>
      <vt:lpstr>IEEE 802.15.4y SECN Closing report</vt:lpstr>
      <vt:lpstr>PowerPoint Presentation</vt:lpstr>
      <vt:lpstr>PowerPoint Presentation</vt:lpstr>
      <vt:lpstr>PowerPoint Presentation</vt:lpstr>
      <vt:lpstr>PowerPoint Presentation</vt:lpstr>
      <vt:lpstr>IEEE 802.15.4z EiR Closing report</vt:lpstr>
      <vt:lpstr>Accomplishments</vt:lpstr>
      <vt:lpstr>Motion</vt:lpstr>
      <vt:lpstr>Timeline</vt:lpstr>
      <vt:lpstr>Agenda for September Interim</vt:lpstr>
      <vt:lpstr>IEEE 802.15 TG13  Multi-Gbit/s Optical Wireless Communication  July 2019 Closing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TG22 Spectrum Sharing Closing Report</vt:lpstr>
      <vt:lpstr>TG22 Spectrum Sharing Closing Report</vt:lpstr>
      <vt:lpstr>TG22 Spectrum Sharing Closing Report IEEE P802.22.3 Spectrum Characterization and Occupancy to Sponsor Ballot</vt:lpstr>
      <vt:lpstr>TG22 Spectrum Sharing Closing Report IEEE P802.22.3 Spectrum Characterization and Occupancy to Sponsor Ballot</vt:lpstr>
      <vt:lpstr>TG22 Spectrum Sharing Closing Report CRG for IEEE P802.22.3 Sponsor Ballot</vt:lpstr>
      <vt:lpstr>TG22 Spectrum Sharing Closing Report Goals for next Meeting</vt:lpstr>
      <vt:lpstr>TAG THz July 2019  Closing Report</vt:lpstr>
      <vt:lpstr>Meetings/Contributions (1/2)</vt:lpstr>
      <vt:lpstr>Meetings/Contributions (2/2)</vt:lpstr>
      <vt:lpstr>Tasks accomplished</vt:lpstr>
      <vt:lpstr>TAG THz Motion on Text on Input to ITU-R WP1A </vt:lpstr>
      <vt:lpstr>WG Motion on Text for Response to ITU-R WP1A</vt:lpstr>
      <vt:lpstr>Next meetings</vt:lpstr>
      <vt:lpstr>PowerPoint Presentation</vt:lpstr>
      <vt:lpstr>PowerPoint Presentation</vt:lpstr>
      <vt:lpstr>PowerPoint Presentation</vt:lpstr>
      <vt:lpstr>PowerPoint Presentation</vt:lpstr>
      <vt:lpstr>PowerPoint Presentation</vt:lpstr>
      <vt:lpstr>PowerPoint Presentation</vt:lpstr>
      <vt:lpstr>IEEE 802.15 IG DEP   Closing Report  Vienna, Austria July 19th, 2019 Chair by Ryuji Kohno(YNU/CWC-Nippon) Reported by Huan-Bang Li (NICT)</vt:lpstr>
      <vt:lpstr>Meeting Objectives</vt:lpstr>
      <vt:lpstr>IG DEP schedule for the week</vt:lpstr>
      <vt:lpstr>Meeting Accomplishments</vt:lpstr>
      <vt:lpstr>Contributions</vt:lpstr>
      <vt:lpstr>PowerPoint Presentation</vt:lpstr>
      <vt:lpstr>IEEE P802.15 SC-Maintenance Closing Report </vt:lpstr>
      <vt:lpstr>IEEE P802.15 SC-Maintenance Closing Report</vt:lpstr>
      <vt:lpstr>IEEE P802.15 SC-Maintenance Closing Report</vt:lpstr>
      <vt:lpstr>Upcoming Sessions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WG-Report-to-the-802-Plenary-Mar05</dc:title>
  <dc:subject>IEEE 802.15 &lt;subject&gt;</dc:subject>
  <dc:creator>Robert F. Heile</dc:creator>
  <cp:lastModifiedBy>bheile</cp:lastModifiedBy>
  <cp:revision>750</cp:revision>
  <cp:lastPrinted>2000-07-07T01:25:49Z</cp:lastPrinted>
  <dcterms:created xsi:type="dcterms:W3CDTF">1999-06-22T06:24:01Z</dcterms:created>
  <dcterms:modified xsi:type="dcterms:W3CDTF">2019-08-05T18:56:36Z</dcterms:modified>
</cp:coreProperties>
</file>