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2.xml" ContentType="application/vnd.openxmlformats-officedocument.theme+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3.xml" ContentType="application/vnd.openxmlformats-officedocument.theme+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8" r:id="rId2"/>
    <p:sldMasterId id="2147483680" r:id="rId3"/>
    <p:sldMasterId id="2147483689" r:id="rId4"/>
  </p:sldMasterIdLst>
  <p:notesMasterIdLst>
    <p:notesMasterId r:id="rId83"/>
  </p:notesMasterIdLst>
  <p:handoutMasterIdLst>
    <p:handoutMasterId r:id="rId84"/>
  </p:handoutMasterIdLst>
  <p:sldIdLst>
    <p:sldId id="257" r:id="rId5"/>
    <p:sldId id="302" r:id="rId6"/>
    <p:sldId id="307" r:id="rId7"/>
    <p:sldId id="321" r:id="rId8"/>
    <p:sldId id="320" r:id="rId9"/>
    <p:sldId id="317" r:id="rId10"/>
    <p:sldId id="322" r:id="rId11"/>
    <p:sldId id="313" r:id="rId12"/>
    <p:sldId id="323" r:id="rId13"/>
    <p:sldId id="324" r:id="rId14"/>
    <p:sldId id="325" r:id="rId15"/>
    <p:sldId id="326" r:id="rId16"/>
    <p:sldId id="327" r:id="rId17"/>
    <p:sldId id="328" r:id="rId18"/>
    <p:sldId id="329" r:id="rId19"/>
    <p:sldId id="330" r:id="rId20"/>
    <p:sldId id="331" r:id="rId21"/>
    <p:sldId id="332" r:id="rId22"/>
    <p:sldId id="333" r:id="rId23"/>
    <p:sldId id="334" r:id="rId24"/>
    <p:sldId id="335" r:id="rId25"/>
    <p:sldId id="336" r:id="rId26"/>
    <p:sldId id="337" r:id="rId27"/>
    <p:sldId id="338" r:id="rId28"/>
    <p:sldId id="339" r:id="rId29"/>
    <p:sldId id="340" r:id="rId30"/>
    <p:sldId id="341" r:id="rId31"/>
    <p:sldId id="342" r:id="rId32"/>
    <p:sldId id="343" r:id="rId33"/>
    <p:sldId id="344" r:id="rId34"/>
    <p:sldId id="345" r:id="rId35"/>
    <p:sldId id="346" r:id="rId36"/>
    <p:sldId id="347" r:id="rId37"/>
    <p:sldId id="348" r:id="rId38"/>
    <p:sldId id="349" r:id="rId39"/>
    <p:sldId id="350" r:id="rId40"/>
    <p:sldId id="351" r:id="rId41"/>
    <p:sldId id="352" r:id="rId42"/>
    <p:sldId id="353" r:id="rId43"/>
    <p:sldId id="354" r:id="rId44"/>
    <p:sldId id="355" r:id="rId45"/>
    <p:sldId id="356" r:id="rId46"/>
    <p:sldId id="357" r:id="rId47"/>
    <p:sldId id="358" r:id="rId48"/>
    <p:sldId id="359" r:id="rId49"/>
    <p:sldId id="360" r:id="rId50"/>
    <p:sldId id="361" r:id="rId51"/>
    <p:sldId id="362" r:id="rId52"/>
    <p:sldId id="363" r:id="rId53"/>
    <p:sldId id="364" r:id="rId54"/>
    <p:sldId id="365" r:id="rId55"/>
    <p:sldId id="366" r:id="rId56"/>
    <p:sldId id="367" r:id="rId57"/>
    <p:sldId id="368" r:id="rId58"/>
    <p:sldId id="369" r:id="rId59"/>
    <p:sldId id="370" r:id="rId60"/>
    <p:sldId id="371" r:id="rId61"/>
    <p:sldId id="372" r:id="rId62"/>
    <p:sldId id="373" r:id="rId63"/>
    <p:sldId id="374" r:id="rId64"/>
    <p:sldId id="375" r:id="rId65"/>
    <p:sldId id="376" r:id="rId66"/>
    <p:sldId id="377" r:id="rId67"/>
    <p:sldId id="378" r:id="rId68"/>
    <p:sldId id="379" r:id="rId69"/>
    <p:sldId id="380" r:id="rId70"/>
    <p:sldId id="381" r:id="rId71"/>
    <p:sldId id="382" r:id="rId72"/>
    <p:sldId id="383" r:id="rId73"/>
    <p:sldId id="384" r:id="rId74"/>
    <p:sldId id="385" r:id="rId75"/>
    <p:sldId id="386" r:id="rId76"/>
    <p:sldId id="387" r:id="rId77"/>
    <p:sldId id="388" r:id="rId78"/>
    <p:sldId id="389" r:id="rId79"/>
    <p:sldId id="390" r:id="rId80"/>
    <p:sldId id="391" r:id="rId81"/>
    <p:sldId id="314" r:id="rId82"/>
  </p:sldIdLst>
  <p:sldSz cx="9144000" cy="6858000" type="screen4x3"/>
  <p:notesSz cx="6858000" cy="9144000"/>
  <p:defaultTextStyle>
    <a:defPPr>
      <a:defRPr lang="en-US"/>
    </a:defPPr>
    <a:lvl1pPr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200"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200"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200"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200" kern="1200">
        <a:solidFill>
          <a:schemeClr val="tx1"/>
        </a:solidFill>
        <a:latin typeface="Times New Roman" pitchFamily="18" charset="0"/>
        <a:ea typeface="ＭＳ Ｐゴシック"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5620"/>
    <p:restoredTop sz="94676" autoAdjust="0"/>
  </p:normalViewPr>
  <p:slideViewPr>
    <p:cSldViewPr>
      <p:cViewPr varScale="1">
        <p:scale>
          <a:sx n="88" d="100"/>
          <a:sy n="88" d="100"/>
        </p:scale>
        <p:origin x="-306"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54" d="100"/>
          <a:sy n="54" d="100"/>
        </p:scale>
        <p:origin x="-176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84" Type="http://schemas.openxmlformats.org/officeDocument/2006/relationships/handoutMaster" Target="handoutMasters/handoutMaster1.xml"/><Relationship Id="rId16" Type="http://schemas.openxmlformats.org/officeDocument/2006/relationships/slide" Target="slides/slide12.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slide" Target="slides/slide75.xml"/><Relationship Id="rId5" Type="http://schemas.openxmlformats.org/officeDocument/2006/relationships/slide" Target="slides/slide1.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slide" Target="slides/slide60.xml"/><Relationship Id="rId69" Type="http://schemas.openxmlformats.org/officeDocument/2006/relationships/slide" Target="slides/slide65.xml"/><Relationship Id="rId77" Type="http://schemas.openxmlformats.org/officeDocument/2006/relationships/slide" Target="slides/slide73.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80" Type="http://schemas.openxmlformats.org/officeDocument/2006/relationships/slide" Target="slides/slide76.xml"/><Relationship Id="rId85" Type="http://schemas.openxmlformats.org/officeDocument/2006/relationships/presProps" Target="presProps.xml"/><Relationship Id="rId3" Type="http://schemas.openxmlformats.org/officeDocument/2006/relationships/slideMaster" Target="slideMasters/slideMaster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openxmlformats.org/officeDocument/2006/relationships/slide" Target="slides/slide63.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slide" Target="slides/slide58.xml"/><Relationship Id="rId70" Type="http://schemas.openxmlformats.org/officeDocument/2006/relationships/slide" Target="slides/slide66.xml"/><Relationship Id="rId75" Type="http://schemas.openxmlformats.org/officeDocument/2006/relationships/slide" Target="slides/slide71.xml"/><Relationship Id="rId83" Type="http://schemas.openxmlformats.org/officeDocument/2006/relationships/notesMaster" Target="notesMasters/notesMaster1.xml"/><Relationship Id="rId88"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slide" Target="slides/slide77.xml"/><Relationship Id="rId86"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7" Type="http://schemas.openxmlformats.org/officeDocument/2006/relationships/slide" Target="slides/slide3.xml"/><Relationship Id="rId71" Type="http://schemas.openxmlformats.org/officeDocument/2006/relationships/slide" Target="slides/slide67.xml"/><Relationship Id="rId2" Type="http://schemas.openxmlformats.org/officeDocument/2006/relationships/slideMaster" Target="slideMasters/slideMaster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theme" Target="theme/theme1.xml"/><Relationship Id="rId61" Type="http://schemas.openxmlformats.org/officeDocument/2006/relationships/slide" Target="slides/slide57.xml"/><Relationship Id="rId82" Type="http://schemas.openxmlformats.org/officeDocument/2006/relationships/slide" Target="slides/slide7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5200" y="171450"/>
            <a:ext cx="26654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20750">
              <a:defRPr sz="1400" b="1">
                <a:latin typeface="Times New Roman" pitchFamily="18" charset="0"/>
                <a:ea typeface="+mn-ea"/>
              </a:defRPr>
            </a:lvl1pPr>
          </a:lstStyle>
          <a:p>
            <a:pPr>
              <a:defRPr/>
            </a:pPr>
            <a:r>
              <a:rPr lang="en-US"/>
              <a:t>doc.: IEEE 802.15-01/468r0</a:t>
            </a:r>
          </a:p>
        </p:txBody>
      </p:sp>
      <p:sp>
        <p:nvSpPr>
          <p:cNvPr id="3075" name="Rectangle 3"/>
          <p:cNvSpPr>
            <a:spLocks noGrp="1" noChangeArrowheads="1"/>
          </p:cNvSpPr>
          <p:nvPr>
            <p:ph type="dt" sz="quarter" idx="1"/>
          </p:nvPr>
        </p:nvSpPr>
        <p:spPr bwMode="auto">
          <a:xfrm>
            <a:off x="687388" y="171450"/>
            <a:ext cx="228441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20750">
              <a:defRPr sz="1400" b="1">
                <a:latin typeface="Times New Roman" pitchFamily="18" charset="0"/>
                <a:ea typeface="+mn-ea"/>
              </a:defRPr>
            </a:lvl1pPr>
          </a:lstStyle>
          <a:p>
            <a:pPr>
              <a:defRPr/>
            </a:pPr>
            <a:r>
              <a:rPr lang="en-US"/>
              <a:t>November 2001</a:t>
            </a:r>
          </a:p>
        </p:txBody>
      </p:sp>
      <p:sp>
        <p:nvSpPr>
          <p:cNvPr id="3076" name="Rectangle 4"/>
          <p:cNvSpPr>
            <a:spLocks noGrp="1" noChangeArrowheads="1"/>
          </p:cNvSpPr>
          <p:nvPr>
            <p:ph type="ftr" sz="quarter" idx="2"/>
          </p:nvPr>
        </p:nvSpPr>
        <p:spPr bwMode="auto">
          <a:xfrm>
            <a:off x="4114800" y="8850313"/>
            <a:ext cx="2133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20750">
              <a:defRPr sz="1000">
                <a:latin typeface="Times New Roman" pitchFamily="18" charset="0"/>
                <a:ea typeface="+mn-ea"/>
              </a:defRPr>
            </a:lvl1pPr>
          </a:lstStyle>
          <a:p>
            <a:pPr>
              <a:defRPr/>
            </a:pPr>
            <a:r>
              <a:rPr lang="en-US"/>
              <a:t>Robert F. Heile</a:t>
            </a:r>
          </a:p>
        </p:txBody>
      </p:sp>
      <p:sp>
        <p:nvSpPr>
          <p:cNvPr id="3077" name="Rectangle 5"/>
          <p:cNvSpPr>
            <a:spLocks noGrp="1" noChangeArrowheads="1"/>
          </p:cNvSpPr>
          <p:nvPr>
            <p:ph type="sldNum" sz="quarter" idx="3"/>
          </p:nvPr>
        </p:nvSpPr>
        <p:spPr bwMode="auto">
          <a:xfrm>
            <a:off x="2667000" y="8850313"/>
            <a:ext cx="1371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20750">
              <a:defRPr sz="1000"/>
            </a:lvl1pPr>
          </a:lstStyle>
          <a:p>
            <a:pPr>
              <a:defRPr/>
            </a:pPr>
            <a:r>
              <a:rPr lang="en-US"/>
              <a:t>Page </a:t>
            </a:r>
            <a:fld id="{D5CB87EC-05DA-49A1-AD33-2683CE92549F}" type="slidenum">
              <a:rPr lang="en-US"/>
              <a:pPr>
                <a:defRPr/>
              </a:pPr>
              <a:t>‹#›</a:t>
            </a:fld>
            <a:endParaRPr lang="en-US"/>
          </a:p>
        </p:txBody>
      </p:sp>
      <p:sp>
        <p:nvSpPr>
          <p:cNvPr id="13318" name="Line 6"/>
          <p:cNvSpPr>
            <a:spLocks noChangeShapeType="1"/>
          </p:cNvSpPr>
          <p:nvPr/>
        </p:nvSpPr>
        <p:spPr bwMode="auto">
          <a:xfrm>
            <a:off x="685800" y="38100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3319" name="Rectangle 7"/>
          <p:cNvSpPr>
            <a:spLocks noChangeArrowheads="1"/>
          </p:cNvSpPr>
          <p:nvPr/>
        </p:nvSpPr>
        <p:spPr bwMode="auto">
          <a:xfrm>
            <a:off x="685800" y="8850313"/>
            <a:ext cx="703263"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20750">
              <a:defRPr/>
            </a:pPr>
            <a:r>
              <a:rPr lang="en-US" sz="1200">
                <a:latin typeface="Times New Roman" charset="0"/>
                <a:ea typeface="ＭＳ Ｐゴシック" charset="0"/>
              </a:rPr>
              <a:t>Submission</a:t>
            </a:r>
          </a:p>
        </p:txBody>
      </p:sp>
      <p:sp>
        <p:nvSpPr>
          <p:cNvPr id="13320" name="Line 8"/>
          <p:cNvSpPr>
            <a:spLocks noChangeShapeType="1"/>
          </p:cNvSpPr>
          <p:nvPr/>
        </p:nvSpPr>
        <p:spPr bwMode="auto">
          <a:xfrm>
            <a:off x="685800" y="8839200"/>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42923792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3663"/>
            <a:ext cx="2784475"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20750">
              <a:defRPr sz="1400" b="1">
                <a:latin typeface="Times New Roman" pitchFamily="18" charset="0"/>
                <a:ea typeface="+mn-ea"/>
              </a:defRPr>
            </a:lvl1pPr>
          </a:lstStyle>
          <a:p>
            <a:pPr>
              <a:defRPr/>
            </a:pPr>
            <a:r>
              <a:rPr lang="en-US"/>
              <a:t>doc.: IEEE 802.15-01/468r0</a:t>
            </a:r>
          </a:p>
        </p:txBody>
      </p:sp>
      <p:sp>
        <p:nvSpPr>
          <p:cNvPr id="2051" name="Rectangle 3"/>
          <p:cNvSpPr>
            <a:spLocks noGrp="1" noChangeArrowheads="1"/>
          </p:cNvSpPr>
          <p:nvPr>
            <p:ph type="dt" idx="1"/>
          </p:nvPr>
        </p:nvSpPr>
        <p:spPr bwMode="auto">
          <a:xfrm>
            <a:off x="646113" y="93663"/>
            <a:ext cx="2708275"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20750">
              <a:defRPr sz="1400" b="1">
                <a:latin typeface="Times New Roman" pitchFamily="18" charset="0"/>
                <a:ea typeface="+mn-ea"/>
              </a:defRPr>
            </a:lvl1pPr>
          </a:lstStyle>
          <a:p>
            <a:pPr>
              <a:defRPr/>
            </a:pPr>
            <a:r>
              <a:rPr lang="en-US"/>
              <a:t>November 2001</a:t>
            </a:r>
          </a:p>
        </p:txBody>
      </p:sp>
      <p:sp>
        <p:nvSpPr>
          <p:cNvPr id="11268" name="Rectangle 4"/>
          <p:cNvSpPr>
            <a:spLocks noGrp="1" noRot="1" noChangeAspect="1" noChangeArrowheads="1" noTextEdit="1"/>
          </p:cNvSpPr>
          <p:nvPr>
            <p:ph type="sldImg" idx="2"/>
          </p:nvPr>
        </p:nvSpPr>
        <p:spPr bwMode="auto">
          <a:xfrm>
            <a:off x="1149350" y="690563"/>
            <a:ext cx="4559300" cy="3417887"/>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 uri="{FAA26D3D-D897-4be2-8F04-BA451C77F1D7}"/>
          </a:extLst>
        </p:spPr>
      </p:sp>
      <p:sp>
        <p:nvSpPr>
          <p:cNvPr id="2053"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26" tIns="45430" rIns="92426" bIns="4543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30625" y="8853488"/>
            <a:ext cx="248285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0850" lvl="4" algn="r" defTabSz="920750">
              <a:defRPr sz="1200">
                <a:latin typeface="Times New Roman" pitchFamily="18" charset="0"/>
                <a:ea typeface="+mn-ea"/>
              </a:defRPr>
            </a:lvl5pPr>
          </a:lstStyle>
          <a:p>
            <a:pPr lvl="4">
              <a:defRPr/>
            </a:pPr>
            <a:r>
              <a:rPr lang="en-US"/>
              <a:t>Robert F. Heile</a:t>
            </a:r>
          </a:p>
        </p:txBody>
      </p:sp>
      <p:sp>
        <p:nvSpPr>
          <p:cNvPr id="2055" name="Rectangle 7"/>
          <p:cNvSpPr>
            <a:spLocks noGrp="1" noChangeArrowheads="1"/>
          </p:cNvSpPr>
          <p:nvPr>
            <p:ph type="sldNum" sz="quarter" idx="5"/>
          </p:nvPr>
        </p:nvSpPr>
        <p:spPr bwMode="auto">
          <a:xfrm>
            <a:off x="2901950" y="8853488"/>
            <a:ext cx="792163"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20750">
              <a:defRPr sz="1200"/>
            </a:lvl1pPr>
          </a:lstStyle>
          <a:p>
            <a:pPr>
              <a:defRPr/>
            </a:pPr>
            <a:r>
              <a:rPr lang="en-US"/>
              <a:t>Page </a:t>
            </a:r>
            <a:fld id="{1F2982AE-4AC0-4827-9429-EE34FEB86134}" type="slidenum">
              <a:rPr lang="en-US"/>
              <a:pPr>
                <a:defRPr/>
              </a:pPr>
              <a:t>‹#›</a:t>
            </a:fld>
            <a:endParaRPr lang="en-US"/>
          </a:p>
        </p:txBody>
      </p:sp>
      <p:sp>
        <p:nvSpPr>
          <p:cNvPr id="11272" name="Rectangle 8"/>
          <p:cNvSpPr>
            <a:spLocks noChangeArrowheads="1"/>
          </p:cNvSpPr>
          <p:nvPr/>
        </p:nvSpPr>
        <p:spPr bwMode="auto">
          <a:xfrm>
            <a:off x="715963" y="8853488"/>
            <a:ext cx="703262"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01700">
              <a:defRPr/>
            </a:pPr>
            <a:r>
              <a:rPr lang="en-US" sz="1200">
                <a:latin typeface="Times New Roman" charset="0"/>
                <a:ea typeface="ＭＳ Ｐゴシック" charset="0"/>
              </a:rPr>
              <a:t>Submission</a:t>
            </a:r>
          </a:p>
        </p:txBody>
      </p:sp>
      <p:sp>
        <p:nvSpPr>
          <p:cNvPr id="11273" name="Line 9"/>
          <p:cNvSpPr>
            <a:spLocks noChangeShapeType="1"/>
          </p:cNvSpPr>
          <p:nvPr/>
        </p:nvSpPr>
        <p:spPr bwMode="auto">
          <a:xfrm>
            <a:off x="715963" y="8851900"/>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1274" name="Line 10"/>
          <p:cNvSpPr>
            <a:spLocks noChangeShapeType="1"/>
          </p:cNvSpPr>
          <p:nvPr/>
        </p:nvSpPr>
        <p:spPr bwMode="auto">
          <a:xfrm>
            <a:off x="641350" y="292100"/>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34266282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20750">
              <a:defRPr sz="3200">
                <a:solidFill>
                  <a:schemeClr val="tx1"/>
                </a:solidFill>
                <a:latin typeface="Times New Roman" charset="0"/>
                <a:ea typeface="ＭＳ Ｐゴシック" charset="0"/>
              </a:defRPr>
            </a:lvl1pPr>
            <a:lvl2pPr marL="742950" indent="-285750" defTabSz="920750">
              <a:defRPr sz="3200">
                <a:solidFill>
                  <a:schemeClr val="tx1"/>
                </a:solidFill>
                <a:latin typeface="Times New Roman" charset="0"/>
                <a:ea typeface="ＭＳ Ｐゴシック" charset="0"/>
              </a:defRPr>
            </a:lvl2pPr>
            <a:lvl3pPr marL="1143000" indent="-228600" defTabSz="920750">
              <a:defRPr sz="3200">
                <a:solidFill>
                  <a:schemeClr val="tx1"/>
                </a:solidFill>
                <a:latin typeface="Times New Roman" charset="0"/>
                <a:ea typeface="ＭＳ Ｐゴシック" charset="0"/>
              </a:defRPr>
            </a:lvl3pPr>
            <a:lvl4pPr marL="1600200" indent="-228600" defTabSz="920750">
              <a:defRPr sz="3200">
                <a:solidFill>
                  <a:schemeClr val="tx1"/>
                </a:solidFill>
                <a:latin typeface="Times New Roman" charset="0"/>
                <a:ea typeface="ＭＳ Ｐゴシック" charset="0"/>
              </a:defRPr>
            </a:lvl4pPr>
            <a:lvl5pPr marL="2057400" indent="-228600" defTabSz="920750">
              <a:defRPr sz="3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doc.: IEEE 802.15-01/468r0</a:t>
            </a:r>
          </a:p>
        </p:txBody>
      </p:sp>
      <p:sp>
        <p:nvSpPr>
          <p:cNvPr id="12291" name="Rectangle 3"/>
          <p:cNvSpPr>
            <a:spLocks noGrp="1" noChangeArrowheads="1"/>
          </p:cNvSpPr>
          <p:nvPr>
            <p:ph type="dt" sz="quarter" idx="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20750">
              <a:defRPr sz="3200">
                <a:solidFill>
                  <a:schemeClr val="tx1"/>
                </a:solidFill>
                <a:latin typeface="Times New Roman" charset="0"/>
                <a:ea typeface="ＭＳ Ｐゴシック" charset="0"/>
              </a:defRPr>
            </a:lvl1pPr>
            <a:lvl2pPr marL="742950" indent="-285750" defTabSz="920750">
              <a:defRPr sz="3200">
                <a:solidFill>
                  <a:schemeClr val="tx1"/>
                </a:solidFill>
                <a:latin typeface="Times New Roman" charset="0"/>
                <a:ea typeface="ＭＳ Ｐゴシック" charset="0"/>
              </a:defRPr>
            </a:lvl2pPr>
            <a:lvl3pPr marL="1143000" indent="-228600" defTabSz="920750">
              <a:defRPr sz="3200">
                <a:solidFill>
                  <a:schemeClr val="tx1"/>
                </a:solidFill>
                <a:latin typeface="Times New Roman" charset="0"/>
                <a:ea typeface="ＭＳ Ｐゴシック" charset="0"/>
              </a:defRPr>
            </a:lvl3pPr>
            <a:lvl4pPr marL="1600200" indent="-228600" defTabSz="920750">
              <a:defRPr sz="3200">
                <a:solidFill>
                  <a:schemeClr val="tx1"/>
                </a:solidFill>
                <a:latin typeface="Times New Roman" charset="0"/>
                <a:ea typeface="ＭＳ Ｐゴシック" charset="0"/>
              </a:defRPr>
            </a:lvl4pPr>
            <a:lvl5pPr marL="2057400" indent="-228600" defTabSz="920750">
              <a:defRPr sz="3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a:t>November 2001</a:t>
            </a:r>
          </a:p>
        </p:txBody>
      </p:sp>
      <p:sp>
        <p:nvSpPr>
          <p:cNvPr id="12292" name="Rectangle 6"/>
          <p:cNvSpPr>
            <a:spLocks noGrp="1" noChangeArrowheads="1"/>
          </p:cNvSpPr>
          <p:nvPr>
            <p:ph type="ftr" sz="quarter" idx="4"/>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marL="342900" indent="-342900" defTabSz="920750">
              <a:defRPr sz="3200">
                <a:solidFill>
                  <a:schemeClr val="tx1"/>
                </a:solidFill>
                <a:latin typeface="Times New Roman" charset="0"/>
                <a:ea typeface="ＭＳ Ｐゴシック" charset="0"/>
              </a:defRPr>
            </a:lvl1pPr>
            <a:lvl2pPr marL="742950" indent="-285750" defTabSz="920750">
              <a:defRPr sz="3200">
                <a:solidFill>
                  <a:schemeClr val="tx1"/>
                </a:solidFill>
                <a:latin typeface="Times New Roman" charset="0"/>
                <a:ea typeface="ＭＳ Ｐゴシック" charset="0"/>
              </a:defRPr>
            </a:lvl2pPr>
            <a:lvl3pPr marL="1143000" indent="-228600" defTabSz="920750">
              <a:defRPr sz="3200">
                <a:solidFill>
                  <a:schemeClr val="tx1"/>
                </a:solidFill>
                <a:latin typeface="Times New Roman" charset="0"/>
                <a:ea typeface="ＭＳ Ｐゴシック" charset="0"/>
              </a:defRPr>
            </a:lvl3pPr>
            <a:lvl4pPr marL="1600200" indent="-228600" defTabSz="920750">
              <a:defRPr sz="3200">
                <a:solidFill>
                  <a:schemeClr val="tx1"/>
                </a:solidFill>
                <a:latin typeface="Times New Roman" charset="0"/>
                <a:ea typeface="ＭＳ Ｐゴシック" charset="0"/>
              </a:defRPr>
            </a:lvl4pPr>
            <a:lvl5pPr marL="450850" defTabSz="920750">
              <a:defRPr sz="3200">
                <a:solidFill>
                  <a:schemeClr val="tx1"/>
                </a:solidFill>
                <a:latin typeface="Times New Roman" charset="0"/>
                <a:ea typeface="ＭＳ Ｐゴシック" charset="0"/>
              </a:defRPr>
            </a:lvl5pPr>
            <a:lvl6pPr marL="908050" defTabSz="920750" eaLnBrk="0" fontAlgn="base" hangingPunct="0">
              <a:spcBef>
                <a:spcPct val="0"/>
              </a:spcBef>
              <a:spcAft>
                <a:spcPct val="0"/>
              </a:spcAft>
              <a:defRPr sz="3200">
                <a:solidFill>
                  <a:schemeClr val="tx1"/>
                </a:solidFill>
                <a:latin typeface="Times New Roman" charset="0"/>
                <a:ea typeface="ＭＳ Ｐゴシック" charset="0"/>
              </a:defRPr>
            </a:lvl6pPr>
            <a:lvl7pPr marL="1365250" defTabSz="920750" eaLnBrk="0" fontAlgn="base" hangingPunct="0">
              <a:spcBef>
                <a:spcPct val="0"/>
              </a:spcBef>
              <a:spcAft>
                <a:spcPct val="0"/>
              </a:spcAft>
              <a:defRPr sz="3200">
                <a:solidFill>
                  <a:schemeClr val="tx1"/>
                </a:solidFill>
                <a:latin typeface="Times New Roman" charset="0"/>
                <a:ea typeface="ＭＳ Ｐゴシック" charset="0"/>
              </a:defRPr>
            </a:lvl7pPr>
            <a:lvl8pPr marL="1822450" defTabSz="920750" eaLnBrk="0" fontAlgn="base" hangingPunct="0">
              <a:spcBef>
                <a:spcPct val="0"/>
              </a:spcBef>
              <a:spcAft>
                <a:spcPct val="0"/>
              </a:spcAft>
              <a:defRPr sz="3200">
                <a:solidFill>
                  <a:schemeClr val="tx1"/>
                </a:solidFill>
                <a:latin typeface="Times New Roman" charset="0"/>
                <a:ea typeface="ＭＳ Ｐゴシック" charset="0"/>
              </a:defRPr>
            </a:lvl8pPr>
            <a:lvl9pPr marL="2279650" defTabSz="920750" eaLnBrk="0" fontAlgn="base" hangingPunct="0">
              <a:spcBef>
                <a:spcPct val="0"/>
              </a:spcBef>
              <a:spcAft>
                <a:spcPct val="0"/>
              </a:spcAft>
              <a:defRPr sz="3200">
                <a:solidFill>
                  <a:schemeClr val="tx1"/>
                </a:solidFill>
                <a:latin typeface="Times New Roman" charset="0"/>
                <a:ea typeface="ＭＳ Ｐゴシック" charset="0"/>
              </a:defRPr>
            </a:lvl9pPr>
          </a:lstStyle>
          <a:p>
            <a:pPr lvl="4">
              <a:defRPr/>
            </a:pPr>
            <a:r>
              <a:rPr lang="en-US" sz="1200"/>
              <a:t>Robert F. Heile</a:t>
            </a:r>
          </a:p>
        </p:txBody>
      </p:sp>
      <p:sp>
        <p:nvSpPr>
          <p:cNvPr id="12293" name="Rectangle 7"/>
          <p:cNvSpPr>
            <a:spLocks noGrp="1" noChangeArrowheads="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20750">
              <a:defRPr sz="3200">
                <a:solidFill>
                  <a:schemeClr val="tx1"/>
                </a:solidFill>
                <a:latin typeface="Times New Roman" pitchFamily="18" charset="0"/>
                <a:ea typeface="ＭＳ Ｐゴシック" pitchFamily="34" charset="-128"/>
              </a:defRPr>
            </a:lvl1pPr>
            <a:lvl2pPr marL="742950" indent="-285750" defTabSz="920750">
              <a:defRPr sz="3200">
                <a:solidFill>
                  <a:schemeClr val="tx1"/>
                </a:solidFill>
                <a:latin typeface="Times New Roman" pitchFamily="18" charset="0"/>
                <a:ea typeface="ＭＳ Ｐゴシック" pitchFamily="34" charset="-128"/>
              </a:defRPr>
            </a:lvl2pPr>
            <a:lvl3pPr marL="1143000" indent="-228600" defTabSz="920750">
              <a:defRPr sz="3200">
                <a:solidFill>
                  <a:schemeClr val="tx1"/>
                </a:solidFill>
                <a:latin typeface="Times New Roman" pitchFamily="18" charset="0"/>
                <a:ea typeface="ＭＳ Ｐゴシック" pitchFamily="34" charset="-128"/>
              </a:defRPr>
            </a:lvl3pPr>
            <a:lvl4pPr marL="1600200" indent="-228600" defTabSz="920750">
              <a:defRPr sz="3200">
                <a:solidFill>
                  <a:schemeClr val="tx1"/>
                </a:solidFill>
                <a:latin typeface="Times New Roman" pitchFamily="18" charset="0"/>
                <a:ea typeface="ＭＳ Ｐゴシック" pitchFamily="34" charset="-128"/>
              </a:defRPr>
            </a:lvl4pPr>
            <a:lvl5pPr marL="2057400" indent="-228600" defTabSz="920750">
              <a:defRPr sz="3200">
                <a:solidFill>
                  <a:schemeClr val="tx1"/>
                </a:solidFill>
                <a:latin typeface="Times New Roman" pitchFamily="18" charset="0"/>
                <a:ea typeface="ＭＳ Ｐゴシック" pitchFamily="34" charset="-128"/>
              </a:defRPr>
            </a:lvl5pPr>
            <a:lvl6pPr marL="25146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defTabSz="92075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smtClean="0"/>
              <a:t>Page </a:t>
            </a:r>
            <a:fld id="{EE0C0662-F9B9-478B-8A57-20DF80B6F5C6}" type="slidenum">
              <a:rPr lang="en-US" sz="1200" smtClean="0"/>
              <a:pPr>
                <a:defRPr/>
              </a:pPr>
              <a:t>1</a:t>
            </a:fld>
            <a:endParaRPr lang="en-US" sz="1200" smtClean="0"/>
          </a:p>
        </p:txBody>
      </p:sp>
      <p:sp>
        <p:nvSpPr>
          <p:cNvPr id="12294" name="Rectangle 2"/>
          <p:cNvSpPr>
            <a:spLocks noGrp="1" noRot="1" noChangeAspect="1" noChangeArrowheads="1" noTextEdit="1"/>
          </p:cNvSpPr>
          <p:nvPr>
            <p:ph type="sldImg"/>
          </p:nvPr>
        </p:nvSpPr>
        <p:spPr>
          <a:xfrm>
            <a:off x="1150938" y="690563"/>
            <a:ext cx="4556125" cy="3417887"/>
          </a:xfrm>
          <a:ln/>
        </p:spPr>
      </p:sp>
      <p:sp>
        <p:nvSpPr>
          <p:cNvPr id="12295" name="Rectangle 3"/>
          <p:cNvSpPr>
            <a:spLocks noGrp="1" noChangeArrowheads="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a:defRPr/>
            </a:pPr>
            <a:endParaRPr lang="en-US">
              <a:latin typeface="Times New Roman"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xfrm>
            <a:off x="3429000" y="90944"/>
            <a:ext cx="2784475"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33143" indent="-281978"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2791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579077"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3024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48140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3257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38373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3490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a:solidFill>
                  <a:prstClr val="black"/>
                </a:solidFill>
              </a:rPr>
              <a:t>doc.: IEEE 802.11-15/0496r1</a:t>
            </a:r>
          </a:p>
        </p:txBody>
      </p:sp>
      <p:sp>
        <p:nvSpPr>
          <p:cNvPr id="16387" name="Rectangle 3"/>
          <p:cNvSpPr>
            <a:spLocks noGrp="1" noChangeArrowheads="1"/>
          </p:cNvSpPr>
          <p:nvPr>
            <p:ph type="dt" sz="quarter" idx="1"/>
          </p:nvPr>
        </p:nvSpPr>
        <p:spPr>
          <a:xfrm>
            <a:off x="646113" y="90944"/>
            <a:ext cx="2708275"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33143" indent="-281978"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2791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579077"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3024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48140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3257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38373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3490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a:solidFill>
                  <a:prstClr val="black"/>
                </a:solidFill>
              </a:rPr>
              <a:t>May 2015</a:t>
            </a:r>
          </a:p>
        </p:txBody>
      </p:sp>
      <p:sp>
        <p:nvSpPr>
          <p:cNvPr id="16388" name="Rectangle 6"/>
          <p:cNvSpPr>
            <a:spLocks noGrp="1" noChangeArrowheads="1"/>
          </p:cNvSpPr>
          <p:nvPr>
            <p:ph type="ftr" sz="quarter" idx="4"/>
          </p:nvPr>
        </p:nvSpPr>
        <p:spPr>
          <a:xfrm>
            <a:off x="3730625" y="8853488"/>
            <a:ext cx="2482850"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38374" indent="-338374"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33143" indent="-281978"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2791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579077"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1165"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02330"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53495"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04660"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55825"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solidFill>
                  <a:prstClr val="black"/>
                </a:solidFill>
              </a:rPr>
              <a:t>Edward Au (Marvell Semiconductor)</a:t>
            </a:r>
          </a:p>
        </p:txBody>
      </p:sp>
      <p:sp>
        <p:nvSpPr>
          <p:cNvPr id="16389" name="Rectangle 7"/>
          <p:cNvSpPr>
            <a:spLocks noGrp="1" noChangeArrowheads="1"/>
          </p:cNvSpPr>
          <p:nvPr>
            <p:ph type="sldNum" sz="quarter" idx="5"/>
          </p:nvPr>
        </p:nvSpPr>
        <p:spPr>
          <a:xfrm>
            <a:off x="2901950" y="8853488"/>
            <a:ext cx="7921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33143" indent="-281978"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2791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579077"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3024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48140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3257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38373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3490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solidFill>
                  <a:prstClr val="black"/>
                </a:solidFill>
              </a:rPr>
              <a:t>Page </a:t>
            </a:r>
            <a:fld id="{15FB7E5E-1D6C-444E-B0CF-852BD311553D}" type="slidenum">
              <a:rPr lang="en-US" altLang="en-US" smtClean="0">
                <a:solidFill>
                  <a:prstClr val="black"/>
                </a:solidFill>
              </a:rPr>
              <a:pPr>
                <a:spcBef>
                  <a:spcPct val="0"/>
                </a:spcBef>
              </a:pPr>
              <a:t>41</a:t>
            </a:fld>
            <a:endParaRPr lang="en-US" altLang="en-US" smtClean="0">
              <a:solidFill>
                <a:prstClr val="black"/>
              </a:solidFill>
            </a:endParaRPr>
          </a:p>
        </p:txBody>
      </p:sp>
      <p:sp>
        <p:nvSpPr>
          <p:cNvPr id="16390" name="Rectangle 2"/>
          <p:cNvSpPr>
            <a:spLocks noGrp="1" noRot="1" noChangeAspect="1" noChangeArrowheads="1" noTextEdit="1"/>
          </p:cNvSpPr>
          <p:nvPr>
            <p:ph type="sldImg"/>
          </p:nvPr>
        </p:nvSpPr>
        <p:spPr>
          <a:xfrm>
            <a:off x="1150938" y="690563"/>
            <a:ext cx="4556125" cy="3417887"/>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3962819" y="91129"/>
            <a:ext cx="2249889" cy="215444"/>
          </a:xfrm>
        </p:spPr>
        <p:txBody>
          <a:bodyPr/>
          <a:lstStyle>
            <a:lvl1pPr defTabSz="921128" eaLnBrk="0" hangingPunct="0">
              <a:defRPr sz="1200">
                <a:solidFill>
                  <a:schemeClr val="tx1"/>
                </a:solidFill>
                <a:latin typeface="Times New Roman" pitchFamily="18" charset="0"/>
              </a:defRPr>
            </a:lvl1pPr>
            <a:lvl2pPr marL="733143" indent="-281978" defTabSz="921128" eaLnBrk="0" hangingPunct="0">
              <a:defRPr sz="1200">
                <a:solidFill>
                  <a:schemeClr val="tx1"/>
                </a:solidFill>
                <a:latin typeface="Times New Roman" pitchFamily="18" charset="0"/>
              </a:defRPr>
            </a:lvl2pPr>
            <a:lvl3pPr marL="1127912" indent="-225582" defTabSz="921128" eaLnBrk="0" hangingPunct="0">
              <a:defRPr sz="1200">
                <a:solidFill>
                  <a:schemeClr val="tx1"/>
                </a:solidFill>
                <a:latin typeface="Times New Roman" pitchFamily="18" charset="0"/>
              </a:defRPr>
            </a:lvl3pPr>
            <a:lvl4pPr marL="1579077" indent="-225582" defTabSz="921128" eaLnBrk="0" hangingPunct="0">
              <a:defRPr sz="1200">
                <a:solidFill>
                  <a:schemeClr val="tx1"/>
                </a:solidFill>
                <a:latin typeface="Times New Roman" pitchFamily="18" charset="0"/>
              </a:defRPr>
            </a:lvl4pPr>
            <a:lvl5pPr marL="2030242" indent="-225582" defTabSz="921128" eaLnBrk="0" hangingPunct="0">
              <a:defRPr sz="1200">
                <a:solidFill>
                  <a:schemeClr val="tx1"/>
                </a:solidFill>
                <a:latin typeface="Times New Roman" pitchFamily="18" charset="0"/>
              </a:defRPr>
            </a:lvl5pPr>
            <a:lvl6pPr marL="2481407" indent="-225582" defTabSz="921128" eaLnBrk="0" fontAlgn="base" hangingPunct="0">
              <a:spcBef>
                <a:spcPct val="0"/>
              </a:spcBef>
              <a:spcAft>
                <a:spcPct val="0"/>
              </a:spcAft>
              <a:defRPr sz="1200">
                <a:solidFill>
                  <a:schemeClr val="tx1"/>
                </a:solidFill>
                <a:latin typeface="Times New Roman" pitchFamily="18" charset="0"/>
              </a:defRPr>
            </a:lvl6pPr>
            <a:lvl7pPr marL="2932572" indent="-225582" defTabSz="921128" eaLnBrk="0" fontAlgn="base" hangingPunct="0">
              <a:spcBef>
                <a:spcPct val="0"/>
              </a:spcBef>
              <a:spcAft>
                <a:spcPct val="0"/>
              </a:spcAft>
              <a:defRPr sz="1200">
                <a:solidFill>
                  <a:schemeClr val="tx1"/>
                </a:solidFill>
                <a:latin typeface="Times New Roman" pitchFamily="18" charset="0"/>
              </a:defRPr>
            </a:lvl7pPr>
            <a:lvl8pPr marL="3383737" indent="-225582" defTabSz="921128" eaLnBrk="0" fontAlgn="base" hangingPunct="0">
              <a:spcBef>
                <a:spcPct val="0"/>
              </a:spcBef>
              <a:spcAft>
                <a:spcPct val="0"/>
              </a:spcAft>
              <a:defRPr sz="1200">
                <a:solidFill>
                  <a:schemeClr val="tx1"/>
                </a:solidFill>
                <a:latin typeface="Times New Roman" pitchFamily="18" charset="0"/>
              </a:defRPr>
            </a:lvl8pPr>
            <a:lvl9pPr marL="3834902" indent="-225582" defTabSz="921128" eaLnBrk="0" fontAlgn="base" hangingPunct="0">
              <a:spcBef>
                <a:spcPct val="0"/>
              </a:spcBef>
              <a:spcAft>
                <a:spcPct val="0"/>
              </a:spcAft>
              <a:defRPr sz="1200">
                <a:solidFill>
                  <a:schemeClr val="tx1"/>
                </a:solidFill>
                <a:latin typeface="Times New Roman" pitchFamily="18" charset="0"/>
              </a:defRPr>
            </a:lvl9pPr>
          </a:lstStyle>
          <a:p>
            <a:pPr>
              <a:defRPr/>
            </a:pPr>
            <a:r>
              <a:rPr lang="en-US" sz="1400">
                <a:solidFill>
                  <a:prstClr val="black"/>
                </a:solidFill>
              </a:rPr>
              <a:t>doc.: IEEE 802.11-15/0496r1</a:t>
            </a:r>
          </a:p>
        </p:txBody>
      </p:sp>
      <p:sp>
        <p:nvSpPr>
          <p:cNvPr id="18435" name="Rectangle 3"/>
          <p:cNvSpPr>
            <a:spLocks noGrp="1" noChangeArrowheads="1"/>
          </p:cNvSpPr>
          <p:nvPr>
            <p:ph type="dt" sz="quarter" idx="1"/>
          </p:nvPr>
        </p:nvSpPr>
        <p:spPr>
          <a:xfrm>
            <a:off x="646863" y="91129"/>
            <a:ext cx="1174401" cy="215444"/>
          </a:xfrm>
        </p:spPr>
        <p:txBody>
          <a:bodyPr/>
          <a:lstStyle>
            <a:lvl1pPr defTabSz="921128" eaLnBrk="0" hangingPunct="0">
              <a:defRPr sz="1200">
                <a:solidFill>
                  <a:schemeClr val="tx1"/>
                </a:solidFill>
                <a:latin typeface="Times New Roman" pitchFamily="18" charset="0"/>
              </a:defRPr>
            </a:lvl1pPr>
            <a:lvl2pPr marL="733143" indent="-281978" defTabSz="921128" eaLnBrk="0" hangingPunct="0">
              <a:defRPr sz="1200">
                <a:solidFill>
                  <a:schemeClr val="tx1"/>
                </a:solidFill>
                <a:latin typeface="Times New Roman" pitchFamily="18" charset="0"/>
              </a:defRPr>
            </a:lvl2pPr>
            <a:lvl3pPr marL="1127912" indent="-225582" defTabSz="921128" eaLnBrk="0" hangingPunct="0">
              <a:defRPr sz="1200">
                <a:solidFill>
                  <a:schemeClr val="tx1"/>
                </a:solidFill>
                <a:latin typeface="Times New Roman" pitchFamily="18" charset="0"/>
              </a:defRPr>
            </a:lvl3pPr>
            <a:lvl4pPr marL="1579077" indent="-225582" defTabSz="921128" eaLnBrk="0" hangingPunct="0">
              <a:defRPr sz="1200">
                <a:solidFill>
                  <a:schemeClr val="tx1"/>
                </a:solidFill>
                <a:latin typeface="Times New Roman" pitchFamily="18" charset="0"/>
              </a:defRPr>
            </a:lvl4pPr>
            <a:lvl5pPr marL="2030242" indent="-225582" defTabSz="921128" eaLnBrk="0" hangingPunct="0">
              <a:defRPr sz="1200">
                <a:solidFill>
                  <a:schemeClr val="tx1"/>
                </a:solidFill>
                <a:latin typeface="Times New Roman" pitchFamily="18" charset="0"/>
              </a:defRPr>
            </a:lvl5pPr>
            <a:lvl6pPr marL="2481407" indent="-225582" defTabSz="921128" eaLnBrk="0" fontAlgn="base" hangingPunct="0">
              <a:spcBef>
                <a:spcPct val="0"/>
              </a:spcBef>
              <a:spcAft>
                <a:spcPct val="0"/>
              </a:spcAft>
              <a:defRPr sz="1200">
                <a:solidFill>
                  <a:schemeClr val="tx1"/>
                </a:solidFill>
                <a:latin typeface="Times New Roman" pitchFamily="18" charset="0"/>
              </a:defRPr>
            </a:lvl6pPr>
            <a:lvl7pPr marL="2932572" indent="-225582" defTabSz="921128" eaLnBrk="0" fontAlgn="base" hangingPunct="0">
              <a:spcBef>
                <a:spcPct val="0"/>
              </a:spcBef>
              <a:spcAft>
                <a:spcPct val="0"/>
              </a:spcAft>
              <a:defRPr sz="1200">
                <a:solidFill>
                  <a:schemeClr val="tx1"/>
                </a:solidFill>
                <a:latin typeface="Times New Roman" pitchFamily="18" charset="0"/>
              </a:defRPr>
            </a:lvl7pPr>
            <a:lvl8pPr marL="3383737" indent="-225582" defTabSz="921128" eaLnBrk="0" fontAlgn="base" hangingPunct="0">
              <a:spcBef>
                <a:spcPct val="0"/>
              </a:spcBef>
              <a:spcAft>
                <a:spcPct val="0"/>
              </a:spcAft>
              <a:defRPr sz="1200">
                <a:solidFill>
                  <a:schemeClr val="tx1"/>
                </a:solidFill>
                <a:latin typeface="Times New Roman" pitchFamily="18" charset="0"/>
              </a:defRPr>
            </a:lvl8pPr>
            <a:lvl9pPr marL="3834902" indent="-225582" defTabSz="921128" eaLnBrk="0" fontAlgn="base" hangingPunct="0">
              <a:spcBef>
                <a:spcPct val="0"/>
              </a:spcBef>
              <a:spcAft>
                <a:spcPct val="0"/>
              </a:spcAft>
              <a:defRPr sz="1200">
                <a:solidFill>
                  <a:schemeClr val="tx1"/>
                </a:solidFill>
                <a:latin typeface="Times New Roman" pitchFamily="18" charset="0"/>
              </a:defRPr>
            </a:lvl9pPr>
          </a:lstStyle>
          <a:p>
            <a:pPr>
              <a:defRPr/>
            </a:pPr>
            <a:r>
              <a:rPr lang="en-US" sz="1400">
                <a:solidFill>
                  <a:prstClr val="black"/>
                </a:solidFill>
              </a:rPr>
              <a:t>May 2015</a:t>
            </a:r>
          </a:p>
        </p:txBody>
      </p:sp>
      <p:sp>
        <p:nvSpPr>
          <p:cNvPr id="18436" name="Rectangle 6"/>
          <p:cNvSpPr>
            <a:spLocks noGrp="1" noChangeArrowheads="1"/>
          </p:cNvSpPr>
          <p:nvPr>
            <p:ph type="ftr" sz="quarter" idx="4"/>
          </p:nvPr>
        </p:nvSpPr>
        <p:spPr>
          <a:xfrm>
            <a:off x="4143376" y="8853069"/>
            <a:ext cx="2069332" cy="369332"/>
          </a:xfrm>
        </p:spPr>
        <p:txBody>
          <a:bodyPr/>
          <a:lstStyle>
            <a:lvl1pPr marL="338374" indent="-338374" defTabSz="921128" eaLnBrk="0" hangingPunct="0">
              <a:defRPr sz="1200">
                <a:solidFill>
                  <a:schemeClr val="tx1"/>
                </a:solidFill>
                <a:latin typeface="Times New Roman" pitchFamily="18" charset="0"/>
              </a:defRPr>
            </a:lvl1pPr>
            <a:lvl2pPr marL="733143" indent="-281978" defTabSz="921128" eaLnBrk="0" hangingPunct="0">
              <a:defRPr sz="1200">
                <a:solidFill>
                  <a:schemeClr val="tx1"/>
                </a:solidFill>
                <a:latin typeface="Times New Roman" pitchFamily="18" charset="0"/>
              </a:defRPr>
            </a:lvl2pPr>
            <a:lvl3pPr marL="1127912" indent="-225582" defTabSz="921128" eaLnBrk="0" hangingPunct="0">
              <a:defRPr sz="1200">
                <a:solidFill>
                  <a:schemeClr val="tx1"/>
                </a:solidFill>
                <a:latin typeface="Times New Roman" pitchFamily="18" charset="0"/>
              </a:defRPr>
            </a:lvl3pPr>
            <a:lvl4pPr marL="1579077" indent="-225582" defTabSz="921128" eaLnBrk="0" hangingPunct="0">
              <a:defRPr sz="1200">
                <a:solidFill>
                  <a:schemeClr val="tx1"/>
                </a:solidFill>
                <a:latin typeface="Times New Roman" pitchFamily="18" charset="0"/>
              </a:defRPr>
            </a:lvl4pPr>
            <a:lvl5pPr marL="451165" defTabSz="921128" eaLnBrk="0" hangingPunct="0">
              <a:defRPr sz="1200">
                <a:solidFill>
                  <a:schemeClr val="tx1"/>
                </a:solidFill>
                <a:latin typeface="Times New Roman" pitchFamily="18" charset="0"/>
              </a:defRPr>
            </a:lvl5pPr>
            <a:lvl6pPr marL="902330" defTabSz="921128" eaLnBrk="0" fontAlgn="base" hangingPunct="0">
              <a:spcBef>
                <a:spcPct val="0"/>
              </a:spcBef>
              <a:spcAft>
                <a:spcPct val="0"/>
              </a:spcAft>
              <a:defRPr sz="1200">
                <a:solidFill>
                  <a:schemeClr val="tx1"/>
                </a:solidFill>
                <a:latin typeface="Times New Roman" pitchFamily="18" charset="0"/>
              </a:defRPr>
            </a:lvl6pPr>
            <a:lvl7pPr marL="1353495" defTabSz="921128" eaLnBrk="0" fontAlgn="base" hangingPunct="0">
              <a:spcBef>
                <a:spcPct val="0"/>
              </a:spcBef>
              <a:spcAft>
                <a:spcPct val="0"/>
              </a:spcAft>
              <a:defRPr sz="1200">
                <a:solidFill>
                  <a:schemeClr val="tx1"/>
                </a:solidFill>
                <a:latin typeface="Times New Roman" pitchFamily="18" charset="0"/>
              </a:defRPr>
            </a:lvl7pPr>
            <a:lvl8pPr marL="1804660" defTabSz="921128" eaLnBrk="0" fontAlgn="base" hangingPunct="0">
              <a:spcBef>
                <a:spcPct val="0"/>
              </a:spcBef>
              <a:spcAft>
                <a:spcPct val="0"/>
              </a:spcAft>
              <a:defRPr sz="1200">
                <a:solidFill>
                  <a:schemeClr val="tx1"/>
                </a:solidFill>
                <a:latin typeface="Times New Roman" pitchFamily="18" charset="0"/>
              </a:defRPr>
            </a:lvl8pPr>
            <a:lvl9pPr marL="2255825" defTabSz="921128" eaLnBrk="0" fontAlgn="base" hangingPunct="0">
              <a:spcBef>
                <a:spcPct val="0"/>
              </a:spcBef>
              <a:spcAft>
                <a:spcPct val="0"/>
              </a:spcAft>
              <a:defRPr sz="1200">
                <a:solidFill>
                  <a:schemeClr val="tx1"/>
                </a:solidFill>
                <a:latin typeface="Times New Roman" pitchFamily="18" charset="0"/>
              </a:defRPr>
            </a:lvl9pPr>
          </a:lstStyle>
          <a:p>
            <a:pPr lvl="4">
              <a:defRPr/>
            </a:pPr>
            <a:r>
              <a:rPr lang="en-US">
                <a:solidFill>
                  <a:prstClr val="black"/>
                </a:solidFill>
              </a:rPr>
              <a:t>Edward Au (Marvell Semiconductor)</a:t>
            </a:r>
          </a:p>
        </p:txBody>
      </p:sp>
      <p:sp>
        <p:nvSpPr>
          <p:cNvPr id="18437" name="Rectangle 7"/>
          <p:cNvSpPr>
            <a:spLocks noGrp="1" noChangeArrowheads="1"/>
          </p:cNvSpPr>
          <p:nvPr>
            <p:ph type="sldNum" sz="quarter" idx="5"/>
          </p:nvPr>
        </p:nvSpPr>
        <p:spPr>
          <a:xfrm>
            <a:off x="3284555" y="8853069"/>
            <a:ext cx="409785"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33143" indent="-281978"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2791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579077"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3024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48140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3257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38373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3490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solidFill>
                  <a:prstClr val="black"/>
                </a:solidFill>
              </a:rPr>
              <a:t>Page </a:t>
            </a:r>
            <a:fld id="{E2326AAA-479D-4C15-B355-9FA1B1CC0AD0}" type="slidenum">
              <a:rPr lang="en-US" altLang="en-US" smtClean="0">
                <a:solidFill>
                  <a:prstClr val="black"/>
                </a:solidFill>
              </a:rPr>
              <a:pPr>
                <a:spcBef>
                  <a:spcPct val="0"/>
                </a:spcBef>
              </a:pPr>
              <a:t>42</a:t>
            </a:fld>
            <a:endParaRPr lang="en-US" altLang="en-US" smtClean="0">
              <a:solidFill>
                <a:prstClr val="black"/>
              </a:solidFill>
            </a:endParaRPr>
          </a:p>
        </p:txBody>
      </p:sp>
      <p:sp>
        <p:nvSpPr>
          <p:cNvPr id="18438" name="Rectangle 2"/>
          <p:cNvSpPr>
            <a:spLocks noGrp="1" noRot="1" noChangeAspect="1" noChangeArrowheads="1" noTextEdit="1"/>
          </p:cNvSpPr>
          <p:nvPr>
            <p:ph type="sldImg"/>
          </p:nvPr>
        </p:nvSpPr>
        <p:spPr>
          <a:xfrm>
            <a:off x="1150938" y="690563"/>
            <a:ext cx="4556125" cy="3417887"/>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993" rIns="93993"/>
          <a:lstStyle/>
          <a:p>
            <a:endParaRPr lang="en-US"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0938" y="690563"/>
            <a:ext cx="4556125" cy="3417887"/>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a:xfrm>
            <a:off x="3429000" y="90944"/>
            <a:ext cx="2784475" cy="215444"/>
          </a:xfrm>
        </p:spPr>
        <p:txBody>
          <a:bodyPr/>
          <a:lstStyle/>
          <a:p>
            <a:pPr>
              <a:defRPr/>
            </a:pPr>
            <a:r>
              <a:rPr lang="en-US">
                <a:solidFill>
                  <a:prstClr val="black"/>
                </a:solidFill>
              </a:rPr>
              <a:t>doc.: IEEE 802.11-15/0496r1</a:t>
            </a:r>
          </a:p>
        </p:txBody>
      </p:sp>
      <p:sp>
        <p:nvSpPr>
          <p:cNvPr id="5" name="Date Placeholder 4"/>
          <p:cNvSpPr>
            <a:spLocks noGrp="1"/>
          </p:cNvSpPr>
          <p:nvPr>
            <p:ph type="dt" sz="quarter" idx="1"/>
          </p:nvPr>
        </p:nvSpPr>
        <p:spPr>
          <a:xfrm>
            <a:off x="646113" y="90944"/>
            <a:ext cx="2708275" cy="215444"/>
          </a:xfrm>
        </p:spPr>
        <p:txBody>
          <a:bodyPr/>
          <a:lstStyle/>
          <a:p>
            <a:pPr>
              <a:defRPr/>
            </a:pPr>
            <a:r>
              <a:rPr lang="en-US">
                <a:solidFill>
                  <a:prstClr val="black"/>
                </a:solidFill>
              </a:rPr>
              <a:t>May 2015</a:t>
            </a:r>
          </a:p>
        </p:txBody>
      </p:sp>
      <p:sp>
        <p:nvSpPr>
          <p:cNvPr id="6" name="Footer Placeholder 5"/>
          <p:cNvSpPr>
            <a:spLocks noGrp="1"/>
          </p:cNvSpPr>
          <p:nvPr>
            <p:ph type="ftr" sz="quarter" idx="4"/>
          </p:nvPr>
        </p:nvSpPr>
        <p:spPr>
          <a:xfrm>
            <a:off x="3730625" y="8853488"/>
            <a:ext cx="2482850" cy="369332"/>
          </a:xfrm>
        </p:spPr>
        <p:txBody>
          <a:bodyPr/>
          <a:lstStyle/>
          <a:p>
            <a:pPr lvl="4">
              <a:defRPr/>
            </a:pPr>
            <a:r>
              <a:rPr lang="en-US">
                <a:solidFill>
                  <a:prstClr val="black"/>
                </a:solidFill>
              </a:rPr>
              <a:t>Edward Au (Marvell Semiconductor)</a:t>
            </a:r>
          </a:p>
        </p:txBody>
      </p:sp>
      <p:sp>
        <p:nvSpPr>
          <p:cNvPr id="28679" name="Slide Number Placeholder 6"/>
          <p:cNvSpPr>
            <a:spLocks noGrp="1"/>
          </p:cNvSpPr>
          <p:nvPr>
            <p:ph type="sldNum" sz="quarter" idx="5"/>
          </p:nvPr>
        </p:nvSpPr>
        <p:spPr>
          <a:xfrm>
            <a:off x="2901950" y="8853488"/>
            <a:ext cx="7921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33143" indent="-281978"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2791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579077"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3024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48140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3257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38373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3490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solidFill>
                  <a:prstClr val="black"/>
                </a:solidFill>
              </a:rPr>
              <a:t>Page </a:t>
            </a:r>
            <a:fld id="{8DFEC75B-208D-4717-A1AF-804B53ECFC72}" type="slidenum">
              <a:rPr lang="en-US" altLang="en-US" smtClean="0">
                <a:solidFill>
                  <a:prstClr val="black"/>
                </a:solidFill>
              </a:rPr>
              <a:pPr>
                <a:spcBef>
                  <a:spcPct val="0"/>
                </a:spcBef>
              </a:pPr>
              <a:t>43</a:t>
            </a:fld>
            <a:endParaRPr lang="en-US" altLang="en-US" smtClean="0">
              <a:solidFill>
                <a:prstClr val="black"/>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0938" y="690563"/>
            <a:ext cx="4556125" cy="3417887"/>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a:xfrm>
            <a:off x="3429000" y="90944"/>
            <a:ext cx="2784475" cy="215444"/>
          </a:xfrm>
        </p:spPr>
        <p:txBody>
          <a:bodyPr/>
          <a:lstStyle/>
          <a:p>
            <a:pPr>
              <a:defRPr/>
            </a:pPr>
            <a:r>
              <a:rPr lang="en-US">
                <a:solidFill>
                  <a:prstClr val="black"/>
                </a:solidFill>
              </a:rPr>
              <a:t>doc.: IEEE 802.11-15/0496r1</a:t>
            </a:r>
          </a:p>
        </p:txBody>
      </p:sp>
      <p:sp>
        <p:nvSpPr>
          <p:cNvPr id="5" name="Date Placeholder 4"/>
          <p:cNvSpPr>
            <a:spLocks noGrp="1"/>
          </p:cNvSpPr>
          <p:nvPr>
            <p:ph type="dt" sz="quarter" idx="1"/>
          </p:nvPr>
        </p:nvSpPr>
        <p:spPr>
          <a:xfrm>
            <a:off x="646113" y="90944"/>
            <a:ext cx="2708275" cy="215444"/>
          </a:xfrm>
        </p:spPr>
        <p:txBody>
          <a:bodyPr/>
          <a:lstStyle/>
          <a:p>
            <a:pPr>
              <a:defRPr/>
            </a:pPr>
            <a:r>
              <a:rPr lang="en-US">
                <a:solidFill>
                  <a:prstClr val="black"/>
                </a:solidFill>
              </a:rPr>
              <a:t>May 2015</a:t>
            </a:r>
          </a:p>
        </p:txBody>
      </p:sp>
      <p:sp>
        <p:nvSpPr>
          <p:cNvPr id="6" name="Footer Placeholder 5"/>
          <p:cNvSpPr>
            <a:spLocks noGrp="1"/>
          </p:cNvSpPr>
          <p:nvPr>
            <p:ph type="ftr" sz="quarter" idx="4"/>
          </p:nvPr>
        </p:nvSpPr>
        <p:spPr>
          <a:xfrm>
            <a:off x="3730625" y="8853488"/>
            <a:ext cx="2482850" cy="369332"/>
          </a:xfrm>
        </p:spPr>
        <p:txBody>
          <a:bodyPr/>
          <a:lstStyle/>
          <a:p>
            <a:pPr lvl="4">
              <a:defRPr/>
            </a:pPr>
            <a:r>
              <a:rPr lang="en-US">
                <a:solidFill>
                  <a:prstClr val="black"/>
                </a:solidFill>
              </a:rPr>
              <a:t>Edward Au (Marvell Semiconductor)</a:t>
            </a:r>
          </a:p>
        </p:txBody>
      </p:sp>
      <p:sp>
        <p:nvSpPr>
          <p:cNvPr id="30727" name="Slide Number Placeholder 6"/>
          <p:cNvSpPr>
            <a:spLocks noGrp="1"/>
          </p:cNvSpPr>
          <p:nvPr>
            <p:ph type="sldNum" sz="quarter" idx="5"/>
          </p:nvPr>
        </p:nvSpPr>
        <p:spPr>
          <a:xfrm>
            <a:off x="2901950" y="8853488"/>
            <a:ext cx="7921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33143" indent="-281978"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2791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579077"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3024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48140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3257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38373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3490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solidFill>
                  <a:prstClr val="black"/>
                </a:solidFill>
              </a:rPr>
              <a:t>Page </a:t>
            </a:r>
            <a:fld id="{1E91D925-7433-475C-A61E-55A7B7F5E438}" type="slidenum">
              <a:rPr lang="en-US" altLang="en-US" smtClean="0">
                <a:solidFill>
                  <a:prstClr val="black"/>
                </a:solidFill>
              </a:rPr>
              <a:pPr>
                <a:spcBef>
                  <a:spcPct val="0"/>
                </a:spcBef>
              </a:pPr>
              <a:t>44</a:t>
            </a:fld>
            <a:endParaRPr lang="en-US" altLang="en-US" smtClean="0">
              <a:solidFill>
                <a:prstClr val="black"/>
              </a:solidFil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xfrm>
            <a:off x="3429000" y="90944"/>
            <a:ext cx="2784475"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33143" indent="-281978"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2791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579077"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3024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48140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3257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38373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3490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a:solidFill>
                  <a:prstClr val="black"/>
                </a:solidFill>
              </a:rPr>
              <a:t>doc.: IEEE 802.11-15/0496r1</a:t>
            </a:r>
          </a:p>
        </p:txBody>
      </p:sp>
      <p:sp>
        <p:nvSpPr>
          <p:cNvPr id="67587" name="Rectangle 3"/>
          <p:cNvSpPr>
            <a:spLocks noGrp="1" noChangeArrowheads="1"/>
          </p:cNvSpPr>
          <p:nvPr>
            <p:ph type="dt" sz="quarter" idx="1"/>
          </p:nvPr>
        </p:nvSpPr>
        <p:spPr>
          <a:xfrm>
            <a:off x="646113" y="90944"/>
            <a:ext cx="2708275"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33143" indent="-281978"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2791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579077"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3024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48140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3257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38373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3490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a:solidFill>
                  <a:prstClr val="black"/>
                </a:solidFill>
              </a:rPr>
              <a:t>May 2015</a:t>
            </a:r>
          </a:p>
        </p:txBody>
      </p:sp>
      <p:sp>
        <p:nvSpPr>
          <p:cNvPr id="67588" name="Rectangle 6"/>
          <p:cNvSpPr>
            <a:spLocks noGrp="1" noChangeArrowheads="1"/>
          </p:cNvSpPr>
          <p:nvPr>
            <p:ph type="ftr" sz="quarter" idx="4"/>
          </p:nvPr>
        </p:nvSpPr>
        <p:spPr>
          <a:xfrm>
            <a:off x="3730625" y="8853488"/>
            <a:ext cx="2482850"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38374" indent="-338374"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33143" indent="-281978"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2791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579077"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1165"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02330"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53495"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04660"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55825"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solidFill>
                  <a:prstClr val="black"/>
                </a:solidFill>
              </a:rPr>
              <a:t>Edward Au (Marvell Semiconductor)</a:t>
            </a:r>
          </a:p>
        </p:txBody>
      </p:sp>
      <p:sp>
        <p:nvSpPr>
          <p:cNvPr id="67589" name="Rectangle 7"/>
          <p:cNvSpPr>
            <a:spLocks noGrp="1" noChangeArrowheads="1"/>
          </p:cNvSpPr>
          <p:nvPr>
            <p:ph type="sldNum" sz="quarter" idx="5"/>
          </p:nvPr>
        </p:nvSpPr>
        <p:spPr>
          <a:xfrm>
            <a:off x="2901950" y="8853488"/>
            <a:ext cx="7921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33143" indent="-281978"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2791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579077"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3024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48140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3257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38373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3490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solidFill>
                  <a:prstClr val="black"/>
                </a:solidFill>
              </a:rPr>
              <a:t>Page </a:t>
            </a:r>
            <a:fld id="{81CA195A-8EAA-43F4-A374-22257D3123E5}" type="slidenum">
              <a:rPr lang="en-US" altLang="en-US" smtClean="0">
                <a:solidFill>
                  <a:prstClr val="black"/>
                </a:solidFill>
              </a:rPr>
              <a:pPr>
                <a:spcBef>
                  <a:spcPct val="0"/>
                </a:spcBef>
              </a:pPr>
              <a:t>45</a:t>
            </a:fld>
            <a:endParaRPr lang="en-US" altLang="en-US" smtClean="0">
              <a:solidFill>
                <a:prstClr val="black"/>
              </a:solidFill>
            </a:endParaRPr>
          </a:p>
        </p:txBody>
      </p:sp>
      <p:sp>
        <p:nvSpPr>
          <p:cNvPr id="67590" name="Rectangle 2"/>
          <p:cNvSpPr>
            <a:spLocks noGrp="1" noRot="1" noChangeAspect="1" noChangeArrowheads="1" noTextEdit="1"/>
          </p:cNvSpPr>
          <p:nvPr>
            <p:ph type="sldImg"/>
          </p:nvPr>
        </p:nvSpPr>
        <p:spPr>
          <a:xfrm>
            <a:off x="1150938" y="690563"/>
            <a:ext cx="4556125" cy="3417887"/>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9322501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xfrm>
            <a:off x="3429000" y="90944"/>
            <a:ext cx="2784475"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33143" indent="-281978"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2791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579077"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3024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48140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3257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38373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3490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a:solidFill>
                  <a:prstClr val="black"/>
                </a:solidFill>
              </a:rPr>
              <a:t>doc.: IEEE 802.11-15/0496r1</a:t>
            </a:r>
          </a:p>
        </p:txBody>
      </p:sp>
      <p:sp>
        <p:nvSpPr>
          <p:cNvPr id="59395" name="Rectangle 3"/>
          <p:cNvSpPr>
            <a:spLocks noGrp="1" noChangeArrowheads="1"/>
          </p:cNvSpPr>
          <p:nvPr>
            <p:ph type="dt" sz="quarter" idx="1"/>
          </p:nvPr>
        </p:nvSpPr>
        <p:spPr>
          <a:xfrm>
            <a:off x="646113" y="90944"/>
            <a:ext cx="2708275"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33143" indent="-281978"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2791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579077"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3024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48140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3257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38373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3490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a:solidFill>
                  <a:prstClr val="black"/>
                </a:solidFill>
              </a:rPr>
              <a:t>May 2015</a:t>
            </a:r>
          </a:p>
        </p:txBody>
      </p:sp>
      <p:sp>
        <p:nvSpPr>
          <p:cNvPr id="59396" name="Rectangle 6"/>
          <p:cNvSpPr>
            <a:spLocks noGrp="1" noChangeArrowheads="1"/>
          </p:cNvSpPr>
          <p:nvPr>
            <p:ph type="ftr" sz="quarter" idx="4"/>
          </p:nvPr>
        </p:nvSpPr>
        <p:spPr>
          <a:xfrm>
            <a:off x="3730625" y="8853488"/>
            <a:ext cx="2482850"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38374" indent="-338374"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33143" indent="-281978"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2791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579077"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1165"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02330"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53495"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04660"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55825"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solidFill>
                  <a:prstClr val="black"/>
                </a:solidFill>
              </a:rPr>
              <a:t>Edward Au (Marvell Semiconductor)</a:t>
            </a:r>
          </a:p>
        </p:txBody>
      </p:sp>
      <p:sp>
        <p:nvSpPr>
          <p:cNvPr id="59397" name="Rectangle 7"/>
          <p:cNvSpPr>
            <a:spLocks noGrp="1" noChangeArrowheads="1"/>
          </p:cNvSpPr>
          <p:nvPr>
            <p:ph type="sldNum" sz="quarter" idx="5"/>
          </p:nvPr>
        </p:nvSpPr>
        <p:spPr>
          <a:xfrm>
            <a:off x="2901950" y="8853488"/>
            <a:ext cx="7921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33143" indent="-281978"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2791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579077"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3024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48140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3257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38373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3490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solidFill>
                  <a:prstClr val="black"/>
                </a:solidFill>
              </a:rPr>
              <a:t>Page </a:t>
            </a:r>
            <a:fld id="{CF9BF433-1276-49FE-9023-176D69872A94}" type="slidenum">
              <a:rPr lang="en-US" altLang="en-US" smtClean="0">
                <a:solidFill>
                  <a:prstClr val="black"/>
                </a:solidFill>
              </a:rPr>
              <a:pPr>
                <a:spcBef>
                  <a:spcPct val="0"/>
                </a:spcBef>
              </a:pPr>
              <a:t>46</a:t>
            </a:fld>
            <a:endParaRPr lang="en-US" altLang="en-US" smtClean="0">
              <a:solidFill>
                <a:prstClr val="black"/>
              </a:solidFill>
            </a:endParaRPr>
          </a:p>
        </p:txBody>
      </p:sp>
      <p:sp>
        <p:nvSpPr>
          <p:cNvPr id="59398" name="Rectangle 2"/>
          <p:cNvSpPr>
            <a:spLocks noGrp="1" noRot="1" noChangeAspect="1" noChangeArrowheads="1" noTextEdit="1"/>
          </p:cNvSpPr>
          <p:nvPr>
            <p:ph type="sldImg"/>
          </p:nvPr>
        </p:nvSpPr>
        <p:spPr>
          <a:xfrm>
            <a:off x="1150938" y="690563"/>
            <a:ext cx="4556125" cy="3417887"/>
          </a:xfrm>
          <a:ln/>
        </p:spPr>
      </p:sp>
      <p:sp>
        <p:nvSpPr>
          <p:cNvPr id="593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0953843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xfrm>
            <a:off x="3429000" y="90944"/>
            <a:ext cx="2784475"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33143" indent="-281978"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2791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579077"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3024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48140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3257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38373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3490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a:solidFill>
                  <a:prstClr val="black"/>
                </a:solidFill>
              </a:rPr>
              <a:t>doc.: IEEE 802.11-15/0496r1</a:t>
            </a:r>
          </a:p>
        </p:txBody>
      </p:sp>
      <p:sp>
        <p:nvSpPr>
          <p:cNvPr id="59395" name="Rectangle 3"/>
          <p:cNvSpPr>
            <a:spLocks noGrp="1" noChangeArrowheads="1"/>
          </p:cNvSpPr>
          <p:nvPr>
            <p:ph type="dt" sz="quarter" idx="1"/>
          </p:nvPr>
        </p:nvSpPr>
        <p:spPr>
          <a:xfrm>
            <a:off x="646113" y="90944"/>
            <a:ext cx="2708275"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33143" indent="-281978"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2791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579077"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3024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48140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3257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38373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3490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a:solidFill>
                  <a:prstClr val="black"/>
                </a:solidFill>
              </a:rPr>
              <a:t>May 2015</a:t>
            </a:r>
          </a:p>
        </p:txBody>
      </p:sp>
      <p:sp>
        <p:nvSpPr>
          <p:cNvPr id="59396" name="Rectangle 6"/>
          <p:cNvSpPr>
            <a:spLocks noGrp="1" noChangeArrowheads="1"/>
          </p:cNvSpPr>
          <p:nvPr>
            <p:ph type="ftr" sz="quarter" idx="4"/>
          </p:nvPr>
        </p:nvSpPr>
        <p:spPr>
          <a:xfrm>
            <a:off x="3730625" y="8853488"/>
            <a:ext cx="2482850"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38374" indent="-338374"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33143" indent="-281978"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2791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579077"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1165"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02330"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53495"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04660"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55825"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solidFill>
                  <a:prstClr val="black"/>
                </a:solidFill>
              </a:rPr>
              <a:t>Edward Au (Marvell Semiconductor)</a:t>
            </a:r>
          </a:p>
        </p:txBody>
      </p:sp>
      <p:sp>
        <p:nvSpPr>
          <p:cNvPr id="59397" name="Rectangle 7"/>
          <p:cNvSpPr>
            <a:spLocks noGrp="1" noChangeArrowheads="1"/>
          </p:cNvSpPr>
          <p:nvPr>
            <p:ph type="sldNum" sz="quarter" idx="5"/>
          </p:nvPr>
        </p:nvSpPr>
        <p:spPr>
          <a:xfrm>
            <a:off x="2901950" y="8853488"/>
            <a:ext cx="7921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33143" indent="-281978"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2791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579077"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3024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48140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3257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38373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3490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solidFill>
                  <a:prstClr val="black"/>
                </a:solidFill>
              </a:rPr>
              <a:t>Page </a:t>
            </a:r>
            <a:fld id="{CF9BF433-1276-49FE-9023-176D69872A94}" type="slidenum">
              <a:rPr lang="en-US" altLang="en-US" smtClean="0">
                <a:solidFill>
                  <a:prstClr val="black"/>
                </a:solidFill>
              </a:rPr>
              <a:pPr>
                <a:spcBef>
                  <a:spcPct val="0"/>
                </a:spcBef>
              </a:pPr>
              <a:t>47</a:t>
            </a:fld>
            <a:endParaRPr lang="en-US" altLang="en-US" smtClean="0">
              <a:solidFill>
                <a:prstClr val="black"/>
              </a:solidFill>
            </a:endParaRPr>
          </a:p>
        </p:txBody>
      </p:sp>
      <p:sp>
        <p:nvSpPr>
          <p:cNvPr id="59398" name="Rectangle 2"/>
          <p:cNvSpPr>
            <a:spLocks noGrp="1" noRot="1" noChangeAspect="1" noChangeArrowheads="1" noTextEdit="1"/>
          </p:cNvSpPr>
          <p:nvPr>
            <p:ph type="sldImg"/>
          </p:nvPr>
        </p:nvSpPr>
        <p:spPr>
          <a:xfrm>
            <a:off x="1150938" y="690563"/>
            <a:ext cx="4556125" cy="3417887"/>
          </a:xfrm>
          <a:ln/>
        </p:spPr>
      </p:sp>
      <p:sp>
        <p:nvSpPr>
          <p:cNvPr id="593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8095563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xfrm>
            <a:off x="3429000" y="90944"/>
            <a:ext cx="2784475"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33143" indent="-281978"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2791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579077"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3024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48140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3257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38373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3490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a:solidFill>
                  <a:prstClr val="black"/>
                </a:solidFill>
              </a:rPr>
              <a:t>doc.: IEEE 802.11-15/0496r1</a:t>
            </a:r>
          </a:p>
        </p:txBody>
      </p:sp>
      <p:sp>
        <p:nvSpPr>
          <p:cNvPr id="59395" name="Rectangle 3"/>
          <p:cNvSpPr>
            <a:spLocks noGrp="1" noChangeArrowheads="1"/>
          </p:cNvSpPr>
          <p:nvPr>
            <p:ph type="dt" sz="quarter" idx="1"/>
          </p:nvPr>
        </p:nvSpPr>
        <p:spPr>
          <a:xfrm>
            <a:off x="646113" y="90944"/>
            <a:ext cx="2708275"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33143" indent="-281978"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2791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579077"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3024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48140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3257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38373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3490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a:solidFill>
                  <a:prstClr val="black"/>
                </a:solidFill>
              </a:rPr>
              <a:t>May 2015</a:t>
            </a:r>
          </a:p>
        </p:txBody>
      </p:sp>
      <p:sp>
        <p:nvSpPr>
          <p:cNvPr id="59396" name="Rectangle 6"/>
          <p:cNvSpPr>
            <a:spLocks noGrp="1" noChangeArrowheads="1"/>
          </p:cNvSpPr>
          <p:nvPr>
            <p:ph type="ftr" sz="quarter" idx="4"/>
          </p:nvPr>
        </p:nvSpPr>
        <p:spPr>
          <a:xfrm>
            <a:off x="3730625" y="8853488"/>
            <a:ext cx="2482850"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38374" indent="-338374"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33143" indent="-281978"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2791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579077"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1165"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02330"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53495"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04660"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55825"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solidFill>
                  <a:prstClr val="black"/>
                </a:solidFill>
              </a:rPr>
              <a:t>Edward Au (Marvell Semiconductor)</a:t>
            </a:r>
          </a:p>
        </p:txBody>
      </p:sp>
      <p:sp>
        <p:nvSpPr>
          <p:cNvPr id="59397" name="Rectangle 7"/>
          <p:cNvSpPr>
            <a:spLocks noGrp="1" noChangeArrowheads="1"/>
          </p:cNvSpPr>
          <p:nvPr>
            <p:ph type="sldNum" sz="quarter" idx="5"/>
          </p:nvPr>
        </p:nvSpPr>
        <p:spPr>
          <a:xfrm>
            <a:off x="2901950" y="8853488"/>
            <a:ext cx="7921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33143" indent="-281978"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2791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579077"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3024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48140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3257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38373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3490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solidFill>
                  <a:prstClr val="black"/>
                </a:solidFill>
              </a:rPr>
              <a:t>Page </a:t>
            </a:r>
            <a:fld id="{CF9BF433-1276-49FE-9023-176D69872A94}" type="slidenum">
              <a:rPr lang="en-US" altLang="en-US" smtClean="0">
                <a:solidFill>
                  <a:prstClr val="black"/>
                </a:solidFill>
              </a:rPr>
              <a:pPr>
                <a:spcBef>
                  <a:spcPct val="0"/>
                </a:spcBef>
              </a:pPr>
              <a:t>48</a:t>
            </a:fld>
            <a:endParaRPr lang="en-US" altLang="en-US" smtClean="0">
              <a:solidFill>
                <a:prstClr val="black"/>
              </a:solidFill>
            </a:endParaRPr>
          </a:p>
        </p:txBody>
      </p:sp>
      <p:sp>
        <p:nvSpPr>
          <p:cNvPr id="59398" name="Rectangle 2"/>
          <p:cNvSpPr>
            <a:spLocks noGrp="1" noRot="1" noChangeAspect="1" noChangeArrowheads="1" noTextEdit="1"/>
          </p:cNvSpPr>
          <p:nvPr>
            <p:ph type="sldImg"/>
          </p:nvPr>
        </p:nvSpPr>
        <p:spPr>
          <a:xfrm>
            <a:off x="1150938" y="690563"/>
            <a:ext cx="4556125" cy="3417887"/>
          </a:xfrm>
          <a:ln/>
        </p:spPr>
      </p:sp>
      <p:sp>
        <p:nvSpPr>
          <p:cNvPr id="593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44225183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xfrm>
            <a:off x="3429000" y="90944"/>
            <a:ext cx="2784475"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33143" indent="-281978"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2791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579077"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3024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48140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3257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38373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3490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a:solidFill>
                  <a:prstClr val="black"/>
                </a:solidFill>
              </a:rPr>
              <a:t>doc.: IEEE 802.11-15/0496r1</a:t>
            </a:r>
          </a:p>
        </p:txBody>
      </p:sp>
      <p:sp>
        <p:nvSpPr>
          <p:cNvPr id="59395" name="Rectangle 3"/>
          <p:cNvSpPr>
            <a:spLocks noGrp="1" noChangeArrowheads="1"/>
          </p:cNvSpPr>
          <p:nvPr>
            <p:ph type="dt" sz="quarter" idx="1"/>
          </p:nvPr>
        </p:nvSpPr>
        <p:spPr>
          <a:xfrm>
            <a:off x="646113" y="90944"/>
            <a:ext cx="2708275"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33143" indent="-281978"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2791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579077"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3024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48140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3257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38373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3490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a:solidFill>
                  <a:prstClr val="black"/>
                </a:solidFill>
              </a:rPr>
              <a:t>May 2015</a:t>
            </a:r>
          </a:p>
        </p:txBody>
      </p:sp>
      <p:sp>
        <p:nvSpPr>
          <p:cNvPr id="59396" name="Rectangle 6"/>
          <p:cNvSpPr>
            <a:spLocks noGrp="1" noChangeArrowheads="1"/>
          </p:cNvSpPr>
          <p:nvPr>
            <p:ph type="ftr" sz="quarter" idx="4"/>
          </p:nvPr>
        </p:nvSpPr>
        <p:spPr>
          <a:xfrm>
            <a:off x="3730625" y="8853488"/>
            <a:ext cx="2482850"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38374" indent="-338374"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33143" indent="-281978"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2791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579077"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1165"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02330"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53495"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04660"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55825"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solidFill>
                  <a:prstClr val="black"/>
                </a:solidFill>
              </a:rPr>
              <a:t>Edward Au (Marvell Semiconductor)</a:t>
            </a:r>
          </a:p>
        </p:txBody>
      </p:sp>
      <p:sp>
        <p:nvSpPr>
          <p:cNvPr id="59397" name="Rectangle 7"/>
          <p:cNvSpPr>
            <a:spLocks noGrp="1" noChangeArrowheads="1"/>
          </p:cNvSpPr>
          <p:nvPr>
            <p:ph type="sldNum" sz="quarter" idx="5"/>
          </p:nvPr>
        </p:nvSpPr>
        <p:spPr>
          <a:xfrm>
            <a:off x="2901950" y="8853488"/>
            <a:ext cx="7921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33143" indent="-281978"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2791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579077"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30242" indent="-225582" defTabSz="921128">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48140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3257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383737"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34902" indent="-225582" defTabSz="921128"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solidFill>
                  <a:prstClr val="black"/>
                </a:solidFill>
              </a:rPr>
              <a:t>Page </a:t>
            </a:r>
            <a:fld id="{CF9BF433-1276-49FE-9023-176D69872A94}" type="slidenum">
              <a:rPr lang="en-US" altLang="en-US" smtClean="0">
                <a:solidFill>
                  <a:prstClr val="black"/>
                </a:solidFill>
              </a:rPr>
              <a:pPr>
                <a:spcBef>
                  <a:spcPct val="0"/>
                </a:spcBef>
              </a:pPr>
              <a:t>49</a:t>
            </a:fld>
            <a:endParaRPr lang="en-US" altLang="en-US" smtClean="0">
              <a:solidFill>
                <a:prstClr val="black"/>
              </a:solidFill>
            </a:endParaRPr>
          </a:p>
        </p:txBody>
      </p:sp>
      <p:sp>
        <p:nvSpPr>
          <p:cNvPr id="59398" name="Rectangle 2"/>
          <p:cNvSpPr>
            <a:spLocks noGrp="1" noRot="1" noChangeAspect="1" noChangeArrowheads="1" noTextEdit="1"/>
          </p:cNvSpPr>
          <p:nvPr>
            <p:ph type="sldImg"/>
          </p:nvPr>
        </p:nvSpPr>
        <p:spPr>
          <a:xfrm>
            <a:off x="1150938" y="690563"/>
            <a:ext cx="4556125" cy="3417887"/>
          </a:xfrm>
          <a:ln/>
        </p:spPr>
      </p:sp>
      <p:sp>
        <p:nvSpPr>
          <p:cNvPr id="593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9621998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29000" y="90944"/>
            <a:ext cx="2784475" cy="215444"/>
          </a:xfrm>
          <a:ln/>
        </p:spPr>
        <p:txBody>
          <a:bodyPr/>
          <a:lstStyle/>
          <a:p>
            <a:r>
              <a:rPr lang="en-US"/>
              <a:t>doc.: IEEE 802.15-&lt;doc#&gt;</a:t>
            </a:r>
          </a:p>
        </p:txBody>
      </p:sp>
      <p:sp>
        <p:nvSpPr>
          <p:cNvPr id="5" name="Rectangle 3"/>
          <p:cNvSpPr>
            <a:spLocks noGrp="1" noChangeArrowheads="1"/>
          </p:cNvSpPr>
          <p:nvPr>
            <p:ph type="dt" idx="1"/>
          </p:nvPr>
        </p:nvSpPr>
        <p:spPr>
          <a:xfrm>
            <a:off x="646113" y="90944"/>
            <a:ext cx="2708275" cy="215444"/>
          </a:xfrm>
          <a:ln/>
        </p:spPr>
        <p:txBody>
          <a:bodyPr/>
          <a:lstStyle/>
          <a:p>
            <a:r>
              <a:rPr lang="en-US"/>
              <a:t>&lt;month year&gt;</a:t>
            </a:r>
          </a:p>
        </p:txBody>
      </p:sp>
      <p:sp>
        <p:nvSpPr>
          <p:cNvPr id="6" name="Rectangle 6"/>
          <p:cNvSpPr>
            <a:spLocks noGrp="1" noChangeArrowheads="1"/>
          </p:cNvSpPr>
          <p:nvPr>
            <p:ph type="ftr" sz="quarter" idx="4"/>
          </p:nvPr>
        </p:nvSpPr>
        <p:spPr>
          <a:xfrm>
            <a:off x="3730625" y="8853488"/>
            <a:ext cx="2482850" cy="184666"/>
          </a:xfrm>
          <a:ln/>
        </p:spPr>
        <p:txBody>
          <a:bodyPr/>
          <a:lstStyle/>
          <a:p>
            <a:pPr lvl="4"/>
            <a:r>
              <a:rPr lang="en-US"/>
              <a:t>&lt;author&gt;, &lt;company&gt;</a:t>
            </a:r>
          </a:p>
        </p:txBody>
      </p:sp>
      <p:sp>
        <p:nvSpPr>
          <p:cNvPr id="7" name="Rectangle 7"/>
          <p:cNvSpPr>
            <a:spLocks noGrp="1" noChangeArrowheads="1"/>
          </p:cNvSpPr>
          <p:nvPr>
            <p:ph type="sldNum" sz="quarter" idx="5"/>
          </p:nvPr>
        </p:nvSpPr>
        <p:spPr>
          <a:xfrm>
            <a:off x="2901950" y="8853488"/>
            <a:ext cx="792163" cy="184666"/>
          </a:xfrm>
          <a:ln/>
        </p:spPr>
        <p:txBody>
          <a:bodyPr/>
          <a:lstStyle/>
          <a:p>
            <a:r>
              <a:rPr lang="en-US"/>
              <a:t>Page </a:t>
            </a:r>
            <a:fld id="{0A4DFBCF-71C0-4042-A9F0-5CB39FA90319}" type="slidenum">
              <a:rPr lang="en-US"/>
              <a:pPr/>
              <a:t>60</a:t>
            </a:fld>
            <a:endParaRPr lang="en-US"/>
          </a:p>
        </p:txBody>
      </p:sp>
      <p:sp>
        <p:nvSpPr>
          <p:cNvPr id="24578" name="Rectangle 2"/>
          <p:cNvSpPr>
            <a:spLocks noGrp="1" noRot="1" noChangeAspect="1" noChangeArrowheads="1" noTextEdit="1"/>
          </p:cNvSpPr>
          <p:nvPr>
            <p:ph type="sldImg"/>
          </p:nvPr>
        </p:nvSpPr>
        <p:spPr>
          <a:xfrm>
            <a:off x="1150938" y="690563"/>
            <a:ext cx="4556125" cy="3417887"/>
          </a:xfrm>
          <a:ln/>
        </p:spPr>
      </p:sp>
      <p:sp>
        <p:nvSpPr>
          <p:cNvPr id="24579" name="Rectangle 3"/>
          <p:cNvSpPr>
            <a:spLocks noGrp="1" noChangeArrowheads="1"/>
          </p:cNvSpPr>
          <p:nvPr>
            <p:ph type="body" idx="1"/>
          </p:nvPr>
        </p:nvSpPr>
        <p:spPr/>
        <p:txBody>
          <a:bodyPr/>
          <a:lstStyle/>
          <a:p>
            <a:endParaRPr lang="de-DE"/>
          </a:p>
        </p:txBody>
      </p:sp>
    </p:spTree>
    <p:extLst>
      <p:ext uri="{BB962C8B-B14F-4D97-AF65-F5344CB8AC3E}">
        <p14:creationId xmlns:p14="http://schemas.microsoft.com/office/powerpoint/2010/main" val="20900233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0563"/>
            <a:ext cx="4556125" cy="3417887"/>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a:xfrm>
            <a:off x="3429000" y="90944"/>
            <a:ext cx="2784475" cy="215444"/>
          </a:xfrm>
        </p:spPr>
        <p:txBody>
          <a:bodyPr/>
          <a:lstStyle/>
          <a:p>
            <a:r>
              <a:rPr lang="en-US" altLang="en-US"/>
              <a:t>doc.: IEEE 802.15-&lt;doc#&gt;</a:t>
            </a:r>
          </a:p>
        </p:txBody>
      </p:sp>
      <p:sp>
        <p:nvSpPr>
          <p:cNvPr id="5" name="Date Placeholder 4"/>
          <p:cNvSpPr>
            <a:spLocks noGrp="1"/>
          </p:cNvSpPr>
          <p:nvPr>
            <p:ph type="dt" idx="1"/>
          </p:nvPr>
        </p:nvSpPr>
        <p:spPr>
          <a:xfrm>
            <a:off x="646113" y="90944"/>
            <a:ext cx="2708275" cy="215444"/>
          </a:xfrm>
        </p:spPr>
        <p:txBody>
          <a:bodyPr/>
          <a:lstStyle/>
          <a:p>
            <a:r>
              <a:rPr lang="en-US" altLang="en-US"/>
              <a:t>&lt;month year&gt;</a:t>
            </a:r>
          </a:p>
        </p:txBody>
      </p:sp>
      <p:sp>
        <p:nvSpPr>
          <p:cNvPr id="6" name="Footer Placeholder 5"/>
          <p:cNvSpPr>
            <a:spLocks noGrp="1"/>
          </p:cNvSpPr>
          <p:nvPr>
            <p:ph type="ftr" sz="quarter" idx="4"/>
          </p:nvPr>
        </p:nvSpPr>
        <p:spPr>
          <a:xfrm>
            <a:off x="3730625" y="8853488"/>
            <a:ext cx="2482850" cy="184666"/>
          </a:xfrm>
        </p:spPr>
        <p:txBody>
          <a:bodyPr/>
          <a:lstStyle/>
          <a:p>
            <a:pPr lvl="4"/>
            <a:r>
              <a:rPr lang="en-US" altLang="en-US"/>
              <a:t>&lt;author&gt;, &lt;company&gt;</a:t>
            </a:r>
          </a:p>
        </p:txBody>
      </p:sp>
      <p:sp>
        <p:nvSpPr>
          <p:cNvPr id="7" name="Slide Number Placeholder 6"/>
          <p:cNvSpPr>
            <a:spLocks noGrp="1"/>
          </p:cNvSpPr>
          <p:nvPr>
            <p:ph type="sldNum" sz="quarter" idx="5"/>
          </p:nvPr>
        </p:nvSpPr>
        <p:spPr>
          <a:xfrm>
            <a:off x="2901950" y="8853488"/>
            <a:ext cx="792163" cy="184666"/>
          </a:xfrm>
        </p:spPr>
        <p:txBody>
          <a:bodyPr/>
          <a:lstStyle/>
          <a:p>
            <a:r>
              <a:rPr lang="en-US" altLang="en-US"/>
              <a:t>Page </a:t>
            </a:r>
            <a:fld id="{B1EB6004-2EA8-964D-9FCC-15BC30CA0DC0}" type="slidenum">
              <a:rPr lang="en-US" altLang="en-US" smtClean="0"/>
              <a:pPr/>
              <a:t>13</a:t>
            </a:fld>
            <a:endParaRPr lang="en-US" altLang="en-US"/>
          </a:p>
        </p:txBody>
      </p:sp>
    </p:spTree>
    <p:extLst>
      <p:ext uri="{BB962C8B-B14F-4D97-AF65-F5344CB8AC3E}">
        <p14:creationId xmlns:p14="http://schemas.microsoft.com/office/powerpoint/2010/main" val="25047979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3429000" y="90944"/>
            <a:ext cx="2784475" cy="215444"/>
          </a:xfrm>
          <a:ln/>
        </p:spPr>
        <p:txBody>
          <a:bodyPr/>
          <a:lstStyle/>
          <a:p>
            <a:r>
              <a:rPr lang="en-US"/>
              <a:t>doc.: IEEE 802.15-&lt;doc#&gt;</a:t>
            </a:r>
          </a:p>
        </p:txBody>
      </p:sp>
      <p:sp>
        <p:nvSpPr>
          <p:cNvPr id="5" name="Rectangle 3"/>
          <p:cNvSpPr>
            <a:spLocks noGrp="1" noChangeArrowheads="1"/>
          </p:cNvSpPr>
          <p:nvPr>
            <p:ph type="dt" idx="1"/>
          </p:nvPr>
        </p:nvSpPr>
        <p:spPr>
          <a:xfrm>
            <a:off x="646113" y="90944"/>
            <a:ext cx="2708275" cy="215444"/>
          </a:xfrm>
          <a:ln/>
        </p:spPr>
        <p:txBody>
          <a:bodyPr/>
          <a:lstStyle/>
          <a:p>
            <a:r>
              <a:rPr lang="en-US"/>
              <a:t>&lt;month year&gt;</a:t>
            </a:r>
          </a:p>
        </p:txBody>
      </p:sp>
      <p:sp>
        <p:nvSpPr>
          <p:cNvPr id="6" name="Rectangle 6"/>
          <p:cNvSpPr>
            <a:spLocks noGrp="1" noChangeArrowheads="1"/>
          </p:cNvSpPr>
          <p:nvPr>
            <p:ph type="ftr" sz="quarter" idx="4"/>
          </p:nvPr>
        </p:nvSpPr>
        <p:spPr>
          <a:xfrm>
            <a:off x="3730625" y="8853488"/>
            <a:ext cx="2482850" cy="184666"/>
          </a:xfrm>
          <a:ln/>
        </p:spPr>
        <p:txBody>
          <a:bodyPr/>
          <a:lstStyle/>
          <a:p>
            <a:pPr lvl="4"/>
            <a:r>
              <a:rPr lang="en-US"/>
              <a:t>&lt;author&gt;, &lt;company&gt;</a:t>
            </a:r>
          </a:p>
        </p:txBody>
      </p:sp>
      <p:sp>
        <p:nvSpPr>
          <p:cNvPr id="7" name="Rectangle 7"/>
          <p:cNvSpPr>
            <a:spLocks noGrp="1" noChangeArrowheads="1"/>
          </p:cNvSpPr>
          <p:nvPr>
            <p:ph type="sldNum" sz="quarter" idx="5"/>
          </p:nvPr>
        </p:nvSpPr>
        <p:spPr>
          <a:xfrm>
            <a:off x="2901950" y="8853488"/>
            <a:ext cx="792163" cy="184666"/>
          </a:xfrm>
          <a:ln/>
        </p:spPr>
        <p:txBody>
          <a:bodyPr/>
          <a:lstStyle/>
          <a:p>
            <a:r>
              <a:rPr lang="en-US"/>
              <a:t>Page </a:t>
            </a:r>
            <a:fld id="{0A4DFBCF-71C0-4042-A9F0-5CB39FA90319}" type="slidenum">
              <a:rPr lang="en-US"/>
              <a:pPr/>
              <a:t>61</a:t>
            </a:fld>
            <a:endParaRPr lang="en-US"/>
          </a:p>
        </p:txBody>
      </p:sp>
      <p:sp>
        <p:nvSpPr>
          <p:cNvPr id="24578" name="Rectangle 2"/>
          <p:cNvSpPr>
            <a:spLocks noGrp="1" noRot="1" noChangeAspect="1" noChangeArrowheads="1" noTextEdit="1"/>
          </p:cNvSpPr>
          <p:nvPr>
            <p:ph type="sldImg"/>
          </p:nvPr>
        </p:nvSpPr>
        <p:spPr>
          <a:xfrm>
            <a:off x="1150938" y="690563"/>
            <a:ext cx="4556125" cy="3417887"/>
          </a:xfrm>
          <a:ln/>
        </p:spPr>
      </p:sp>
      <p:sp>
        <p:nvSpPr>
          <p:cNvPr id="24579" name="Rectangle 3"/>
          <p:cNvSpPr>
            <a:spLocks noGrp="1" noChangeArrowheads="1"/>
          </p:cNvSpPr>
          <p:nvPr>
            <p:ph type="body" idx="1"/>
          </p:nvPr>
        </p:nvSpPr>
        <p:spPr/>
        <p:txBody>
          <a:bodyPr/>
          <a:lstStyle/>
          <a:p>
            <a:endParaRPr lang="de-DE"/>
          </a:p>
        </p:txBody>
      </p:sp>
    </p:spTree>
    <p:extLst>
      <p:ext uri="{BB962C8B-B14F-4D97-AF65-F5344CB8AC3E}">
        <p14:creationId xmlns:p14="http://schemas.microsoft.com/office/powerpoint/2010/main" val="72897893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0938" y="690563"/>
            <a:ext cx="4556125" cy="3417887"/>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dirty="0">
                <a:solidFill>
                  <a:prstClr val="black"/>
                </a:solidFill>
              </a:rPr>
              <a:t>doc.: IEEE 802.15-&lt;doc#&gt;</a:t>
            </a:r>
          </a:p>
        </p:txBody>
      </p:sp>
      <p:sp>
        <p:nvSpPr>
          <p:cNvPr id="5" name="フッター プレースホルダー 4"/>
          <p:cNvSpPr>
            <a:spLocks noGrp="1"/>
          </p:cNvSpPr>
          <p:nvPr>
            <p:ph type="ftr" sz="quarter" idx="11"/>
          </p:nvPr>
        </p:nvSpPr>
        <p:spPr/>
        <p:txBody>
          <a:bodyPr/>
          <a:lstStyle/>
          <a:p>
            <a:pPr lvl="4"/>
            <a:endParaRPr lang="en-US" altLang="ja-JP" dirty="0">
              <a:solidFill>
                <a:prstClr val="black"/>
              </a:solidFill>
            </a:endParaRP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solidFill>
                  <a:prstClr val="black"/>
                </a:solidFill>
              </a:rPr>
              <a:pPr/>
              <a:t>69</a:t>
            </a:fld>
            <a:endParaRPr kumimoji="1" lang="ja-JP" altLang="en-US" dirty="0">
              <a:solidFill>
                <a:prstClr val="black"/>
              </a:solidFill>
            </a:endParaRPr>
          </a:p>
        </p:txBody>
      </p:sp>
    </p:spTree>
    <p:extLst>
      <p:ext uri="{BB962C8B-B14F-4D97-AF65-F5344CB8AC3E}">
        <p14:creationId xmlns:p14="http://schemas.microsoft.com/office/powerpoint/2010/main" val="223161870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0938" y="690563"/>
            <a:ext cx="4556125" cy="34178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solidFill>
                  <a:prstClr val="black"/>
                </a:solidFill>
              </a:rPr>
              <a:t>doc.: IEEE 802.15-&lt;doc#&gt;</a:t>
            </a:r>
          </a:p>
        </p:txBody>
      </p:sp>
      <p:sp>
        <p:nvSpPr>
          <p:cNvPr id="5" name="フッター プレースホルダー 4"/>
          <p:cNvSpPr>
            <a:spLocks noGrp="1"/>
          </p:cNvSpPr>
          <p:nvPr>
            <p:ph type="ftr" sz="quarter" idx="11"/>
          </p:nvPr>
        </p:nvSpPr>
        <p:spPr/>
        <p:txBody>
          <a:bodyPr/>
          <a:lstStyle/>
          <a:p>
            <a:pPr lvl="4"/>
            <a:r>
              <a:rPr lang="en-US" altLang="ja-JP" dirty="0" err="1">
                <a:solidFill>
                  <a:prstClr val="black"/>
                </a:solidFill>
              </a:rPr>
              <a:t>Shoichi</a:t>
            </a:r>
            <a:r>
              <a:rPr lang="en-US" altLang="ja-JP" dirty="0">
                <a:solidFill>
                  <a:prstClr val="black"/>
                </a:solidFill>
              </a:rPr>
              <a: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solidFill>
                  <a:prstClr val="black"/>
                </a:solidFill>
              </a:rPr>
              <a:pPr/>
              <a:t>70</a:t>
            </a:fld>
            <a:endParaRPr kumimoji="1" lang="ja-JP" altLang="en-US" dirty="0">
              <a:solidFill>
                <a:prstClr val="black"/>
              </a:solidFill>
            </a:endParaRPr>
          </a:p>
        </p:txBody>
      </p:sp>
    </p:spTree>
    <p:extLst>
      <p:ext uri="{BB962C8B-B14F-4D97-AF65-F5344CB8AC3E}">
        <p14:creationId xmlns:p14="http://schemas.microsoft.com/office/powerpoint/2010/main" val="234197609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0938" y="690563"/>
            <a:ext cx="4556125" cy="3417887"/>
          </a:xfrm>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solidFill>
                  <a:prstClr val="black"/>
                </a:solidFill>
              </a:rPr>
              <a:t>doc.: IEEE 802.15-&lt;doc#&gt;</a:t>
            </a:r>
            <a:endParaRPr lang="en-US" altLang="ja-JP" dirty="0">
              <a:solidFill>
                <a:prstClr val="black"/>
              </a:solidFill>
            </a:endParaRPr>
          </a:p>
        </p:txBody>
      </p:sp>
      <p:sp>
        <p:nvSpPr>
          <p:cNvPr id="5" name="フッター プレースホルダー 4"/>
          <p:cNvSpPr>
            <a:spLocks noGrp="1"/>
          </p:cNvSpPr>
          <p:nvPr>
            <p:ph type="ftr" sz="quarter" idx="11"/>
          </p:nvPr>
        </p:nvSpPr>
        <p:spPr/>
        <p:txBody>
          <a:bodyPr/>
          <a:lstStyle/>
          <a:p>
            <a:pPr lvl="4"/>
            <a:r>
              <a:rPr lang="en-US" altLang="ja-JP">
                <a:solidFill>
                  <a:prstClr val="black"/>
                </a:solidFill>
              </a:rPr>
              <a:t>Shoichi Kitazawa (ATR)</a:t>
            </a:r>
            <a:endParaRPr lang="en-US" altLang="ja-JP" dirty="0">
              <a:solidFill>
                <a:prstClr val="black"/>
              </a:solidFill>
            </a:endParaRP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solidFill>
                  <a:prstClr val="black"/>
                </a:solidFill>
              </a:rPr>
              <a:pPr/>
              <a:t>71</a:t>
            </a:fld>
            <a:endParaRPr kumimoji="1" lang="ja-JP" altLang="en-US" dirty="0">
              <a:solidFill>
                <a:prstClr val="black"/>
              </a:solidFill>
            </a:endParaRPr>
          </a:p>
        </p:txBody>
      </p:sp>
    </p:spTree>
    <p:extLst>
      <p:ext uri="{BB962C8B-B14F-4D97-AF65-F5344CB8AC3E}">
        <p14:creationId xmlns:p14="http://schemas.microsoft.com/office/powerpoint/2010/main" val="91128929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スライド イメージ プレースホルダー 1"/>
          <p:cNvSpPr>
            <a:spLocks noGrp="1" noRot="1" noChangeAspect="1" noTextEdit="1"/>
          </p:cNvSpPr>
          <p:nvPr>
            <p:ph type="sldImg"/>
          </p:nvPr>
        </p:nvSpPr>
        <p:spPr>
          <a:xfrm>
            <a:off x="914400" y="746125"/>
            <a:ext cx="4903788" cy="3678238"/>
          </a:xfrm>
          <a:ln/>
        </p:spPr>
      </p:sp>
      <p:sp>
        <p:nvSpPr>
          <p:cNvPr id="16387"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a:latin typeface="Times New Roman" pitchFamily="18" charset="0"/>
              <a:ea typeface="ＭＳ Ｐゴシック" charset="-128"/>
            </a:endParaRPr>
          </a:p>
        </p:txBody>
      </p:sp>
      <p:sp>
        <p:nvSpPr>
          <p:cNvPr id="16388" name="日付プレースホルダー 3"/>
          <p:cNvSpPr>
            <a:spLocks noGrp="1"/>
          </p:cNvSpPr>
          <p:nvPr>
            <p:ph type="dt" sz="quarter"/>
          </p:nvPr>
        </p:nvSpPr>
        <p:spPr>
          <a:xfrm>
            <a:off x="3815373" y="1"/>
            <a:ext cx="2918831" cy="4934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1400" dirty="0">
                <a:ea typeface="Arial Unicode MS" pitchFamily="50" charset="-128"/>
                <a:cs typeface="Arial Unicode MS" pitchFamily="50" charset="-128"/>
              </a:rPr>
              <a:t>07/12/10</a:t>
            </a:r>
          </a:p>
        </p:txBody>
      </p:sp>
      <p:sp>
        <p:nvSpPr>
          <p:cNvPr id="16389" name="スライド番号プレースホルダー 4"/>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2400" dirty="0"/>
              <a:t>Page </a:t>
            </a:r>
            <a:fld id="{2F4B805F-D810-43AA-BCB8-F98361645603}" type="slidenum">
              <a:rPr lang="en-US" altLang="ja-JP" sz="2400" smtClean="0"/>
              <a:pPr eaLnBrk="1" hangingPunct="1">
                <a:spcBef>
                  <a:spcPct val="0"/>
                </a:spcBef>
              </a:pPr>
              <a:t>72</a:t>
            </a:fld>
            <a:endParaRPr lang="en-US" altLang="ja-JP" sz="2400" dirty="0"/>
          </a:p>
        </p:txBody>
      </p:sp>
    </p:spTree>
    <p:extLst>
      <p:ext uri="{BB962C8B-B14F-4D97-AF65-F5344CB8AC3E}">
        <p14:creationId xmlns:p14="http://schemas.microsoft.com/office/powerpoint/2010/main" val="286155052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1150938" y="690563"/>
            <a:ext cx="4556125" cy="34178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ヘッダー プレースホルダー 3"/>
          <p:cNvSpPr>
            <a:spLocks noGrp="1"/>
          </p:cNvSpPr>
          <p:nvPr>
            <p:ph type="hdr" sz="quarter" idx="10"/>
          </p:nvPr>
        </p:nvSpPr>
        <p:spPr/>
        <p:txBody>
          <a:bodyPr/>
          <a:lstStyle/>
          <a:p>
            <a:r>
              <a:rPr lang="en-US" altLang="ja-JP" dirty="0">
                <a:solidFill>
                  <a:prstClr val="black"/>
                </a:solidFill>
              </a:rPr>
              <a:t>doc.: IEEE 802.15-&lt;doc#&gt;</a:t>
            </a:r>
          </a:p>
        </p:txBody>
      </p:sp>
      <p:sp>
        <p:nvSpPr>
          <p:cNvPr id="5" name="フッター プレースホルダー 4"/>
          <p:cNvSpPr>
            <a:spLocks noGrp="1"/>
          </p:cNvSpPr>
          <p:nvPr>
            <p:ph type="ftr" sz="quarter" idx="11"/>
          </p:nvPr>
        </p:nvSpPr>
        <p:spPr/>
        <p:txBody>
          <a:bodyPr/>
          <a:lstStyle/>
          <a:p>
            <a:pPr lvl="4"/>
            <a:r>
              <a:rPr lang="en-US" altLang="ja-JP" dirty="0">
                <a:solidFill>
                  <a:prstClr val="black"/>
                </a:solidFill>
              </a:rPr>
              <a:t>Shoichet Kitazawa (ATR)</a:t>
            </a:r>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solidFill>
                  <a:prstClr val="black"/>
                </a:solidFill>
              </a:rPr>
              <a:pPr/>
              <a:t>73</a:t>
            </a:fld>
            <a:endParaRPr kumimoji="1" lang="ja-JP" altLang="en-US" dirty="0">
              <a:solidFill>
                <a:prstClr val="black"/>
              </a:solidFill>
            </a:endParaRPr>
          </a:p>
        </p:txBody>
      </p:sp>
    </p:spTree>
    <p:extLst>
      <p:ext uri="{BB962C8B-B14F-4D97-AF65-F5344CB8AC3E}">
        <p14:creationId xmlns:p14="http://schemas.microsoft.com/office/powerpoint/2010/main" val="80558913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ー 1"/>
          <p:cNvSpPr>
            <a:spLocks noGrp="1" noRot="1" noChangeAspect="1" noTextEdit="1"/>
          </p:cNvSpPr>
          <p:nvPr>
            <p:ph type="sldImg"/>
          </p:nvPr>
        </p:nvSpPr>
        <p:spPr>
          <a:xfrm>
            <a:off x="914400" y="746125"/>
            <a:ext cx="4903788" cy="3678238"/>
          </a:xfrm>
          <a:ln/>
        </p:spPr>
      </p:sp>
      <p:sp>
        <p:nvSpPr>
          <p:cNvPr id="19459"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a:latin typeface="Times New Roman" pitchFamily="18" charset="0"/>
              <a:ea typeface="ＭＳ Ｐゴシック" charset="-128"/>
            </a:endParaRPr>
          </a:p>
        </p:txBody>
      </p:sp>
      <p:sp>
        <p:nvSpPr>
          <p:cNvPr id="19460" name="日付プレースホルダー 3"/>
          <p:cNvSpPr>
            <a:spLocks noGrp="1"/>
          </p:cNvSpPr>
          <p:nvPr>
            <p:ph type="dt" sz="quarter"/>
          </p:nvPr>
        </p:nvSpPr>
        <p:spPr>
          <a:xfrm>
            <a:off x="3815373" y="1"/>
            <a:ext cx="2918831" cy="4934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1400" dirty="0">
                <a:ea typeface="Arial Unicode MS" pitchFamily="50" charset="-128"/>
                <a:cs typeface="Arial Unicode MS" pitchFamily="50" charset="-128"/>
              </a:rPr>
              <a:t>07/12/10</a:t>
            </a:r>
          </a:p>
        </p:txBody>
      </p:sp>
      <p:sp>
        <p:nvSpPr>
          <p:cNvPr id="19461" name="スライド番号プレースホルダー 4"/>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2400" dirty="0"/>
              <a:t>Page </a:t>
            </a:r>
            <a:fld id="{28B1BE53-0473-474E-A0A8-8E2CBAF09E75}" type="slidenum">
              <a:rPr lang="en-US" altLang="ja-JP" sz="2400" smtClean="0"/>
              <a:pPr eaLnBrk="1" hangingPunct="1">
                <a:spcBef>
                  <a:spcPct val="0"/>
                </a:spcBef>
              </a:pPr>
              <a:t>74</a:t>
            </a:fld>
            <a:endParaRPr lang="en-US" altLang="ja-JP" sz="2400" dirty="0"/>
          </a:p>
        </p:txBody>
      </p:sp>
    </p:spTree>
    <p:extLst>
      <p:ext uri="{BB962C8B-B14F-4D97-AF65-F5344CB8AC3E}">
        <p14:creationId xmlns:p14="http://schemas.microsoft.com/office/powerpoint/2010/main" val="40584533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1431" y="691353"/>
            <a:ext cx="4575140" cy="341766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a:xfrm>
            <a:off x="3429000" y="90944"/>
            <a:ext cx="2784475" cy="215444"/>
          </a:xfrm>
        </p:spPr>
        <p:txBody>
          <a:bodyPr/>
          <a:lstStyle/>
          <a:p>
            <a:r>
              <a:rPr lang="en-US" altLang="en-US"/>
              <a:t>doc.: IEEE 802.15-&lt;doc#&gt;</a:t>
            </a:r>
          </a:p>
        </p:txBody>
      </p:sp>
      <p:sp>
        <p:nvSpPr>
          <p:cNvPr id="5" name="Date Placeholder 4"/>
          <p:cNvSpPr>
            <a:spLocks noGrp="1"/>
          </p:cNvSpPr>
          <p:nvPr>
            <p:ph type="dt" idx="1"/>
          </p:nvPr>
        </p:nvSpPr>
        <p:spPr>
          <a:xfrm>
            <a:off x="646113" y="90944"/>
            <a:ext cx="2708275" cy="215444"/>
          </a:xfrm>
        </p:spPr>
        <p:txBody>
          <a:bodyPr/>
          <a:lstStyle/>
          <a:p>
            <a:r>
              <a:rPr lang="en-US" altLang="en-US"/>
              <a:t>&lt;month year&gt;</a:t>
            </a:r>
          </a:p>
        </p:txBody>
      </p:sp>
      <p:sp>
        <p:nvSpPr>
          <p:cNvPr id="6" name="Footer Placeholder 5"/>
          <p:cNvSpPr>
            <a:spLocks noGrp="1"/>
          </p:cNvSpPr>
          <p:nvPr>
            <p:ph type="ftr" sz="quarter" idx="4"/>
          </p:nvPr>
        </p:nvSpPr>
        <p:spPr>
          <a:xfrm>
            <a:off x="3730625" y="8853488"/>
            <a:ext cx="2482850" cy="184666"/>
          </a:xfrm>
        </p:spPr>
        <p:txBody>
          <a:bodyPr/>
          <a:lstStyle/>
          <a:p>
            <a:pPr lvl="4"/>
            <a:r>
              <a:rPr lang="en-US" altLang="en-US"/>
              <a:t>&lt;author&gt;, &lt;company&gt;</a:t>
            </a:r>
          </a:p>
        </p:txBody>
      </p:sp>
      <p:sp>
        <p:nvSpPr>
          <p:cNvPr id="7" name="Slide Number Placeholder 6"/>
          <p:cNvSpPr>
            <a:spLocks noGrp="1"/>
          </p:cNvSpPr>
          <p:nvPr>
            <p:ph type="sldNum" sz="quarter" idx="5"/>
          </p:nvPr>
        </p:nvSpPr>
        <p:spPr>
          <a:xfrm>
            <a:off x="2901950" y="8853488"/>
            <a:ext cx="792163" cy="184666"/>
          </a:xfrm>
        </p:spPr>
        <p:txBody>
          <a:bodyPr/>
          <a:lstStyle/>
          <a:p>
            <a:r>
              <a:rPr lang="en-US" altLang="en-US"/>
              <a:t>Page </a:t>
            </a:r>
            <a:fld id="{B1EB6004-2EA8-964D-9FCC-15BC30CA0DC0}" type="slidenum">
              <a:rPr lang="en-US" altLang="en-US" smtClean="0"/>
              <a:pPr/>
              <a:t>16</a:t>
            </a:fld>
            <a:endParaRPr lang="en-US" altLang="en-US"/>
          </a:p>
        </p:txBody>
      </p:sp>
    </p:spTree>
    <p:extLst>
      <p:ext uri="{BB962C8B-B14F-4D97-AF65-F5344CB8AC3E}">
        <p14:creationId xmlns:p14="http://schemas.microsoft.com/office/powerpoint/2010/main" val="15838694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1431" y="691353"/>
            <a:ext cx="4575140" cy="341766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a:xfrm>
            <a:off x="3429000" y="90944"/>
            <a:ext cx="2784475" cy="215444"/>
          </a:xfrm>
        </p:spPr>
        <p:txBody>
          <a:bodyPr/>
          <a:lstStyle/>
          <a:p>
            <a:r>
              <a:rPr lang="en-US" altLang="en-US"/>
              <a:t>doc.: IEEE 802.15-&lt;doc#&gt;</a:t>
            </a:r>
          </a:p>
        </p:txBody>
      </p:sp>
      <p:sp>
        <p:nvSpPr>
          <p:cNvPr id="5" name="Date Placeholder 4"/>
          <p:cNvSpPr>
            <a:spLocks noGrp="1"/>
          </p:cNvSpPr>
          <p:nvPr>
            <p:ph type="dt" idx="1"/>
          </p:nvPr>
        </p:nvSpPr>
        <p:spPr>
          <a:xfrm>
            <a:off x="646113" y="90944"/>
            <a:ext cx="2708275" cy="215444"/>
          </a:xfrm>
        </p:spPr>
        <p:txBody>
          <a:bodyPr/>
          <a:lstStyle/>
          <a:p>
            <a:r>
              <a:rPr lang="en-US" altLang="en-US"/>
              <a:t>&lt;month year&gt;</a:t>
            </a:r>
          </a:p>
        </p:txBody>
      </p:sp>
      <p:sp>
        <p:nvSpPr>
          <p:cNvPr id="6" name="Footer Placeholder 5"/>
          <p:cNvSpPr>
            <a:spLocks noGrp="1"/>
          </p:cNvSpPr>
          <p:nvPr>
            <p:ph type="ftr" sz="quarter" idx="4"/>
          </p:nvPr>
        </p:nvSpPr>
        <p:spPr>
          <a:xfrm>
            <a:off x="3730625" y="8853488"/>
            <a:ext cx="2482850" cy="184666"/>
          </a:xfrm>
        </p:spPr>
        <p:txBody>
          <a:bodyPr/>
          <a:lstStyle/>
          <a:p>
            <a:pPr lvl="4"/>
            <a:r>
              <a:rPr lang="en-US" altLang="en-US"/>
              <a:t>&lt;author&gt;, &lt;company&gt;</a:t>
            </a:r>
          </a:p>
        </p:txBody>
      </p:sp>
      <p:sp>
        <p:nvSpPr>
          <p:cNvPr id="7" name="Slide Number Placeholder 6"/>
          <p:cNvSpPr>
            <a:spLocks noGrp="1"/>
          </p:cNvSpPr>
          <p:nvPr>
            <p:ph type="sldNum" sz="quarter" idx="5"/>
          </p:nvPr>
        </p:nvSpPr>
        <p:spPr>
          <a:xfrm>
            <a:off x="2901950" y="8853488"/>
            <a:ext cx="792163" cy="184666"/>
          </a:xfrm>
        </p:spPr>
        <p:txBody>
          <a:bodyPr/>
          <a:lstStyle/>
          <a:p>
            <a:r>
              <a:rPr lang="en-US" altLang="en-US"/>
              <a:t>Page </a:t>
            </a:r>
            <a:fld id="{B1EB6004-2EA8-964D-9FCC-15BC30CA0DC0}" type="slidenum">
              <a:rPr lang="en-US" altLang="en-US" smtClean="0"/>
              <a:pPr/>
              <a:t>17</a:t>
            </a:fld>
            <a:endParaRPr lang="en-US" altLang="en-US"/>
          </a:p>
        </p:txBody>
      </p:sp>
    </p:spTree>
    <p:extLst>
      <p:ext uri="{BB962C8B-B14F-4D97-AF65-F5344CB8AC3E}">
        <p14:creationId xmlns:p14="http://schemas.microsoft.com/office/powerpoint/2010/main" val="36888603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0938" y="690563"/>
            <a:ext cx="4556125" cy="3417887"/>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a:xfrm>
            <a:off x="3429000" y="90944"/>
            <a:ext cx="2784475" cy="215444"/>
          </a:xfrm>
        </p:spPr>
        <p:txBody>
          <a:bodyPr/>
          <a:lstStyle/>
          <a:p>
            <a:r>
              <a:rPr lang="en-US" altLang="en-US"/>
              <a:t>doc.: IEEE 802.15-&lt;doc#&gt;</a:t>
            </a:r>
          </a:p>
        </p:txBody>
      </p:sp>
      <p:sp>
        <p:nvSpPr>
          <p:cNvPr id="5" name="Date Placeholder 4"/>
          <p:cNvSpPr>
            <a:spLocks noGrp="1"/>
          </p:cNvSpPr>
          <p:nvPr>
            <p:ph type="dt" idx="1"/>
          </p:nvPr>
        </p:nvSpPr>
        <p:spPr>
          <a:xfrm>
            <a:off x="646113" y="90944"/>
            <a:ext cx="2708275" cy="215444"/>
          </a:xfrm>
        </p:spPr>
        <p:txBody>
          <a:bodyPr/>
          <a:lstStyle/>
          <a:p>
            <a:r>
              <a:rPr lang="en-US" altLang="en-US"/>
              <a:t>&lt;month year&gt;</a:t>
            </a:r>
          </a:p>
        </p:txBody>
      </p:sp>
      <p:sp>
        <p:nvSpPr>
          <p:cNvPr id="6" name="Footer Placeholder 5"/>
          <p:cNvSpPr>
            <a:spLocks noGrp="1"/>
          </p:cNvSpPr>
          <p:nvPr>
            <p:ph type="ftr" sz="quarter" idx="4"/>
          </p:nvPr>
        </p:nvSpPr>
        <p:spPr>
          <a:xfrm>
            <a:off x="3730625" y="8853488"/>
            <a:ext cx="2482850" cy="184666"/>
          </a:xfrm>
        </p:spPr>
        <p:txBody>
          <a:bodyPr/>
          <a:lstStyle/>
          <a:p>
            <a:pPr lvl="4"/>
            <a:r>
              <a:rPr lang="en-US" altLang="en-US"/>
              <a:t>&lt;author&gt;, &lt;company&gt;</a:t>
            </a:r>
          </a:p>
        </p:txBody>
      </p:sp>
      <p:sp>
        <p:nvSpPr>
          <p:cNvPr id="7" name="Slide Number Placeholder 6"/>
          <p:cNvSpPr>
            <a:spLocks noGrp="1"/>
          </p:cNvSpPr>
          <p:nvPr>
            <p:ph type="sldNum" sz="quarter" idx="5"/>
          </p:nvPr>
        </p:nvSpPr>
        <p:spPr>
          <a:xfrm>
            <a:off x="2901950" y="8853488"/>
            <a:ext cx="792163" cy="184666"/>
          </a:xfrm>
        </p:spPr>
        <p:txBody>
          <a:bodyPr/>
          <a:lstStyle/>
          <a:p>
            <a:r>
              <a:rPr lang="en-US" altLang="en-US"/>
              <a:t>Page </a:t>
            </a:r>
            <a:fld id="{B1EB6004-2EA8-964D-9FCC-15BC30CA0DC0}" type="slidenum">
              <a:rPr lang="en-US" altLang="en-US" smtClean="0"/>
              <a:pPr/>
              <a:t>18</a:t>
            </a:fld>
            <a:endParaRPr lang="en-US" altLang="en-US"/>
          </a:p>
        </p:txBody>
      </p:sp>
    </p:spTree>
    <p:extLst>
      <p:ext uri="{BB962C8B-B14F-4D97-AF65-F5344CB8AC3E}">
        <p14:creationId xmlns:p14="http://schemas.microsoft.com/office/powerpoint/2010/main" val="1317276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xfrm>
            <a:off x="646113" y="90944"/>
            <a:ext cx="2708275" cy="215444"/>
          </a:xfrm>
          <a:noFill/>
        </p:spPr>
        <p:txBody>
          <a:bodyPr/>
          <a:lstStyle/>
          <a:p>
            <a:pPr>
              <a:defRPr/>
            </a:pPr>
            <a:r>
              <a:rPr lang="en-US"/>
              <a:t>07/12/10</a:t>
            </a:r>
          </a:p>
        </p:txBody>
      </p:sp>
      <p:sp>
        <p:nvSpPr>
          <p:cNvPr id="7" name="Rectangle 11"/>
          <p:cNvSpPr>
            <a:spLocks noGrp="1" noChangeArrowheads="1"/>
          </p:cNvSpPr>
          <p:nvPr>
            <p:ph type="sldNum" sz="quarter"/>
          </p:nvPr>
        </p:nvSpPr>
        <p:spPr>
          <a:xfrm>
            <a:off x="2901950" y="8853488"/>
            <a:ext cx="792163" cy="738664"/>
          </a:xfrm>
          <a:noFill/>
        </p:spPr>
        <p:txBody>
          <a:bodyPr/>
          <a:lstStyle>
            <a:lvl1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5pPr>
            <a:lvl6pPr marL="2481407"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6pPr>
            <a:lvl7pPr marL="2932572"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7pPr>
            <a:lvl8pPr marL="3383737"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8pPr>
            <a:lvl9pPr marL="3834902"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32</a:t>
            </a:fld>
            <a:endParaRPr lang="en-US" altLang="en-US" sz="2400"/>
          </a:p>
        </p:txBody>
      </p:sp>
      <p:sp>
        <p:nvSpPr>
          <p:cNvPr id="22529" name="Text Box 1"/>
          <p:cNvSpPr txBox="1">
            <a:spLocks noChangeArrowheads="1"/>
          </p:cNvSpPr>
          <p:nvPr/>
        </p:nvSpPr>
        <p:spPr bwMode="auto">
          <a:xfrm>
            <a:off x="639013" y="89566"/>
            <a:ext cx="2678514" cy="215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870061" y="8810838"/>
            <a:ext cx="783458" cy="1846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32</a:t>
            </a:fld>
            <a:endParaRPr lang="en-US" altLang="en-US"/>
          </a:p>
        </p:txBody>
      </p:sp>
      <p:sp>
        <p:nvSpPr>
          <p:cNvPr id="22531" name="Text Box 3"/>
          <p:cNvSpPr>
            <a:spLocks noGrp="1" noRot="1" noChangeAspect="1" noChangeArrowheads="1" noTextEdit="1"/>
          </p:cNvSpPr>
          <p:nvPr>
            <p:ph type="sldImg"/>
          </p:nvPr>
        </p:nvSpPr>
        <p:spPr>
          <a:xfrm>
            <a:off x="1117880" y="688225"/>
            <a:ext cx="4551590" cy="3400454"/>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04352" y="4323301"/>
            <a:ext cx="4967654" cy="4088679"/>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4851228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xfrm>
            <a:off x="646113" y="90944"/>
            <a:ext cx="2708275" cy="215444"/>
          </a:xfrm>
          <a:noFill/>
        </p:spPr>
        <p:txBody>
          <a:bodyPr/>
          <a:lstStyle/>
          <a:p>
            <a:pPr>
              <a:defRPr/>
            </a:pPr>
            <a:r>
              <a:rPr lang="en-US"/>
              <a:t>07/12/10</a:t>
            </a:r>
          </a:p>
        </p:txBody>
      </p:sp>
      <p:sp>
        <p:nvSpPr>
          <p:cNvPr id="7" name="Rectangle 11"/>
          <p:cNvSpPr>
            <a:spLocks noGrp="1" noChangeArrowheads="1"/>
          </p:cNvSpPr>
          <p:nvPr>
            <p:ph type="sldNum" sz="quarter"/>
          </p:nvPr>
        </p:nvSpPr>
        <p:spPr>
          <a:xfrm>
            <a:off x="2901950" y="8853488"/>
            <a:ext cx="792163" cy="738664"/>
          </a:xfrm>
          <a:noFill/>
        </p:spPr>
        <p:txBody>
          <a:bodyPr/>
          <a:lstStyle>
            <a:lvl1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5pPr>
            <a:lvl6pPr marL="2481407"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6pPr>
            <a:lvl7pPr marL="2932572"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7pPr>
            <a:lvl8pPr marL="3383737"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8pPr>
            <a:lvl9pPr marL="3834902"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33</a:t>
            </a:fld>
            <a:endParaRPr lang="en-US" altLang="en-US" sz="2400"/>
          </a:p>
        </p:txBody>
      </p:sp>
      <p:sp>
        <p:nvSpPr>
          <p:cNvPr id="22529" name="Text Box 1"/>
          <p:cNvSpPr txBox="1">
            <a:spLocks noChangeArrowheads="1"/>
          </p:cNvSpPr>
          <p:nvPr/>
        </p:nvSpPr>
        <p:spPr bwMode="auto">
          <a:xfrm>
            <a:off x="639013" y="89566"/>
            <a:ext cx="2678514" cy="215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870061" y="8810838"/>
            <a:ext cx="783458" cy="1846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33</a:t>
            </a:fld>
            <a:endParaRPr lang="en-US" altLang="en-US"/>
          </a:p>
        </p:txBody>
      </p:sp>
      <p:sp>
        <p:nvSpPr>
          <p:cNvPr id="22531" name="Text Box 3"/>
          <p:cNvSpPr>
            <a:spLocks noGrp="1" noRot="1" noChangeAspect="1" noChangeArrowheads="1" noTextEdit="1"/>
          </p:cNvSpPr>
          <p:nvPr>
            <p:ph type="sldImg"/>
          </p:nvPr>
        </p:nvSpPr>
        <p:spPr>
          <a:xfrm>
            <a:off x="1117880" y="688225"/>
            <a:ext cx="4551590" cy="3400454"/>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04352" y="4323301"/>
            <a:ext cx="4967654" cy="4088679"/>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24822655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xfrm>
            <a:off x="646113" y="90944"/>
            <a:ext cx="2708275" cy="215444"/>
          </a:xfrm>
          <a:noFill/>
        </p:spPr>
        <p:txBody>
          <a:bodyPr/>
          <a:lstStyle/>
          <a:p>
            <a:pPr>
              <a:defRPr/>
            </a:pPr>
            <a:r>
              <a:rPr lang="en-US"/>
              <a:t>07/12/10</a:t>
            </a:r>
          </a:p>
        </p:txBody>
      </p:sp>
      <p:sp>
        <p:nvSpPr>
          <p:cNvPr id="7" name="Rectangle 11"/>
          <p:cNvSpPr>
            <a:spLocks noGrp="1" noChangeArrowheads="1"/>
          </p:cNvSpPr>
          <p:nvPr>
            <p:ph type="sldNum" sz="quarter"/>
          </p:nvPr>
        </p:nvSpPr>
        <p:spPr>
          <a:xfrm>
            <a:off x="2901950" y="8853488"/>
            <a:ext cx="792163" cy="738664"/>
          </a:xfrm>
          <a:noFill/>
        </p:spPr>
        <p:txBody>
          <a:bodyPr/>
          <a:lstStyle>
            <a:lvl1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5pPr>
            <a:lvl6pPr marL="2481407"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6pPr>
            <a:lvl7pPr marL="2932572"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7pPr>
            <a:lvl8pPr marL="3383737"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8pPr>
            <a:lvl9pPr marL="3834902"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34</a:t>
            </a:fld>
            <a:endParaRPr lang="en-US" altLang="en-US" sz="2400"/>
          </a:p>
        </p:txBody>
      </p:sp>
      <p:sp>
        <p:nvSpPr>
          <p:cNvPr id="22529" name="Text Box 1"/>
          <p:cNvSpPr txBox="1">
            <a:spLocks noChangeArrowheads="1"/>
          </p:cNvSpPr>
          <p:nvPr/>
        </p:nvSpPr>
        <p:spPr bwMode="auto">
          <a:xfrm>
            <a:off x="639013" y="89566"/>
            <a:ext cx="2678514" cy="215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870061" y="8810838"/>
            <a:ext cx="783458" cy="1846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34</a:t>
            </a:fld>
            <a:endParaRPr lang="en-US" altLang="en-US"/>
          </a:p>
        </p:txBody>
      </p:sp>
      <p:sp>
        <p:nvSpPr>
          <p:cNvPr id="22531" name="Text Box 3"/>
          <p:cNvSpPr>
            <a:spLocks noGrp="1" noRot="1" noChangeAspect="1" noChangeArrowheads="1" noTextEdit="1"/>
          </p:cNvSpPr>
          <p:nvPr>
            <p:ph type="sldImg"/>
          </p:nvPr>
        </p:nvSpPr>
        <p:spPr>
          <a:xfrm>
            <a:off x="1117880" y="688225"/>
            <a:ext cx="4551590" cy="3400454"/>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04352" y="4323301"/>
            <a:ext cx="4967654" cy="4088679"/>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999214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xfrm>
            <a:off x="646113" y="90944"/>
            <a:ext cx="2708275" cy="215444"/>
          </a:xfrm>
          <a:noFill/>
        </p:spPr>
        <p:txBody>
          <a:bodyPr/>
          <a:lstStyle/>
          <a:p>
            <a:pPr>
              <a:defRPr/>
            </a:pPr>
            <a:r>
              <a:rPr lang="en-US"/>
              <a:t>07/12/10</a:t>
            </a:r>
          </a:p>
        </p:txBody>
      </p:sp>
      <p:sp>
        <p:nvSpPr>
          <p:cNvPr id="7" name="Rectangle 11"/>
          <p:cNvSpPr>
            <a:spLocks noGrp="1" noChangeArrowheads="1"/>
          </p:cNvSpPr>
          <p:nvPr>
            <p:ph type="sldNum" sz="quarter"/>
          </p:nvPr>
        </p:nvSpPr>
        <p:spPr>
          <a:xfrm>
            <a:off x="2901950" y="8853488"/>
            <a:ext cx="792163" cy="738664"/>
          </a:xfrm>
          <a:noFill/>
        </p:spPr>
        <p:txBody>
          <a:bodyPr/>
          <a:lstStyle>
            <a:lvl1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5pPr>
            <a:lvl6pPr marL="2481407"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6pPr>
            <a:lvl7pPr marL="2932572"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7pPr>
            <a:lvl8pPr marL="3383737"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8pPr>
            <a:lvl9pPr marL="3834902" indent="-225582" defTabSz="443333" eaLnBrk="0" fontAlgn="base" hangingPunct="0">
              <a:spcBef>
                <a:spcPct val="30000"/>
              </a:spcBef>
              <a:spcAft>
                <a:spcPct val="0"/>
              </a:spcAft>
              <a:buClr>
                <a:srgbClr val="000000"/>
              </a:buClr>
              <a:buSzPct val="100000"/>
              <a:buFont typeface="Times New Roman" charset="0"/>
              <a:tabLst>
                <a:tab pos="0" algn="l"/>
                <a:tab pos="441766" algn="l"/>
                <a:tab pos="885098" algn="l"/>
                <a:tab pos="1328430" algn="l"/>
                <a:tab pos="1771763" algn="l"/>
                <a:tab pos="2215095" algn="l"/>
                <a:tab pos="2658427" algn="l"/>
                <a:tab pos="3101759" algn="l"/>
                <a:tab pos="3545092" algn="l"/>
                <a:tab pos="3988424" algn="l"/>
                <a:tab pos="4431756" algn="l"/>
                <a:tab pos="4875088" algn="l"/>
                <a:tab pos="5318421" algn="l"/>
                <a:tab pos="5761753" algn="l"/>
                <a:tab pos="6205085" algn="l"/>
                <a:tab pos="6648417" algn="l"/>
                <a:tab pos="7091750" algn="l"/>
                <a:tab pos="7535081" algn="l"/>
                <a:tab pos="7978414" algn="l"/>
                <a:tab pos="8421746" algn="l"/>
                <a:tab pos="8865079"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35</a:t>
            </a:fld>
            <a:endParaRPr lang="en-US" altLang="en-US" sz="2400"/>
          </a:p>
        </p:txBody>
      </p:sp>
      <p:sp>
        <p:nvSpPr>
          <p:cNvPr id="22529" name="Text Box 1"/>
          <p:cNvSpPr txBox="1">
            <a:spLocks noChangeArrowheads="1"/>
          </p:cNvSpPr>
          <p:nvPr/>
        </p:nvSpPr>
        <p:spPr bwMode="auto">
          <a:xfrm>
            <a:off x="639013" y="89566"/>
            <a:ext cx="2678514" cy="215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870061" y="8810838"/>
            <a:ext cx="783458" cy="1846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35</a:t>
            </a:fld>
            <a:endParaRPr lang="en-US" altLang="en-US"/>
          </a:p>
        </p:txBody>
      </p:sp>
      <p:sp>
        <p:nvSpPr>
          <p:cNvPr id="22531" name="Text Box 3"/>
          <p:cNvSpPr>
            <a:spLocks noGrp="1" noRot="1" noChangeAspect="1" noChangeArrowheads="1" noTextEdit="1"/>
          </p:cNvSpPr>
          <p:nvPr>
            <p:ph type="sldImg"/>
          </p:nvPr>
        </p:nvSpPr>
        <p:spPr>
          <a:xfrm>
            <a:off x="1117880" y="688225"/>
            <a:ext cx="4551590" cy="3400454"/>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04352" y="4323301"/>
            <a:ext cx="4967654" cy="4088679"/>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36973923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2019</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Robert F. Heile, Decawave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269BD7D-1DCB-4C55-B36B-7043228FA0F3}" type="slidenum">
              <a:rPr lang="en-US"/>
              <a:pPr>
                <a:defRPr/>
              </a:pPr>
              <a:t>‹#›</a:t>
            </a:fld>
            <a:endParaRPr lang="en-US"/>
          </a:p>
        </p:txBody>
      </p:sp>
    </p:spTree>
    <p:extLst>
      <p:ext uri="{BB962C8B-B14F-4D97-AF65-F5344CB8AC3E}">
        <p14:creationId xmlns:p14="http://schemas.microsoft.com/office/powerpoint/2010/main" val="17304108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2019</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Robert F. Heile, Decawave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CFEA75F-DDDB-4807-BB22-CFC3AF708561}" type="slidenum">
              <a:rPr lang="en-US"/>
              <a:pPr>
                <a:defRPr/>
              </a:pPr>
              <a:t>‹#›</a:t>
            </a:fld>
            <a:endParaRPr lang="en-US"/>
          </a:p>
        </p:txBody>
      </p:sp>
    </p:spTree>
    <p:extLst>
      <p:ext uri="{BB962C8B-B14F-4D97-AF65-F5344CB8AC3E}">
        <p14:creationId xmlns:p14="http://schemas.microsoft.com/office/powerpoint/2010/main" val="17475205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2019</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Robert F. Heile, Decawave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4888F65-30C7-45E4-ADB2-373BA617E4B3}" type="slidenum">
              <a:rPr lang="en-US"/>
              <a:pPr>
                <a:defRPr/>
              </a:pPr>
              <a:t>‹#›</a:t>
            </a:fld>
            <a:endParaRPr lang="en-US"/>
          </a:p>
        </p:txBody>
      </p:sp>
    </p:spTree>
    <p:extLst>
      <p:ext uri="{BB962C8B-B14F-4D97-AF65-F5344CB8AC3E}">
        <p14:creationId xmlns:p14="http://schemas.microsoft.com/office/powerpoint/2010/main" val="18794287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2019</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Robert F. Heile, Decawave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37311294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r>
              <a:rPr lang="en-US" smtClean="0"/>
              <a:t>July 2019</a:t>
            </a:r>
            <a:endParaRPr lang="en-US"/>
          </a:p>
        </p:txBody>
      </p:sp>
      <p:sp>
        <p:nvSpPr>
          <p:cNvPr id="7" name="Rectangle 5"/>
          <p:cNvSpPr>
            <a:spLocks noGrp="1" noChangeArrowheads="1"/>
          </p:cNvSpPr>
          <p:nvPr>
            <p:ph type="ftr" sz="quarter" idx="11"/>
          </p:nvPr>
        </p:nvSpPr>
        <p:spPr>
          <a:ln/>
        </p:spPr>
        <p:txBody>
          <a:bodyPr/>
          <a:lstStyle>
            <a:lvl1pPr>
              <a:defRPr/>
            </a:lvl1pPr>
          </a:lstStyle>
          <a:p>
            <a:pPr>
              <a:defRPr/>
            </a:pPr>
            <a:r>
              <a:rPr lang="en-US" smtClean="0"/>
              <a:t>Robert F. Heile, Decawave</a:t>
            </a: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r>
              <a:rPr lang="en-US"/>
              <a:t>Slide </a:t>
            </a:r>
            <a:fld id="{DC34FE32-2179-4AE6-B159-97E60C6EF786}" type="slidenum">
              <a:rPr lang="en-US"/>
              <a:pPr>
                <a:defRPr/>
              </a:pPr>
              <a:t>‹#›</a:t>
            </a:fld>
            <a:endParaRPr lang="en-US"/>
          </a:p>
        </p:txBody>
      </p:sp>
    </p:spTree>
    <p:extLst>
      <p:ext uri="{BB962C8B-B14F-4D97-AF65-F5344CB8AC3E}">
        <p14:creationId xmlns:p14="http://schemas.microsoft.com/office/powerpoint/2010/main" val="23379734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C47EDB1E-16F6-A842-BD08-24A265C3C62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 xmlns:a16="http://schemas.microsoft.com/office/drawing/2014/main" id="{7493AB4A-44AB-0E42-8392-8B65D24B936E}"/>
              </a:ext>
            </a:extLst>
          </p:cNvPr>
          <p:cNvSpPr>
            <a:spLocks noGrp="1"/>
          </p:cNvSpPr>
          <p:nvPr>
            <p:ph type="ftr" sz="quarter" idx="11"/>
          </p:nvPr>
        </p:nvSpPr>
        <p:spPr/>
        <p:txBody>
          <a:bodyPr/>
          <a:lstStyle>
            <a:lvl1pPr>
              <a:defRPr/>
            </a:lvl1pPr>
          </a:lstStyle>
          <a:p>
            <a:r>
              <a:rPr lang="en-US" altLang="en-US" smtClean="0"/>
              <a:t>Robert F. Heile, Decawave</a:t>
            </a:r>
            <a:endParaRPr lang="en-US" altLang="en-US"/>
          </a:p>
        </p:txBody>
      </p:sp>
      <p:sp>
        <p:nvSpPr>
          <p:cNvPr id="6" name="Slide Number Placeholder 5">
            <a:extLst>
              <a:ext uri="{FF2B5EF4-FFF2-40B4-BE49-F238E27FC236}">
                <a16:creationId xmlns="" xmlns:a16="http://schemas.microsoft.com/office/drawing/2014/main" id="{5B091367-8AA0-6E42-AB95-F324276E4C6A}"/>
              </a:ext>
            </a:extLst>
          </p:cNvPr>
          <p:cNvSpPr>
            <a:spLocks noGrp="1"/>
          </p:cNvSpPr>
          <p:nvPr>
            <p:ph type="sldNum" sz="quarter" idx="12"/>
          </p:nvPr>
        </p:nvSpPr>
        <p:spPr/>
        <p:txBody>
          <a:bodyPr/>
          <a:lstStyle>
            <a:lvl1pPr>
              <a:defRPr/>
            </a:lvl1pPr>
          </a:lstStyle>
          <a:p>
            <a:r>
              <a:rPr lang="en-US" altLang="en-US"/>
              <a:t>Slide </a:t>
            </a:r>
            <a:fld id="{D4132CD9-BA9C-914B-A325-EA338A619694}" type="slidenum">
              <a:rPr lang="en-US" altLang="en-US"/>
              <a:pPr/>
              <a:t>‹#›</a:t>
            </a:fld>
            <a:endParaRPr lang="en-US" altLang="en-US"/>
          </a:p>
        </p:txBody>
      </p:sp>
    </p:spTree>
    <p:extLst>
      <p:ext uri="{BB962C8B-B14F-4D97-AF65-F5344CB8AC3E}">
        <p14:creationId xmlns:p14="http://schemas.microsoft.com/office/powerpoint/2010/main" val="42674880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C47EDB1E-16F6-A842-BD08-24A265C3C62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 xmlns:a16="http://schemas.microsoft.com/office/drawing/2014/main" id="{7493AB4A-44AB-0E42-8392-8B65D24B936E}"/>
              </a:ext>
            </a:extLst>
          </p:cNvPr>
          <p:cNvSpPr>
            <a:spLocks noGrp="1"/>
          </p:cNvSpPr>
          <p:nvPr>
            <p:ph type="ftr" sz="quarter" idx="11"/>
          </p:nvPr>
        </p:nvSpPr>
        <p:spPr/>
        <p:txBody>
          <a:bodyPr/>
          <a:lstStyle>
            <a:lvl1pPr>
              <a:defRPr/>
            </a:lvl1pPr>
          </a:lstStyle>
          <a:p>
            <a:r>
              <a:rPr lang="en-US" altLang="en-US" smtClean="0"/>
              <a:t>Robert F. Heile, Decawave</a:t>
            </a:r>
            <a:endParaRPr lang="en-US" altLang="en-US"/>
          </a:p>
        </p:txBody>
      </p:sp>
      <p:sp>
        <p:nvSpPr>
          <p:cNvPr id="6" name="Slide Number Placeholder 5">
            <a:extLst>
              <a:ext uri="{FF2B5EF4-FFF2-40B4-BE49-F238E27FC236}">
                <a16:creationId xmlns="" xmlns:a16="http://schemas.microsoft.com/office/drawing/2014/main" id="{5B091367-8AA0-6E42-AB95-F324276E4C6A}"/>
              </a:ext>
            </a:extLst>
          </p:cNvPr>
          <p:cNvSpPr>
            <a:spLocks noGrp="1"/>
          </p:cNvSpPr>
          <p:nvPr>
            <p:ph type="sldNum" sz="quarter" idx="12"/>
          </p:nvPr>
        </p:nvSpPr>
        <p:spPr/>
        <p:txBody>
          <a:bodyPr/>
          <a:lstStyle>
            <a:lvl1pPr>
              <a:defRPr/>
            </a:lvl1pPr>
          </a:lstStyle>
          <a:p>
            <a:r>
              <a:rPr lang="en-US" altLang="en-US"/>
              <a:t>Slide </a:t>
            </a:r>
            <a:fld id="{D4132CD9-BA9C-914B-A325-EA338A619694}" type="slidenum">
              <a:rPr lang="en-US" altLang="en-US"/>
              <a:pPr/>
              <a:t>‹#›</a:t>
            </a:fld>
            <a:endParaRPr lang="en-US" altLang="en-US"/>
          </a:p>
        </p:txBody>
      </p:sp>
    </p:spTree>
    <p:extLst>
      <p:ext uri="{BB962C8B-B14F-4D97-AF65-F5344CB8AC3E}">
        <p14:creationId xmlns:p14="http://schemas.microsoft.com/office/powerpoint/2010/main" val="42674880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C47EDB1E-16F6-A842-BD08-24A265C3C62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 xmlns:a16="http://schemas.microsoft.com/office/drawing/2014/main" id="{7493AB4A-44AB-0E42-8392-8B65D24B936E}"/>
              </a:ext>
            </a:extLst>
          </p:cNvPr>
          <p:cNvSpPr>
            <a:spLocks noGrp="1"/>
          </p:cNvSpPr>
          <p:nvPr>
            <p:ph type="ftr" sz="quarter" idx="11"/>
          </p:nvPr>
        </p:nvSpPr>
        <p:spPr/>
        <p:txBody>
          <a:bodyPr/>
          <a:lstStyle>
            <a:lvl1pPr>
              <a:defRPr/>
            </a:lvl1pPr>
          </a:lstStyle>
          <a:p>
            <a:r>
              <a:rPr lang="en-US" altLang="en-US" smtClean="0"/>
              <a:t>Robert F. Heile, Decawave</a:t>
            </a:r>
            <a:endParaRPr lang="en-US" altLang="en-US"/>
          </a:p>
        </p:txBody>
      </p:sp>
      <p:sp>
        <p:nvSpPr>
          <p:cNvPr id="6" name="Slide Number Placeholder 5">
            <a:extLst>
              <a:ext uri="{FF2B5EF4-FFF2-40B4-BE49-F238E27FC236}">
                <a16:creationId xmlns="" xmlns:a16="http://schemas.microsoft.com/office/drawing/2014/main" id="{5B091367-8AA0-6E42-AB95-F324276E4C6A}"/>
              </a:ext>
            </a:extLst>
          </p:cNvPr>
          <p:cNvSpPr>
            <a:spLocks noGrp="1"/>
          </p:cNvSpPr>
          <p:nvPr>
            <p:ph type="sldNum" sz="quarter" idx="12"/>
          </p:nvPr>
        </p:nvSpPr>
        <p:spPr/>
        <p:txBody>
          <a:bodyPr/>
          <a:lstStyle>
            <a:lvl1pPr>
              <a:defRPr/>
            </a:lvl1pPr>
          </a:lstStyle>
          <a:p>
            <a:r>
              <a:rPr lang="en-US" altLang="en-US"/>
              <a:t>Slide </a:t>
            </a:r>
            <a:fld id="{D4132CD9-BA9C-914B-A325-EA338A619694}" type="slidenum">
              <a:rPr lang="en-US" altLang="en-US"/>
              <a:pPr/>
              <a:t>‹#›</a:t>
            </a:fld>
            <a:endParaRPr lang="en-US" altLang="en-US"/>
          </a:p>
        </p:txBody>
      </p:sp>
    </p:spTree>
    <p:extLst>
      <p:ext uri="{BB962C8B-B14F-4D97-AF65-F5344CB8AC3E}">
        <p14:creationId xmlns:p14="http://schemas.microsoft.com/office/powerpoint/2010/main" val="426748807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C47EDB1E-16F6-A842-BD08-24A265C3C62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 xmlns:a16="http://schemas.microsoft.com/office/drawing/2014/main" id="{7493AB4A-44AB-0E42-8392-8B65D24B936E}"/>
              </a:ext>
            </a:extLst>
          </p:cNvPr>
          <p:cNvSpPr>
            <a:spLocks noGrp="1"/>
          </p:cNvSpPr>
          <p:nvPr>
            <p:ph type="ftr" sz="quarter" idx="11"/>
          </p:nvPr>
        </p:nvSpPr>
        <p:spPr/>
        <p:txBody>
          <a:bodyPr/>
          <a:lstStyle>
            <a:lvl1pPr>
              <a:defRPr/>
            </a:lvl1pPr>
          </a:lstStyle>
          <a:p>
            <a:r>
              <a:rPr lang="en-US" altLang="en-US" smtClean="0"/>
              <a:t>Robert F. Heile, Decawave</a:t>
            </a:r>
            <a:endParaRPr lang="en-US" altLang="en-US"/>
          </a:p>
        </p:txBody>
      </p:sp>
      <p:sp>
        <p:nvSpPr>
          <p:cNvPr id="6" name="Slide Number Placeholder 5">
            <a:extLst>
              <a:ext uri="{FF2B5EF4-FFF2-40B4-BE49-F238E27FC236}">
                <a16:creationId xmlns="" xmlns:a16="http://schemas.microsoft.com/office/drawing/2014/main" id="{5B091367-8AA0-6E42-AB95-F324276E4C6A}"/>
              </a:ext>
            </a:extLst>
          </p:cNvPr>
          <p:cNvSpPr>
            <a:spLocks noGrp="1"/>
          </p:cNvSpPr>
          <p:nvPr>
            <p:ph type="sldNum" sz="quarter" idx="12"/>
          </p:nvPr>
        </p:nvSpPr>
        <p:spPr/>
        <p:txBody>
          <a:bodyPr/>
          <a:lstStyle>
            <a:lvl1pPr>
              <a:defRPr/>
            </a:lvl1pPr>
          </a:lstStyle>
          <a:p>
            <a:r>
              <a:rPr lang="en-US" altLang="en-US"/>
              <a:t>Slide </a:t>
            </a:r>
            <a:fld id="{D4132CD9-BA9C-914B-A325-EA338A619694}" type="slidenum">
              <a:rPr lang="en-US" altLang="en-US"/>
              <a:pPr/>
              <a:t>‹#›</a:t>
            </a:fld>
            <a:endParaRPr lang="en-US" altLang="en-US"/>
          </a:p>
        </p:txBody>
      </p:sp>
    </p:spTree>
    <p:extLst>
      <p:ext uri="{BB962C8B-B14F-4D97-AF65-F5344CB8AC3E}">
        <p14:creationId xmlns:p14="http://schemas.microsoft.com/office/powerpoint/2010/main" val="426748807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sp>
        <p:nvSpPr>
          <p:cNvPr id="3" name="Content Placeholder 2">
            <a:extLst>
              <a:ext uri="{FF2B5EF4-FFF2-40B4-BE49-F238E27FC236}">
                <a16:creationId xmlns="" xmlns:a16="http://schemas.microsoft.com/office/drawing/2014/main" id="{C47EDB1E-16F6-A842-BD08-24A265C3C62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 xmlns:a16="http://schemas.microsoft.com/office/drawing/2014/main" id="{7493AB4A-44AB-0E42-8392-8B65D24B936E}"/>
              </a:ext>
            </a:extLst>
          </p:cNvPr>
          <p:cNvSpPr>
            <a:spLocks noGrp="1"/>
          </p:cNvSpPr>
          <p:nvPr>
            <p:ph type="ftr" sz="quarter" idx="11"/>
          </p:nvPr>
        </p:nvSpPr>
        <p:spPr/>
        <p:txBody>
          <a:bodyPr/>
          <a:lstStyle>
            <a:lvl1pPr>
              <a:defRPr/>
            </a:lvl1pPr>
          </a:lstStyle>
          <a:p>
            <a:r>
              <a:rPr lang="en-US" altLang="en-US" smtClean="0"/>
              <a:t>Robert F. Heile, Decawave</a:t>
            </a:r>
            <a:endParaRPr lang="en-US" altLang="en-US"/>
          </a:p>
        </p:txBody>
      </p:sp>
      <p:sp>
        <p:nvSpPr>
          <p:cNvPr id="6" name="Slide Number Placeholder 5">
            <a:extLst>
              <a:ext uri="{FF2B5EF4-FFF2-40B4-BE49-F238E27FC236}">
                <a16:creationId xmlns="" xmlns:a16="http://schemas.microsoft.com/office/drawing/2014/main" id="{5B091367-8AA0-6E42-AB95-F324276E4C6A}"/>
              </a:ext>
            </a:extLst>
          </p:cNvPr>
          <p:cNvSpPr>
            <a:spLocks noGrp="1"/>
          </p:cNvSpPr>
          <p:nvPr>
            <p:ph type="sldNum" sz="quarter" idx="12"/>
          </p:nvPr>
        </p:nvSpPr>
        <p:spPr/>
        <p:txBody>
          <a:bodyPr/>
          <a:lstStyle>
            <a:lvl1pPr>
              <a:defRPr/>
            </a:lvl1pPr>
          </a:lstStyle>
          <a:p>
            <a:r>
              <a:rPr lang="en-US" altLang="en-US"/>
              <a:t>Slide </a:t>
            </a:r>
            <a:fld id="{D4132CD9-BA9C-914B-A325-EA338A619694}" type="slidenum">
              <a:rPr lang="en-US" altLang="en-US"/>
              <a:pPr/>
              <a:t>‹#›</a:t>
            </a:fld>
            <a:endParaRPr lang="en-US" altLang="en-US"/>
          </a:p>
        </p:txBody>
      </p:sp>
    </p:spTree>
    <p:extLst>
      <p:ext uri="{BB962C8B-B14F-4D97-AF65-F5344CB8AC3E}">
        <p14:creationId xmlns:p14="http://schemas.microsoft.com/office/powerpoint/2010/main" val="426748807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6" name="Title 5">
            <a:extLst>
              <a:ext uri="{FF2B5EF4-FFF2-40B4-BE49-F238E27FC236}">
                <a16:creationId xmlns="" xmlns:a16="http://schemas.microsoft.com/office/drawing/2014/main" id="{F8E7866F-96F6-A742-BDA2-701061310D5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8224974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2019</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Robert F. Heile, Decawave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0F26D4D-007A-4A26-8C44-99A858FCE800}" type="slidenum">
              <a:rPr lang="en-US"/>
              <a:pPr>
                <a:defRPr/>
              </a:pPr>
              <a:t>‹#›</a:t>
            </a:fld>
            <a:endParaRPr lang="en-US"/>
          </a:p>
        </p:txBody>
      </p:sp>
    </p:spTree>
    <p:extLst>
      <p:ext uri="{BB962C8B-B14F-4D97-AF65-F5344CB8AC3E}">
        <p14:creationId xmlns:p14="http://schemas.microsoft.com/office/powerpoint/2010/main" val="136826029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solidFill>
                  <a:srgbClr val="000000"/>
                </a:solidFill>
              </a:rPr>
              <a:t>Slide </a:t>
            </a:r>
            <a:fld id="{4772A242-A53C-48B8-8B0E-E06670022792}" type="slidenum">
              <a:rPr lang="en-US" altLang="en-US">
                <a:solidFill>
                  <a:srgbClr val="000000"/>
                </a:solidFill>
              </a:rPr>
              <a:pPr>
                <a:defRPr/>
              </a:pPr>
              <a:t>‹#›</a:t>
            </a:fld>
            <a:endParaRPr lang="en-US" altLang="en-US">
              <a:solidFill>
                <a:srgbClr val="000000"/>
              </a:solidFill>
            </a:endParaRPr>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solidFill>
                  <a:srgbClr val="000000"/>
                </a:solidFill>
              </a:rPr>
              <a:t>Volker Jungnickel (</a:t>
            </a:r>
            <a:r>
              <a:rPr lang="en-US" altLang="en-US" err="1">
                <a:solidFill>
                  <a:srgbClr val="000000"/>
                </a:solidFill>
              </a:rPr>
              <a:t>Fraunhofer</a:t>
            </a:r>
            <a:r>
              <a:rPr lang="en-US" altLang="en-US">
                <a:solidFill>
                  <a:srgbClr val="000000"/>
                </a:solidFill>
              </a:rPr>
              <a:t> HHI)</a:t>
            </a:r>
          </a:p>
        </p:txBody>
      </p:sp>
    </p:spTree>
    <p:extLst>
      <p:ext uri="{BB962C8B-B14F-4D97-AF65-F5344CB8AC3E}">
        <p14:creationId xmlns:p14="http://schemas.microsoft.com/office/powerpoint/2010/main" val="316885006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solidFill>
                  <a:srgbClr val="000000"/>
                </a:solidFill>
              </a:rPr>
              <a:t>Slide </a:t>
            </a:r>
            <a:fld id="{474469FC-C9DB-4CF7-B72B-A1003E4A38C5}" type="slidenum">
              <a:rPr lang="en-US" altLang="en-US">
                <a:solidFill>
                  <a:srgbClr val="000000"/>
                </a:solidFill>
              </a:rPr>
              <a:pPr>
                <a:defRPr/>
              </a:pPr>
              <a:t>‹#›</a:t>
            </a:fld>
            <a:endParaRPr lang="en-US" altLang="en-US">
              <a:solidFill>
                <a:srgbClr val="000000"/>
              </a:solidFill>
            </a:endParaRPr>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solidFill>
                  <a:srgbClr val="000000"/>
                </a:solidFill>
              </a:rPr>
              <a:t>Volker Jungnickel (</a:t>
            </a:r>
            <a:r>
              <a:rPr lang="en-US" altLang="en-US" err="1">
                <a:solidFill>
                  <a:srgbClr val="000000"/>
                </a:solidFill>
              </a:rPr>
              <a:t>Fraunhofer</a:t>
            </a:r>
            <a:r>
              <a:rPr lang="en-US" altLang="en-US">
                <a:solidFill>
                  <a:srgbClr val="000000"/>
                </a:solidFill>
              </a:rPr>
              <a:t> HHI)</a:t>
            </a:r>
          </a:p>
        </p:txBody>
      </p:sp>
    </p:spTree>
    <p:extLst>
      <p:ext uri="{BB962C8B-B14F-4D97-AF65-F5344CB8AC3E}">
        <p14:creationId xmlns:p14="http://schemas.microsoft.com/office/powerpoint/2010/main" val="11048396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solidFill>
                  <a:srgbClr val="000000"/>
                </a:solidFill>
              </a:rPr>
              <a:t>Slide </a:t>
            </a:r>
            <a:fld id="{2FA98F26-E5B1-4163-85A5-8AEAB51889DD}" type="slidenum">
              <a:rPr lang="en-US" altLang="en-US">
                <a:solidFill>
                  <a:srgbClr val="000000"/>
                </a:solidFill>
              </a:rPr>
              <a:pPr>
                <a:defRPr/>
              </a:pPr>
              <a:t>‹#›</a:t>
            </a:fld>
            <a:endParaRPr lang="en-US" altLang="en-US">
              <a:solidFill>
                <a:srgbClr val="000000"/>
              </a:solidFill>
            </a:endParaRPr>
          </a:p>
        </p:txBody>
      </p:sp>
    </p:spTree>
    <p:extLst>
      <p:ext uri="{BB962C8B-B14F-4D97-AF65-F5344CB8AC3E}">
        <p14:creationId xmlns:p14="http://schemas.microsoft.com/office/powerpoint/2010/main" val="384536665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solidFill>
                  <a:srgbClr val="000000"/>
                </a:solidFill>
              </a:rPr>
              <a:t>Slide </a:t>
            </a:r>
            <a:fld id="{50F7A2E7-433A-43CF-A125-B9366AA0D2AC}" type="slidenum">
              <a:rPr lang="en-US" altLang="en-US">
                <a:solidFill>
                  <a:srgbClr val="000000"/>
                </a:solidFill>
              </a:rPr>
              <a:pPr>
                <a:defRPr/>
              </a:pPr>
              <a:t>‹#›</a:t>
            </a:fld>
            <a:endParaRPr lang="en-US" altLang="en-US">
              <a:solidFill>
                <a:srgbClr val="000000"/>
              </a:solidFill>
            </a:endParaRPr>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solidFill>
                  <a:srgbClr val="000000"/>
                </a:solidFill>
              </a:rPr>
              <a:t>Volker Jungnickel (</a:t>
            </a:r>
            <a:r>
              <a:rPr lang="en-US" altLang="en-US" err="1">
                <a:solidFill>
                  <a:srgbClr val="000000"/>
                </a:solidFill>
              </a:rPr>
              <a:t>Fraunhofer</a:t>
            </a:r>
            <a:r>
              <a:rPr lang="en-US" altLang="en-US">
                <a:solidFill>
                  <a:srgbClr val="000000"/>
                </a:solidFill>
              </a:rPr>
              <a:t> HHI)</a:t>
            </a:r>
          </a:p>
        </p:txBody>
      </p:sp>
    </p:spTree>
    <p:extLst>
      <p:ext uri="{BB962C8B-B14F-4D97-AF65-F5344CB8AC3E}">
        <p14:creationId xmlns:p14="http://schemas.microsoft.com/office/powerpoint/2010/main" val="65573066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solidFill>
                  <a:srgbClr val="000000"/>
                </a:solidFill>
              </a:rPr>
              <a:t>Slide </a:t>
            </a:r>
            <a:fld id="{825B325D-5BFA-4A21-B14F-52BA7B3163AB}" type="slidenum">
              <a:rPr lang="en-US" altLang="en-US">
                <a:solidFill>
                  <a:srgbClr val="000000"/>
                </a:solidFill>
              </a:rPr>
              <a:pPr>
                <a:defRPr/>
              </a:pPr>
              <a:t>‹#›</a:t>
            </a:fld>
            <a:endParaRPr lang="en-US" altLang="en-US">
              <a:solidFill>
                <a:srgbClr val="000000"/>
              </a:solidFill>
            </a:endParaRPr>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solidFill>
                  <a:srgbClr val="000000"/>
                </a:solidFill>
              </a:rPr>
              <a:t>Volker Jungnickel (</a:t>
            </a:r>
            <a:r>
              <a:rPr lang="en-US" altLang="en-US" err="1">
                <a:solidFill>
                  <a:srgbClr val="000000"/>
                </a:solidFill>
              </a:rPr>
              <a:t>Fraunhofer</a:t>
            </a:r>
            <a:r>
              <a:rPr lang="en-US" altLang="en-US">
                <a:solidFill>
                  <a:srgbClr val="000000"/>
                </a:solidFill>
              </a:rPr>
              <a:t> HHI)</a:t>
            </a:r>
          </a:p>
        </p:txBody>
      </p:sp>
    </p:spTree>
    <p:extLst>
      <p:ext uri="{BB962C8B-B14F-4D97-AF65-F5344CB8AC3E}">
        <p14:creationId xmlns:p14="http://schemas.microsoft.com/office/powerpoint/2010/main" val="335747691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solidFill>
                  <a:srgbClr val="000000"/>
                </a:solidFill>
              </a:rPr>
              <a:t>Slide </a:t>
            </a:r>
            <a:fld id="{6EBDB450-E4F5-4079-A7A5-BC8B3FCD71E5}" type="slidenum">
              <a:rPr lang="en-US" altLang="en-US">
                <a:solidFill>
                  <a:srgbClr val="000000"/>
                </a:solidFill>
              </a:rPr>
              <a:pPr>
                <a:defRPr/>
              </a:pPr>
              <a:t>‹#›</a:t>
            </a:fld>
            <a:endParaRPr lang="en-US" altLang="en-US">
              <a:solidFill>
                <a:srgbClr val="000000"/>
              </a:solidFill>
            </a:endParaRPr>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solidFill>
                  <a:srgbClr val="000000"/>
                </a:solidFill>
              </a:rPr>
              <a:t>Volker Jungnickel (</a:t>
            </a:r>
            <a:r>
              <a:rPr lang="en-US" altLang="en-US" err="1">
                <a:solidFill>
                  <a:srgbClr val="000000"/>
                </a:solidFill>
              </a:rPr>
              <a:t>Fraunhofer</a:t>
            </a:r>
            <a:r>
              <a:rPr lang="en-US" altLang="en-US">
                <a:solidFill>
                  <a:srgbClr val="000000"/>
                </a:solidFill>
              </a:rPr>
              <a:t> HHI)</a:t>
            </a:r>
          </a:p>
        </p:txBody>
      </p:sp>
    </p:spTree>
    <p:extLst>
      <p:ext uri="{BB962C8B-B14F-4D97-AF65-F5344CB8AC3E}">
        <p14:creationId xmlns:p14="http://schemas.microsoft.com/office/powerpoint/2010/main" val="112782715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solidFill>
                  <a:srgbClr val="000000"/>
                </a:solidFill>
              </a:rPr>
              <a:t>Slide </a:t>
            </a:r>
            <a:fld id="{A8B6B97E-A131-4E70-B751-6AA28B12AF03}" type="slidenum">
              <a:rPr lang="en-US" altLang="en-US">
                <a:solidFill>
                  <a:srgbClr val="000000"/>
                </a:solidFill>
              </a:rPr>
              <a:pPr>
                <a:defRPr/>
              </a:pPr>
              <a:t>‹#›</a:t>
            </a:fld>
            <a:endParaRPr lang="en-US" altLang="en-US">
              <a:solidFill>
                <a:srgbClr val="000000"/>
              </a:solidFill>
            </a:endParaRPr>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solidFill>
                  <a:srgbClr val="000000"/>
                </a:solidFill>
              </a:rPr>
              <a:t>Volker Jungnickel (</a:t>
            </a:r>
            <a:r>
              <a:rPr lang="en-US" altLang="en-US" err="1">
                <a:solidFill>
                  <a:srgbClr val="000000"/>
                </a:solidFill>
              </a:rPr>
              <a:t>Fraunhofer</a:t>
            </a:r>
            <a:r>
              <a:rPr lang="en-US" altLang="en-US">
                <a:solidFill>
                  <a:srgbClr val="000000"/>
                </a:solidFill>
              </a:rPr>
              <a:t> HHI)</a:t>
            </a:r>
          </a:p>
        </p:txBody>
      </p:sp>
    </p:spTree>
    <p:extLst>
      <p:ext uri="{BB962C8B-B14F-4D97-AF65-F5344CB8AC3E}">
        <p14:creationId xmlns:p14="http://schemas.microsoft.com/office/powerpoint/2010/main" val="9216070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solidFill>
                  <a:srgbClr val="000000"/>
                </a:solidFill>
              </a:rPr>
              <a:t>Slide </a:t>
            </a:r>
            <a:fld id="{C992F502-A117-425F-8C36-321CA96D7F4F}" type="slidenum">
              <a:rPr lang="en-US" altLang="en-US">
                <a:solidFill>
                  <a:srgbClr val="000000"/>
                </a:solidFill>
              </a:rPr>
              <a:pPr>
                <a:defRPr/>
              </a:pPr>
              <a:t>‹#›</a:t>
            </a:fld>
            <a:endParaRPr lang="en-US" altLang="en-US">
              <a:solidFill>
                <a:srgbClr val="000000"/>
              </a:solidFill>
            </a:endParaRPr>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solidFill>
                  <a:srgbClr val="000000"/>
                </a:solidFill>
              </a:rPr>
              <a:t>Volker Jungnickel (</a:t>
            </a:r>
            <a:r>
              <a:rPr lang="en-US" altLang="en-US" err="1">
                <a:solidFill>
                  <a:srgbClr val="000000"/>
                </a:solidFill>
              </a:rPr>
              <a:t>Fraunhofer</a:t>
            </a:r>
            <a:r>
              <a:rPr lang="en-US" altLang="en-US">
                <a:solidFill>
                  <a:srgbClr val="000000"/>
                </a:solidFill>
              </a:rPr>
              <a:t> HHI)</a:t>
            </a:r>
          </a:p>
        </p:txBody>
      </p:sp>
    </p:spTree>
    <p:extLst>
      <p:ext uri="{BB962C8B-B14F-4D97-AF65-F5344CB8AC3E}">
        <p14:creationId xmlns:p14="http://schemas.microsoft.com/office/powerpoint/2010/main" val="109164264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solidFill>
                  <a:srgbClr val="000000"/>
                </a:solidFill>
              </a:rPr>
              <a:t>Slide </a:t>
            </a:r>
            <a:fld id="{2F92CC3B-7091-4A21-AE18-AF061F98F997}" type="slidenum">
              <a:rPr lang="en-US" altLang="en-US">
                <a:solidFill>
                  <a:srgbClr val="000000"/>
                </a:solidFill>
              </a:rPr>
              <a:pPr>
                <a:defRPr/>
              </a:pPr>
              <a:t>‹#›</a:t>
            </a:fld>
            <a:endParaRPr lang="en-US" altLang="en-US">
              <a:solidFill>
                <a:srgbClr val="000000"/>
              </a:solidFill>
            </a:endParaRPr>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solidFill>
                  <a:srgbClr val="000000"/>
                </a:solidFill>
              </a:rPr>
              <a:t>Volker Jungnickel (</a:t>
            </a:r>
            <a:r>
              <a:rPr lang="en-US" altLang="en-US" err="1">
                <a:solidFill>
                  <a:srgbClr val="000000"/>
                </a:solidFill>
              </a:rPr>
              <a:t>Fraunhofer</a:t>
            </a:r>
            <a:r>
              <a:rPr lang="en-US" altLang="en-US">
                <a:solidFill>
                  <a:srgbClr val="000000"/>
                </a:solidFill>
              </a:rPr>
              <a:t> HHI)</a:t>
            </a:r>
          </a:p>
        </p:txBody>
      </p:sp>
    </p:spTree>
    <p:extLst>
      <p:ext uri="{BB962C8B-B14F-4D97-AF65-F5344CB8AC3E}">
        <p14:creationId xmlns:p14="http://schemas.microsoft.com/office/powerpoint/2010/main" val="27466440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solidFill>
                  <a:srgbClr val="000000"/>
                </a:solidFill>
              </a:rPr>
              <a:t>Slide </a:t>
            </a:r>
            <a:fld id="{2614C591-0250-4FD0-86F5-39871E39B3E2}" type="slidenum">
              <a:rPr lang="en-US" altLang="en-US">
                <a:solidFill>
                  <a:srgbClr val="000000"/>
                </a:solidFill>
              </a:rPr>
              <a:pPr>
                <a:defRPr/>
              </a:pPr>
              <a:t>‹#›</a:t>
            </a:fld>
            <a:endParaRPr lang="en-US" altLang="en-US">
              <a:solidFill>
                <a:srgbClr val="000000"/>
              </a:solidFill>
            </a:endParaRPr>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solidFill>
                  <a:srgbClr val="000000"/>
                </a:solidFill>
              </a:rPr>
              <a:t>Volker Jungnickel (</a:t>
            </a:r>
            <a:r>
              <a:rPr lang="en-US" altLang="en-US" err="1">
                <a:solidFill>
                  <a:srgbClr val="000000"/>
                </a:solidFill>
              </a:rPr>
              <a:t>Fraunhofer</a:t>
            </a:r>
            <a:r>
              <a:rPr lang="en-US" altLang="en-US">
                <a:solidFill>
                  <a:srgbClr val="000000"/>
                </a:solidFill>
              </a:rPr>
              <a:t> HHI)</a:t>
            </a:r>
          </a:p>
        </p:txBody>
      </p:sp>
    </p:spTree>
    <p:extLst>
      <p:ext uri="{BB962C8B-B14F-4D97-AF65-F5344CB8AC3E}">
        <p14:creationId xmlns:p14="http://schemas.microsoft.com/office/powerpoint/2010/main" val="3833968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2019</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Robert F. Heile, Decawave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8315034-26CC-4EA7-867D-A1F37D173E81}" type="slidenum">
              <a:rPr lang="en-US"/>
              <a:pPr>
                <a:defRPr/>
              </a:pPr>
              <a:t>‹#›</a:t>
            </a:fld>
            <a:endParaRPr lang="en-US"/>
          </a:p>
        </p:txBody>
      </p:sp>
    </p:spTree>
    <p:extLst>
      <p:ext uri="{BB962C8B-B14F-4D97-AF65-F5344CB8AC3E}">
        <p14:creationId xmlns:p14="http://schemas.microsoft.com/office/powerpoint/2010/main" val="3877468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solidFill>
                  <a:srgbClr val="000000"/>
                </a:solidFill>
              </a:rPr>
              <a:t>Slide </a:t>
            </a:r>
            <a:fld id="{04DDFCC2-0985-4E8F-BA09-607C30FEBF5B}" type="slidenum">
              <a:rPr lang="en-US" altLang="en-US">
                <a:solidFill>
                  <a:srgbClr val="000000"/>
                </a:solidFill>
              </a:rPr>
              <a:pPr>
                <a:defRPr/>
              </a:pPr>
              <a:t>‹#›</a:t>
            </a:fld>
            <a:endParaRPr lang="en-US" altLang="en-US">
              <a:solidFill>
                <a:srgbClr val="000000"/>
              </a:solidFill>
            </a:endParaRPr>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solidFill>
                  <a:srgbClr val="000000"/>
                </a:solidFill>
              </a:rPr>
              <a:t>Volker Jungnickel (</a:t>
            </a:r>
            <a:r>
              <a:rPr lang="en-US" altLang="en-US" err="1">
                <a:solidFill>
                  <a:srgbClr val="000000"/>
                </a:solidFill>
              </a:rPr>
              <a:t>Fraunhofer</a:t>
            </a:r>
            <a:r>
              <a:rPr lang="en-US" altLang="en-US">
                <a:solidFill>
                  <a:srgbClr val="000000"/>
                </a:solidFill>
              </a:rPr>
              <a:t> HHI)</a:t>
            </a:r>
          </a:p>
        </p:txBody>
      </p:sp>
    </p:spTree>
    <p:extLst>
      <p:ext uri="{BB962C8B-B14F-4D97-AF65-F5344CB8AC3E}">
        <p14:creationId xmlns:p14="http://schemas.microsoft.com/office/powerpoint/2010/main" val="29039364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dirty="0"/>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solidFill>
                  <a:srgbClr val="000000"/>
                </a:solidFill>
              </a:rPr>
              <a:t>Slide </a:t>
            </a:r>
            <a:fld id="{018E0977-DC1B-42DD-B45E-59C02A783531}" type="slidenum">
              <a:rPr lang="en-US" altLang="ja-JP">
                <a:solidFill>
                  <a:srgbClr val="000000"/>
                </a:solidFill>
              </a:rPr>
              <a:pPr/>
              <a:t>‹#›</a:t>
            </a:fld>
            <a:endParaRPr lang="en-US" altLang="ja-JP" dirty="0">
              <a:solidFill>
                <a:srgbClr val="000000"/>
              </a:solidFill>
            </a:endParaRPr>
          </a:p>
        </p:txBody>
      </p:sp>
      <p:sp>
        <p:nvSpPr>
          <p:cNvPr id="7" name="Rectangle 4">
            <a:extLst>
              <a:ext uri="{FF2B5EF4-FFF2-40B4-BE49-F238E27FC236}">
                <a16:creationId xmlns:a16="http://schemas.microsoft.com/office/drawing/2014/main" xmlns="" id="{C3F5192A-8198-3B45-A721-B24EA05D5115}"/>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solidFill>
                  <a:srgbClr val="000000"/>
                </a:solidFill>
              </a:rPr>
              <a:t>July 2019</a:t>
            </a:r>
          </a:p>
        </p:txBody>
      </p:sp>
    </p:spTree>
    <p:extLst>
      <p:ext uri="{BB962C8B-B14F-4D97-AF65-F5344CB8AC3E}">
        <p14:creationId xmlns:p14="http://schemas.microsoft.com/office/powerpoint/2010/main" val="221757350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solidFill>
                  <a:srgbClr val="000000"/>
                </a:solidFill>
              </a:rPr>
              <a:t>Slide </a:t>
            </a:r>
            <a:fld id="{74847ECA-0452-41E3-B15B-04905DA18685}" type="slidenum">
              <a:rPr lang="en-US" altLang="ja-JP">
                <a:solidFill>
                  <a:srgbClr val="000000"/>
                </a:solidFill>
              </a:rPr>
              <a:pPr/>
              <a:t>‹#›</a:t>
            </a:fld>
            <a:endParaRPr lang="en-US" altLang="ja-JP" dirty="0">
              <a:solidFill>
                <a:srgbClr val="000000"/>
              </a:solidFill>
            </a:endParaRPr>
          </a:p>
        </p:txBody>
      </p:sp>
      <p:sp>
        <p:nvSpPr>
          <p:cNvPr id="7" name="Rectangle 4">
            <a:extLst>
              <a:ext uri="{FF2B5EF4-FFF2-40B4-BE49-F238E27FC236}">
                <a16:creationId xmlns:a16="http://schemas.microsoft.com/office/drawing/2014/main" xmlns="" id="{C3FB2B21-AEE0-F34B-B363-FC26466CD15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solidFill>
                  <a:srgbClr val="000000"/>
                </a:solidFill>
              </a:rPr>
              <a:t>July 2019</a:t>
            </a:r>
          </a:p>
        </p:txBody>
      </p:sp>
    </p:spTree>
    <p:extLst>
      <p:ext uri="{BB962C8B-B14F-4D97-AF65-F5344CB8AC3E}">
        <p14:creationId xmlns:p14="http://schemas.microsoft.com/office/powerpoint/2010/main" val="831391754"/>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solidFill>
                  <a:srgbClr val="000000"/>
                </a:solidFill>
              </a:rPr>
              <a:t>Slide </a:t>
            </a:r>
            <a:fld id="{BC763230-8612-4F82-9598-E8DB08C9F578}" type="slidenum">
              <a:rPr lang="en-US" altLang="ja-JP">
                <a:solidFill>
                  <a:srgbClr val="000000"/>
                </a:solidFill>
              </a:rPr>
              <a:pPr/>
              <a:t>‹#›</a:t>
            </a:fld>
            <a:endParaRPr lang="en-US" altLang="ja-JP" dirty="0">
              <a:solidFill>
                <a:srgbClr val="000000"/>
              </a:solidFill>
            </a:endParaRPr>
          </a:p>
        </p:txBody>
      </p:sp>
      <p:sp>
        <p:nvSpPr>
          <p:cNvPr id="8" name="Rectangle 4">
            <a:extLst>
              <a:ext uri="{FF2B5EF4-FFF2-40B4-BE49-F238E27FC236}">
                <a16:creationId xmlns:a16="http://schemas.microsoft.com/office/drawing/2014/main" xmlns="" id="{0235EEC7-FAE4-9D48-9359-F086E44704DE}"/>
              </a:ext>
            </a:extLst>
          </p:cNvPr>
          <p:cNvSpPr>
            <a:spLocks noGrp="1" noChangeArrowheads="1"/>
          </p:cNvSpPr>
          <p:nvPr>
            <p:ph type="dt" sz="half" idx="13"/>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solidFill>
                  <a:srgbClr val="000000"/>
                </a:solidFill>
              </a:rPr>
              <a:t>July 2019</a:t>
            </a:r>
          </a:p>
        </p:txBody>
      </p:sp>
    </p:spTree>
    <p:extLst>
      <p:ext uri="{BB962C8B-B14F-4D97-AF65-F5344CB8AC3E}">
        <p14:creationId xmlns:p14="http://schemas.microsoft.com/office/powerpoint/2010/main" val="355954188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solidFill>
                  <a:srgbClr val="000000"/>
                </a:solidFill>
              </a:rPr>
              <a:t>Slide </a:t>
            </a:r>
            <a:fld id="{F80C6039-A5FA-4F5B-9853-58798A63706D}" type="slidenum">
              <a:rPr lang="en-US" altLang="ja-JP">
                <a:solidFill>
                  <a:srgbClr val="000000"/>
                </a:solidFill>
              </a:rPr>
              <a:pPr/>
              <a:t>‹#›</a:t>
            </a:fld>
            <a:endParaRPr lang="en-US" altLang="ja-JP" dirty="0">
              <a:solidFill>
                <a:srgbClr val="000000"/>
              </a:solidFill>
            </a:endParaRPr>
          </a:p>
        </p:txBody>
      </p:sp>
      <p:sp>
        <p:nvSpPr>
          <p:cNvPr id="6" name="Rectangle 4">
            <a:extLst>
              <a:ext uri="{FF2B5EF4-FFF2-40B4-BE49-F238E27FC236}">
                <a16:creationId xmlns:a16="http://schemas.microsoft.com/office/drawing/2014/main" xmlns="" id="{A8BCB2C3-7C7E-E743-BF8D-66E13C826BAC}"/>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solidFill>
                  <a:srgbClr val="000000"/>
                </a:solidFill>
              </a:rPr>
              <a:t>July 2019</a:t>
            </a:r>
          </a:p>
        </p:txBody>
      </p:sp>
    </p:spTree>
    <p:extLst>
      <p:ext uri="{BB962C8B-B14F-4D97-AF65-F5344CB8AC3E}">
        <p14:creationId xmlns:p14="http://schemas.microsoft.com/office/powerpoint/2010/main" val="52334119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solidFill>
                  <a:srgbClr val="000000"/>
                </a:solidFill>
              </a:rPr>
              <a:t>Slide </a:t>
            </a:r>
            <a:fld id="{266A080E-4E30-4968-B029-7CF782D6220C}" type="slidenum">
              <a:rPr lang="en-US" altLang="ja-JP">
                <a:solidFill>
                  <a:srgbClr val="000000"/>
                </a:solidFill>
              </a:rPr>
              <a:pPr/>
              <a:t>‹#›</a:t>
            </a:fld>
            <a:endParaRPr lang="en-US" altLang="ja-JP" dirty="0">
              <a:solidFill>
                <a:srgbClr val="000000"/>
              </a:solidFill>
            </a:endParaRPr>
          </a:p>
        </p:txBody>
      </p:sp>
      <p:sp>
        <p:nvSpPr>
          <p:cNvPr id="6" name="Rectangle 4">
            <a:extLst>
              <a:ext uri="{FF2B5EF4-FFF2-40B4-BE49-F238E27FC236}">
                <a16:creationId xmlns:a16="http://schemas.microsoft.com/office/drawing/2014/main" xmlns="" id="{16481916-E3E6-8042-BA2C-64938393078B}"/>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solidFill>
                  <a:srgbClr val="000000"/>
                </a:solidFill>
              </a:rPr>
              <a:t>July 2019</a:t>
            </a:r>
          </a:p>
        </p:txBody>
      </p:sp>
    </p:spTree>
    <p:extLst>
      <p:ext uri="{BB962C8B-B14F-4D97-AF65-F5344CB8AC3E}">
        <p14:creationId xmlns:p14="http://schemas.microsoft.com/office/powerpoint/2010/main" val="425239944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CWC_Otsikko_ja_sisältö, ei ranskalaisia viivoja">
    <p:spTree>
      <p:nvGrpSpPr>
        <p:cNvPr id="1" name=""/>
        <p:cNvGrpSpPr/>
        <p:nvPr/>
      </p:nvGrpSpPr>
      <p:grpSpPr>
        <a:xfrm>
          <a:off x="0" y="0"/>
          <a:ext cx="0" cy="0"/>
          <a:chOff x="0" y="0"/>
          <a:chExt cx="0" cy="0"/>
        </a:xfrm>
      </p:grpSpPr>
      <p:sp>
        <p:nvSpPr>
          <p:cNvPr id="2" name="Otsikko 1"/>
          <p:cNvSpPr>
            <a:spLocks noGrp="1"/>
          </p:cNvSpPr>
          <p:nvPr>
            <p:ph type="title"/>
          </p:nvPr>
        </p:nvSpPr>
        <p:spPr>
          <a:xfrm>
            <a:off x="838200" y="620713"/>
            <a:ext cx="7543800" cy="1165205"/>
          </a:xfrm>
          <a:prstGeom prst="rect">
            <a:avLst/>
          </a:prstGeom>
        </p:spPr>
        <p:txBody>
          <a:bodyPr vert="horz" anchor="ctr"/>
          <a:lstStyle>
            <a:lvl1pPr>
              <a:defRPr/>
            </a:lvl1pPr>
          </a:lstStyle>
          <a:p>
            <a:r>
              <a:rPr lang="fi-FI"/>
              <a:t>Click to edit Master title style</a:t>
            </a:r>
            <a:endParaRPr lang="fi-FI" dirty="0"/>
          </a:p>
        </p:txBody>
      </p:sp>
      <p:sp>
        <p:nvSpPr>
          <p:cNvPr id="6" name="Sisällön paikkamerkki 5"/>
          <p:cNvSpPr>
            <a:spLocks noGrp="1"/>
          </p:cNvSpPr>
          <p:nvPr>
            <p:ph sz="quarter" idx="12"/>
          </p:nvPr>
        </p:nvSpPr>
        <p:spPr>
          <a:xfrm>
            <a:off x="838200" y="2000240"/>
            <a:ext cx="7543800" cy="3943360"/>
          </a:xfrm>
          <a:prstGeom prst="rect">
            <a:avLst/>
          </a:prstGeom>
        </p:spPr>
        <p:txBody>
          <a:bodyPr vert="horz"/>
          <a:lstStyle>
            <a:lvl1pPr marL="3175" indent="-3175">
              <a:buNone/>
              <a:defRPr sz="2800" baseline="0"/>
            </a:lvl1pPr>
          </a:lstStyle>
          <a:p>
            <a:pPr lvl="0"/>
            <a:r>
              <a:rPr lang="fi-FI"/>
              <a:t>Click to edit Master text styles</a:t>
            </a:r>
          </a:p>
          <a:p>
            <a:pPr lvl="1"/>
            <a:r>
              <a:rPr lang="fi-FI"/>
              <a:t>Second level</a:t>
            </a:r>
          </a:p>
          <a:p>
            <a:pPr lvl="2"/>
            <a:r>
              <a:rPr lang="fi-FI"/>
              <a:t>Third level</a:t>
            </a:r>
          </a:p>
          <a:p>
            <a:pPr lvl="3"/>
            <a:r>
              <a:rPr lang="fi-FI"/>
              <a:t>Fourth level</a:t>
            </a:r>
          </a:p>
          <a:p>
            <a:pPr lvl="4"/>
            <a:r>
              <a:rPr lang="fi-FI"/>
              <a:t>Fifth level</a:t>
            </a:r>
            <a:endParaRPr lang="fi-FI" dirty="0"/>
          </a:p>
        </p:txBody>
      </p:sp>
      <p:sp>
        <p:nvSpPr>
          <p:cNvPr id="5" name="Dian numeron paikkamerkki 2"/>
          <p:cNvSpPr>
            <a:spLocks noGrp="1"/>
          </p:cNvSpPr>
          <p:nvPr>
            <p:ph type="sldNum" sz="quarter" idx="13"/>
          </p:nvPr>
        </p:nvSpPr>
        <p:spPr/>
        <p:txBody>
          <a:bodyPr/>
          <a:lstStyle>
            <a:lvl1pPr>
              <a:defRPr/>
            </a:lvl1pPr>
          </a:lstStyle>
          <a:p>
            <a:pPr>
              <a:defRPr/>
            </a:pPr>
            <a:fld id="{71D2E830-3EDC-424A-9B52-3BF5206E939D}" type="slidenum">
              <a:rPr lang="fi-FI">
                <a:solidFill>
                  <a:srgbClr val="F7ECCD"/>
                </a:solidFill>
              </a:rPr>
              <a:pPr>
                <a:defRPr/>
              </a:pPr>
              <a:t>‹#›</a:t>
            </a:fld>
            <a:endParaRPr lang="fi-FI" dirty="0">
              <a:solidFill>
                <a:srgbClr val="F7ECCD"/>
              </a:solidFill>
            </a:endParaRPr>
          </a:p>
        </p:txBody>
      </p:sp>
      <p:sp>
        <p:nvSpPr>
          <p:cNvPr id="7" name="Rectangle 4">
            <a:extLst>
              <a:ext uri="{FF2B5EF4-FFF2-40B4-BE49-F238E27FC236}">
                <a16:creationId xmlns:a16="http://schemas.microsoft.com/office/drawing/2014/main" xmlns="" id="{78C6C18B-BDC7-4258-BD36-33433882FFD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solidFill>
                  <a:srgbClr val="000000"/>
                </a:solidFill>
              </a:rPr>
              <a:t>July 2019</a:t>
            </a:r>
          </a:p>
        </p:txBody>
      </p:sp>
    </p:spTree>
    <p:extLst>
      <p:ext uri="{BB962C8B-B14F-4D97-AF65-F5344CB8AC3E}">
        <p14:creationId xmlns:p14="http://schemas.microsoft.com/office/powerpoint/2010/main" val="110717135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457200" y="795338"/>
            <a:ext cx="8229600" cy="54133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スライド番号プレースホルダ 3"/>
          <p:cNvSpPr>
            <a:spLocks noGrp="1"/>
          </p:cNvSpPr>
          <p:nvPr>
            <p:ph type="sldNum" sz="quarter" idx="11"/>
          </p:nvPr>
        </p:nvSpPr>
        <p:spPr>
          <a:xfrm>
            <a:off x="4883888" y="6525344"/>
            <a:ext cx="2133600" cy="367564"/>
          </a:xfrm>
          <a:prstGeom prst="rect">
            <a:avLst/>
          </a:prstGeom>
        </p:spPr>
        <p:txBody>
          <a:bodyPr/>
          <a:lstStyle>
            <a:lvl1pPr>
              <a:defRPr/>
            </a:lvl1pPr>
          </a:lstStyle>
          <a:p>
            <a:pPr>
              <a:defRPr/>
            </a:pPr>
            <a:fld id="{E9B8E941-54DB-4758-989F-4AEDEFB0F18F}" type="slidenum">
              <a:rPr lang="en-US" altLang="ja-JP">
                <a:solidFill>
                  <a:srgbClr val="F7ECCD"/>
                </a:solidFill>
              </a:rPr>
              <a:pPr>
                <a:defRPr/>
              </a:pPr>
              <a:t>‹#›</a:t>
            </a:fld>
            <a:endParaRPr lang="en-US" altLang="ja-JP" dirty="0">
              <a:solidFill>
                <a:srgbClr val="F7ECCD"/>
              </a:solidFill>
            </a:endParaRPr>
          </a:p>
        </p:txBody>
      </p:sp>
      <p:sp>
        <p:nvSpPr>
          <p:cNvPr id="5" name="Date Placeholder 4">
            <a:extLst>
              <a:ext uri="{FF2B5EF4-FFF2-40B4-BE49-F238E27FC236}">
                <a16:creationId xmlns:a16="http://schemas.microsoft.com/office/drawing/2014/main" xmlns="" id="{4A91EF10-6537-4973-BF9A-606F7F21194D}"/>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solidFill>
                  <a:srgbClr val="000000"/>
                </a:solidFill>
              </a:rPr>
              <a:t>July 2019</a:t>
            </a:r>
          </a:p>
        </p:txBody>
      </p:sp>
    </p:spTree>
    <p:extLst>
      <p:ext uri="{BB962C8B-B14F-4D97-AF65-F5344CB8AC3E}">
        <p14:creationId xmlns:p14="http://schemas.microsoft.com/office/powerpoint/2010/main" val="94493852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3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solidFill>
                  <a:srgbClr val="000000"/>
                </a:solidFill>
              </a:rPr>
              <a:t>Slide </a:t>
            </a:r>
            <a:fld id="{17C47D4F-CAA3-4307-B0EF-8C4B3E0CF21D}" type="slidenum">
              <a:rPr lang="en-US" altLang="ja-JP">
                <a:solidFill>
                  <a:srgbClr val="000000"/>
                </a:solidFill>
              </a:rPr>
              <a:pPr/>
              <a:t>‹#›</a:t>
            </a:fld>
            <a:endParaRPr lang="en-US" altLang="ja-JP" dirty="0">
              <a:solidFill>
                <a:srgbClr val="000000"/>
              </a:solidFill>
            </a:endParaRPr>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solidFill>
                  <a:srgbClr val="000000"/>
                </a:solidFill>
              </a:rPr>
              <a:t>July 2019</a:t>
            </a:r>
          </a:p>
        </p:txBody>
      </p:sp>
    </p:spTree>
    <p:extLst>
      <p:ext uri="{BB962C8B-B14F-4D97-AF65-F5344CB8AC3E}">
        <p14:creationId xmlns:p14="http://schemas.microsoft.com/office/powerpoint/2010/main" val="333816214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a:extLst>
              <a:ext uri="{FF2B5EF4-FFF2-40B4-BE49-F238E27FC236}">
                <a16:creationId xmlns="" xmlns:a16="http://schemas.microsoft.com/office/drawing/2014/main" id="{8920BA16-9C9F-48F1-BD7E-F12C25D43061}"/>
              </a:ext>
            </a:extLst>
          </p:cNvPr>
          <p:cNvSpPr>
            <a:spLocks noGrp="1" noChangeArrowheads="1"/>
          </p:cNvSpPr>
          <p:nvPr>
            <p:ph type="ftr" sz="quarter" idx="10"/>
          </p:nvPr>
        </p:nvSpPr>
        <p:spPr/>
        <p:txBody>
          <a:bodyPr/>
          <a:lstStyle>
            <a:lvl1pPr>
              <a:defRPr/>
            </a:lvl1pPr>
          </a:lstStyle>
          <a:p>
            <a:pPr>
              <a:defRPr/>
            </a:pPr>
            <a:r>
              <a:rPr lang="en-US" smtClean="0">
                <a:solidFill>
                  <a:srgbClr val="000000"/>
                </a:solidFill>
              </a:rPr>
              <a:t>Bob Heile, Decawave</a:t>
            </a:r>
            <a:endParaRPr lang="en-US">
              <a:solidFill>
                <a:srgbClr val="000000"/>
              </a:solidFill>
            </a:endParaRPr>
          </a:p>
        </p:txBody>
      </p:sp>
      <p:sp>
        <p:nvSpPr>
          <p:cNvPr id="5" name="Rectangle 6">
            <a:extLst>
              <a:ext uri="{FF2B5EF4-FFF2-40B4-BE49-F238E27FC236}">
                <a16:creationId xmlns="" xmlns:a16="http://schemas.microsoft.com/office/drawing/2014/main" id="{7B5D99DD-9F83-41FC-A105-0EE579249102}"/>
              </a:ext>
            </a:extLst>
          </p:cNvPr>
          <p:cNvSpPr>
            <a:spLocks noGrp="1" noChangeArrowheads="1"/>
          </p:cNvSpPr>
          <p:nvPr>
            <p:ph type="sldNum" sz="quarter" idx="11"/>
          </p:nvPr>
        </p:nvSpPr>
        <p:spPr/>
        <p:txBody>
          <a:bodyPr/>
          <a:lstStyle>
            <a:lvl1pPr>
              <a:defRPr/>
            </a:lvl1pPr>
          </a:lstStyle>
          <a:p>
            <a:r>
              <a:rPr lang="en-US" altLang="en-US">
                <a:solidFill>
                  <a:srgbClr val="000000"/>
                </a:solidFill>
              </a:rPr>
              <a:t>Slide </a:t>
            </a:r>
            <a:fld id="{33C2D74D-07F0-439E-B74B-0BD2020FE930}" type="slidenum">
              <a:rPr lang="en-US" altLang="en-US">
                <a:solidFill>
                  <a:srgbClr val="000000"/>
                </a:solidFill>
              </a:rPr>
              <a:pPr/>
              <a:t>‹#›</a:t>
            </a:fld>
            <a:endParaRPr lang="en-US" altLang="en-US">
              <a:solidFill>
                <a:srgbClr val="000000"/>
              </a:solidFill>
            </a:endParaRPr>
          </a:p>
        </p:txBody>
      </p:sp>
      <p:sp>
        <p:nvSpPr>
          <p:cNvPr id="6" name="Date Placeholder 3">
            <a:extLst>
              <a:ext uri="{FF2B5EF4-FFF2-40B4-BE49-F238E27FC236}">
                <a16:creationId xmlns="" xmlns:a16="http://schemas.microsoft.com/office/drawing/2014/main" id="{CCECD997-B00F-4EB9-9CC8-7CCD1BA69AAF}"/>
              </a:ext>
            </a:extLst>
          </p:cNvPr>
          <p:cNvSpPr>
            <a:spLocks noGrp="1"/>
          </p:cNvSpPr>
          <p:nvPr>
            <p:ph type="dt" sz="quarter" idx="12"/>
          </p:nvPr>
        </p:nvSpPr>
        <p:spPr>
          <a:xfrm>
            <a:off x="609600" y="228600"/>
            <a:ext cx="1817688" cy="276225"/>
          </a:xfrm>
        </p:spPr>
        <p:txBody>
          <a:bodyPr/>
          <a:lstStyle>
            <a:lvl1pPr>
              <a:defRPr/>
            </a:lvl1pPr>
          </a:lstStyle>
          <a:p>
            <a:pPr>
              <a:defRPr/>
            </a:pPr>
            <a:r>
              <a:rPr lang="en-US" smtClean="0">
                <a:solidFill>
                  <a:srgbClr val="000000"/>
                </a:solidFill>
              </a:rPr>
              <a:t>July 2019</a:t>
            </a:r>
            <a:endParaRPr lang="en-US">
              <a:solidFill>
                <a:srgbClr val="000000"/>
              </a:solidFill>
            </a:endParaRPr>
          </a:p>
        </p:txBody>
      </p:sp>
    </p:spTree>
    <p:extLst>
      <p:ext uri="{BB962C8B-B14F-4D97-AF65-F5344CB8AC3E}">
        <p14:creationId xmlns:p14="http://schemas.microsoft.com/office/powerpoint/2010/main" val="3568985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2019</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Robert F. Heile, Decawave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9D4E047-4CF0-4231-ACDB-977B50BB4E48}" type="slidenum">
              <a:rPr lang="en-US"/>
              <a:pPr>
                <a:defRPr/>
              </a:pPr>
              <a:t>‹#›</a:t>
            </a:fld>
            <a:endParaRPr lang="en-US"/>
          </a:p>
        </p:txBody>
      </p:sp>
    </p:spTree>
    <p:extLst>
      <p:ext uri="{BB962C8B-B14F-4D97-AF65-F5344CB8AC3E}">
        <p14:creationId xmlns:p14="http://schemas.microsoft.com/office/powerpoint/2010/main" val="3918422339"/>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a:extLst>
              <a:ext uri="{FF2B5EF4-FFF2-40B4-BE49-F238E27FC236}">
                <a16:creationId xmlns="" xmlns:a16="http://schemas.microsoft.com/office/drawing/2014/main" id="{B07D35F8-0F7C-4452-876C-951727DB31B5}"/>
              </a:ext>
            </a:extLst>
          </p:cNvPr>
          <p:cNvSpPr>
            <a:spLocks noGrp="1" noChangeArrowheads="1"/>
          </p:cNvSpPr>
          <p:nvPr>
            <p:ph type="ftr" sz="quarter" idx="10"/>
          </p:nvPr>
        </p:nvSpPr>
        <p:spPr/>
        <p:txBody>
          <a:bodyPr/>
          <a:lstStyle>
            <a:lvl1pPr>
              <a:defRPr/>
            </a:lvl1pPr>
          </a:lstStyle>
          <a:p>
            <a:pPr>
              <a:defRPr/>
            </a:pPr>
            <a:r>
              <a:rPr lang="en-US" smtClean="0">
                <a:solidFill>
                  <a:srgbClr val="000000"/>
                </a:solidFill>
              </a:rPr>
              <a:t>Bob Heile, Decawave</a:t>
            </a:r>
            <a:endParaRPr lang="en-US">
              <a:solidFill>
                <a:srgbClr val="000000"/>
              </a:solidFill>
            </a:endParaRPr>
          </a:p>
        </p:txBody>
      </p:sp>
      <p:sp>
        <p:nvSpPr>
          <p:cNvPr id="5" name="Rectangle 6">
            <a:extLst>
              <a:ext uri="{FF2B5EF4-FFF2-40B4-BE49-F238E27FC236}">
                <a16:creationId xmlns="" xmlns:a16="http://schemas.microsoft.com/office/drawing/2014/main" id="{72FC4D7F-D409-4482-9236-DD6FA26F50B5}"/>
              </a:ext>
            </a:extLst>
          </p:cNvPr>
          <p:cNvSpPr>
            <a:spLocks noGrp="1" noChangeArrowheads="1"/>
          </p:cNvSpPr>
          <p:nvPr>
            <p:ph type="sldNum" sz="quarter" idx="11"/>
          </p:nvPr>
        </p:nvSpPr>
        <p:spPr/>
        <p:txBody>
          <a:bodyPr/>
          <a:lstStyle>
            <a:lvl1pPr>
              <a:defRPr/>
            </a:lvl1pPr>
          </a:lstStyle>
          <a:p>
            <a:r>
              <a:rPr lang="en-US" altLang="en-US">
                <a:solidFill>
                  <a:srgbClr val="000000"/>
                </a:solidFill>
              </a:rPr>
              <a:t>Slide </a:t>
            </a:r>
            <a:fld id="{7C8D6DAB-2AF3-4309-B620-5D11F598A71D}" type="slidenum">
              <a:rPr lang="en-US" altLang="en-US">
                <a:solidFill>
                  <a:srgbClr val="000000"/>
                </a:solidFill>
              </a:rPr>
              <a:pPr/>
              <a:t>‹#›</a:t>
            </a:fld>
            <a:endParaRPr lang="en-US" altLang="en-US">
              <a:solidFill>
                <a:srgbClr val="000000"/>
              </a:solidFill>
            </a:endParaRPr>
          </a:p>
        </p:txBody>
      </p:sp>
      <p:sp>
        <p:nvSpPr>
          <p:cNvPr id="6" name="Date Placeholder 3">
            <a:extLst>
              <a:ext uri="{FF2B5EF4-FFF2-40B4-BE49-F238E27FC236}">
                <a16:creationId xmlns="" xmlns:a16="http://schemas.microsoft.com/office/drawing/2014/main" id="{08ABE22B-E4B7-43FC-834E-87CA77FAB263}"/>
              </a:ext>
            </a:extLst>
          </p:cNvPr>
          <p:cNvSpPr>
            <a:spLocks noGrp="1"/>
          </p:cNvSpPr>
          <p:nvPr>
            <p:ph type="dt" sz="quarter" idx="12"/>
          </p:nvPr>
        </p:nvSpPr>
        <p:spPr>
          <a:xfrm>
            <a:off x="609600" y="228600"/>
            <a:ext cx="1893888" cy="276225"/>
          </a:xfrm>
        </p:spPr>
        <p:txBody>
          <a:bodyPr/>
          <a:lstStyle>
            <a:lvl1pPr>
              <a:defRPr/>
            </a:lvl1pPr>
          </a:lstStyle>
          <a:p>
            <a:pPr>
              <a:defRPr/>
            </a:pPr>
            <a:r>
              <a:rPr lang="en-US" smtClean="0">
                <a:solidFill>
                  <a:srgbClr val="000000"/>
                </a:solidFill>
              </a:rPr>
              <a:t>July 2019</a:t>
            </a:r>
            <a:endParaRPr lang="en-US">
              <a:solidFill>
                <a:srgbClr val="000000"/>
              </a:solidFill>
            </a:endParaRPr>
          </a:p>
        </p:txBody>
      </p:sp>
    </p:spTree>
    <p:extLst>
      <p:ext uri="{BB962C8B-B14F-4D97-AF65-F5344CB8AC3E}">
        <p14:creationId xmlns:p14="http://schemas.microsoft.com/office/powerpoint/2010/main" val="3143519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a:extLst>
              <a:ext uri="{FF2B5EF4-FFF2-40B4-BE49-F238E27FC236}">
                <a16:creationId xmlns="" xmlns:a16="http://schemas.microsoft.com/office/drawing/2014/main" id="{45643344-A8A8-438F-8670-27ABC6875286}"/>
              </a:ext>
            </a:extLst>
          </p:cNvPr>
          <p:cNvSpPr>
            <a:spLocks noGrp="1" noChangeArrowheads="1"/>
          </p:cNvSpPr>
          <p:nvPr>
            <p:ph type="ftr" sz="quarter" idx="10"/>
          </p:nvPr>
        </p:nvSpPr>
        <p:spPr/>
        <p:txBody>
          <a:bodyPr/>
          <a:lstStyle>
            <a:lvl1pPr>
              <a:defRPr/>
            </a:lvl1pPr>
          </a:lstStyle>
          <a:p>
            <a:pPr>
              <a:defRPr/>
            </a:pPr>
            <a:r>
              <a:rPr lang="en-US" smtClean="0">
                <a:solidFill>
                  <a:srgbClr val="000000"/>
                </a:solidFill>
              </a:rPr>
              <a:t>Bob Heile, Decawave</a:t>
            </a:r>
            <a:endParaRPr lang="en-US">
              <a:solidFill>
                <a:srgbClr val="000000"/>
              </a:solidFill>
            </a:endParaRPr>
          </a:p>
        </p:txBody>
      </p:sp>
      <p:sp>
        <p:nvSpPr>
          <p:cNvPr id="5" name="Rectangle 6">
            <a:extLst>
              <a:ext uri="{FF2B5EF4-FFF2-40B4-BE49-F238E27FC236}">
                <a16:creationId xmlns="" xmlns:a16="http://schemas.microsoft.com/office/drawing/2014/main" id="{8D2DF256-86B4-465F-83E3-010CD040CD78}"/>
              </a:ext>
            </a:extLst>
          </p:cNvPr>
          <p:cNvSpPr>
            <a:spLocks noGrp="1" noChangeArrowheads="1"/>
          </p:cNvSpPr>
          <p:nvPr>
            <p:ph type="sldNum" sz="quarter" idx="11"/>
          </p:nvPr>
        </p:nvSpPr>
        <p:spPr/>
        <p:txBody>
          <a:bodyPr/>
          <a:lstStyle>
            <a:lvl1pPr>
              <a:defRPr/>
            </a:lvl1pPr>
          </a:lstStyle>
          <a:p>
            <a:r>
              <a:rPr lang="en-US" altLang="en-US">
                <a:solidFill>
                  <a:srgbClr val="000000"/>
                </a:solidFill>
              </a:rPr>
              <a:t>Slide </a:t>
            </a:r>
            <a:fld id="{6FAD6588-404E-44CD-8DE8-5B2A0053A63E}"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6215406"/>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 xmlns:a16="http://schemas.microsoft.com/office/drawing/2014/main" id="{744061B3-33F0-40B7-84F6-88C6ACC0D25C}"/>
              </a:ext>
            </a:extLst>
          </p:cNvPr>
          <p:cNvSpPr>
            <a:spLocks noGrp="1" noChangeArrowheads="1"/>
          </p:cNvSpPr>
          <p:nvPr>
            <p:ph type="ftr" sz="quarter" idx="10"/>
          </p:nvPr>
        </p:nvSpPr>
        <p:spPr/>
        <p:txBody>
          <a:bodyPr/>
          <a:lstStyle>
            <a:lvl1pPr>
              <a:defRPr/>
            </a:lvl1pPr>
          </a:lstStyle>
          <a:p>
            <a:pPr>
              <a:defRPr/>
            </a:pPr>
            <a:r>
              <a:rPr lang="en-US" smtClean="0">
                <a:solidFill>
                  <a:srgbClr val="000000"/>
                </a:solidFill>
              </a:rPr>
              <a:t>Bob Heile, Decawave</a:t>
            </a:r>
            <a:endParaRPr lang="en-US">
              <a:solidFill>
                <a:srgbClr val="000000"/>
              </a:solidFill>
            </a:endParaRPr>
          </a:p>
        </p:txBody>
      </p:sp>
      <p:sp>
        <p:nvSpPr>
          <p:cNvPr id="6" name="Slide Number Placeholder 5">
            <a:extLst>
              <a:ext uri="{FF2B5EF4-FFF2-40B4-BE49-F238E27FC236}">
                <a16:creationId xmlns="" xmlns:a16="http://schemas.microsoft.com/office/drawing/2014/main" id="{DF75B5C7-2E6A-4B17-A9E1-0130B7837092}"/>
              </a:ext>
            </a:extLst>
          </p:cNvPr>
          <p:cNvSpPr>
            <a:spLocks noGrp="1" noChangeArrowheads="1"/>
          </p:cNvSpPr>
          <p:nvPr>
            <p:ph type="sldNum" sz="quarter" idx="11"/>
          </p:nvPr>
        </p:nvSpPr>
        <p:spPr/>
        <p:txBody>
          <a:bodyPr/>
          <a:lstStyle>
            <a:lvl1pPr>
              <a:defRPr/>
            </a:lvl1pPr>
          </a:lstStyle>
          <a:p>
            <a:r>
              <a:rPr lang="en-US" altLang="en-US">
                <a:solidFill>
                  <a:srgbClr val="000000"/>
                </a:solidFill>
              </a:rPr>
              <a:t>Slide </a:t>
            </a:r>
            <a:fld id="{6038E5E9-B4E9-476A-B041-D86F6423752D}"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96715920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a:extLst>
              <a:ext uri="{FF2B5EF4-FFF2-40B4-BE49-F238E27FC236}">
                <a16:creationId xmlns="" xmlns:a16="http://schemas.microsoft.com/office/drawing/2014/main" id="{41252490-A8EB-4D85-9543-181CCD4A72CB}"/>
              </a:ext>
            </a:extLst>
          </p:cNvPr>
          <p:cNvSpPr>
            <a:spLocks noGrp="1" noChangeArrowheads="1"/>
          </p:cNvSpPr>
          <p:nvPr>
            <p:ph type="ftr" sz="quarter" idx="10"/>
          </p:nvPr>
        </p:nvSpPr>
        <p:spPr/>
        <p:txBody>
          <a:bodyPr/>
          <a:lstStyle>
            <a:lvl1pPr>
              <a:defRPr/>
            </a:lvl1pPr>
          </a:lstStyle>
          <a:p>
            <a:pPr>
              <a:defRPr/>
            </a:pPr>
            <a:r>
              <a:rPr lang="en-US" smtClean="0">
                <a:solidFill>
                  <a:srgbClr val="000000"/>
                </a:solidFill>
              </a:rPr>
              <a:t>Bob Heile, Decawave</a:t>
            </a:r>
            <a:endParaRPr lang="en-US">
              <a:solidFill>
                <a:srgbClr val="000000"/>
              </a:solidFill>
            </a:endParaRPr>
          </a:p>
        </p:txBody>
      </p:sp>
      <p:sp>
        <p:nvSpPr>
          <p:cNvPr id="8" name="Rectangle 6">
            <a:extLst>
              <a:ext uri="{FF2B5EF4-FFF2-40B4-BE49-F238E27FC236}">
                <a16:creationId xmlns="" xmlns:a16="http://schemas.microsoft.com/office/drawing/2014/main" id="{F49E8138-5608-40C1-AF62-72974DB559B1}"/>
              </a:ext>
            </a:extLst>
          </p:cNvPr>
          <p:cNvSpPr>
            <a:spLocks noGrp="1" noChangeArrowheads="1"/>
          </p:cNvSpPr>
          <p:nvPr>
            <p:ph type="sldNum" sz="quarter" idx="11"/>
          </p:nvPr>
        </p:nvSpPr>
        <p:spPr/>
        <p:txBody>
          <a:bodyPr/>
          <a:lstStyle>
            <a:lvl1pPr>
              <a:defRPr/>
            </a:lvl1pPr>
          </a:lstStyle>
          <a:p>
            <a:r>
              <a:rPr lang="en-US" altLang="en-US">
                <a:solidFill>
                  <a:srgbClr val="000000"/>
                </a:solidFill>
              </a:rPr>
              <a:t>Slide </a:t>
            </a:r>
            <a:fld id="{90311647-3CAC-4CB2-A670-0D58737A65A9}"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403331435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 xmlns:a16="http://schemas.microsoft.com/office/drawing/2014/main" id="{4E915E18-1BBB-463E-9BCE-C70D129A42D8}"/>
              </a:ext>
            </a:extLst>
          </p:cNvPr>
          <p:cNvSpPr>
            <a:spLocks noGrp="1" noChangeArrowheads="1"/>
          </p:cNvSpPr>
          <p:nvPr>
            <p:ph type="dt" sz="half" idx="10"/>
          </p:nvPr>
        </p:nvSpPr>
        <p:spPr>
          <a:xfrm>
            <a:off x="696913" y="333375"/>
            <a:ext cx="1528762" cy="276225"/>
          </a:xfrm>
        </p:spPr>
        <p:txBody>
          <a:bodyPr/>
          <a:lstStyle>
            <a:lvl1pPr>
              <a:defRPr/>
            </a:lvl1pPr>
          </a:lstStyle>
          <a:p>
            <a:pPr>
              <a:defRPr/>
            </a:pPr>
            <a:r>
              <a:rPr lang="en-US" smtClean="0">
                <a:solidFill>
                  <a:srgbClr val="000000"/>
                </a:solidFill>
              </a:rPr>
              <a:t>July 2019</a:t>
            </a:r>
            <a:endParaRPr lang="en-US">
              <a:solidFill>
                <a:srgbClr val="000000"/>
              </a:solidFill>
            </a:endParaRPr>
          </a:p>
        </p:txBody>
      </p:sp>
      <p:sp>
        <p:nvSpPr>
          <p:cNvPr id="4" name="Rectangle 5">
            <a:extLst>
              <a:ext uri="{FF2B5EF4-FFF2-40B4-BE49-F238E27FC236}">
                <a16:creationId xmlns="" xmlns:a16="http://schemas.microsoft.com/office/drawing/2014/main" id="{EE63620E-A07E-4C51-B004-D7DB89F9EFA0}"/>
              </a:ext>
            </a:extLst>
          </p:cNvPr>
          <p:cNvSpPr>
            <a:spLocks noGrp="1" noChangeArrowheads="1"/>
          </p:cNvSpPr>
          <p:nvPr>
            <p:ph type="ftr" sz="quarter" idx="11"/>
          </p:nvPr>
        </p:nvSpPr>
        <p:spPr/>
        <p:txBody>
          <a:bodyPr/>
          <a:lstStyle>
            <a:lvl1pPr>
              <a:defRPr/>
            </a:lvl1pPr>
          </a:lstStyle>
          <a:p>
            <a:pPr>
              <a:defRPr/>
            </a:pPr>
            <a:r>
              <a:rPr lang="en-US" smtClean="0">
                <a:solidFill>
                  <a:srgbClr val="000000"/>
                </a:solidFill>
              </a:rPr>
              <a:t>Bob Heile, Decawave</a:t>
            </a:r>
            <a:endParaRPr lang="en-US">
              <a:solidFill>
                <a:srgbClr val="000000"/>
              </a:solidFill>
            </a:endParaRPr>
          </a:p>
        </p:txBody>
      </p:sp>
      <p:sp>
        <p:nvSpPr>
          <p:cNvPr id="5" name="Rectangle 6">
            <a:extLst>
              <a:ext uri="{FF2B5EF4-FFF2-40B4-BE49-F238E27FC236}">
                <a16:creationId xmlns="" xmlns:a16="http://schemas.microsoft.com/office/drawing/2014/main" id="{FB746E38-C987-4274-9D9E-5FE83DB3A5E3}"/>
              </a:ext>
            </a:extLst>
          </p:cNvPr>
          <p:cNvSpPr>
            <a:spLocks noGrp="1" noChangeArrowheads="1"/>
          </p:cNvSpPr>
          <p:nvPr>
            <p:ph type="sldNum" sz="quarter" idx="12"/>
          </p:nvPr>
        </p:nvSpPr>
        <p:spPr/>
        <p:txBody>
          <a:bodyPr/>
          <a:lstStyle>
            <a:lvl1pPr>
              <a:defRPr/>
            </a:lvl1pPr>
          </a:lstStyle>
          <a:p>
            <a:r>
              <a:rPr lang="en-US" altLang="en-US">
                <a:solidFill>
                  <a:srgbClr val="000000"/>
                </a:solidFill>
              </a:rPr>
              <a:t>Slide </a:t>
            </a:r>
            <a:fld id="{FAB12DB1-7E69-4A55-AC02-37C74B1089E0}"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89332084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 xmlns:a16="http://schemas.microsoft.com/office/drawing/2014/main" id="{81C7C3FB-B1FC-4DBB-8628-98AF66CB3E86}"/>
              </a:ext>
            </a:extLst>
          </p:cNvPr>
          <p:cNvSpPr>
            <a:spLocks noGrp="1" noChangeArrowheads="1"/>
          </p:cNvSpPr>
          <p:nvPr>
            <p:ph type="dt" sz="half" idx="10"/>
          </p:nvPr>
        </p:nvSpPr>
        <p:spPr>
          <a:xfrm>
            <a:off x="696913" y="333375"/>
            <a:ext cx="1528762" cy="276225"/>
          </a:xfrm>
        </p:spPr>
        <p:txBody>
          <a:bodyPr/>
          <a:lstStyle>
            <a:lvl1pPr>
              <a:defRPr/>
            </a:lvl1pPr>
          </a:lstStyle>
          <a:p>
            <a:pPr>
              <a:defRPr/>
            </a:pPr>
            <a:r>
              <a:rPr lang="en-US" smtClean="0">
                <a:solidFill>
                  <a:srgbClr val="000000"/>
                </a:solidFill>
              </a:rPr>
              <a:t>July 2019</a:t>
            </a:r>
            <a:endParaRPr lang="en-US">
              <a:solidFill>
                <a:srgbClr val="000000"/>
              </a:solidFill>
            </a:endParaRPr>
          </a:p>
        </p:txBody>
      </p:sp>
      <p:sp>
        <p:nvSpPr>
          <p:cNvPr id="3" name="Rectangle 5">
            <a:extLst>
              <a:ext uri="{FF2B5EF4-FFF2-40B4-BE49-F238E27FC236}">
                <a16:creationId xmlns="" xmlns:a16="http://schemas.microsoft.com/office/drawing/2014/main" id="{8B669338-0D39-4ED4-9D12-B71770900936}"/>
              </a:ext>
            </a:extLst>
          </p:cNvPr>
          <p:cNvSpPr>
            <a:spLocks noGrp="1" noChangeArrowheads="1"/>
          </p:cNvSpPr>
          <p:nvPr>
            <p:ph type="ftr" sz="quarter" idx="11"/>
          </p:nvPr>
        </p:nvSpPr>
        <p:spPr/>
        <p:txBody>
          <a:bodyPr/>
          <a:lstStyle>
            <a:lvl1pPr>
              <a:defRPr/>
            </a:lvl1pPr>
          </a:lstStyle>
          <a:p>
            <a:pPr>
              <a:defRPr/>
            </a:pPr>
            <a:r>
              <a:rPr lang="en-US" smtClean="0">
                <a:solidFill>
                  <a:srgbClr val="000000"/>
                </a:solidFill>
              </a:rPr>
              <a:t>Bob Heile, Decawave</a:t>
            </a:r>
            <a:endParaRPr lang="en-US">
              <a:solidFill>
                <a:srgbClr val="000000"/>
              </a:solidFill>
            </a:endParaRPr>
          </a:p>
        </p:txBody>
      </p:sp>
      <p:sp>
        <p:nvSpPr>
          <p:cNvPr id="4" name="Rectangle 6">
            <a:extLst>
              <a:ext uri="{FF2B5EF4-FFF2-40B4-BE49-F238E27FC236}">
                <a16:creationId xmlns="" xmlns:a16="http://schemas.microsoft.com/office/drawing/2014/main" id="{39C92D4D-06A6-4F3D-8601-2BBD55F4730E}"/>
              </a:ext>
            </a:extLst>
          </p:cNvPr>
          <p:cNvSpPr>
            <a:spLocks noGrp="1" noChangeArrowheads="1"/>
          </p:cNvSpPr>
          <p:nvPr>
            <p:ph type="sldNum" sz="quarter" idx="12"/>
          </p:nvPr>
        </p:nvSpPr>
        <p:spPr/>
        <p:txBody>
          <a:bodyPr/>
          <a:lstStyle>
            <a:lvl1pPr>
              <a:defRPr/>
            </a:lvl1pPr>
          </a:lstStyle>
          <a:p>
            <a:r>
              <a:rPr lang="en-US" altLang="en-US">
                <a:solidFill>
                  <a:srgbClr val="000000"/>
                </a:solidFill>
              </a:rPr>
              <a:t>Slide </a:t>
            </a:r>
            <a:fld id="{1C7FD42F-2BD0-4474-8047-DCCD78670CE2}"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232435281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a:extLst>
              <a:ext uri="{FF2B5EF4-FFF2-40B4-BE49-F238E27FC236}">
                <a16:creationId xmlns="" xmlns:a16="http://schemas.microsoft.com/office/drawing/2014/main" id="{68C8DE89-20C9-4EFC-8DAE-01DB65AB5AD0}"/>
              </a:ext>
            </a:extLst>
          </p:cNvPr>
          <p:cNvSpPr>
            <a:spLocks noGrp="1" noChangeArrowheads="1"/>
          </p:cNvSpPr>
          <p:nvPr>
            <p:ph type="ftr" sz="quarter" idx="10"/>
          </p:nvPr>
        </p:nvSpPr>
        <p:spPr/>
        <p:txBody>
          <a:bodyPr/>
          <a:lstStyle>
            <a:lvl1pPr>
              <a:defRPr/>
            </a:lvl1pPr>
          </a:lstStyle>
          <a:p>
            <a:pPr>
              <a:defRPr/>
            </a:pPr>
            <a:r>
              <a:rPr lang="en-US" smtClean="0">
                <a:solidFill>
                  <a:srgbClr val="000000"/>
                </a:solidFill>
              </a:rPr>
              <a:t>Bob Heile, Decawave</a:t>
            </a:r>
            <a:endParaRPr lang="en-US">
              <a:solidFill>
                <a:srgbClr val="000000"/>
              </a:solidFill>
            </a:endParaRPr>
          </a:p>
        </p:txBody>
      </p:sp>
      <p:sp>
        <p:nvSpPr>
          <p:cNvPr id="6" name="Slide Number Placeholder 5">
            <a:extLst>
              <a:ext uri="{FF2B5EF4-FFF2-40B4-BE49-F238E27FC236}">
                <a16:creationId xmlns="" xmlns:a16="http://schemas.microsoft.com/office/drawing/2014/main" id="{BC3F89BA-3025-4CD1-8013-FFAD029AC221}"/>
              </a:ext>
            </a:extLst>
          </p:cNvPr>
          <p:cNvSpPr>
            <a:spLocks noGrp="1" noChangeArrowheads="1"/>
          </p:cNvSpPr>
          <p:nvPr>
            <p:ph type="sldNum" sz="quarter" idx="11"/>
          </p:nvPr>
        </p:nvSpPr>
        <p:spPr/>
        <p:txBody>
          <a:bodyPr/>
          <a:lstStyle>
            <a:lvl1pPr>
              <a:defRPr/>
            </a:lvl1pPr>
          </a:lstStyle>
          <a:p>
            <a:r>
              <a:rPr lang="en-US" altLang="en-US">
                <a:solidFill>
                  <a:srgbClr val="000000"/>
                </a:solidFill>
              </a:rPr>
              <a:t>Slide </a:t>
            </a:r>
            <a:fld id="{A5B9C5EB-CD7E-4B75-AA58-B66BCBDAC785}"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727495194"/>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a:extLst>
              <a:ext uri="{FF2B5EF4-FFF2-40B4-BE49-F238E27FC236}">
                <a16:creationId xmlns="" xmlns:a16="http://schemas.microsoft.com/office/drawing/2014/main" id="{71F2C665-C1B5-4D54-92A2-25AA8DBEC42A}"/>
              </a:ext>
            </a:extLst>
          </p:cNvPr>
          <p:cNvSpPr>
            <a:spLocks noGrp="1" noChangeArrowheads="1"/>
          </p:cNvSpPr>
          <p:nvPr>
            <p:ph type="ftr" sz="quarter" idx="10"/>
          </p:nvPr>
        </p:nvSpPr>
        <p:spPr/>
        <p:txBody>
          <a:bodyPr/>
          <a:lstStyle>
            <a:lvl1pPr>
              <a:defRPr/>
            </a:lvl1pPr>
          </a:lstStyle>
          <a:p>
            <a:pPr>
              <a:defRPr/>
            </a:pPr>
            <a:r>
              <a:rPr lang="en-US" smtClean="0">
                <a:solidFill>
                  <a:srgbClr val="000000"/>
                </a:solidFill>
              </a:rPr>
              <a:t>Bob Heile, Decawave</a:t>
            </a:r>
            <a:endParaRPr lang="en-US">
              <a:solidFill>
                <a:srgbClr val="000000"/>
              </a:solidFill>
            </a:endParaRPr>
          </a:p>
        </p:txBody>
      </p:sp>
      <p:sp>
        <p:nvSpPr>
          <p:cNvPr id="6" name="Slide Number Placeholder 5">
            <a:extLst>
              <a:ext uri="{FF2B5EF4-FFF2-40B4-BE49-F238E27FC236}">
                <a16:creationId xmlns="" xmlns:a16="http://schemas.microsoft.com/office/drawing/2014/main" id="{27ECAC25-FA1D-4ED0-ABD2-B28BC23BE29D}"/>
              </a:ext>
            </a:extLst>
          </p:cNvPr>
          <p:cNvSpPr>
            <a:spLocks noGrp="1" noChangeArrowheads="1"/>
          </p:cNvSpPr>
          <p:nvPr>
            <p:ph type="sldNum" sz="quarter" idx="11"/>
          </p:nvPr>
        </p:nvSpPr>
        <p:spPr/>
        <p:txBody>
          <a:bodyPr/>
          <a:lstStyle>
            <a:lvl1pPr>
              <a:defRPr/>
            </a:lvl1pPr>
          </a:lstStyle>
          <a:p>
            <a:r>
              <a:rPr lang="en-US" altLang="en-US">
                <a:solidFill>
                  <a:srgbClr val="000000"/>
                </a:solidFill>
              </a:rPr>
              <a:t>Slide </a:t>
            </a:r>
            <a:fld id="{336F7C9F-2E7F-43F5-AA6D-6E7F77BE07B0}"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69046428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a:extLst>
              <a:ext uri="{FF2B5EF4-FFF2-40B4-BE49-F238E27FC236}">
                <a16:creationId xmlns="" xmlns:a16="http://schemas.microsoft.com/office/drawing/2014/main" id="{2FA4C9BB-A750-4EBE-8EB2-B949360E1EAE}"/>
              </a:ext>
            </a:extLst>
          </p:cNvPr>
          <p:cNvSpPr>
            <a:spLocks noGrp="1" noChangeArrowheads="1"/>
          </p:cNvSpPr>
          <p:nvPr>
            <p:ph type="ftr" sz="quarter" idx="10"/>
          </p:nvPr>
        </p:nvSpPr>
        <p:spPr/>
        <p:txBody>
          <a:bodyPr/>
          <a:lstStyle>
            <a:lvl1pPr>
              <a:defRPr/>
            </a:lvl1pPr>
          </a:lstStyle>
          <a:p>
            <a:pPr>
              <a:defRPr/>
            </a:pPr>
            <a:r>
              <a:rPr lang="en-US" smtClean="0">
                <a:solidFill>
                  <a:srgbClr val="000000"/>
                </a:solidFill>
              </a:rPr>
              <a:t>Bob Heile, Decawave</a:t>
            </a:r>
            <a:endParaRPr lang="en-US">
              <a:solidFill>
                <a:srgbClr val="000000"/>
              </a:solidFill>
            </a:endParaRPr>
          </a:p>
        </p:txBody>
      </p:sp>
      <p:sp>
        <p:nvSpPr>
          <p:cNvPr id="5" name="Rectangle 6">
            <a:extLst>
              <a:ext uri="{FF2B5EF4-FFF2-40B4-BE49-F238E27FC236}">
                <a16:creationId xmlns="" xmlns:a16="http://schemas.microsoft.com/office/drawing/2014/main" id="{20A9964C-B09E-41B3-8312-ED79A9DAAAFE}"/>
              </a:ext>
            </a:extLst>
          </p:cNvPr>
          <p:cNvSpPr>
            <a:spLocks noGrp="1" noChangeArrowheads="1"/>
          </p:cNvSpPr>
          <p:nvPr>
            <p:ph type="sldNum" sz="quarter" idx="11"/>
          </p:nvPr>
        </p:nvSpPr>
        <p:spPr/>
        <p:txBody>
          <a:bodyPr/>
          <a:lstStyle>
            <a:lvl1pPr>
              <a:defRPr/>
            </a:lvl1pPr>
          </a:lstStyle>
          <a:p>
            <a:r>
              <a:rPr lang="en-US" altLang="en-US">
                <a:solidFill>
                  <a:srgbClr val="000000"/>
                </a:solidFill>
              </a:rPr>
              <a:t>Slide </a:t>
            </a:r>
            <a:fld id="{2AB6B13C-43E6-4C87-9305-DF59368C435C}"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4188101514"/>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a:extLst>
              <a:ext uri="{FF2B5EF4-FFF2-40B4-BE49-F238E27FC236}">
                <a16:creationId xmlns="" xmlns:a16="http://schemas.microsoft.com/office/drawing/2014/main" id="{1A2E566A-756E-4778-902D-4542D3DB14EF}"/>
              </a:ext>
            </a:extLst>
          </p:cNvPr>
          <p:cNvSpPr>
            <a:spLocks noGrp="1" noChangeArrowheads="1"/>
          </p:cNvSpPr>
          <p:nvPr>
            <p:ph type="ftr" sz="quarter" idx="10"/>
          </p:nvPr>
        </p:nvSpPr>
        <p:spPr/>
        <p:txBody>
          <a:bodyPr/>
          <a:lstStyle>
            <a:lvl1pPr>
              <a:defRPr/>
            </a:lvl1pPr>
          </a:lstStyle>
          <a:p>
            <a:pPr>
              <a:defRPr/>
            </a:pPr>
            <a:r>
              <a:rPr lang="en-US" smtClean="0">
                <a:solidFill>
                  <a:srgbClr val="000000"/>
                </a:solidFill>
              </a:rPr>
              <a:t>Bob Heile, Decawave</a:t>
            </a:r>
            <a:endParaRPr lang="en-US">
              <a:solidFill>
                <a:srgbClr val="000000"/>
              </a:solidFill>
            </a:endParaRPr>
          </a:p>
        </p:txBody>
      </p:sp>
      <p:sp>
        <p:nvSpPr>
          <p:cNvPr id="5" name="Rectangle 6">
            <a:extLst>
              <a:ext uri="{FF2B5EF4-FFF2-40B4-BE49-F238E27FC236}">
                <a16:creationId xmlns="" xmlns:a16="http://schemas.microsoft.com/office/drawing/2014/main" id="{033C238A-7B4D-4E66-B531-B96648E4721E}"/>
              </a:ext>
            </a:extLst>
          </p:cNvPr>
          <p:cNvSpPr>
            <a:spLocks noGrp="1" noChangeArrowheads="1"/>
          </p:cNvSpPr>
          <p:nvPr>
            <p:ph type="sldNum" sz="quarter" idx="11"/>
          </p:nvPr>
        </p:nvSpPr>
        <p:spPr/>
        <p:txBody>
          <a:bodyPr/>
          <a:lstStyle>
            <a:lvl1pPr>
              <a:defRPr/>
            </a:lvl1pPr>
          </a:lstStyle>
          <a:p>
            <a:r>
              <a:rPr lang="en-US" altLang="en-US">
                <a:solidFill>
                  <a:srgbClr val="000000"/>
                </a:solidFill>
              </a:rPr>
              <a:t>Slide </a:t>
            </a:r>
            <a:fld id="{285EB703-1A88-4A40-87F3-EB749F41ED71}"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0512819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2019</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Robert F. Heile, Decawave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28FB14D6-79FE-4386-8F9D-635E31575E99}" type="slidenum">
              <a:rPr lang="en-US"/>
              <a:pPr>
                <a:defRPr/>
              </a:pPr>
              <a:t>‹#›</a:t>
            </a:fld>
            <a:endParaRPr lang="en-US"/>
          </a:p>
        </p:txBody>
      </p:sp>
    </p:spTree>
    <p:extLst>
      <p:ext uri="{BB962C8B-B14F-4D97-AF65-F5344CB8AC3E}">
        <p14:creationId xmlns:p14="http://schemas.microsoft.com/office/powerpoint/2010/main" val="2387473154"/>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 xmlns:a16="http://schemas.microsoft.com/office/drawing/2014/main" id="{5AAB9734-6C64-4871-966D-D42B303BA7CA}"/>
              </a:ext>
            </a:extLst>
          </p:cNvPr>
          <p:cNvSpPr>
            <a:spLocks noGrp="1" noChangeArrowheads="1"/>
          </p:cNvSpPr>
          <p:nvPr>
            <p:ph type="ftr" sz="quarter" idx="10"/>
          </p:nvPr>
        </p:nvSpPr>
        <p:spPr/>
        <p:txBody>
          <a:bodyPr/>
          <a:lstStyle>
            <a:lvl1pPr>
              <a:defRPr/>
            </a:lvl1pPr>
          </a:lstStyle>
          <a:p>
            <a:pPr>
              <a:defRPr/>
            </a:pPr>
            <a:r>
              <a:rPr lang="en-US" smtClean="0">
                <a:solidFill>
                  <a:srgbClr val="000000"/>
                </a:solidFill>
              </a:rPr>
              <a:t>Bob Heile, Decawave</a:t>
            </a:r>
            <a:endParaRPr lang="en-US">
              <a:solidFill>
                <a:srgbClr val="000000"/>
              </a:solidFill>
            </a:endParaRPr>
          </a:p>
        </p:txBody>
      </p:sp>
      <p:sp>
        <p:nvSpPr>
          <p:cNvPr id="6" name="Slide Number Placeholder 5">
            <a:extLst>
              <a:ext uri="{FF2B5EF4-FFF2-40B4-BE49-F238E27FC236}">
                <a16:creationId xmlns="" xmlns:a16="http://schemas.microsoft.com/office/drawing/2014/main" id="{3B25820E-9E1C-4A04-976E-E3B1BB713551}"/>
              </a:ext>
            </a:extLst>
          </p:cNvPr>
          <p:cNvSpPr>
            <a:spLocks noGrp="1" noChangeArrowheads="1"/>
          </p:cNvSpPr>
          <p:nvPr>
            <p:ph type="sldNum" sz="quarter" idx="11"/>
          </p:nvPr>
        </p:nvSpPr>
        <p:spPr/>
        <p:txBody>
          <a:bodyPr/>
          <a:lstStyle>
            <a:lvl1pPr>
              <a:defRPr/>
            </a:lvl1pPr>
          </a:lstStyle>
          <a:p>
            <a:r>
              <a:rPr lang="en-US" altLang="en-US">
                <a:solidFill>
                  <a:srgbClr val="000000"/>
                </a:solidFill>
              </a:rPr>
              <a:t>Slide </a:t>
            </a:r>
            <a:fld id="{C88D8CC7-68DF-4D73-ACFB-2174464C8718}"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1091121889"/>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4648200" y="19812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4648200" y="4114800"/>
            <a:ext cx="38100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 xmlns:a16="http://schemas.microsoft.com/office/drawing/2014/main" id="{749DFBDD-4102-4AE0-9052-35AF2061C88D}"/>
              </a:ext>
            </a:extLst>
          </p:cNvPr>
          <p:cNvSpPr>
            <a:spLocks noGrp="1" noChangeArrowheads="1"/>
          </p:cNvSpPr>
          <p:nvPr>
            <p:ph type="ftr" sz="quarter" idx="10"/>
          </p:nvPr>
        </p:nvSpPr>
        <p:spPr/>
        <p:txBody>
          <a:bodyPr/>
          <a:lstStyle>
            <a:lvl1pPr>
              <a:defRPr/>
            </a:lvl1pPr>
          </a:lstStyle>
          <a:p>
            <a:pPr>
              <a:defRPr/>
            </a:pPr>
            <a:r>
              <a:rPr lang="en-US" smtClean="0">
                <a:solidFill>
                  <a:srgbClr val="000000"/>
                </a:solidFill>
              </a:rPr>
              <a:t>Bob Heile, Decawave</a:t>
            </a:r>
            <a:endParaRPr lang="en-US">
              <a:solidFill>
                <a:srgbClr val="000000"/>
              </a:solidFill>
            </a:endParaRPr>
          </a:p>
        </p:txBody>
      </p:sp>
      <p:sp>
        <p:nvSpPr>
          <p:cNvPr id="7" name="Slide Number Placeholder 6">
            <a:extLst>
              <a:ext uri="{FF2B5EF4-FFF2-40B4-BE49-F238E27FC236}">
                <a16:creationId xmlns="" xmlns:a16="http://schemas.microsoft.com/office/drawing/2014/main" id="{BDA3CFD0-CE08-4B1C-8B79-BC3B4B6E4EF1}"/>
              </a:ext>
            </a:extLst>
          </p:cNvPr>
          <p:cNvSpPr>
            <a:spLocks noGrp="1" noChangeArrowheads="1"/>
          </p:cNvSpPr>
          <p:nvPr>
            <p:ph type="sldNum" sz="quarter" idx="11"/>
          </p:nvPr>
        </p:nvSpPr>
        <p:spPr/>
        <p:txBody>
          <a:bodyPr/>
          <a:lstStyle>
            <a:lvl1pPr>
              <a:defRPr/>
            </a:lvl1pPr>
          </a:lstStyle>
          <a:p>
            <a:r>
              <a:rPr lang="en-US" altLang="en-US">
                <a:solidFill>
                  <a:srgbClr val="000000"/>
                </a:solidFill>
              </a:rPr>
              <a:t>Slide </a:t>
            </a:r>
            <a:fld id="{28649DAE-B969-4CAC-A796-386B78BA3B76}"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533586247"/>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able Placeholder 2"/>
          <p:cNvSpPr>
            <a:spLocks noGrp="1"/>
          </p:cNvSpPr>
          <p:nvPr>
            <p:ph type="tbl" idx="1"/>
          </p:nvPr>
        </p:nvSpPr>
        <p:spPr>
          <a:xfrm>
            <a:off x="685800" y="1981200"/>
            <a:ext cx="7772400" cy="4114800"/>
          </a:xfrm>
        </p:spPr>
        <p:txBody>
          <a:bodyPr/>
          <a:lstStyle/>
          <a:p>
            <a:pPr lvl="0"/>
            <a:endParaRPr lang="en-US" noProof="0"/>
          </a:p>
        </p:txBody>
      </p:sp>
      <p:sp>
        <p:nvSpPr>
          <p:cNvPr id="4" name="Rectangle 5">
            <a:extLst>
              <a:ext uri="{FF2B5EF4-FFF2-40B4-BE49-F238E27FC236}">
                <a16:creationId xmlns="" xmlns:a16="http://schemas.microsoft.com/office/drawing/2014/main" id="{5503F142-0124-4486-9982-9643F1D7BEAD}"/>
              </a:ext>
            </a:extLst>
          </p:cNvPr>
          <p:cNvSpPr>
            <a:spLocks noGrp="1" noChangeArrowheads="1"/>
          </p:cNvSpPr>
          <p:nvPr>
            <p:ph type="ftr" sz="quarter" idx="10"/>
          </p:nvPr>
        </p:nvSpPr>
        <p:spPr/>
        <p:txBody>
          <a:bodyPr/>
          <a:lstStyle>
            <a:lvl1pPr>
              <a:defRPr/>
            </a:lvl1pPr>
          </a:lstStyle>
          <a:p>
            <a:pPr>
              <a:defRPr/>
            </a:pPr>
            <a:r>
              <a:rPr lang="en-US" smtClean="0">
                <a:solidFill>
                  <a:srgbClr val="000000"/>
                </a:solidFill>
              </a:rPr>
              <a:t>Bob Heile, Decawave</a:t>
            </a:r>
            <a:endParaRPr lang="en-US">
              <a:solidFill>
                <a:srgbClr val="000000"/>
              </a:solidFill>
            </a:endParaRPr>
          </a:p>
        </p:txBody>
      </p:sp>
      <p:sp>
        <p:nvSpPr>
          <p:cNvPr id="5" name="Rectangle 6">
            <a:extLst>
              <a:ext uri="{FF2B5EF4-FFF2-40B4-BE49-F238E27FC236}">
                <a16:creationId xmlns="" xmlns:a16="http://schemas.microsoft.com/office/drawing/2014/main" id="{D0D22469-5E03-4364-8A67-86396190DADB}"/>
              </a:ext>
            </a:extLst>
          </p:cNvPr>
          <p:cNvSpPr>
            <a:spLocks noGrp="1" noChangeArrowheads="1"/>
          </p:cNvSpPr>
          <p:nvPr>
            <p:ph type="sldNum" sz="quarter" idx="11"/>
          </p:nvPr>
        </p:nvSpPr>
        <p:spPr/>
        <p:txBody>
          <a:bodyPr/>
          <a:lstStyle>
            <a:lvl1pPr>
              <a:defRPr/>
            </a:lvl1pPr>
          </a:lstStyle>
          <a:p>
            <a:r>
              <a:rPr lang="en-US" altLang="en-US">
                <a:solidFill>
                  <a:srgbClr val="000000"/>
                </a:solidFill>
              </a:rPr>
              <a:t>Slide </a:t>
            </a:r>
            <a:fld id="{909BFA5A-6B36-43F0-B1E9-59B56E63E5E8}" type="slidenum">
              <a:rPr lang="en-US" altLang="en-US">
                <a:solidFill>
                  <a:srgbClr val="000000"/>
                </a:solidFill>
              </a:rPr>
              <a:pPr/>
              <a:t>‹#›</a:t>
            </a:fld>
            <a:endParaRPr lang="en-US" altLang="en-US">
              <a:solidFill>
                <a:srgbClr val="000000"/>
              </a:solidFill>
            </a:endParaRPr>
          </a:p>
        </p:txBody>
      </p:sp>
    </p:spTree>
    <p:extLst>
      <p:ext uri="{BB962C8B-B14F-4D97-AF65-F5344CB8AC3E}">
        <p14:creationId xmlns:p14="http://schemas.microsoft.com/office/powerpoint/2010/main" val="39014011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2019</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Robert F. Heile, Decawave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7CD831EE-E1D4-4342-A1DB-C47C4AE14B77}" type="slidenum">
              <a:rPr lang="en-US"/>
              <a:pPr>
                <a:defRPr/>
              </a:pPr>
              <a:t>‹#›</a:t>
            </a:fld>
            <a:endParaRPr lang="en-US"/>
          </a:p>
        </p:txBody>
      </p:sp>
    </p:spTree>
    <p:extLst>
      <p:ext uri="{BB962C8B-B14F-4D97-AF65-F5344CB8AC3E}">
        <p14:creationId xmlns:p14="http://schemas.microsoft.com/office/powerpoint/2010/main" val="7742135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2019</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Robert F. Heile, Decawave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1C2B8106-88DD-4C4A-A317-11679D01BABD}" type="slidenum">
              <a:rPr lang="en-US"/>
              <a:pPr>
                <a:defRPr/>
              </a:pPr>
              <a:t>‹#›</a:t>
            </a:fld>
            <a:endParaRPr lang="en-US"/>
          </a:p>
        </p:txBody>
      </p:sp>
    </p:spTree>
    <p:extLst>
      <p:ext uri="{BB962C8B-B14F-4D97-AF65-F5344CB8AC3E}">
        <p14:creationId xmlns:p14="http://schemas.microsoft.com/office/powerpoint/2010/main" val="8005182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2019</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Robert F. Heile, Decawave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3648EC5E-7993-4F45-B829-BA842556D369}" type="slidenum">
              <a:rPr lang="en-US"/>
              <a:pPr>
                <a:defRPr/>
              </a:pPr>
              <a:t>‹#›</a:t>
            </a:fld>
            <a:endParaRPr lang="en-US"/>
          </a:p>
        </p:txBody>
      </p:sp>
    </p:spTree>
    <p:extLst>
      <p:ext uri="{BB962C8B-B14F-4D97-AF65-F5344CB8AC3E}">
        <p14:creationId xmlns:p14="http://schemas.microsoft.com/office/powerpoint/2010/main" val="8743788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2019</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Robert F. Heile, Decawave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1D84AEE-76A1-4B43-A7D3-D5C2BA303CD8}" type="slidenum">
              <a:rPr lang="en-US"/>
              <a:pPr>
                <a:defRPr/>
              </a:pPr>
              <a:t>‹#›</a:t>
            </a:fld>
            <a:endParaRPr lang="en-US"/>
          </a:p>
        </p:txBody>
      </p:sp>
    </p:spTree>
    <p:extLst>
      <p:ext uri="{BB962C8B-B14F-4D97-AF65-F5344CB8AC3E}">
        <p14:creationId xmlns:p14="http://schemas.microsoft.com/office/powerpoint/2010/main" val="1205130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7.xml"/><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theme" Target="../theme/theme2.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slideLayout" Target="../slideLayouts/slideLayout30.xml"/><Relationship Id="rId5" Type="http://schemas.openxmlformats.org/officeDocument/2006/relationships/slideLayout" Target="../slideLayouts/slideLayout24.xml"/><Relationship Id="rId10" Type="http://schemas.openxmlformats.org/officeDocument/2006/relationships/slideLayout" Target="../slideLayouts/slideLayout29.xml"/><Relationship Id="rId4" Type="http://schemas.openxmlformats.org/officeDocument/2006/relationships/slideLayout" Target="../slideLayouts/slideLayout23.xml"/><Relationship Id="rId9" Type="http://schemas.openxmlformats.org/officeDocument/2006/relationships/slideLayout" Target="../slideLayouts/slideLayout2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8.xml"/><Relationship Id="rId3" Type="http://schemas.openxmlformats.org/officeDocument/2006/relationships/slideLayout" Target="../slideLayouts/slideLayout33.xml"/><Relationship Id="rId7" Type="http://schemas.openxmlformats.org/officeDocument/2006/relationships/slideLayout" Target="../slideLayouts/slideLayout37.xml"/><Relationship Id="rId2" Type="http://schemas.openxmlformats.org/officeDocument/2006/relationships/slideLayout" Target="../slideLayouts/slideLayout32.xml"/><Relationship Id="rId1" Type="http://schemas.openxmlformats.org/officeDocument/2006/relationships/slideLayout" Target="../slideLayouts/slideLayout31.xml"/><Relationship Id="rId6" Type="http://schemas.openxmlformats.org/officeDocument/2006/relationships/slideLayout" Target="../slideLayouts/slideLayout36.xml"/><Relationship Id="rId5" Type="http://schemas.openxmlformats.org/officeDocument/2006/relationships/slideLayout" Target="../slideLayouts/slideLayout35.xml"/><Relationship Id="rId4" Type="http://schemas.openxmlformats.org/officeDocument/2006/relationships/slideLayout" Target="../slideLayouts/slideLayout34.xml"/><Relationship Id="rId9"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6.xml"/><Relationship Id="rId13" Type="http://schemas.openxmlformats.org/officeDocument/2006/relationships/slideLayout" Target="../slideLayouts/slideLayout51.xml"/><Relationship Id="rId3" Type="http://schemas.openxmlformats.org/officeDocument/2006/relationships/slideLayout" Target="../slideLayouts/slideLayout41.xml"/><Relationship Id="rId7" Type="http://schemas.openxmlformats.org/officeDocument/2006/relationships/slideLayout" Target="../slideLayouts/slideLayout45.xml"/><Relationship Id="rId12" Type="http://schemas.openxmlformats.org/officeDocument/2006/relationships/slideLayout" Target="../slideLayouts/slideLayout50.xml"/><Relationship Id="rId2" Type="http://schemas.openxmlformats.org/officeDocument/2006/relationships/slideLayout" Target="../slideLayouts/slideLayout40.xml"/><Relationship Id="rId1" Type="http://schemas.openxmlformats.org/officeDocument/2006/relationships/slideLayout" Target="../slideLayouts/slideLayout39.xml"/><Relationship Id="rId6" Type="http://schemas.openxmlformats.org/officeDocument/2006/relationships/slideLayout" Target="../slideLayouts/slideLayout44.xml"/><Relationship Id="rId11" Type="http://schemas.openxmlformats.org/officeDocument/2006/relationships/slideLayout" Target="../slideLayouts/slideLayout49.xml"/><Relationship Id="rId5" Type="http://schemas.openxmlformats.org/officeDocument/2006/relationships/slideLayout" Target="../slideLayouts/slideLayout43.xml"/><Relationship Id="rId15" Type="http://schemas.openxmlformats.org/officeDocument/2006/relationships/theme" Target="../theme/theme4.xml"/><Relationship Id="rId10" Type="http://schemas.openxmlformats.org/officeDocument/2006/relationships/slideLayout" Target="../slideLayouts/slideLayout48.xml"/><Relationship Id="rId4" Type="http://schemas.openxmlformats.org/officeDocument/2006/relationships/slideLayout" Target="../slideLayouts/slideLayout42.xml"/><Relationship Id="rId9" Type="http://schemas.openxmlformats.org/officeDocument/2006/relationships/slideLayout" Target="../slideLayouts/slideLayout47.xml"/><Relationship Id="rId14" Type="http://schemas.openxmlformats.org/officeDocument/2006/relationships/slideLayout" Target="../slideLayouts/slideLayout5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atin typeface="Times New Roman" pitchFamily="18" charset="0"/>
                <a:ea typeface="+mn-ea"/>
              </a:defRPr>
            </a:lvl1pPr>
          </a:lstStyle>
          <a:p>
            <a:pPr>
              <a:defRPr/>
            </a:pPr>
            <a:r>
              <a:rPr lang="en-US" smtClean="0"/>
              <a:t>July 2019</a:t>
            </a:r>
            <a:endParaRPr lang="en-US"/>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z="1200">
                <a:latin typeface="Times New Roman" pitchFamily="18" charset="0"/>
                <a:ea typeface="+mn-ea"/>
              </a:defRPr>
            </a:lvl1pPr>
          </a:lstStyle>
          <a:p>
            <a:pPr>
              <a:defRPr/>
            </a:pPr>
            <a:r>
              <a:rPr lang="en-US" smtClean="0"/>
              <a:t>Robert F. Heile, Decawave</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200"/>
            </a:lvl1pPr>
          </a:lstStyle>
          <a:p>
            <a:pPr>
              <a:defRPr/>
            </a:pPr>
            <a:r>
              <a:rPr lang="en-US"/>
              <a:t>Slide </a:t>
            </a:r>
            <a:fld id="{B0E774AB-328E-4169-BDA4-F9A4CFC1ECF4}" type="slidenum">
              <a:rPr lang="en-US"/>
              <a:pPr>
                <a:defRPr/>
              </a:pPr>
              <a:t>‹#›</a:t>
            </a:fld>
            <a:endParaRPr lang="en-US"/>
          </a:p>
        </p:txBody>
      </p:sp>
      <p:sp>
        <p:nvSpPr>
          <p:cNvPr id="1031" name="Rectangle 7"/>
          <p:cNvSpPr>
            <a:spLocks noChangeArrowheads="1"/>
          </p:cNvSpPr>
          <p:nvPr/>
        </p:nvSpPr>
        <p:spPr bwMode="auto">
          <a:xfrm>
            <a:off x="4267200" y="393700"/>
            <a:ext cx="41910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sz="1400" b="1" dirty="0">
                <a:latin typeface="Times New Roman" charset="0"/>
                <a:ea typeface="ＭＳ Ｐゴシック" charset="0"/>
              </a:rPr>
              <a:t>doc.: IEEE </a:t>
            </a:r>
            <a:r>
              <a:rPr lang="en-US" sz="1400" b="1" dirty="0" smtClean="0">
                <a:latin typeface="Times New Roman" charset="0"/>
                <a:ea typeface="ＭＳ Ｐゴシック" charset="0"/>
              </a:rPr>
              <a:t>802.15-19-0373-00</a:t>
            </a:r>
            <a:endParaRPr lang="en-US" sz="1400" b="1" dirty="0">
              <a:latin typeface="Times New Roman" charset="0"/>
              <a:ea typeface="ＭＳ Ｐゴシック"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sz="1200">
                <a:latin typeface="Times New Roman" charset="0"/>
                <a:ea typeface="ＭＳ Ｐゴシック"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sz="1200">
                <a:solidFill>
                  <a:srgbClr val="000000"/>
                </a:solidFill>
              </a:rPr>
              <a:t>Slide </a:t>
            </a:r>
            <a:fld id="{805136A3-916A-4787-9964-0B5266AD54D8}" type="slidenum">
              <a:rPr lang="en-US" altLang="en-US" sz="1200">
                <a:solidFill>
                  <a:srgbClr val="000000"/>
                </a:solidFill>
              </a:rPr>
              <a:pPr>
                <a:defRPr/>
              </a:pPr>
              <a:t>‹#›</a:t>
            </a:fld>
            <a:endParaRPr lang="en-US" altLang="en-US" sz="1200">
              <a:solidFill>
                <a:srgbClr val="000000"/>
              </a:solidFill>
            </a:endParaRPr>
          </a:p>
        </p:txBody>
      </p:sp>
      <p:sp>
        <p:nvSpPr>
          <p:cNvPr id="1031" name="Rectangle 7"/>
          <p:cNvSpPr>
            <a:spLocks noChangeArrowheads="1"/>
          </p:cNvSpPr>
          <p:nvPr userDrawn="1"/>
        </p:nvSpPr>
        <p:spPr bwMode="auto">
          <a:xfrm>
            <a:off x="5342705" y="304026"/>
            <a:ext cx="303929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solidFill>
                  <a:srgbClr val="000000"/>
                </a:solidFill>
              </a:rPr>
              <a:t>doc.: </a:t>
            </a:r>
            <a:r>
              <a:rPr lang="en-US" altLang="en-US" sz="1800" b="1" dirty="0" smtClean="0">
                <a:solidFill>
                  <a:srgbClr val="000000"/>
                </a:solidFill>
              </a:rPr>
              <a:t>15-19</a:t>
            </a:r>
            <a:r>
              <a:rPr lang="en-US" sz="1800" b="1" dirty="0" smtClean="0">
                <a:solidFill>
                  <a:srgbClr val="000000"/>
                </a:solidFill>
              </a:rPr>
              <a:t>-0359-00-0013</a:t>
            </a:r>
            <a:endParaRPr lang="en-US" altLang="en-US" sz="1800" b="1" dirty="0">
              <a:solidFill>
                <a:srgbClr val="000000"/>
              </a:solidFill>
            </a:endParaRPr>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sz="1200">
              <a:solidFill>
                <a:srgbClr val="000000"/>
              </a:solidFill>
            </a:endParaRP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solidFill>
                  <a:srgbClr val="000000"/>
                </a:solidFill>
              </a:rPr>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sz="1200">
              <a:solidFill>
                <a:srgbClr val="000000"/>
              </a:solidFill>
            </a:endParaRPr>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solidFill>
                  <a:srgbClr val="000000"/>
                </a:solidFill>
              </a:rPr>
              <a:t>Volker Jungnickel (</a:t>
            </a:r>
            <a:r>
              <a:rPr lang="en-US" altLang="en-US" err="1">
                <a:solidFill>
                  <a:srgbClr val="000000"/>
                </a:solidFill>
              </a:rPr>
              <a:t>Fraunhofer</a:t>
            </a:r>
            <a:r>
              <a:rPr lang="en-US" altLang="en-US">
                <a:solidFill>
                  <a:srgbClr val="000000"/>
                </a:solidFill>
              </a:rPr>
              <a:t> HHI)</a:t>
            </a:r>
          </a:p>
        </p:txBody>
      </p:sp>
      <p:sp>
        <p:nvSpPr>
          <p:cNvPr id="11" name="Date Placeholder 3"/>
          <p:cNvSpPr>
            <a:spLocks noGrp="1"/>
          </p:cNvSpPr>
          <p:nvPr>
            <p:ph type="dt" sz="quarter" idx="2"/>
          </p:nvPr>
        </p:nvSpPr>
        <p:spPr>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lstStyle>
            <a:lvl1pPr>
              <a:spcBef>
                <a:spcPct val="0"/>
              </a:spcBef>
              <a:buFontTx/>
              <a:buNone/>
              <a:defRPr sz="16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dirty="0" smtClean="0">
                <a:solidFill>
                  <a:srgbClr val="000000"/>
                </a:solidFill>
              </a:rPr>
              <a:t>July 2018</a:t>
            </a:r>
            <a:endParaRPr lang="en-US" altLang="en-US" dirty="0">
              <a:solidFill>
                <a:srgbClr val="000000"/>
              </a:solidFill>
            </a:endParaRPr>
          </a:p>
        </p:txBody>
      </p:sp>
    </p:spTree>
    <p:extLst>
      <p:ext uri="{BB962C8B-B14F-4D97-AF65-F5344CB8AC3E}">
        <p14:creationId xmlns:p14="http://schemas.microsoft.com/office/powerpoint/2010/main" val="1788349322"/>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276676" y="6475413"/>
            <a:ext cx="666849"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400">
                <a:ea typeface="ＭＳ Ｐゴシック" charset="-128"/>
              </a:defRPr>
            </a:lvl1pPr>
          </a:lstStyle>
          <a:p>
            <a:pPr defTabSz="457200" eaLnBrk="1" fontAlgn="auto" hangingPunct="1">
              <a:spcBef>
                <a:spcPts val="0"/>
              </a:spcBef>
              <a:spcAft>
                <a:spcPts val="0"/>
              </a:spcAft>
            </a:pPr>
            <a:r>
              <a:rPr lang="en-US" altLang="ja-JP" dirty="0">
                <a:solidFill>
                  <a:srgbClr val="000000"/>
                </a:solidFill>
                <a:latin typeface="Arial"/>
              </a:rPr>
              <a:t>Slide </a:t>
            </a:r>
            <a:fld id="{EAFD9030-C83D-42D9-9BFB-ADDEB84EB1F4}" type="slidenum">
              <a:rPr lang="en-US" altLang="ja-JP" smtClean="0">
                <a:solidFill>
                  <a:srgbClr val="000000"/>
                </a:solidFill>
                <a:latin typeface="Arial"/>
              </a:rPr>
              <a:pPr defTabSz="457200" eaLnBrk="1" fontAlgn="auto" hangingPunct="1">
                <a:spcBef>
                  <a:spcPts val="0"/>
                </a:spcBef>
                <a:spcAft>
                  <a:spcPts val="0"/>
                </a:spcAft>
              </a:pPr>
              <a:t>‹#›</a:t>
            </a:fld>
            <a:endParaRPr lang="en-US" altLang="ja-JP" dirty="0">
              <a:solidFill>
                <a:srgbClr val="000000"/>
              </a:solidFill>
              <a:latin typeface="Arial"/>
            </a:endParaRPr>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algn="r" defTabSz="457200" eaLnBrk="1" fontAlgn="auto" hangingPunct="1">
              <a:spcBef>
                <a:spcPts val="0"/>
              </a:spcBef>
              <a:spcAft>
                <a:spcPts val="0"/>
              </a:spcAft>
            </a:pPr>
            <a:r>
              <a:rPr lang="en-US" altLang="ja-JP" sz="1400" b="1" dirty="0">
                <a:solidFill>
                  <a:srgbClr val="000000"/>
                </a:solidFill>
                <a:latin typeface="Arial"/>
                <a:ea typeface="ＭＳ Ｐゴシック" charset="-128"/>
              </a:rPr>
              <a:t>doc.: IEEE 802.15-19-0337-00-0dep</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457200" eaLnBrk="1" fontAlgn="auto" hangingPunct="1">
              <a:spcBef>
                <a:spcPts val="0"/>
              </a:spcBef>
              <a:spcAft>
                <a:spcPts val="0"/>
              </a:spcAft>
            </a:pPr>
            <a:endParaRPr lang="ja-JP" altLang="en-US" sz="1800" dirty="0">
              <a:solidFill>
                <a:srgbClr val="000000"/>
              </a:solidFill>
              <a:latin typeface="Arial"/>
              <a:ea typeface="+mn-ea"/>
            </a:endParaRPr>
          </a:p>
        </p:txBody>
      </p:sp>
      <p:sp>
        <p:nvSpPr>
          <p:cNvPr id="1033" name="Rectangle 9"/>
          <p:cNvSpPr>
            <a:spLocks noChangeArrowheads="1"/>
          </p:cNvSpPr>
          <p:nvPr/>
        </p:nvSpPr>
        <p:spPr bwMode="auto">
          <a:xfrm>
            <a:off x="685799" y="6475413"/>
            <a:ext cx="106434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457200" eaLnBrk="1" fontAlgn="auto" hangingPunct="1">
              <a:spcBef>
                <a:spcPts val="0"/>
              </a:spcBef>
              <a:spcAft>
                <a:spcPts val="0"/>
              </a:spcAft>
            </a:pPr>
            <a:r>
              <a:rPr lang="en-US" altLang="ja-JP" sz="1400" dirty="0">
                <a:solidFill>
                  <a:srgbClr val="000000"/>
                </a:solidFill>
                <a:latin typeface="Arial"/>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defTabSz="457200" eaLnBrk="1" fontAlgn="auto" hangingPunct="1">
              <a:spcBef>
                <a:spcPts val="0"/>
              </a:spcBef>
              <a:spcAft>
                <a:spcPts val="0"/>
              </a:spcAft>
            </a:pPr>
            <a:endParaRPr lang="ja-JP" altLang="en-US" sz="1800" dirty="0">
              <a:solidFill>
                <a:srgbClr val="000000"/>
              </a:solidFill>
              <a:latin typeface="Arial"/>
              <a:ea typeface="+mn-ea"/>
            </a:endParaRPr>
          </a:p>
        </p:txBody>
      </p:sp>
      <p:sp>
        <p:nvSpPr>
          <p:cNvPr id="11" name="Rectangle 4"/>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pPr defTabSz="457200" eaLnBrk="1" fontAlgn="auto" hangingPunct="1">
              <a:spcBef>
                <a:spcPts val="0"/>
              </a:spcBef>
              <a:spcAft>
                <a:spcPts val="0"/>
              </a:spcAft>
            </a:pPr>
            <a:r>
              <a:rPr lang="en-US" altLang="ja-JP" dirty="0">
                <a:solidFill>
                  <a:srgbClr val="000000"/>
                </a:solidFill>
                <a:latin typeface="Arial"/>
              </a:rPr>
              <a:t>July 2019</a:t>
            </a:r>
          </a:p>
        </p:txBody>
      </p:sp>
      <p:sp>
        <p:nvSpPr>
          <p:cNvPr id="6" name="正方形/長方形 5">
            <a:extLst>
              <a:ext uri="{FF2B5EF4-FFF2-40B4-BE49-F238E27FC236}">
                <a16:creationId xmlns:a16="http://schemas.microsoft.com/office/drawing/2014/main" xmlns="" id="{FF71F571-CAD7-4BBF-9A09-D0A9CC9BECC6}"/>
              </a:ext>
            </a:extLst>
          </p:cNvPr>
          <p:cNvSpPr/>
          <p:nvPr userDrawn="1"/>
        </p:nvSpPr>
        <p:spPr>
          <a:xfrm>
            <a:off x="5800176" y="6430159"/>
            <a:ext cx="2755883" cy="307777"/>
          </a:xfrm>
          <a:prstGeom prst="rect">
            <a:avLst/>
          </a:prstGeom>
        </p:spPr>
        <p:txBody>
          <a:bodyPr wrap="none">
            <a:spAutoFit/>
          </a:bodyPr>
          <a:lstStyle/>
          <a:p>
            <a:pPr defTabSz="457200" eaLnBrk="1" fontAlgn="auto" hangingPunct="1">
              <a:spcBef>
                <a:spcPts val="0"/>
              </a:spcBef>
              <a:spcAft>
                <a:spcPts val="0"/>
              </a:spcAft>
            </a:pPr>
            <a:r>
              <a:rPr lang="en-US" altLang="ja-JP" sz="1400" dirty="0">
                <a:solidFill>
                  <a:srgbClr val="000000"/>
                </a:solidFill>
                <a:latin typeface="Arial"/>
                <a:ea typeface="+mn-ea"/>
              </a:rPr>
              <a:t>Ryuji Kohno(YNU/CWC-Nippon)</a:t>
            </a:r>
          </a:p>
        </p:txBody>
      </p:sp>
    </p:spTree>
    <p:extLst>
      <p:ext uri="{BB962C8B-B14F-4D97-AF65-F5344CB8AC3E}">
        <p14:creationId xmlns:p14="http://schemas.microsoft.com/office/powerpoint/2010/main" val="3311341348"/>
      </p:ext>
    </p:extLst>
  </p:cSld>
  <p:clrMap bg1="lt1" tx1="dk1" bg2="lt2" tx2="dk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9" name="Rectangle 5">
            <a:extLst>
              <a:ext uri="{FF2B5EF4-FFF2-40B4-BE49-F238E27FC236}">
                <a16:creationId xmlns="" xmlns:a16="http://schemas.microsoft.com/office/drawing/2014/main" id="{9DEA2AD9-C27A-414E-82CF-87CB7C529E30}"/>
              </a:ext>
            </a:extLst>
          </p:cNvPr>
          <p:cNvSpPr>
            <a:spLocks noGrp="1" noChangeArrowheads="1"/>
          </p:cNvSpPr>
          <p:nvPr>
            <p:ph type="ftr" sz="quarter" idx="3"/>
          </p:nvPr>
        </p:nvSpPr>
        <p:spPr bwMode="auto">
          <a:xfrm>
            <a:off x="5187950" y="6475413"/>
            <a:ext cx="33559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solidFill>
                  <a:schemeClr val="tx1"/>
                </a:solidFill>
              </a:defRPr>
            </a:lvl1pPr>
          </a:lstStyle>
          <a:p>
            <a:pPr>
              <a:defRPr/>
            </a:pPr>
            <a:r>
              <a:rPr lang="en-US" smtClean="0">
                <a:solidFill>
                  <a:srgbClr val="000000"/>
                </a:solidFill>
                <a:ea typeface="+mn-ea"/>
              </a:rPr>
              <a:t>Bob Heile, Decawave</a:t>
            </a:r>
            <a:endParaRPr lang="en-US">
              <a:solidFill>
                <a:srgbClr val="000000"/>
              </a:solidFill>
              <a:ea typeface="+mn-ea"/>
            </a:endParaRPr>
          </a:p>
        </p:txBody>
      </p:sp>
      <p:sp>
        <p:nvSpPr>
          <p:cNvPr id="1030" name="Rectangle 6">
            <a:extLst>
              <a:ext uri="{FF2B5EF4-FFF2-40B4-BE49-F238E27FC236}">
                <a16:creationId xmlns="" xmlns:a16="http://schemas.microsoft.com/office/drawing/2014/main" id="{6A2DA543-6E1C-49C9-96CE-63F17709D657}"/>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solidFill>
                  <a:schemeClr val="tx1"/>
                </a:solidFill>
              </a:defRPr>
            </a:lvl1pPr>
          </a:lstStyle>
          <a:p>
            <a:r>
              <a:rPr lang="en-US" altLang="en-US">
                <a:solidFill>
                  <a:srgbClr val="000000"/>
                </a:solidFill>
                <a:ea typeface="+mn-ea"/>
              </a:rPr>
              <a:t>Slide </a:t>
            </a:r>
            <a:fld id="{04F9E4E4-F6B2-4814-84DF-6B590C18E80B}" type="slidenum">
              <a:rPr lang="en-US" altLang="en-US">
                <a:solidFill>
                  <a:srgbClr val="000000"/>
                </a:solidFill>
                <a:ea typeface="+mn-ea"/>
              </a:rPr>
              <a:pPr/>
              <a:t>‹#›</a:t>
            </a:fld>
            <a:endParaRPr lang="en-US" altLang="en-US">
              <a:solidFill>
                <a:srgbClr val="000000"/>
              </a:solidFill>
              <a:ea typeface="+mn-ea"/>
            </a:endParaRPr>
          </a:p>
        </p:txBody>
      </p:sp>
      <p:sp>
        <p:nvSpPr>
          <p:cNvPr id="2" name="Rectangle 7">
            <a:extLst>
              <a:ext uri="{FF2B5EF4-FFF2-40B4-BE49-F238E27FC236}">
                <a16:creationId xmlns="" xmlns:a16="http://schemas.microsoft.com/office/drawing/2014/main" id="{8ED40B50-3A8A-4CF0-9623-445958BD39A7}"/>
              </a:ext>
            </a:extLst>
          </p:cNvPr>
          <p:cNvSpPr>
            <a:spLocks noChangeArrowheads="1"/>
          </p:cNvSpPr>
          <p:nvPr/>
        </p:nvSpPr>
        <p:spPr bwMode="auto">
          <a:xfrm>
            <a:off x="5792530" y="363380"/>
            <a:ext cx="265297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3200" b="1">
                <a:solidFill>
                  <a:schemeClr val="tx2"/>
                </a:solidFill>
                <a:latin typeface="Times New Roman" pitchFamily="18" charset="0"/>
              </a:defRPr>
            </a:lvl1pPr>
            <a:lvl2pPr marL="742950" indent="-285750">
              <a:defRPr sz="3200" b="1">
                <a:solidFill>
                  <a:schemeClr val="tx2"/>
                </a:solidFill>
                <a:latin typeface="Times New Roman" pitchFamily="18" charset="0"/>
              </a:defRPr>
            </a:lvl2pPr>
            <a:lvl3pPr marL="1143000" indent="-228600">
              <a:defRPr sz="3200" b="1">
                <a:solidFill>
                  <a:schemeClr val="tx2"/>
                </a:solidFill>
                <a:latin typeface="Times New Roman" pitchFamily="18" charset="0"/>
              </a:defRPr>
            </a:lvl3pPr>
            <a:lvl4pPr marL="1600200" indent="-228600">
              <a:defRPr sz="3200" b="1">
                <a:solidFill>
                  <a:schemeClr val="tx2"/>
                </a:solidFill>
                <a:latin typeface="Times New Roman" pitchFamily="18" charset="0"/>
              </a:defRPr>
            </a:lvl4pPr>
            <a:lvl5pPr marL="457200">
              <a:defRPr sz="3200" b="1">
                <a:solidFill>
                  <a:schemeClr val="tx2"/>
                </a:solidFill>
                <a:latin typeface="Times New Roman" pitchFamily="18" charset="0"/>
              </a:defRPr>
            </a:lvl5pPr>
            <a:lvl6pPr marL="914400" algn="ctr" eaLnBrk="0" fontAlgn="base" hangingPunct="0">
              <a:spcBef>
                <a:spcPct val="0"/>
              </a:spcBef>
              <a:spcAft>
                <a:spcPct val="0"/>
              </a:spcAft>
              <a:defRPr sz="3200" b="1">
                <a:solidFill>
                  <a:schemeClr val="tx2"/>
                </a:solidFill>
                <a:latin typeface="Times New Roman" pitchFamily="18" charset="0"/>
              </a:defRPr>
            </a:lvl6pPr>
            <a:lvl7pPr marL="1371600" algn="ctr" eaLnBrk="0" fontAlgn="base" hangingPunct="0">
              <a:spcBef>
                <a:spcPct val="0"/>
              </a:spcBef>
              <a:spcAft>
                <a:spcPct val="0"/>
              </a:spcAft>
              <a:defRPr sz="3200" b="1">
                <a:solidFill>
                  <a:schemeClr val="tx2"/>
                </a:solidFill>
                <a:latin typeface="Times New Roman" pitchFamily="18" charset="0"/>
              </a:defRPr>
            </a:lvl7pPr>
            <a:lvl8pPr marL="1828800" algn="ctr" eaLnBrk="0" fontAlgn="base" hangingPunct="0">
              <a:spcBef>
                <a:spcPct val="0"/>
              </a:spcBef>
              <a:spcAft>
                <a:spcPct val="0"/>
              </a:spcAft>
              <a:defRPr sz="3200" b="1">
                <a:solidFill>
                  <a:schemeClr val="tx2"/>
                </a:solidFill>
                <a:latin typeface="Times New Roman" pitchFamily="18" charset="0"/>
              </a:defRPr>
            </a:lvl8pPr>
            <a:lvl9pPr marL="2286000" algn="ctr" eaLnBrk="0" fontAlgn="base" hangingPunct="0">
              <a:spcBef>
                <a:spcPct val="0"/>
              </a:spcBef>
              <a:spcAft>
                <a:spcPct val="0"/>
              </a:spcAft>
              <a:defRPr sz="3200" b="1">
                <a:solidFill>
                  <a:schemeClr val="tx2"/>
                </a:solidFill>
                <a:latin typeface="Times New Roman" pitchFamily="18" charset="0"/>
              </a:defRPr>
            </a:lvl9pPr>
          </a:lstStyle>
          <a:p>
            <a:pPr lvl="4" algn="r">
              <a:defRPr/>
            </a:pPr>
            <a:r>
              <a:rPr lang="en-US" altLang="en-US" sz="1600" dirty="0">
                <a:solidFill>
                  <a:srgbClr val="000000"/>
                </a:solidFill>
                <a:ea typeface="+mn-ea"/>
              </a:rPr>
              <a:t>doc.: </a:t>
            </a:r>
            <a:r>
              <a:rPr lang="en-US" sz="1600" dirty="0" smtClean="0">
                <a:solidFill>
                  <a:srgbClr val="000000"/>
                </a:solidFill>
                <a:ea typeface="+mn-ea"/>
              </a:rPr>
              <a:t>15-19-0361-00-0000</a:t>
            </a:r>
            <a:endParaRPr lang="en-US" altLang="en-US" sz="1600" dirty="0">
              <a:solidFill>
                <a:srgbClr val="000000"/>
              </a:solidFill>
              <a:ea typeface="+mn-ea"/>
            </a:endParaRP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b="1">
              <a:solidFill>
                <a:srgbClr val="000000"/>
              </a:solidFill>
              <a:ea typeface="+mn-ea"/>
            </a:endParaRPr>
          </a:p>
        </p:txBody>
      </p:sp>
      <p:sp>
        <p:nvSpPr>
          <p:cNvPr id="1032" name="Rectangle 9">
            <a:extLst>
              <a:ext uri="{FF2B5EF4-FFF2-40B4-BE49-F238E27FC236}">
                <a16:creationId xmlns="" xmlns:a16="http://schemas.microsoft.com/office/drawing/2014/main" id="{5C21C5AF-3079-45F2-8E3E-C6927B6BD01A}"/>
              </a:ext>
            </a:extLst>
          </p:cNvPr>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3200" b="1">
                <a:solidFill>
                  <a:schemeClr val="tx2"/>
                </a:solidFill>
                <a:latin typeface="Times New Roman" pitchFamily="18" charset="0"/>
              </a:defRPr>
            </a:lvl1pPr>
            <a:lvl2pPr marL="742950" indent="-285750">
              <a:defRPr sz="3200" b="1">
                <a:solidFill>
                  <a:schemeClr val="tx2"/>
                </a:solidFill>
                <a:latin typeface="Times New Roman" pitchFamily="18" charset="0"/>
              </a:defRPr>
            </a:lvl2pPr>
            <a:lvl3pPr marL="1143000" indent="-228600">
              <a:defRPr sz="3200" b="1">
                <a:solidFill>
                  <a:schemeClr val="tx2"/>
                </a:solidFill>
                <a:latin typeface="Times New Roman" pitchFamily="18" charset="0"/>
              </a:defRPr>
            </a:lvl3pPr>
            <a:lvl4pPr marL="1600200" indent="-228600">
              <a:defRPr sz="3200" b="1">
                <a:solidFill>
                  <a:schemeClr val="tx2"/>
                </a:solidFill>
                <a:latin typeface="Times New Roman" pitchFamily="18" charset="0"/>
              </a:defRPr>
            </a:lvl4pPr>
            <a:lvl5pPr marL="2057400" indent="-228600">
              <a:defRPr sz="3200" b="1">
                <a:solidFill>
                  <a:schemeClr val="tx2"/>
                </a:solidFill>
                <a:latin typeface="Times New Roman" pitchFamily="18" charset="0"/>
              </a:defRPr>
            </a:lvl5pPr>
            <a:lvl6pPr marL="2514600" indent="-228600" algn="ctr" eaLnBrk="0" fontAlgn="base" hangingPunct="0">
              <a:spcBef>
                <a:spcPct val="0"/>
              </a:spcBef>
              <a:spcAft>
                <a:spcPct val="0"/>
              </a:spcAft>
              <a:defRPr sz="3200" b="1">
                <a:solidFill>
                  <a:schemeClr val="tx2"/>
                </a:solidFill>
                <a:latin typeface="Times New Roman" pitchFamily="18" charset="0"/>
              </a:defRPr>
            </a:lvl6pPr>
            <a:lvl7pPr marL="2971800" indent="-228600" algn="ctr" eaLnBrk="0" fontAlgn="base" hangingPunct="0">
              <a:spcBef>
                <a:spcPct val="0"/>
              </a:spcBef>
              <a:spcAft>
                <a:spcPct val="0"/>
              </a:spcAft>
              <a:defRPr sz="3200" b="1">
                <a:solidFill>
                  <a:schemeClr val="tx2"/>
                </a:solidFill>
                <a:latin typeface="Times New Roman" pitchFamily="18" charset="0"/>
              </a:defRPr>
            </a:lvl7pPr>
            <a:lvl8pPr marL="3429000" indent="-228600" algn="ctr" eaLnBrk="0" fontAlgn="base" hangingPunct="0">
              <a:spcBef>
                <a:spcPct val="0"/>
              </a:spcBef>
              <a:spcAft>
                <a:spcPct val="0"/>
              </a:spcAft>
              <a:defRPr sz="3200" b="1">
                <a:solidFill>
                  <a:schemeClr val="tx2"/>
                </a:solidFill>
                <a:latin typeface="Times New Roman" pitchFamily="18" charset="0"/>
              </a:defRPr>
            </a:lvl8pPr>
            <a:lvl9pPr marL="3886200" indent="-228600" algn="ctr"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sz="1200" b="0">
                <a:solidFill>
                  <a:srgbClr val="000000"/>
                </a:solidFill>
                <a:ea typeface="+mn-ea"/>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b="1">
              <a:solidFill>
                <a:srgbClr val="000000"/>
              </a:solidFill>
              <a:ea typeface="+mn-ea"/>
            </a:endParaRPr>
          </a:p>
        </p:txBody>
      </p:sp>
      <p:sp>
        <p:nvSpPr>
          <p:cNvPr id="12" name="Date Placeholder 3">
            <a:extLst>
              <a:ext uri="{FF2B5EF4-FFF2-40B4-BE49-F238E27FC236}">
                <a16:creationId xmlns="" xmlns:a16="http://schemas.microsoft.com/office/drawing/2014/main" id="{D1E8F505-A66A-4954-BCA7-4B933AF75FCD}"/>
              </a:ext>
            </a:extLst>
          </p:cNvPr>
          <p:cNvSpPr>
            <a:spLocks noGrp="1"/>
          </p:cNvSpPr>
          <p:nvPr userDrawn="1">
            <p:ph type="dt" sz="quarter" idx="2"/>
          </p:nvPr>
        </p:nvSpPr>
        <p:spPr bwMode="auto">
          <a:xfrm>
            <a:off x="696913" y="306388"/>
            <a:ext cx="1817687" cy="276225"/>
          </a:xfrm>
          <a:prstGeom prst="rect">
            <a:avLst/>
          </a:prstGeom>
          <a:noFill/>
          <a:ln>
            <a:miter lim="800000"/>
            <a:headEnd/>
            <a:tailEnd/>
          </a:ln>
        </p:spPr>
        <p:txBody>
          <a:bodyPr vert="horz" wrap="square" lIns="91440" tIns="45720" rIns="91440" bIns="45720" numCol="1" anchor="t" anchorCtr="0" compatLnSpc="1">
            <a:prstTxWarp prst="textNoShape">
              <a:avLst/>
            </a:prstTxWarp>
          </a:bodyPr>
          <a:lstStyle>
            <a:lvl1pPr algn="ctr">
              <a:defRPr sz="1600"/>
            </a:lvl1pPr>
          </a:lstStyle>
          <a:p>
            <a:pPr>
              <a:defRPr/>
            </a:pPr>
            <a:r>
              <a:rPr lang="en-US" b="1" smtClean="0">
                <a:solidFill>
                  <a:srgbClr val="000000"/>
                </a:solidFill>
                <a:ea typeface="+mn-ea"/>
              </a:rPr>
              <a:t>July 2019</a:t>
            </a:r>
            <a:endParaRPr lang="en-US" b="1">
              <a:solidFill>
                <a:srgbClr val="000000"/>
              </a:solidFill>
              <a:ea typeface="+mn-ea"/>
            </a:endParaRPr>
          </a:p>
        </p:txBody>
      </p:sp>
    </p:spTree>
    <p:extLst>
      <p:ext uri="{BB962C8B-B14F-4D97-AF65-F5344CB8AC3E}">
        <p14:creationId xmlns:p14="http://schemas.microsoft.com/office/powerpoint/2010/main" val="2938973501"/>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 id="2147483701" r:id="rId12"/>
    <p:sldLayoutId id="2147483702" r:id="rId13"/>
    <p:sldLayoutId id="2147483703" r:id="rId14"/>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9.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www.ieee802.org/15" TargetMode="External"/><Relationship Id="rId2" Type="http://schemas.openxmlformats.org/officeDocument/2006/relationships/slideLayout" Target="../slideLayouts/slideLayout7.xml"/><Relationship Id="rId1" Type="http://schemas.openxmlformats.org/officeDocument/2006/relationships/themeOverride" Target="../theme/themeOverr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1.xml"/><Relationship Id="rId1" Type="http://schemas.openxmlformats.org/officeDocument/2006/relationships/vmlDrawing" Target="../drawings/vmlDrawing1.vml"/><Relationship Id="rId5" Type="http://schemas.openxmlformats.org/officeDocument/2006/relationships/image" Target="../media/image4.emf"/><Relationship Id="rId4" Type="http://schemas.openxmlformats.org/officeDocument/2006/relationships/oleObject" Target="../embeddings/oleObject1.bin"/></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5.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5/dcn/19/15-19-0305-01-0000-802-15-22-3-par-extension.pdf" TargetMode="External"/><Relationship Id="rId1" Type="http://schemas.openxmlformats.org/officeDocument/2006/relationships/slideLayout" Target="../slideLayouts/slideLayout21.xml"/></Relationships>
</file>

<file path=ppt/slides/_rels/slide52.xml.rels><?xml version="1.0" encoding="UTF-8" standalone="yes"?>
<Relationships xmlns="http://schemas.openxmlformats.org/package/2006/relationships"><Relationship Id="rId2" Type="http://schemas.openxmlformats.org/officeDocument/2006/relationships/hyperlink" Target="https://mentor.ieee.org/802.22/dcn/19/22-19-0029-00-0003-802-22-3-draft-5-ballot-resolution.xlsx" TargetMode="External"/><Relationship Id="rId1" Type="http://schemas.openxmlformats.org/officeDocument/2006/relationships/slideLayout" Target="../slideLayouts/slideLayout21.xm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22/dcn/19/22-19-0028-01-0003-updated-csd-for-p802-22-3-transfer-of-project-to-ieee-802-15-wg.docx" TargetMode="External"/><Relationship Id="rId1" Type="http://schemas.openxmlformats.org/officeDocument/2006/relationships/slideLayout" Target="../slideLayouts/slideLayout2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8.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8.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8.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8.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8.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Date Placeholder 3"/>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smtClean="0"/>
              <a:t>July 2019</a:t>
            </a:r>
          </a:p>
        </p:txBody>
      </p:sp>
      <p:sp>
        <p:nvSpPr>
          <p:cNvPr id="2051"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smtClean="0"/>
              <a:t>Robert F. Heile, Decawave</a:t>
            </a:r>
            <a:endParaRPr lang="en-US" sz="1200"/>
          </a:p>
        </p:txBody>
      </p:sp>
      <p:sp>
        <p:nvSpPr>
          <p:cNvPr id="2052"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smtClean="0"/>
              <a:t>Slide </a:t>
            </a:r>
            <a:fld id="{627F407B-0F5B-4356-A289-7C03657D6C5A}" type="slidenum">
              <a:rPr lang="en-US" sz="1200" smtClean="0"/>
              <a:pPr>
                <a:defRPr/>
              </a:pPr>
              <a:t>1</a:t>
            </a:fld>
            <a:endParaRPr lang="en-US" sz="1200" smtClean="0"/>
          </a:p>
        </p:txBody>
      </p:sp>
      <p:sp>
        <p:nvSpPr>
          <p:cNvPr id="2053" name="Rectangle 2"/>
          <p:cNvSpPr>
            <a:spLocks noGrp="1" noChangeArrowheads="1"/>
          </p:cNvSpPr>
          <p:nvPr>
            <p:ph type="ctrTitle"/>
          </p:nvPr>
        </p:nvSpPr>
        <p:spPr>
          <a:xfrm>
            <a:off x="762000" y="2667000"/>
            <a:ext cx="7772400" cy="1143000"/>
          </a:xfrm>
        </p:spPr>
        <p:txBody>
          <a:bodyPr/>
          <a:lstStyle/>
          <a:p>
            <a:pPr>
              <a:defRPr/>
            </a:pPr>
            <a:r>
              <a:rPr lang="en-US" sz="2400" dirty="0" smtClean="0"/>
              <a:t>20th Anniversary Year</a:t>
            </a:r>
            <a:r>
              <a:rPr lang="en-US" dirty="0" smtClean="0"/>
              <a:t/>
            </a:r>
            <a:br>
              <a:rPr lang="en-US" dirty="0" smtClean="0"/>
            </a:br>
            <a:r>
              <a:rPr lang="en-US" dirty="0" smtClean="0"/>
              <a:t>121st </a:t>
            </a:r>
            <a:r>
              <a:rPr lang="en-US" dirty="0"/>
              <a:t>Session of meetings of the IEEE 802.15 Working Group for Wireless </a:t>
            </a:r>
            <a:r>
              <a:rPr lang="en-US" dirty="0" smtClean="0"/>
              <a:t>Specialty Networks</a:t>
            </a:r>
            <a:endParaRPr lang="en-US" dirty="0"/>
          </a:p>
        </p:txBody>
      </p:sp>
      <p:sp>
        <p:nvSpPr>
          <p:cNvPr id="2054" name="Rectangle 3"/>
          <p:cNvSpPr>
            <a:spLocks noGrp="1" noChangeArrowheads="1"/>
          </p:cNvSpPr>
          <p:nvPr>
            <p:ph type="subTitle" idx="1"/>
          </p:nvPr>
        </p:nvSpPr>
        <p:spPr>
          <a:xfrm>
            <a:off x="912813" y="3886200"/>
            <a:ext cx="7467600" cy="2286000"/>
          </a:xfrm>
        </p:spPr>
        <p:txBody>
          <a:bodyPr/>
          <a:lstStyle/>
          <a:p>
            <a:pPr>
              <a:lnSpc>
                <a:spcPct val="70000"/>
              </a:lnSpc>
              <a:defRPr/>
            </a:pPr>
            <a:endParaRPr lang="en-US" sz="2400" b="1" dirty="0" smtClean="0">
              <a:latin typeface="Times New Roman" charset="0"/>
            </a:endParaRPr>
          </a:p>
          <a:p>
            <a:pPr>
              <a:lnSpc>
                <a:spcPct val="70000"/>
              </a:lnSpc>
              <a:defRPr/>
            </a:pPr>
            <a:r>
              <a:rPr lang="en-US" sz="3600" b="1" smtClean="0">
                <a:latin typeface="Times New Roman" charset="0"/>
              </a:rPr>
              <a:t>Clos</a:t>
            </a:r>
            <a:r>
              <a:rPr lang="en-US" sz="3600" b="1" smtClean="0">
                <a:latin typeface="Times New Roman" charset="0"/>
              </a:rPr>
              <a:t>ing </a:t>
            </a:r>
            <a:r>
              <a:rPr lang="en-US" sz="3600" b="1" dirty="0" smtClean="0">
                <a:latin typeface="Times New Roman" charset="0"/>
              </a:rPr>
              <a:t>Report</a:t>
            </a:r>
          </a:p>
          <a:p>
            <a:pPr>
              <a:lnSpc>
                <a:spcPct val="70000"/>
              </a:lnSpc>
              <a:defRPr/>
            </a:pPr>
            <a:endParaRPr lang="en-US" sz="2400" b="1" dirty="0">
              <a:latin typeface="Times New Roman" charset="0"/>
            </a:endParaRPr>
          </a:p>
          <a:p>
            <a:pPr>
              <a:lnSpc>
                <a:spcPct val="70000"/>
              </a:lnSpc>
              <a:defRPr/>
            </a:pPr>
            <a:r>
              <a:rPr lang="en-US" sz="2400" b="1" dirty="0" smtClean="0">
                <a:latin typeface="Times New Roman" charset="0"/>
              </a:rPr>
              <a:t>July 14-19, 2019</a:t>
            </a:r>
          </a:p>
          <a:p>
            <a:pPr eaLnBrk="1" fontAlgn="b" hangingPunct="1">
              <a:defRPr/>
            </a:pPr>
            <a:r>
              <a:rPr lang="en-US" sz="2400" dirty="0" smtClean="0"/>
              <a:t>Austria Congress Center</a:t>
            </a:r>
          </a:p>
          <a:p>
            <a:pPr eaLnBrk="1" fontAlgn="b" hangingPunct="1">
              <a:defRPr/>
            </a:pPr>
            <a:r>
              <a:rPr lang="en-US" sz="2400" b="1" dirty="0" smtClean="0"/>
              <a:t>Vienna, Austria</a:t>
            </a:r>
            <a:endParaRPr lang="en-US" sz="2400" b="1" dirty="0"/>
          </a:p>
        </p:txBody>
      </p:sp>
      <p:pic>
        <p:nvPicPr>
          <p:cNvPr id="2055" name="Picture 8"/>
          <p:cNvPicPr>
            <a:picLocks noChangeAspect="1" noChangeArrowheads="1"/>
          </p:cNvPicPr>
          <p:nvPr/>
        </p:nvPicPr>
        <p:blipFill>
          <a:blip r:embed="rId3"/>
          <a:srcRect/>
          <a:stretch>
            <a:fillRect/>
          </a:stretch>
        </p:blipFill>
        <p:spPr bwMode="auto">
          <a:xfrm>
            <a:off x="3141663" y="847725"/>
            <a:ext cx="2974975" cy="1466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10</a:t>
            </a:fld>
            <a:endParaRPr lang="en-US" altLang="en-US"/>
          </a:p>
        </p:txBody>
      </p:sp>
      <p:sp>
        <p:nvSpPr>
          <p:cNvPr id="2" name="Title 1">
            <a:extLst>
              <a:ext uri="{FF2B5EF4-FFF2-40B4-BE49-F238E27FC236}">
                <a16:creationId xmlns="" xmlns:a16="http://schemas.microsoft.com/office/drawing/2014/main" id="{0EF6351D-BB37-D545-9F45-F59941DE3732}"/>
              </a:ext>
            </a:extLst>
          </p:cNvPr>
          <p:cNvSpPr>
            <a:spLocks noGrp="1"/>
          </p:cNvSpPr>
          <p:nvPr>
            <p:ph type="ctrTitle"/>
          </p:nvPr>
        </p:nvSpPr>
        <p:spPr>
          <a:xfrm>
            <a:off x="1143000" y="687908"/>
            <a:ext cx="6858000" cy="766763"/>
          </a:xfrm>
        </p:spPr>
        <p:txBody>
          <a:bodyPr/>
          <a:lstStyle/>
          <a:p>
            <a:r>
              <a:rPr lang="en-US" sz="3600" dirty="0"/>
              <a:t>15.4md Sessions this Week</a:t>
            </a:r>
          </a:p>
        </p:txBody>
      </p:sp>
      <p:graphicFrame>
        <p:nvGraphicFramePr>
          <p:cNvPr id="9" name="Inhaltsplatzhalter 6">
            <a:extLst>
              <a:ext uri="{FF2B5EF4-FFF2-40B4-BE49-F238E27FC236}">
                <a16:creationId xmlns="" xmlns:a16="http://schemas.microsoft.com/office/drawing/2014/main" id="{D3891C38-90C8-B54C-BBB1-1790DCF9C03A}"/>
              </a:ext>
            </a:extLst>
          </p:cNvPr>
          <p:cNvGraphicFramePr>
            <a:graphicFrameLocks/>
          </p:cNvGraphicFramePr>
          <p:nvPr>
            <p:extLst>
              <p:ext uri="{D42A27DB-BD31-4B8C-83A1-F6EECF244321}">
                <p14:modId xmlns:p14="http://schemas.microsoft.com/office/powerpoint/2010/main" val="4002499066"/>
              </p:ext>
            </p:extLst>
          </p:nvPr>
        </p:nvGraphicFramePr>
        <p:xfrm>
          <a:off x="382191" y="1715467"/>
          <a:ext cx="8379618" cy="3427065"/>
        </p:xfrm>
        <a:graphic>
          <a:graphicData uri="http://schemas.openxmlformats.org/drawingml/2006/table">
            <a:tbl>
              <a:tblPr firstRow="1" firstCol="1" bandRow="1">
                <a:tableStyleId>{00A15C55-8517-42AA-B614-E9B94910E393}</a:tableStyleId>
              </a:tblPr>
              <a:tblGrid>
                <a:gridCol w="813779">
                  <a:extLst>
                    <a:ext uri="{9D8B030D-6E8A-4147-A177-3AD203B41FA5}">
                      <a16:colId xmlns="" xmlns:a16="http://schemas.microsoft.com/office/drawing/2014/main" val="20000"/>
                    </a:ext>
                  </a:extLst>
                </a:gridCol>
                <a:gridCol w="2034448">
                  <a:extLst>
                    <a:ext uri="{9D8B030D-6E8A-4147-A177-3AD203B41FA5}">
                      <a16:colId xmlns="" xmlns:a16="http://schemas.microsoft.com/office/drawing/2014/main" val="20001"/>
                    </a:ext>
                  </a:extLst>
                </a:gridCol>
                <a:gridCol w="1871693">
                  <a:extLst>
                    <a:ext uri="{9D8B030D-6E8A-4147-A177-3AD203B41FA5}">
                      <a16:colId xmlns="" xmlns:a16="http://schemas.microsoft.com/office/drawing/2014/main" val="20002"/>
                    </a:ext>
                  </a:extLst>
                </a:gridCol>
                <a:gridCol w="1841945">
                  <a:extLst>
                    <a:ext uri="{9D8B030D-6E8A-4147-A177-3AD203B41FA5}">
                      <a16:colId xmlns="" xmlns:a16="http://schemas.microsoft.com/office/drawing/2014/main" val="20003"/>
                    </a:ext>
                  </a:extLst>
                </a:gridCol>
                <a:gridCol w="1817753">
                  <a:extLst>
                    <a:ext uri="{9D8B030D-6E8A-4147-A177-3AD203B41FA5}">
                      <a16:colId xmlns="" xmlns:a16="http://schemas.microsoft.com/office/drawing/2014/main" val="20004"/>
                    </a:ext>
                  </a:extLst>
                </a:gridCol>
              </a:tblGrid>
              <a:tr h="500985">
                <a:tc>
                  <a:txBody>
                    <a:bodyPr/>
                    <a:lstStyle/>
                    <a:p>
                      <a:endParaRPr lang="en-US" dirty="0"/>
                    </a:p>
                  </a:txBody>
                  <a:tcPr/>
                </a:tc>
                <a:tc>
                  <a:txBody>
                    <a:bodyPr/>
                    <a:lstStyle/>
                    <a:p>
                      <a:r>
                        <a:rPr lang="en-US" dirty="0"/>
                        <a:t>Monday</a:t>
                      </a:r>
                    </a:p>
                  </a:txBody>
                  <a:tcPr/>
                </a:tc>
                <a:tc>
                  <a:txBody>
                    <a:bodyPr/>
                    <a:lstStyle/>
                    <a:p>
                      <a:r>
                        <a:rPr lang="en-US" dirty="0"/>
                        <a:t>Tuesday</a:t>
                      </a:r>
                    </a:p>
                  </a:txBody>
                  <a:tcPr/>
                </a:tc>
                <a:tc>
                  <a:txBody>
                    <a:bodyPr/>
                    <a:lstStyle/>
                    <a:p>
                      <a:r>
                        <a:rPr lang="en-US" dirty="0"/>
                        <a:t>Wednesday</a:t>
                      </a:r>
                    </a:p>
                  </a:txBody>
                  <a:tcPr/>
                </a:tc>
                <a:tc>
                  <a:txBody>
                    <a:bodyPr/>
                    <a:lstStyle/>
                    <a:p>
                      <a:r>
                        <a:rPr lang="en-US" dirty="0"/>
                        <a:t>Thursday</a:t>
                      </a:r>
                    </a:p>
                  </a:txBody>
                  <a:tcPr/>
                </a:tc>
                <a:extLst>
                  <a:ext uri="{0D108BD9-81ED-4DB2-BD59-A6C34878D82A}">
                    <a16:rowId xmlns="" xmlns:a16="http://schemas.microsoft.com/office/drawing/2014/main" val="10000"/>
                  </a:ext>
                </a:extLst>
              </a:tr>
              <a:tr h="370840">
                <a:tc>
                  <a:txBody>
                    <a:bodyPr/>
                    <a:lstStyle/>
                    <a:p>
                      <a:r>
                        <a:rPr lang="en-US" dirty="0"/>
                        <a:t>AM 1</a:t>
                      </a:r>
                    </a:p>
                  </a:txBody>
                  <a:tcPr/>
                </a:tc>
                <a:tc>
                  <a:txBody>
                    <a:bodyPr/>
                    <a:lstStyle/>
                    <a:p>
                      <a:pPr algn="ctr"/>
                      <a:endParaRPr lang="en-US" dirty="0"/>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Project Session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Hall K1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Project Session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Hall K1</a:t>
                      </a:r>
                    </a:p>
                  </a:txBody>
                  <a:tcPr/>
                </a:tc>
                <a:extLst>
                  <a:ext uri="{0D108BD9-81ED-4DB2-BD59-A6C34878D82A}">
                    <a16:rowId xmlns="" xmlns:a16="http://schemas.microsoft.com/office/drawing/2014/main" val="10001"/>
                  </a:ext>
                </a:extLst>
              </a:tr>
              <a:tr h="455265">
                <a:tc>
                  <a:txBody>
                    <a:bodyPr/>
                    <a:lstStyle/>
                    <a:p>
                      <a:r>
                        <a:rPr lang="en-US" dirty="0"/>
                        <a:t>AM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Opening Plenary</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Hall K1 </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Project Session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Hall K1</a:t>
                      </a:r>
                    </a:p>
                  </a:txBody>
                  <a:tcPr/>
                </a:tc>
                <a:tc>
                  <a:txBody>
                    <a:bodyPr/>
                    <a:lstStyle/>
                    <a:p>
                      <a:pPr algn="ctr"/>
                      <a:r>
                        <a:rPr lang="en-US" dirty="0"/>
                        <a:t>Midweek Plenary Hall K1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 xmlns:a16="http://schemas.microsoft.com/office/drawing/2014/main" val="10002"/>
                  </a:ext>
                </a:extLst>
              </a:tr>
              <a:tr h="0">
                <a:tc>
                  <a:txBody>
                    <a:bodyPr/>
                    <a:lstStyle/>
                    <a:p>
                      <a:r>
                        <a:rPr lang="en-US"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 xmlns:a16="http://schemas.microsoft.com/office/drawing/2014/main" val="10003"/>
                  </a:ext>
                </a:extLst>
              </a:tr>
              <a:tr h="370840">
                <a:tc>
                  <a:txBody>
                    <a:bodyPr/>
                    <a:lstStyle/>
                    <a:p>
                      <a:r>
                        <a:rPr lang="en-US" dirty="0"/>
                        <a:t>PM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Project Session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Hall K1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Project Session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mn-lt"/>
                          <a:ea typeface="+mn-ea"/>
                          <a:cs typeface="+mn-cs"/>
                        </a:rPr>
                        <a:t>Hall K1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 xmlns:a16="http://schemas.microsoft.com/office/drawing/2014/main" val="10004"/>
                  </a:ext>
                </a:extLst>
              </a:tr>
              <a:tr h="370840">
                <a:tc>
                  <a:txBody>
                    <a:bodyPr/>
                    <a:lstStyle/>
                    <a:p>
                      <a:endParaRPr lang="en-US" dirty="0"/>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dirty="0"/>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6:30pm Closing Plenary Hall K1</a:t>
                      </a:r>
                    </a:p>
                  </a:txBody>
                  <a:tcPr/>
                </a:tc>
                <a:extLst>
                  <a:ext uri="{0D108BD9-81ED-4DB2-BD59-A6C34878D82A}">
                    <a16:rowId xmlns="" xmlns:a16="http://schemas.microsoft.com/office/drawing/2014/main" val="659643591"/>
                  </a:ext>
                </a:extLst>
              </a:tr>
            </a:tbl>
          </a:graphicData>
        </a:graphic>
      </p:graphicFrame>
      <p:sp>
        <p:nvSpPr>
          <p:cNvPr id="3" name="TextBox 2">
            <a:extLst>
              <a:ext uri="{FF2B5EF4-FFF2-40B4-BE49-F238E27FC236}">
                <a16:creationId xmlns="" xmlns:a16="http://schemas.microsoft.com/office/drawing/2014/main" id="{43695B29-5A45-4944-8BB9-523EF2AE72E2}"/>
              </a:ext>
            </a:extLst>
          </p:cNvPr>
          <p:cNvSpPr txBox="1"/>
          <p:nvPr/>
        </p:nvSpPr>
        <p:spPr>
          <a:xfrm>
            <a:off x="1648918" y="5366479"/>
            <a:ext cx="184731" cy="276999"/>
          </a:xfrm>
          <a:prstGeom prst="rect">
            <a:avLst/>
          </a:prstGeom>
          <a:noFill/>
        </p:spPr>
        <p:txBody>
          <a:bodyPr wrap="none" rtlCol="0">
            <a:spAutoFit/>
          </a:bodyPr>
          <a:lstStyle/>
          <a:p>
            <a:endParaRPr lang="en-US" dirty="0"/>
          </a:p>
        </p:txBody>
      </p:sp>
      <p:sp>
        <p:nvSpPr>
          <p:cNvPr id="7" name="Date Placeholder 3">
            <a:extLst>
              <a:ext uri="{FF2B5EF4-FFF2-40B4-BE49-F238E27FC236}">
                <a16:creationId xmlns="" xmlns:a16="http://schemas.microsoft.com/office/drawing/2014/main" id="{9C34C6DE-9B42-E743-AED8-525A67D1316F}"/>
              </a:ext>
            </a:extLst>
          </p:cNvPr>
          <p:cNvSpPr>
            <a:spLocks noGrp="1"/>
          </p:cNvSpPr>
          <p:nvPr>
            <p:ph type="dt" sz="half" idx="10"/>
          </p:nvPr>
        </p:nvSpPr>
        <p:spPr>
          <a:xfrm>
            <a:off x="762000" y="295304"/>
            <a:ext cx="1600200" cy="215444"/>
          </a:xfrm>
        </p:spPr>
        <p:txBody>
          <a:bodyPr/>
          <a:lstStyle/>
          <a:p>
            <a:r>
              <a:rPr lang="en-US" altLang="en-US" smtClean="0"/>
              <a:t>July 2019</a:t>
            </a:r>
            <a:endParaRPr lang="en-US" altLang="en-US" dirty="0"/>
          </a:p>
        </p:txBody>
      </p:sp>
      <p:sp>
        <p:nvSpPr>
          <p:cNvPr id="4" name="Footer Placeholder 3"/>
          <p:cNvSpPr>
            <a:spLocks noGrp="1"/>
          </p:cNvSpPr>
          <p:nvPr>
            <p:ph type="ftr" sz="quarter" idx="11"/>
          </p:nvPr>
        </p:nvSpPr>
        <p:spPr/>
        <p:txBody>
          <a:bodyPr/>
          <a:lstStyle/>
          <a:p>
            <a:pPr>
              <a:defRPr/>
            </a:pPr>
            <a:r>
              <a:rPr lang="en-US" smtClean="0"/>
              <a:t>Robert F. Heile, Decawave</a:t>
            </a:r>
            <a:endParaRPr lang="en-US"/>
          </a:p>
        </p:txBody>
      </p:sp>
    </p:spTree>
    <p:extLst>
      <p:ext uri="{BB962C8B-B14F-4D97-AF65-F5344CB8AC3E}">
        <p14:creationId xmlns:p14="http://schemas.microsoft.com/office/powerpoint/2010/main" val="8017019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Agenda </a:t>
            </a:r>
          </a:p>
        </p:txBody>
      </p:sp>
      <p:sp>
        <p:nvSpPr>
          <p:cNvPr id="3" name="Content Placeholder 2">
            <a:extLst>
              <a:ext uri="{FF2B5EF4-FFF2-40B4-BE49-F238E27FC236}">
                <a16:creationId xmlns="" xmlns:a16="http://schemas.microsoft.com/office/drawing/2014/main" id="{013A6DFD-44CA-5E41-B856-D1F1ED547912}"/>
              </a:ext>
            </a:extLst>
          </p:cNvPr>
          <p:cNvSpPr>
            <a:spLocks noGrp="1"/>
          </p:cNvSpPr>
          <p:nvPr>
            <p:ph idx="1"/>
          </p:nvPr>
        </p:nvSpPr>
        <p:spPr>
          <a:xfrm>
            <a:off x="681318" y="1219200"/>
            <a:ext cx="7772400" cy="4572000"/>
          </a:xfrm>
        </p:spPr>
        <p:txBody>
          <a:bodyPr/>
          <a:lstStyle/>
          <a:p>
            <a:r>
              <a:rPr lang="en-US" sz="2800" dirty="0"/>
              <a:t>Opening Session</a:t>
            </a:r>
          </a:p>
          <a:p>
            <a:pPr lvl="1"/>
            <a:r>
              <a:rPr lang="en-US" sz="2400" dirty="0"/>
              <a:t>Call for Patents</a:t>
            </a:r>
          </a:p>
          <a:p>
            <a:pPr lvl="1"/>
            <a:r>
              <a:rPr lang="en-US" sz="2400" dirty="0"/>
              <a:t>Review minutes and approve minutes from last Face to Face. </a:t>
            </a:r>
          </a:p>
          <a:p>
            <a:pPr lvl="1"/>
            <a:r>
              <a:rPr lang="en-US" sz="2400" dirty="0"/>
              <a:t>Approve CRG Minutes </a:t>
            </a:r>
          </a:p>
          <a:p>
            <a:pPr lvl="1"/>
            <a:r>
              <a:rPr lang="en-US" sz="2400" dirty="0"/>
              <a:t>Results of LB158 (audited)</a:t>
            </a:r>
          </a:p>
          <a:p>
            <a:pPr marL="857250" lvl="2" indent="0">
              <a:buNone/>
            </a:pPr>
            <a:endParaRPr lang="en-US" sz="2000" dirty="0"/>
          </a:p>
          <a:p>
            <a:pPr marL="457200" lvl="1" indent="0">
              <a:buNone/>
            </a:pPr>
            <a:endParaRPr lang="en-US" sz="2400" dirty="0"/>
          </a:p>
          <a:p>
            <a:pPr lvl="1"/>
            <a:endParaRPr lang="en-US" sz="2400" dirty="0"/>
          </a:p>
          <a:p>
            <a:pPr lvl="1"/>
            <a:endParaRPr lang="en-US" sz="2400" dirty="0"/>
          </a:p>
          <a:p>
            <a:pPr marL="457200" lvl="1" indent="0">
              <a:buNone/>
            </a:pPr>
            <a:endParaRPr lang="en-US" sz="2400" dirty="0"/>
          </a:p>
          <a:p>
            <a:pPr marL="457200" lvl="1" indent="0">
              <a:buNone/>
            </a:pPr>
            <a:endParaRPr lang="en-US" sz="2400" dirty="0"/>
          </a:p>
          <a:p>
            <a:pPr marL="457200" lvl="1" indent="0">
              <a:buNone/>
            </a:pPr>
            <a:endParaRPr lang="en-US" sz="1800" dirty="0"/>
          </a:p>
          <a:p>
            <a:endParaRPr lang="en-US" sz="2000" dirty="0"/>
          </a:p>
        </p:txBody>
      </p:sp>
      <p:sp>
        <p:nvSpPr>
          <p:cNvPr id="6" name="Slide Number Placeholder 5">
            <a:extLst>
              <a:ext uri="{FF2B5EF4-FFF2-40B4-BE49-F238E27FC236}">
                <a16:creationId xmlns=""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11</a:t>
            </a:fld>
            <a:endParaRPr lang="en-US" altLang="en-US"/>
          </a:p>
        </p:txBody>
      </p:sp>
      <p:sp>
        <p:nvSpPr>
          <p:cNvPr id="7" name="Date Placeholder 3">
            <a:extLst>
              <a:ext uri="{FF2B5EF4-FFF2-40B4-BE49-F238E27FC236}">
                <a16:creationId xmlns="" xmlns:a16="http://schemas.microsoft.com/office/drawing/2014/main" id="{DAF56444-D302-6049-B1E7-C2F2123027F6}"/>
              </a:ext>
            </a:extLst>
          </p:cNvPr>
          <p:cNvSpPr>
            <a:spLocks noGrp="1"/>
          </p:cNvSpPr>
          <p:nvPr>
            <p:ph type="dt" sz="half" idx="4294967295"/>
          </p:nvPr>
        </p:nvSpPr>
        <p:spPr>
          <a:xfrm>
            <a:off x="685800" y="378281"/>
            <a:ext cx="1600200" cy="215444"/>
          </a:xfrm>
        </p:spPr>
        <p:txBody>
          <a:bodyPr/>
          <a:lstStyle/>
          <a:p>
            <a:r>
              <a:rPr lang="en-US" altLang="en-US" smtClean="0"/>
              <a:t>July 2019</a:t>
            </a:r>
            <a:endParaRPr lang="en-US" altLang="en-US" dirty="0"/>
          </a:p>
        </p:txBody>
      </p:sp>
      <p:sp>
        <p:nvSpPr>
          <p:cNvPr id="4" name="Rectangle 2">
            <a:extLst>
              <a:ext uri="{FF2B5EF4-FFF2-40B4-BE49-F238E27FC236}">
                <a16:creationId xmlns="" xmlns:a16="http://schemas.microsoft.com/office/drawing/2014/main" id="{D7DE76A3-8B3F-EA47-A089-AEF241A37A6C}"/>
              </a:ext>
            </a:extLst>
          </p:cNvPr>
          <p:cNvSpPr>
            <a:spLocks noChangeArrowheads="1"/>
          </p:cNvSpPr>
          <p:nvPr/>
        </p:nvSpPr>
        <p:spPr bwMode="auto">
          <a:xfrm>
            <a:off x="-42582" y="875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9" name="Table 8">
            <a:extLst>
              <a:ext uri="{FF2B5EF4-FFF2-40B4-BE49-F238E27FC236}">
                <a16:creationId xmlns="" xmlns:a16="http://schemas.microsoft.com/office/drawing/2014/main" id="{22183AED-6934-0841-9743-44F516EA8A17}"/>
              </a:ext>
            </a:extLst>
          </p:cNvPr>
          <p:cNvGraphicFramePr>
            <a:graphicFrameLocks noGrp="1"/>
          </p:cNvGraphicFramePr>
          <p:nvPr>
            <p:extLst>
              <p:ext uri="{D42A27DB-BD31-4B8C-83A1-F6EECF244321}">
                <p14:modId xmlns:p14="http://schemas.microsoft.com/office/powerpoint/2010/main" val="3162386444"/>
              </p:ext>
            </p:extLst>
          </p:nvPr>
        </p:nvGraphicFramePr>
        <p:xfrm>
          <a:off x="1190399" y="3872887"/>
          <a:ext cx="6096000" cy="2219960"/>
        </p:xfrm>
        <a:graphic>
          <a:graphicData uri="http://schemas.openxmlformats.org/drawingml/2006/table">
            <a:tbl>
              <a:tblPr firstRow="1" bandRow="1">
                <a:tableStyleId>{5C22544A-7EE6-4342-B048-85BDC9FD1C3A}</a:tableStyleId>
              </a:tblPr>
              <a:tblGrid>
                <a:gridCol w="3048000">
                  <a:extLst>
                    <a:ext uri="{9D8B030D-6E8A-4147-A177-3AD203B41FA5}">
                      <a16:colId xmlns="" xmlns:a16="http://schemas.microsoft.com/office/drawing/2014/main" val="106656212"/>
                    </a:ext>
                  </a:extLst>
                </a:gridCol>
                <a:gridCol w="3048000">
                  <a:extLst>
                    <a:ext uri="{9D8B030D-6E8A-4147-A177-3AD203B41FA5}">
                      <a16:colId xmlns="" xmlns:a16="http://schemas.microsoft.com/office/drawing/2014/main" val="856766449"/>
                    </a:ext>
                  </a:extLst>
                </a:gridCol>
              </a:tblGrid>
              <a:tr h="370840">
                <a:tc>
                  <a:txBody>
                    <a:bodyPr/>
                    <a:lstStyle/>
                    <a:p>
                      <a:r>
                        <a:rPr lang="en-US" dirty="0"/>
                        <a:t>VOTER POOL</a:t>
                      </a:r>
                    </a:p>
                  </a:txBody>
                  <a:tcPr/>
                </a:tc>
                <a:tc>
                  <a:txBody>
                    <a:bodyPr/>
                    <a:lstStyle/>
                    <a:p>
                      <a:r>
                        <a:rPr lang="en-US" dirty="0"/>
                        <a:t>98</a:t>
                      </a:r>
                    </a:p>
                  </a:txBody>
                  <a:tcPr/>
                </a:tc>
                <a:extLst>
                  <a:ext uri="{0D108BD9-81ED-4DB2-BD59-A6C34878D82A}">
                    <a16:rowId xmlns="" xmlns:a16="http://schemas.microsoft.com/office/drawing/2014/main" val="3616388979"/>
                  </a:ext>
                </a:extLst>
              </a:tr>
              <a:tr h="370840">
                <a:tc>
                  <a:txBody>
                    <a:bodyPr/>
                    <a:lstStyle/>
                    <a:p>
                      <a:r>
                        <a:rPr lang="en-US" dirty="0"/>
                        <a:t>Voted </a:t>
                      </a:r>
                    </a:p>
                  </a:txBody>
                  <a:tcPr/>
                </a:tc>
                <a:tc>
                  <a:txBody>
                    <a:bodyPr/>
                    <a:lstStyle/>
                    <a:p>
                      <a:r>
                        <a:rPr lang="en-US" dirty="0"/>
                        <a:t>58</a:t>
                      </a:r>
                    </a:p>
                  </a:txBody>
                  <a:tcPr/>
                </a:tc>
                <a:extLst>
                  <a:ext uri="{0D108BD9-81ED-4DB2-BD59-A6C34878D82A}">
                    <a16:rowId xmlns="" xmlns:a16="http://schemas.microsoft.com/office/drawing/2014/main" val="572555286"/>
                  </a:ext>
                </a:extLst>
              </a:tr>
              <a:tr h="370840">
                <a:tc>
                  <a:txBody>
                    <a:bodyPr/>
                    <a:lstStyle/>
                    <a:p>
                      <a:r>
                        <a:rPr lang="en-US" dirty="0"/>
                        <a:t>YES</a:t>
                      </a:r>
                    </a:p>
                  </a:txBody>
                  <a:tcPr/>
                </a:tc>
                <a:tc>
                  <a:txBody>
                    <a:bodyPr/>
                    <a:lstStyle/>
                    <a:p>
                      <a:r>
                        <a:rPr lang="en-US" dirty="0"/>
                        <a:t>48</a:t>
                      </a:r>
                    </a:p>
                  </a:txBody>
                  <a:tcPr/>
                </a:tc>
                <a:extLst>
                  <a:ext uri="{0D108BD9-81ED-4DB2-BD59-A6C34878D82A}">
                    <a16:rowId xmlns="" xmlns:a16="http://schemas.microsoft.com/office/drawing/2014/main" val="3961005247"/>
                  </a:ext>
                </a:extLst>
              </a:tr>
              <a:tr h="370840">
                <a:tc>
                  <a:txBody>
                    <a:bodyPr/>
                    <a:lstStyle/>
                    <a:p>
                      <a:r>
                        <a:rPr lang="en-US" dirty="0"/>
                        <a:t>Abstain</a:t>
                      </a:r>
                    </a:p>
                  </a:txBody>
                  <a:tcPr/>
                </a:tc>
                <a:tc>
                  <a:txBody>
                    <a:bodyPr/>
                    <a:lstStyle/>
                    <a:p>
                      <a:r>
                        <a:rPr lang="en-US" dirty="0"/>
                        <a:t>6</a:t>
                      </a:r>
                    </a:p>
                  </a:txBody>
                  <a:tcPr/>
                </a:tc>
                <a:extLst>
                  <a:ext uri="{0D108BD9-81ED-4DB2-BD59-A6C34878D82A}">
                    <a16:rowId xmlns="" xmlns:a16="http://schemas.microsoft.com/office/drawing/2014/main" val="2322914959"/>
                  </a:ext>
                </a:extLst>
              </a:tr>
              <a:tr h="370840">
                <a:tc>
                  <a:txBody>
                    <a:bodyPr/>
                    <a:lstStyle/>
                    <a:p>
                      <a:r>
                        <a:rPr lang="en-US" dirty="0"/>
                        <a:t>No</a:t>
                      </a:r>
                    </a:p>
                  </a:txBody>
                  <a:tcPr/>
                </a:tc>
                <a:tc>
                  <a:txBody>
                    <a:bodyPr/>
                    <a:lstStyle/>
                    <a:p>
                      <a:r>
                        <a:rPr lang="en-US" dirty="0"/>
                        <a:t>4</a:t>
                      </a:r>
                    </a:p>
                  </a:txBody>
                  <a:tcPr/>
                </a:tc>
                <a:extLst>
                  <a:ext uri="{0D108BD9-81ED-4DB2-BD59-A6C34878D82A}">
                    <a16:rowId xmlns="" xmlns:a16="http://schemas.microsoft.com/office/drawing/2014/main" val="2956733522"/>
                  </a:ext>
                </a:extLst>
              </a:tr>
              <a:tr h="292713">
                <a:tc gridSpan="2">
                  <a:txBody>
                    <a:bodyPr/>
                    <a:lstStyle/>
                    <a:p>
                      <a:r>
                        <a:rPr lang="en-US" dirty="0"/>
                        <a:t>Ballot Passes</a:t>
                      </a:r>
                    </a:p>
                  </a:txBody>
                  <a:tcPr/>
                </a:tc>
                <a:tc hMerge="1">
                  <a:txBody>
                    <a:bodyPr/>
                    <a:lstStyle/>
                    <a:p>
                      <a:endParaRPr lang="en-US" dirty="0"/>
                    </a:p>
                  </a:txBody>
                  <a:tcPr/>
                </a:tc>
                <a:extLst>
                  <a:ext uri="{0D108BD9-81ED-4DB2-BD59-A6C34878D82A}">
                    <a16:rowId xmlns="" xmlns:a16="http://schemas.microsoft.com/office/drawing/2014/main" val="2127657442"/>
                  </a:ext>
                </a:extLst>
              </a:tr>
            </a:tbl>
          </a:graphicData>
        </a:graphic>
      </p:graphicFrame>
      <p:sp>
        <p:nvSpPr>
          <p:cNvPr id="5" name="Footer Placeholder 4"/>
          <p:cNvSpPr>
            <a:spLocks noGrp="1"/>
          </p:cNvSpPr>
          <p:nvPr>
            <p:ph type="ftr" sz="quarter" idx="11"/>
          </p:nvPr>
        </p:nvSpPr>
        <p:spPr/>
        <p:txBody>
          <a:bodyPr/>
          <a:lstStyle/>
          <a:p>
            <a:r>
              <a:rPr lang="en-US" altLang="en-US" smtClean="0"/>
              <a:t>Robert F. Heile, Decawave</a:t>
            </a:r>
            <a:endParaRPr lang="en-US" altLang="en-US"/>
          </a:p>
        </p:txBody>
      </p:sp>
    </p:spTree>
    <p:extLst>
      <p:ext uri="{BB962C8B-B14F-4D97-AF65-F5344CB8AC3E}">
        <p14:creationId xmlns:p14="http://schemas.microsoft.com/office/powerpoint/2010/main" val="12518484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FB863C3-0D1C-AA46-A17A-C3830B10FD06}"/>
              </a:ext>
            </a:extLst>
          </p:cNvPr>
          <p:cNvSpPr>
            <a:spLocks noGrp="1"/>
          </p:cNvSpPr>
          <p:nvPr>
            <p:ph type="title" idx="4294967295"/>
          </p:nvPr>
        </p:nvSpPr>
        <p:spPr>
          <a:xfrm>
            <a:off x="643218" y="238380"/>
            <a:ext cx="7772400" cy="1066800"/>
          </a:xfrm>
        </p:spPr>
        <p:txBody>
          <a:bodyPr/>
          <a:lstStyle/>
          <a:p>
            <a:r>
              <a:rPr lang="en-US" dirty="0"/>
              <a:t>Agenda </a:t>
            </a:r>
          </a:p>
        </p:txBody>
      </p:sp>
      <p:sp>
        <p:nvSpPr>
          <p:cNvPr id="3" name="Content Placeholder 2">
            <a:extLst>
              <a:ext uri="{FF2B5EF4-FFF2-40B4-BE49-F238E27FC236}">
                <a16:creationId xmlns="" xmlns:a16="http://schemas.microsoft.com/office/drawing/2014/main" id="{013A6DFD-44CA-5E41-B856-D1F1ED547912}"/>
              </a:ext>
            </a:extLst>
          </p:cNvPr>
          <p:cNvSpPr>
            <a:spLocks noGrp="1"/>
          </p:cNvSpPr>
          <p:nvPr>
            <p:ph idx="1"/>
          </p:nvPr>
        </p:nvSpPr>
        <p:spPr>
          <a:xfrm>
            <a:off x="681318" y="1219200"/>
            <a:ext cx="7772400" cy="4572000"/>
          </a:xfrm>
        </p:spPr>
        <p:txBody>
          <a:bodyPr/>
          <a:lstStyle/>
          <a:p>
            <a:r>
              <a:rPr lang="en-US" sz="2800" dirty="0"/>
              <a:t>Opening Session </a:t>
            </a:r>
          </a:p>
          <a:p>
            <a:pPr lvl="1"/>
            <a:r>
              <a:rPr lang="en-US" sz="2400" dirty="0"/>
              <a:t>Total Comments</a:t>
            </a:r>
          </a:p>
          <a:p>
            <a:pPr marL="457200" lvl="1" indent="0">
              <a:buNone/>
            </a:pPr>
            <a:endParaRPr lang="en-US" sz="2400" dirty="0"/>
          </a:p>
          <a:p>
            <a:pPr lvl="1"/>
            <a:endParaRPr lang="en-US" sz="2400" dirty="0"/>
          </a:p>
          <a:p>
            <a:pPr lvl="1"/>
            <a:endParaRPr lang="en-US" sz="2400" dirty="0"/>
          </a:p>
          <a:p>
            <a:pPr marL="457200" lvl="1" indent="0">
              <a:buNone/>
            </a:pPr>
            <a:endParaRPr lang="en-US" sz="2400" dirty="0"/>
          </a:p>
          <a:p>
            <a:pPr marL="457200" lvl="1" indent="0">
              <a:buNone/>
            </a:pPr>
            <a:endParaRPr lang="en-US" sz="2400" dirty="0"/>
          </a:p>
          <a:p>
            <a:pPr lvl="1"/>
            <a:r>
              <a:rPr lang="en-US" sz="2400" dirty="0"/>
              <a:t>Total Comments</a:t>
            </a:r>
          </a:p>
          <a:p>
            <a:pPr lvl="1"/>
            <a:r>
              <a:rPr lang="en-US" sz="2400" dirty="0"/>
              <a:t>Schedule for Week</a:t>
            </a:r>
          </a:p>
          <a:p>
            <a:pPr lvl="1"/>
            <a:r>
              <a:rPr lang="en-US" sz="2400" dirty="0"/>
              <a:t>Review Comments</a:t>
            </a:r>
          </a:p>
          <a:p>
            <a:pPr lvl="1"/>
            <a:endParaRPr lang="en-US" sz="2400" dirty="0"/>
          </a:p>
        </p:txBody>
      </p:sp>
      <p:sp>
        <p:nvSpPr>
          <p:cNvPr id="6" name="Slide Number Placeholder 5">
            <a:extLst>
              <a:ext uri="{FF2B5EF4-FFF2-40B4-BE49-F238E27FC236}">
                <a16:creationId xmlns=""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12</a:t>
            </a:fld>
            <a:endParaRPr lang="en-US" altLang="en-US"/>
          </a:p>
        </p:txBody>
      </p:sp>
      <p:sp>
        <p:nvSpPr>
          <p:cNvPr id="7" name="Date Placeholder 3">
            <a:extLst>
              <a:ext uri="{FF2B5EF4-FFF2-40B4-BE49-F238E27FC236}">
                <a16:creationId xmlns="" xmlns:a16="http://schemas.microsoft.com/office/drawing/2014/main" id="{DAF56444-D302-6049-B1E7-C2F2123027F6}"/>
              </a:ext>
            </a:extLst>
          </p:cNvPr>
          <p:cNvSpPr>
            <a:spLocks noGrp="1"/>
          </p:cNvSpPr>
          <p:nvPr>
            <p:ph type="dt" sz="half" idx="4294967295"/>
          </p:nvPr>
        </p:nvSpPr>
        <p:spPr>
          <a:xfrm>
            <a:off x="685800" y="378281"/>
            <a:ext cx="1600200" cy="215444"/>
          </a:xfrm>
        </p:spPr>
        <p:txBody>
          <a:bodyPr/>
          <a:lstStyle/>
          <a:p>
            <a:r>
              <a:rPr lang="en-US" altLang="en-US" smtClean="0"/>
              <a:t>July 2019</a:t>
            </a:r>
            <a:endParaRPr lang="en-US" altLang="en-US" dirty="0"/>
          </a:p>
        </p:txBody>
      </p:sp>
      <p:sp>
        <p:nvSpPr>
          <p:cNvPr id="4" name="Rectangle 2">
            <a:extLst>
              <a:ext uri="{FF2B5EF4-FFF2-40B4-BE49-F238E27FC236}">
                <a16:creationId xmlns="" xmlns:a16="http://schemas.microsoft.com/office/drawing/2014/main" id="{D7DE76A3-8B3F-EA47-A089-AEF241A37A6C}"/>
              </a:ext>
            </a:extLst>
          </p:cNvPr>
          <p:cNvSpPr>
            <a:spLocks noChangeArrowheads="1"/>
          </p:cNvSpPr>
          <p:nvPr/>
        </p:nvSpPr>
        <p:spPr bwMode="auto">
          <a:xfrm>
            <a:off x="-42582" y="875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Table 4">
            <a:extLst>
              <a:ext uri="{FF2B5EF4-FFF2-40B4-BE49-F238E27FC236}">
                <a16:creationId xmlns="" xmlns:a16="http://schemas.microsoft.com/office/drawing/2014/main" id="{E572724E-1A47-EE40-A6D3-F5E4F19B391A}"/>
              </a:ext>
            </a:extLst>
          </p:cNvPr>
          <p:cNvGraphicFramePr>
            <a:graphicFrameLocks noGrp="1"/>
          </p:cNvGraphicFramePr>
          <p:nvPr>
            <p:extLst>
              <p:ext uri="{D42A27DB-BD31-4B8C-83A1-F6EECF244321}">
                <p14:modId xmlns:p14="http://schemas.microsoft.com/office/powerpoint/2010/main" val="3684917493"/>
              </p:ext>
            </p:extLst>
          </p:nvPr>
        </p:nvGraphicFramePr>
        <p:xfrm>
          <a:off x="1144588" y="2286000"/>
          <a:ext cx="6400800" cy="1828800"/>
        </p:xfrm>
        <a:graphic>
          <a:graphicData uri="http://schemas.openxmlformats.org/drawingml/2006/table">
            <a:tbl>
              <a:tblPr firstRow="1" bandRow="1">
                <a:tableStyleId>{5C22544A-7EE6-4342-B048-85BDC9FD1C3A}</a:tableStyleId>
              </a:tblPr>
              <a:tblGrid>
                <a:gridCol w="1600200">
                  <a:extLst>
                    <a:ext uri="{9D8B030D-6E8A-4147-A177-3AD203B41FA5}">
                      <a16:colId xmlns="" xmlns:a16="http://schemas.microsoft.com/office/drawing/2014/main" val="2581997784"/>
                    </a:ext>
                  </a:extLst>
                </a:gridCol>
                <a:gridCol w="1600200">
                  <a:extLst>
                    <a:ext uri="{9D8B030D-6E8A-4147-A177-3AD203B41FA5}">
                      <a16:colId xmlns="" xmlns:a16="http://schemas.microsoft.com/office/drawing/2014/main" val="2530387311"/>
                    </a:ext>
                  </a:extLst>
                </a:gridCol>
                <a:gridCol w="1600200">
                  <a:extLst>
                    <a:ext uri="{9D8B030D-6E8A-4147-A177-3AD203B41FA5}">
                      <a16:colId xmlns="" xmlns:a16="http://schemas.microsoft.com/office/drawing/2014/main" val="1381782751"/>
                    </a:ext>
                  </a:extLst>
                </a:gridCol>
                <a:gridCol w="1600200">
                  <a:extLst>
                    <a:ext uri="{9D8B030D-6E8A-4147-A177-3AD203B41FA5}">
                      <a16:colId xmlns="" xmlns:a16="http://schemas.microsoft.com/office/drawing/2014/main" val="1282572024"/>
                    </a:ext>
                  </a:extLst>
                </a:gridCol>
              </a:tblGrid>
              <a:tr h="141642">
                <a:tc>
                  <a:txBody>
                    <a:bodyPr/>
                    <a:lstStyle/>
                    <a:p>
                      <a:endParaRPr lang="en-US" dirty="0"/>
                    </a:p>
                  </a:txBody>
                  <a:tcPr/>
                </a:tc>
                <a:tc>
                  <a:txBody>
                    <a:bodyPr/>
                    <a:lstStyle/>
                    <a:p>
                      <a:r>
                        <a:rPr lang="en-US" dirty="0">
                          <a:solidFill>
                            <a:schemeClr val="tx1"/>
                          </a:solidFill>
                        </a:rPr>
                        <a:t>EDITORIAL</a:t>
                      </a:r>
                    </a:p>
                  </a:txBody>
                  <a:tcPr/>
                </a:tc>
                <a:tc>
                  <a:txBody>
                    <a:bodyPr/>
                    <a:lstStyle/>
                    <a:p>
                      <a:r>
                        <a:rPr lang="en-US" dirty="0">
                          <a:solidFill>
                            <a:schemeClr val="tx1"/>
                          </a:solidFill>
                        </a:rPr>
                        <a:t>TECHNICAL</a:t>
                      </a:r>
                    </a:p>
                  </a:txBody>
                  <a:tcPr/>
                </a:tc>
                <a:tc>
                  <a:txBody>
                    <a:bodyPr/>
                    <a:lstStyle/>
                    <a:p>
                      <a:r>
                        <a:rPr lang="en-US" dirty="0">
                          <a:solidFill>
                            <a:schemeClr val="tx1"/>
                          </a:solidFill>
                        </a:rPr>
                        <a:t>OPEN</a:t>
                      </a:r>
                    </a:p>
                  </a:txBody>
                  <a:tcPr/>
                </a:tc>
                <a:extLst>
                  <a:ext uri="{0D108BD9-81ED-4DB2-BD59-A6C34878D82A}">
                    <a16:rowId xmlns="" xmlns:a16="http://schemas.microsoft.com/office/drawing/2014/main" val="3515012554"/>
                  </a:ext>
                </a:extLst>
              </a:tr>
              <a:tr h="329243">
                <a:tc>
                  <a:txBody>
                    <a:bodyPr/>
                    <a:lstStyle/>
                    <a:p>
                      <a:pPr algn="ctr"/>
                      <a:r>
                        <a:rPr lang="en-US" dirty="0"/>
                        <a:t>LB158</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0</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0</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 xmlns:a16="http://schemas.microsoft.com/office/drawing/2014/main" val="2399263014"/>
                  </a:ext>
                </a:extLst>
              </a:tr>
              <a:tr h="329243">
                <a:tc>
                  <a:txBody>
                    <a:bodyPr/>
                    <a:lstStyle/>
                    <a:p>
                      <a:pPr algn="ctr"/>
                      <a:r>
                        <a:rPr lang="en-US" dirty="0"/>
                        <a:t>Rogue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0</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 xmlns:a16="http://schemas.microsoft.com/office/drawing/2014/main" val="2559106981"/>
                  </a:ext>
                </a:extLst>
              </a:tr>
              <a:tr h="329243">
                <a:tc>
                  <a:txBody>
                    <a:bodyPr/>
                    <a:lstStyle/>
                    <a:p>
                      <a:pPr algn="ctr"/>
                      <a:r>
                        <a:rPr lang="en-US" dirty="0"/>
                        <a:t>Total</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srgbClr val="000000"/>
                          </a:solidFill>
                          <a:effectLst/>
                          <a:uLnTx/>
                          <a:uFillTx/>
                          <a:latin typeface="Arial"/>
                          <a:ea typeface="+mn-ea"/>
                          <a:cs typeface="+mn-cs"/>
                        </a:rPr>
                        <a:t>0</a:t>
                      </a: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0</a:t>
                      </a:r>
                    </a:p>
                  </a:txBody>
                  <a:tcPr/>
                </a:tc>
                <a:extLst>
                  <a:ext uri="{0D108BD9-81ED-4DB2-BD59-A6C34878D82A}">
                    <a16:rowId xmlns="" xmlns:a16="http://schemas.microsoft.com/office/drawing/2014/main" val="2008874281"/>
                  </a:ext>
                </a:extLst>
              </a:tr>
              <a:tr h="0">
                <a:tc>
                  <a:txBody>
                    <a:bodyPr/>
                    <a:lstStyle/>
                    <a:p>
                      <a:pPr algn="ctr"/>
                      <a:r>
                        <a:rPr lang="en-US" dirty="0"/>
                        <a:t>Grand Total</a:t>
                      </a:r>
                    </a:p>
                  </a:txBody>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499</a:t>
                      </a:r>
                    </a:p>
                  </a:txBody>
                  <a:tcPr/>
                </a:tc>
                <a:tc hMerge="1">
                  <a:txBody>
                    <a:bodyPr/>
                    <a:lstStyle/>
                    <a:p>
                      <a:pPr algn="ctr"/>
                      <a:endParaRPr lang="en-US" dirty="0"/>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 xmlns:a16="http://schemas.microsoft.com/office/drawing/2014/main" val="2206872424"/>
                  </a:ext>
                </a:extLst>
              </a:tr>
            </a:tbl>
          </a:graphicData>
        </a:graphic>
      </p:graphicFrame>
      <p:sp>
        <p:nvSpPr>
          <p:cNvPr id="8" name="Footer Placeholder 7"/>
          <p:cNvSpPr>
            <a:spLocks noGrp="1"/>
          </p:cNvSpPr>
          <p:nvPr>
            <p:ph type="ftr" sz="quarter" idx="11"/>
          </p:nvPr>
        </p:nvSpPr>
        <p:spPr/>
        <p:txBody>
          <a:bodyPr/>
          <a:lstStyle/>
          <a:p>
            <a:r>
              <a:rPr lang="en-US" altLang="en-US" smtClean="0"/>
              <a:t>Robert F. Heile, Decawave</a:t>
            </a:r>
            <a:endParaRPr lang="en-US" altLang="en-US"/>
          </a:p>
        </p:txBody>
      </p:sp>
    </p:spTree>
    <p:extLst>
      <p:ext uri="{BB962C8B-B14F-4D97-AF65-F5344CB8AC3E}">
        <p14:creationId xmlns:p14="http://schemas.microsoft.com/office/powerpoint/2010/main" val="40965376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IEEE 802.15.4md Closing Report </a:t>
            </a:r>
          </a:p>
        </p:txBody>
      </p:sp>
      <p:sp>
        <p:nvSpPr>
          <p:cNvPr id="3" name="Content Placeholder 2">
            <a:extLst>
              <a:ext uri="{FF2B5EF4-FFF2-40B4-BE49-F238E27FC236}">
                <a16:creationId xmlns="" xmlns:a16="http://schemas.microsoft.com/office/drawing/2014/main" id="{013A6DFD-44CA-5E41-B856-D1F1ED547912}"/>
              </a:ext>
            </a:extLst>
          </p:cNvPr>
          <p:cNvSpPr>
            <a:spLocks noGrp="1"/>
          </p:cNvSpPr>
          <p:nvPr>
            <p:ph idx="1"/>
          </p:nvPr>
        </p:nvSpPr>
        <p:spPr>
          <a:xfrm>
            <a:off x="681318" y="1219200"/>
            <a:ext cx="7772400" cy="4572000"/>
          </a:xfrm>
        </p:spPr>
        <p:txBody>
          <a:bodyPr/>
          <a:lstStyle/>
          <a:p>
            <a:r>
              <a:rPr lang="en-US" sz="2800" dirty="0"/>
              <a:t>There were 5 sessions</a:t>
            </a:r>
          </a:p>
          <a:p>
            <a:r>
              <a:rPr lang="en-US" sz="2800" dirty="0"/>
              <a:t>Minutes are at DCN 15-19-0354-00</a:t>
            </a:r>
          </a:p>
          <a:p>
            <a:r>
              <a:rPr lang="en-US" sz="2800" dirty="0"/>
              <a:t>Call for patents was made</a:t>
            </a:r>
          </a:p>
          <a:p>
            <a:r>
              <a:rPr lang="en-US" sz="2800" dirty="0"/>
              <a:t>Minutes for F2F and CRG were approved</a:t>
            </a:r>
          </a:p>
          <a:p>
            <a:r>
              <a:rPr lang="en-US" sz="2800" dirty="0"/>
              <a:t>Audited results of LB 158 were communicated</a:t>
            </a:r>
          </a:p>
          <a:p>
            <a:r>
              <a:rPr lang="en-US" sz="2800" dirty="0"/>
              <a:t>Comments were reviewed</a:t>
            </a:r>
          </a:p>
          <a:p>
            <a:pPr lvl="1"/>
            <a:r>
              <a:rPr lang="en-US" sz="2400" dirty="0"/>
              <a:t>Editorial comments were passed to the Editor for resolution</a:t>
            </a:r>
          </a:p>
          <a:p>
            <a:pPr lvl="1"/>
            <a:r>
              <a:rPr lang="en-US" sz="2400" dirty="0"/>
              <a:t>Technical comments were assigned</a:t>
            </a:r>
          </a:p>
          <a:p>
            <a:endParaRPr lang="en-US" sz="2800" dirty="0"/>
          </a:p>
          <a:p>
            <a:endParaRPr lang="en-US" sz="2800" dirty="0"/>
          </a:p>
          <a:p>
            <a:pPr marL="0" indent="0">
              <a:buNone/>
            </a:pPr>
            <a:endParaRPr lang="en-US" sz="2800" dirty="0"/>
          </a:p>
          <a:p>
            <a:pPr marL="857250" lvl="2" indent="0">
              <a:buNone/>
            </a:pPr>
            <a:endParaRPr lang="en-US" sz="2000" dirty="0"/>
          </a:p>
          <a:p>
            <a:pPr marL="457200" lvl="1" indent="0">
              <a:buNone/>
            </a:pPr>
            <a:endParaRPr lang="en-US" sz="2400" dirty="0"/>
          </a:p>
          <a:p>
            <a:pPr lvl="1"/>
            <a:endParaRPr lang="en-US" sz="2400" dirty="0"/>
          </a:p>
          <a:p>
            <a:pPr lvl="1"/>
            <a:endParaRPr lang="en-US" sz="2400" dirty="0"/>
          </a:p>
          <a:p>
            <a:pPr marL="457200" lvl="1" indent="0">
              <a:buNone/>
            </a:pPr>
            <a:endParaRPr lang="en-US" sz="2400" dirty="0"/>
          </a:p>
          <a:p>
            <a:pPr marL="457200" lvl="1" indent="0">
              <a:buNone/>
            </a:pPr>
            <a:endParaRPr lang="en-US" sz="2400" dirty="0"/>
          </a:p>
          <a:p>
            <a:pPr marL="457200" lvl="1" indent="0">
              <a:buNone/>
            </a:pPr>
            <a:endParaRPr lang="en-US" sz="1800" dirty="0"/>
          </a:p>
          <a:p>
            <a:endParaRPr lang="en-US" sz="2000" dirty="0"/>
          </a:p>
        </p:txBody>
      </p:sp>
      <p:sp>
        <p:nvSpPr>
          <p:cNvPr id="6" name="Slide Number Placeholder 5">
            <a:extLst>
              <a:ext uri="{FF2B5EF4-FFF2-40B4-BE49-F238E27FC236}">
                <a16:creationId xmlns=""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13</a:t>
            </a:fld>
            <a:endParaRPr lang="en-US" altLang="en-US"/>
          </a:p>
        </p:txBody>
      </p:sp>
      <p:sp>
        <p:nvSpPr>
          <p:cNvPr id="7" name="Date Placeholder 3">
            <a:extLst>
              <a:ext uri="{FF2B5EF4-FFF2-40B4-BE49-F238E27FC236}">
                <a16:creationId xmlns="" xmlns:a16="http://schemas.microsoft.com/office/drawing/2014/main" id="{DAF56444-D302-6049-B1E7-C2F2123027F6}"/>
              </a:ext>
            </a:extLst>
          </p:cNvPr>
          <p:cNvSpPr>
            <a:spLocks noGrp="1"/>
          </p:cNvSpPr>
          <p:nvPr>
            <p:ph type="dt" sz="half" idx="4294967295"/>
          </p:nvPr>
        </p:nvSpPr>
        <p:spPr>
          <a:xfrm>
            <a:off x="685800" y="378281"/>
            <a:ext cx="1600200" cy="215444"/>
          </a:xfrm>
        </p:spPr>
        <p:txBody>
          <a:bodyPr/>
          <a:lstStyle/>
          <a:p>
            <a:r>
              <a:rPr lang="en-US" altLang="en-US" smtClean="0"/>
              <a:t>July 2019</a:t>
            </a:r>
            <a:endParaRPr lang="en-US" altLang="en-US" dirty="0"/>
          </a:p>
        </p:txBody>
      </p:sp>
      <p:sp>
        <p:nvSpPr>
          <p:cNvPr id="4" name="Rectangle 2">
            <a:extLst>
              <a:ext uri="{FF2B5EF4-FFF2-40B4-BE49-F238E27FC236}">
                <a16:creationId xmlns="" xmlns:a16="http://schemas.microsoft.com/office/drawing/2014/main" id="{D7DE76A3-8B3F-EA47-A089-AEF241A37A6C}"/>
              </a:ext>
            </a:extLst>
          </p:cNvPr>
          <p:cNvSpPr>
            <a:spLocks noChangeArrowheads="1"/>
          </p:cNvSpPr>
          <p:nvPr/>
        </p:nvSpPr>
        <p:spPr bwMode="auto">
          <a:xfrm>
            <a:off x="-42582" y="875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5" name="Footer Placeholder 4"/>
          <p:cNvSpPr>
            <a:spLocks noGrp="1"/>
          </p:cNvSpPr>
          <p:nvPr>
            <p:ph type="ftr" sz="quarter" idx="11"/>
          </p:nvPr>
        </p:nvSpPr>
        <p:spPr/>
        <p:txBody>
          <a:bodyPr/>
          <a:lstStyle/>
          <a:p>
            <a:r>
              <a:rPr lang="en-US" altLang="en-US" smtClean="0"/>
              <a:t>Robert F. Heile, Decawave</a:t>
            </a:r>
            <a:endParaRPr lang="en-US" altLang="en-US"/>
          </a:p>
        </p:txBody>
      </p:sp>
    </p:spTree>
    <p:extLst>
      <p:ext uri="{BB962C8B-B14F-4D97-AF65-F5344CB8AC3E}">
        <p14:creationId xmlns:p14="http://schemas.microsoft.com/office/powerpoint/2010/main" val="15185655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IEEE 802.15.4md Closing Report </a:t>
            </a:r>
          </a:p>
        </p:txBody>
      </p:sp>
      <p:sp>
        <p:nvSpPr>
          <p:cNvPr id="3" name="Content Placeholder 2">
            <a:extLst>
              <a:ext uri="{FF2B5EF4-FFF2-40B4-BE49-F238E27FC236}">
                <a16:creationId xmlns="" xmlns:a16="http://schemas.microsoft.com/office/drawing/2014/main" id="{013A6DFD-44CA-5E41-B856-D1F1ED547912}"/>
              </a:ext>
            </a:extLst>
          </p:cNvPr>
          <p:cNvSpPr>
            <a:spLocks noGrp="1"/>
          </p:cNvSpPr>
          <p:nvPr>
            <p:ph idx="1"/>
          </p:nvPr>
        </p:nvSpPr>
        <p:spPr>
          <a:xfrm>
            <a:off x="681318" y="1219200"/>
            <a:ext cx="7772400" cy="4572000"/>
          </a:xfrm>
        </p:spPr>
        <p:txBody>
          <a:bodyPr/>
          <a:lstStyle/>
          <a:p>
            <a:pPr lvl="1"/>
            <a:r>
              <a:rPr lang="en-US" sz="2400" dirty="0"/>
              <a:t>Technical comments were resolved.</a:t>
            </a:r>
          </a:p>
          <a:p>
            <a:pPr lvl="1"/>
            <a:r>
              <a:rPr lang="en-US" sz="2400" dirty="0"/>
              <a:t>Latest CRG Spreadsheet has been uploaded</a:t>
            </a:r>
          </a:p>
          <a:p>
            <a:pPr lvl="2"/>
            <a:r>
              <a:rPr lang="en-US" sz="2000" dirty="0"/>
              <a:t>DCN 15-19-0271-011</a:t>
            </a:r>
          </a:p>
          <a:p>
            <a:r>
              <a:rPr lang="en-US" sz="2800" dirty="0"/>
              <a:t>Timeline was reviewed</a:t>
            </a:r>
          </a:p>
          <a:p>
            <a:r>
              <a:rPr lang="en-US" sz="2800" dirty="0"/>
              <a:t>Rogue Comments accepted </a:t>
            </a:r>
          </a:p>
          <a:p>
            <a:pPr lvl="2"/>
            <a:r>
              <a:rPr lang="en-US" sz="1600" dirty="0"/>
              <a:t>DCN 15-19-0340-00</a:t>
            </a:r>
          </a:p>
          <a:p>
            <a:r>
              <a:rPr lang="en-US" sz="2800" dirty="0"/>
              <a:t>Comment group formed and motion for recirc filed </a:t>
            </a:r>
          </a:p>
          <a:p>
            <a:r>
              <a:rPr lang="en-US" sz="2800" dirty="0"/>
              <a:t>Draft Agenda Posted</a:t>
            </a:r>
          </a:p>
          <a:p>
            <a:pPr lvl="2"/>
            <a:r>
              <a:rPr lang="en-US" sz="2000" dirty="0"/>
              <a:t>DCN 15-19-0343-00</a:t>
            </a:r>
          </a:p>
          <a:p>
            <a:endParaRPr lang="en-US" sz="2800" dirty="0"/>
          </a:p>
          <a:p>
            <a:pPr marL="0" indent="0">
              <a:buNone/>
            </a:pPr>
            <a:endParaRPr lang="en-US" sz="2800" dirty="0"/>
          </a:p>
          <a:p>
            <a:pPr marL="857250" lvl="2" indent="0">
              <a:buNone/>
            </a:pPr>
            <a:endParaRPr lang="en-US" sz="2000" dirty="0"/>
          </a:p>
          <a:p>
            <a:pPr marL="457200" lvl="1" indent="0">
              <a:buNone/>
            </a:pPr>
            <a:endParaRPr lang="en-US" sz="2400" dirty="0"/>
          </a:p>
          <a:p>
            <a:pPr lvl="1"/>
            <a:endParaRPr lang="en-US" sz="2400" dirty="0"/>
          </a:p>
          <a:p>
            <a:pPr lvl="1"/>
            <a:endParaRPr lang="en-US" sz="2400" dirty="0"/>
          </a:p>
          <a:p>
            <a:pPr marL="457200" lvl="1" indent="0">
              <a:buNone/>
            </a:pPr>
            <a:endParaRPr lang="en-US" sz="2400" dirty="0"/>
          </a:p>
          <a:p>
            <a:pPr marL="457200" lvl="1" indent="0">
              <a:buNone/>
            </a:pPr>
            <a:endParaRPr lang="en-US" sz="2400" dirty="0"/>
          </a:p>
          <a:p>
            <a:pPr marL="457200" lvl="1" indent="0">
              <a:buNone/>
            </a:pPr>
            <a:endParaRPr lang="en-US" sz="1800" dirty="0"/>
          </a:p>
          <a:p>
            <a:endParaRPr lang="en-US" sz="2000" dirty="0"/>
          </a:p>
        </p:txBody>
      </p:sp>
      <p:sp>
        <p:nvSpPr>
          <p:cNvPr id="6" name="Slide Number Placeholder 5">
            <a:extLst>
              <a:ext uri="{FF2B5EF4-FFF2-40B4-BE49-F238E27FC236}">
                <a16:creationId xmlns=""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14</a:t>
            </a:fld>
            <a:endParaRPr lang="en-US" altLang="en-US"/>
          </a:p>
        </p:txBody>
      </p:sp>
      <p:sp>
        <p:nvSpPr>
          <p:cNvPr id="7" name="Date Placeholder 3">
            <a:extLst>
              <a:ext uri="{FF2B5EF4-FFF2-40B4-BE49-F238E27FC236}">
                <a16:creationId xmlns="" xmlns:a16="http://schemas.microsoft.com/office/drawing/2014/main" id="{DAF56444-D302-6049-B1E7-C2F2123027F6}"/>
              </a:ext>
            </a:extLst>
          </p:cNvPr>
          <p:cNvSpPr>
            <a:spLocks noGrp="1"/>
          </p:cNvSpPr>
          <p:nvPr>
            <p:ph type="dt" sz="half" idx="4294967295"/>
          </p:nvPr>
        </p:nvSpPr>
        <p:spPr>
          <a:xfrm>
            <a:off x="685800" y="378281"/>
            <a:ext cx="1600200" cy="215444"/>
          </a:xfrm>
        </p:spPr>
        <p:txBody>
          <a:bodyPr/>
          <a:lstStyle/>
          <a:p>
            <a:r>
              <a:rPr lang="en-US" altLang="en-US" smtClean="0"/>
              <a:t>July 2019</a:t>
            </a:r>
            <a:endParaRPr lang="en-US" altLang="en-US" dirty="0"/>
          </a:p>
        </p:txBody>
      </p:sp>
      <p:sp>
        <p:nvSpPr>
          <p:cNvPr id="4" name="Rectangle 2">
            <a:extLst>
              <a:ext uri="{FF2B5EF4-FFF2-40B4-BE49-F238E27FC236}">
                <a16:creationId xmlns="" xmlns:a16="http://schemas.microsoft.com/office/drawing/2014/main" id="{D7DE76A3-8B3F-EA47-A089-AEF241A37A6C}"/>
              </a:ext>
            </a:extLst>
          </p:cNvPr>
          <p:cNvSpPr>
            <a:spLocks noChangeArrowheads="1"/>
          </p:cNvSpPr>
          <p:nvPr/>
        </p:nvSpPr>
        <p:spPr bwMode="auto">
          <a:xfrm>
            <a:off x="-42582" y="875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5" name="Footer Placeholder 4"/>
          <p:cNvSpPr>
            <a:spLocks noGrp="1"/>
          </p:cNvSpPr>
          <p:nvPr>
            <p:ph type="ftr" sz="quarter" idx="11"/>
          </p:nvPr>
        </p:nvSpPr>
        <p:spPr/>
        <p:txBody>
          <a:bodyPr/>
          <a:lstStyle/>
          <a:p>
            <a:r>
              <a:rPr lang="en-US" altLang="en-US" smtClean="0"/>
              <a:t>Robert F. Heile, Decawave</a:t>
            </a:r>
            <a:endParaRPr lang="en-US" altLang="en-US"/>
          </a:p>
        </p:txBody>
      </p:sp>
    </p:spTree>
    <p:extLst>
      <p:ext uri="{BB962C8B-B14F-4D97-AF65-F5344CB8AC3E}">
        <p14:creationId xmlns:p14="http://schemas.microsoft.com/office/powerpoint/2010/main" val="29216898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FB863C3-0D1C-AA46-A17A-C3830B10FD06}"/>
              </a:ext>
            </a:extLst>
          </p:cNvPr>
          <p:cNvSpPr>
            <a:spLocks noGrp="1"/>
          </p:cNvSpPr>
          <p:nvPr>
            <p:ph type="title" idx="4294967295"/>
          </p:nvPr>
        </p:nvSpPr>
        <p:spPr>
          <a:xfrm>
            <a:off x="723900" y="266921"/>
            <a:ext cx="7772400" cy="1066800"/>
          </a:xfrm>
        </p:spPr>
        <p:txBody>
          <a:bodyPr/>
          <a:lstStyle/>
          <a:p>
            <a:r>
              <a:rPr lang="en-US" dirty="0"/>
              <a:t>IEEE 802.15.4md Closing Report </a:t>
            </a:r>
          </a:p>
        </p:txBody>
      </p:sp>
      <p:sp>
        <p:nvSpPr>
          <p:cNvPr id="3" name="Content Placeholder 2">
            <a:extLst>
              <a:ext uri="{FF2B5EF4-FFF2-40B4-BE49-F238E27FC236}">
                <a16:creationId xmlns="" xmlns:a16="http://schemas.microsoft.com/office/drawing/2014/main" id="{013A6DFD-44CA-5E41-B856-D1F1ED547912}"/>
              </a:ext>
            </a:extLst>
          </p:cNvPr>
          <p:cNvSpPr>
            <a:spLocks noGrp="1"/>
          </p:cNvSpPr>
          <p:nvPr>
            <p:ph idx="1"/>
          </p:nvPr>
        </p:nvSpPr>
        <p:spPr>
          <a:xfrm>
            <a:off x="681318" y="1219200"/>
            <a:ext cx="7772400" cy="4572000"/>
          </a:xfrm>
        </p:spPr>
        <p:txBody>
          <a:bodyPr/>
          <a:lstStyle/>
          <a:p>
            <a:pPr marL="857250" lvl="2" indent="0">
              <a:buNone/>
            </a:pPr>
            <a:endParaRPr lang="en-US" sz="2000" dirty="0"/>
          </a:p>
          <a:p>
            <a:pPr marL="457200" lvl="1" indent="0">
              <a:buNone/>
            </a:pPr>
            <a:endParaRPr lang="en-US" sz="2400" dirty="0"/>
          </a:p>
          <a:p>
            <a:pPr lvl="1"/>
            <a:endParaRPr lang="en-US" sz="2400" dirty="0"/>
          </a:p>
          <a:p>
            <a:pPr lvl="1"/>
            <a:endParaRPr lang="en-US" sz="2400" dirty="0"/>
          </a:p>
          <a:p>
            <a:pPr marL="457200" lvl="1" indent="0">
              <a:buNone/>
            </a:pPr>
            <a:endParaRPr lang="en-US" sz="2400" dirty="0"/>
          </a:p>
          <a:p>
            <a:pPr marL="457200" lvl="1" indent="0">
              <a:buNone/>
            </a:pPr>
            <a:endParaRPr lang="en-US" sz="1800" dirty="0"/>
          </a:p>
          <a:p>
            <a:endParaRPr lang="en-US" sz="2000" dirty="0"/>
          </a:p>
        </p:txBody>
      </p:sp>
      <p:sp>
        <p:nvSpPr>
          <p:cNvPr id="6" name="Slide Number Placeholder 5">
            <a:extLst>
              <a:ext uri="{FF2B5EF4-FFF2-40B4-BE49-F238E27FC236}">
                <a16:creationId xmlns="" xmlns:a16="http://schemas.microsoft.com/office/drawing/2014/main" id="{9D86687F-9C2F-5E4E-BBE4-0B8AB65F7D7C}"/>
              </a:ext>
            </a:extLst>
          </p:cNvPr>
          <p:cNvSpPr>
            <a:spLocks noGrp="1"/>
          </p:cNvSpPr>
          <p:nvPr>
            <p:ph type="sldNum" sz="quarter" idx="12"/>
          </p:nvPr>
        </p:nvSpPr>
        <p:spPr/>
        <p:txBody>
          <a:bodyPr/>
          <a:lstStyle/>
          <a:p>
            <a:r>
              <a:rPr lang="en-US" altLang="en-US"/>
              <a:t>Slide </a:t>
            </a:r>
            <a:fld id="{D4132CD9-BA9C-914B-A325-EA338A619694}" type="slidenum">
              <a:rPr lang="en-US" altLang="en-US" smtClean="0"/>
              <a:pPr/>
              <a:t>15</a:t>
            </a:fld>
            <a:endParaRPr lang="en-US" altLang="en-US"/>
          </a:p>
        </p:txBody>
      </p:sp>
      <p:sp>
        <p:nvSpPr>
          <p:cNvPr id="7" name="Date Placeholder 3">
            <a:extLst>
              <a:ext uri="{FF2B5EF4-FFF2-40B4-BE49-F238E27FC236}">
                <a16:creationId xmlns="" xmlns:a16="http://schemas.microsoft.com/office/drawing/2014/main" id="{DAF56444-D302-6049-B1E7-C2F2123027F6}"/>
              </a:ext>
            </a:extLst>
          </p:cNvPr>
          <p:cNvSpPr>
            <a:spLocks noGrp="1"/>
          </p:cNvSpPr>
          <p:nvPr>
            <p:ph type="dt" sz="half" idx="4294967295"/>
          </p:nvPr>
        </p:nvSpPr>
        <p:spPr>
          <a:xfrm>
            <a:off x="685800" y="378281"/>
            <a:ext cx="1600200" cy="215444"/>
          </a:xfrm>
        </p:spPr>
        <p:txBody>
          <a:bodyPr/>
          <a:lstStyle/>
          <a:p>
            <a:r>
              <a:rPr lang="en-US" altLang="en-US" smtClean="0"/>
              <a:t>July 2019</a:t>
            </a:r>
            <a:endParaRPr lang="en-US" altLang="en-US" dirty="0"/>
          </a:p>
        </p:txBody>
      </p:sp>
      <p:sp>
        <p:nvSpPr>
          <p:cNvPr id="4" name="Rectangle 2">
            <a:extLst>
              <a:ext uri="{FF2B5EF4-FFF2-40B4-BE49-F238E27FC236}">
                <a16:creationId xmlns="" xmlns:a16="http://schemas.microsoft.com/office/drawing/2014/main" id="{D7DE76A3-8B3F-EA47-A089-AEF241A37A6C}"/>
              </a:ext>
            </a:extLst>
          </p:cNvPr>
          <p:cNvSpPr>
            <a:spLocks noChangeArrowheads="1"/>
          </p:cNvSpPr>
          <p:nvPr/>
        </p:nvSpPr>
        <p:spPr bwMode="auto">
          <a:xfrm>
            <a:off x="-42582" y="87566"/>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9" name="Table 8">
            <a:extLst>
              <a:ext uri="{FF2B5EF4-FFF2-40B4-BE49-F238E27FC236}">
                <a16:creationId xmlns="" xmlns:a16="http://schemas.microsoft.com/office/drawing/2014/main" id="{22183AED-6934-0841-9743-44F516EA8A17}"/>
              </a:ext>
            </a:extLst>
          </p:cNvPr>
          <p:cNvGraphicFramePr>
            <a:graphicFrameLocks noGrp="1"/>
          </p:cNvGraphicFramePr>
          <p:nvPr>
            <p:extLst>
              <p:ext uri="{D42A27DB-BD31-4B8C-83A1-F6EECF244321}">
                <p14:modId xmlns:p14="http://schemas.microsoft.com/office/powerpoint/2010/main" val="3712270701"/>
              </p:ext>
            </p:extLst>
          </p:nvPr>
        </p:nvGraphicFramePr>
        <p:xfrm>
          <a:off x="681318" y="1176020"/>
          <a:ext cx="6096000" cy="2219960"/>
        </p:xfrm>
        <a:graphic>
          <a:graphicData uri="http://schemas.openxmlformats.org/drawingml/2006/table">
            <a:tbl>
              <a:tblPr firstRow="1" bandRow="1">
                <a:tableStyleId>{5C22544A-7EE6-4342-B048-85BDC9FD1C3A}</a:tableStyleId>
              </a:tblPr>
              <a:tblGrid>
                <a:gridCol w="3048000">
                  <a:extLst>
                    <a:ext uri="{9D8B030D-6E8A-4147-A177-3AD203B41FA5}">
                      <a16:colId xmlns="" xmlns:a16="http://schemas.microsoft.com/office/drawing/2014/main" val="106656212"/>
                    </a:ext>
                  </a:extLst>
                </a:gridCol>
                <a:gridCol w="3048000">
                  <a:extLst>
                    <a:ext uri="{9D8B030D-6E8A-4147-A177-3AD203B41FA5}">
                      <a16:colId xmlns="" xmlns:a16="http://schemas.microsoft.com/office/drawing/2014/main" val="856766449"/>
                    </a:ext>
                  </a:extLst>
                </a:gridCol>
              </a:tblGrid>
              <a:tr h="370840">
                <a:tc>
                  <a:txBody>
                    <a:bodyPr/>
                    <a:lstStyle/>
                    <a:p>
                      <a:r>
                        <a:rPr lang="en-US" dirty="0"/>
                        <a:t>VOTER POOL</a:t>
                      </a:r>
                    </a:p>
                  </a:txBody>
                  <a:tcPr/>
                </a:tc>
                <a:tc>
                  <a:txBody>
                    <a:bodyPr/>
                    <a:lstStyle/>
                    <a:p>
                      <a:r>
                        <a:rPr lang="en-US" dirty="0"/>
                        <a:t>98</a:t>
                      </a:r>
                    </a:p>
                  </a:txBody>
                  <a:tcPr/>
                </a:tc>
                <a:extLst>
                  <a:ext uri="{0D108BD9-81ED-4DB2-BD59-A6C34878D82A}">
                    <a16:rowId xmlns="" xmlns:a16="http://schemas.microsoft.com/office/drawing/2014/main" val="3616388979"/>
                  </a:ext>
                </a:extLst>
              </a:tr>
              <a:tr h="370840">
                <a:tc>
                  <a:txBody>
                    <a:bodyPr/>
                    <a:lstStyle/>
                    <a:p>
                      <a:r>
                        <a:rPr lang="en-US" dirty="0"/>
                        <a:t>Voted </a:t>
                      </a:r>
                    </a:p>
                  </a:txBody>
                  <a:tcPr/>
                </a:tc>
                <a:tc>
                  <a:txBody>
                    <a:bodyPr/>
                    <a:lstStyle/>
                    <a:p>
                      <a:r>
                        <a:rPr lang="en-US" dirty="0"/>
                        <a:t>58</a:t>
                      </a:r>
                    </a:p>
                  </a:txBody>
                  <a:tcPr/>
                </a:tc>
                <a:extLst>
                  <a:ext uri="{0D108BD9-81ED-4DB2-BD59-A6C34878D82A}">
                    <a16:rowId xmlns="" xmlns:a16="http://schemas.microsoft.com/office/drawing/2014/main" val="572555286"/>
                  </a:ext>
                </a:extLst>
              </a:tr>
              <a:tr h="370840">
                <a:tc>
                  <a:txBody>
                    <a:bodyPr/>
                    <a:lstStyle/>
                    <a:p>
                      <a:r>
                        <a:rPr lang="en-US" dirty="0"/>
                        <a:t>YES</a:t>
                      </a:r>
                    </a:p>
                  </a:txBody>
                  <a:tcPr/>
                </a:tc>
                <a:tc>
                  <a:txBody>
                    <a:bodyPr/>
                    <a:lstStyle/>
                    <a:p>
                      <a:r>
                        <a:rPr lang="en-US" dirty="0"/>
                        <a:t>48</a:t>
                      </a:r>
                    </a:p>
                  </a:txBody>
                  <a:tcPr/>
                </a:tc>
                <a:extLst>
                  <a:ext uri="{0D108BD9-81ED-4DB2-BD59-A6C34878D82A}">
                    <a16:rowId xmlns="" xmlns:a16="http://schemas.microsoft.com/office/drawing/2014/main" val="3961005247"/>
                  </a:ext>
                </a:extLst>
              </a:tr>
              <a:tr h="370840">
                <a:tc>
                  <a:txBody>
                    <a:bodyPr/>
                    <a:lstStyle/>
                    <a:p>
                      <a:r>
                        <a:rPr lang="en-US" dirty="0"/>
                        <a:t>Abstain</a:t>
                      </a:r>
                    </a:p>
                  </a:txBody>
                  <a:tcPr/>
                </a:tc>
                <a:tc>
                  <a:txBody>
                    <a:bodyPr/>
                    <a:lstStyle/>
                    <a:p>
                      <a:r>
                        <a:rPr lang="en-US" dirty="0"/>
                        <a:t>6</a:t>
                      </a:r>
                    </a:p>
                  </a:txBody>
                  <a:tcPr/>
                </a:tc>
                <a:extLst>
                  <a:ext uri="{0D108BD9-81ED-4DB2-BD59-A6C34878D82A}">
                    <a16:rowId xmlns="" xmlns:a16="http://schemas.microsoft.com/office/drawing/2014/main" val="2322914959"/>
                  </a:ext>
                </a:extLst>
              </a:tr>
              <a:tr h="370840">
                <a:tc>
                  <a:txBody>
                    <a:bodyPr/>
                    <a:lstStyle/>
                    <a:p>
                      <a:r>
                        <a:rPr lang="en-US" dirty="0"/>
                        <a:t>No</a:t>
                      </a:r>
                    </a:p>
                  </a:txBody>
                  <a:tcPr/>
                </a:tc>
                <a:tc>
                  <a:txBody>
                    <a:bodyPr/>
                    <a:lstStyle/>
                    <a:p>
                      <a:r>
                        <a:rPr lang="en-US" dirty="0"/>
                        <a:t>4\</a:t>
                      </a:r>
                    </a:p>
                  </a:txBody>
                  <a:tcPr/>
                </a:tc>
                <a:extLst>
                  <a:ext uri="{0D108BD9-81ED-4DB2-BD59-A6C34878D82A}">
                    <a16:rowId xmlns="" xmlns:a16="http://schemas.microsoft.com/office/drawing/2014/main" val="2956733522"/>
                  </a:ext>
                </a:extLst>
              </a:tr>
              <a:tr h="292713">
                <a:tc gridSpan="2">
                  <a:txBody>
                    <a:bodyPr/>
                    <a:lstStyle/>
                    <a:p>
                      <a:r>
                        <a:rPr lang="en-US" dirty="0"/>
                        <a:t>Ballot Passes</a:t>
                      </a:r>
                    </a:p>
                  </a:txBody>
                  <a:tcPr/>
                </a:tc>
                <a:tc hMerge="1">
                  <a:txBody>
                    <a:bodyPr/>
                    <a:lstStyle/>
                    <a:p>
                      <a:endParaRPr lang="en-US" dirty="0"/>
                    </a:p>
                  </a:txBody>
                  <a:tcPr/>
                </a:tc>
                <a:extLst>
                  <a:ext uri="{0D108BD9-81ED-4DB2-BD59-A6C34878D82A}">
                    <a16:rowId xmlns="" xmlns:a16="http://schemas.microsoft.com/office/drawing/2014/main" val="2127657442"/>
                  </a:ext>
                </a:extLst>
              </a:tr>
            </a:tbl>
          </a:graphicData>
        </a:graphic>
      </p:graphicFrame>
      <p:graphicFrame>
        <p:nvGraphicFramePr>
          <p:cNvPr id="5" name="Table 4">
            <a:extLst>
              <a:ext uri="{FF2B5EF4-FFF2-40B4-BE49-F238E27FC236}">
                <a16:creationId xmlns="" xmlns:a16="http://schemas.microsoft.com/office/drawing/2014/main" id="{9AE07FDC-6039-F24D-941B-A35B6414D317}"/>
              </a:ext>
            </a:extLst>
          </p:cNvPr>
          <p:cNvGraphicFramePr>
            <a:graphicFrameLocks noGrp="1"/>
          </p:cNvGraphicFramePr>
          <p:nvPr>
            <p:extLst>
              <p:ext uri="{D42A27DB-BD31-4B8C-83A1-F6EECF244321}">
                <p14:modId xmlns:p14="http://schemas.microsoft.com/office/powerpoint/2010/main" val="3908348881"/>
              </p:ext>
            </p:extLst>
          </p:nvPr>
        </p:nvGraphicFramePr>
        <p:xfrm>
          <a:off x="749943" y="4361763"/>
          <a:ext cx="6400800" cy="1828800"/>
        </p:xfrm>
        <a:graphic>
          <a:graphicData uri="http://schemas.openxmlformats.org/drawingml/2006/table">
            <a:tbl>
              <a:tblPr firstRow="1" bandRow="1">
                <a:tableStyleId>{5C22544A-7EE6-4342-B048-85BDC9FD1C3A}</a:tableStyleId>
              </a:tblPr>
              <a:tblGrid>
                <a:gridCol w="1600200">
                  <a:extLst>
                    <a:ext uri="{9D8B030D-6E8A-4147-A177-3AD203B41FA5}">
                      <a16:colId xmlns="" xmlns:a16="http://schemas.microsoft.com/office/drawing/2014/main" val="545679184"/>
                    </a:ext>
                  </a:extLst>
                </a:gridCol>
                <a:gridCol w="1600200">
                  <a:extLst>
                    <a:ext uri="{9D8B030D-6E8A-4147-A177-3AD203B41FA5}">
                      <a16:colId xmlns="" xmlns:a16="http://schemas.microsoft.com/office/drawing/2014/main" val="446869718"/>
                    </a:ext>
                  </a:extLst>
                </a:gridCol>
                <a:gridCol w="1600200">
                  <a:extLst>
                    <a:ext uri="{9D8B030D-6E8A-4147-A177-3AD203B41FA5}">
                      <a16:colId xmlns="" xmlns:a16="http://schemas.microsoft.com/office/drawing/2014/main" val="3207683483"/>
                    </a:ext>
                  </a:extLst>
                </a:gridCol>
                <a:gridCol w="1600200">
                  <a:extLst>
                    <a:ext uri="{9D8B030D-6E8A-4147-A177-3AD203B41FA5}">
                      <a16:colId xmlns="" xmlns:a16="http://schemas.microsoft.com/office/drawing/2014/main" val="41596453"/>
                    </a:ext>
                  </a:extLst>
                </a:gridCol>
              </a:tblGrid>
              <a:tr h="0">
                <a:tc>
                  <a:txBody>
                    <a:bodyPr/>
                    <a:lstStyle/>
                    <a:p>
                      <a:endParaRPr lang="en-US" dirty="0"/>
                    </a:p>
                  </a:txBody>
                  <a:tcPr/>
                </a:tc>
                <a:tc>
                  <a:txBody>
                    <a:bodyPr/>
                    <a:lstStyle/>
                    <a:p>
                      <a:r>
                        <a:rPr lang="en-US" dirty="0">
                          <a:solidFill>
                            <a:schemeClr val="tx1"/>
                          </a:solidFill>
                        </a:rPr>
                        <a:t>EDITORIAL</a:t>
                      </a:r>
                    </a:p>
                  </a:txBody>
                  <a:tcPr/>
                </a:tc>
                <a:tc>
                  <a:txBody>
                    <a:bodyPr/>
                    <a:lstStyle/>
                    <a:p>
                      <a:r>
                        <a:rPr lang="en-US" dirty="0">
                          <a:solidFill>
                            <a:schemeClr val="tx1"/>
                          </a:solidFill>
                        </a:rPr>
                        <a:t>TECHNICAL</a:t>
                      </a:r>
                    </a:p>
                  </a:txBody>
                  <a:tcPr/>
                </a:tc>
                <a:tc>
                  <a:txBody>
                    <a:bodyPr/>
                    <a:lstStyle/>
                    <a:p>
                      <a:r>
                        <a:rPr lang="en-US" dirty="0">
                          <a:solidFill>
                            <a:schemeClr val="tx1"/>
                          </a:solidFill>
                        </a:rPr>
                        <a:t>OPEN</a:t>
                      </a:r>
                    </a:p>
                  </a:txBody>
                  <a:tcPr/>
                </a:tc>
                <a:extLst>
                  <a:ext uri="{0D108BD9-81ED-4DB2-BD59-A6C34878D82A}">
                    <a16:rowId xmlns="" xmlns:a16="http://schemas.microsoft.com/office/drawing/2014/main" val="1144613048"/>
                  </a:ext>
                </a:extLst>
              </a:tr>
              <a:tr h="329243">
                <a:tc>
                  <a:txBody>
                    <a:bodyPr/>
                    <a:lstStyle/>
                    <a:p>
                      <a:pPr algn="ctr"/>
                      <a:r>
                        <a:rPr lang="en-US" dirty="0"/>
                        <a:t>LB158</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262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237</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188</a:t>
                      </a:r>
                    </a:p>
                  </a:txBody>
                  <a:tcPr>
                    <a:solidFill>
                      <a:srgbClr val="FFC000"/>
                    </a:solidFill>
                  </a:tcPr>
                </a:tc>
                <a:extLst>
                  <a:ext uri="{0D108BD9-81ED-4DB2-BD59-A6C34878D82A}">
                    <a16:rowId xmlns="" xmlns:a16="http://schemas.microsoft.com/office/drawing/2014/main" val="4218296357"/>
                  </a:ext>
                </a:extLst>
              </a:tr>
              <a:tr h="329243">
                <a:tc>
                  <a:txBody>
                    <a:bodyPr/>
                    <a:lstStyle/>
                    <a:p>
                      <a:pPr algn="ctr"/>
                      <a:r>
                        <a:rPr lang="en-US" dirty="0"/>
                        <a:t>Rogue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6</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8</a:t>
                      </a:r>
                    </a:p>
                  </a:txBody>
                  <a:tcPr>
                    <a:solidFill>
                      <a:srgbClr val="FFC000"/>
                    </a:solidFill>
                  </a:tcPr>
                </a:tc>
                <a:extLst>
                  <a:ext uri="{0D108BD9-81ED-4DB2-BD59-A6C34878D82A}">
                    <a16:rowId xmlns="" xmlns:a16="http://schemas.microsoft.com/office/drawing/2014/main" val="3313201505"/>
                  </a:ext>
                </a:extLst>
              </a:tr>
              <a:tr h="329243">
                <a:tc>
                  <a:txBody>
                    <a:bodyPr/>
                    <a:lstStyle/>
                    <a:p>
                      <a:pPr algn="ctr"/>
                      <a:r>
                        <a:rPr lang="en-US" dirty="0"/>
                        <a:t>Total</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268</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239</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196</a:t>
                      </a:r>
                    </a:p>
                  </a:txBody>
                  <a:tcPr>
                    <a:solidFill>
                      <a:srgbClr val="FFC000"/>
                    </a:solidFill>
                  </a:tcPr>
                </a:tc>
                <a:extLst>
                  <a:ext uri="{0D108BD9-81ED-4DB2-BD59-A6C34878D82A}">
                    <a16:rowId xmlns="" xmlns:a16="http://schemas.microsoft.com/office/drawing/2014/main" val="4076148125"/>
                  </a:ext>
                </a:extLst>
              </a:tr>
              <a:tr h="0">
                <a:tc>
                  <a:txBody>
                    <a:bodyPr/>
                    <a:lstStyle/>
                    <a:p>
                      <a:pPr algn="ctr"/>
                      <a:r>
                        <a:rPr lang="en-US" dirty="0"/>
                        <a:t>Grand Total</a:t>
                      </a:r>
                    </a:p>
                  </a:txBody>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Arial"/>
                          <a:ea typeface="+mn-ea"/>
                          <a:cs typeface="+mn-cs"/>
                        </a:rPr>
                        <a:t>507</a:t>
                      </a:r>
                    </a:p>
                  </a:txBody>
                  <a:tcPr/>
                </a:tc>
                <a:tc hMerge="1">
                  <a:txBody>
                    <a:bodyPr/>
                    <a:lstStyle/>
                    <a:p>
                      <a:pPr algn="ctr"/>
                      <a:endParaRPr lang="en-US" dirty="0"/>
                    </a:p>
                  </a:txBody>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srgbClr val="000000"/>
                        </a:solidFill>
                        <a:effectLst/>
                        <a:uLnTx/>
                        <a:uFillTx/>
                        <a:latin typeface="Arial"/>
                        <a:ea typeface="+mn-ea"/>
                        <a:cs typeface="+mn-cs"/>
                      </a:endParaRPr>
                    </a:p>
                  </a:txBody>
                  <a:tcPr/>
                </a:tc>
                <a:extLst>
                  <a:ext uri="{0D108BD9-81ED-4DB2-BD59-A6C34878D82A}">
                    <a16:rowId xmlns="" xmlns:a16="http://schemas.microsoft.com/office/drawing/2014/main" val="82053274"/>
                  </a:ext>
                </a:extLst>
              </a:tr>
            </a:tbl>
          </a:graphicData>
        </a:graphic>
      </p:graphicFrame>
      <p:sp>
        <p:nvSpPr>
          <p:cNvPr id="8" name="Footer Placeholder 7"/>
          <p:cNvSpPr>
            <a:spLocks noGrp="1"/>
          </p:cNvSpPr>
          <p:nvPr>
            <p:ph type="ftr" sz="quarter" idx="11"/>
          </p:nvPr>
        </p:nvSpPr>
        <p:spPr/>
        <p:txBody>
          <a:bodyPr/>
          <a:lstStyle/>
          <a:p>
            <a:r>
              <a:rPr lang="en-US" altLang="en-US" smtClean="0"/>
              <a:t>Robert F. Heile, Decawave</a:t>
            </a:r>
            <a:endParaRPr lang="en-US" altLang="en-US"/>
          </a:p>
        </p:txBody>
      </p:sp>
    </p:spTree>
    <p:extLst>
      <p:ext uri="{BB962C8B-B14F-4D97-AF65-F5344CB8AC3E}">
        <p14:creationId xmlns:p14="http://schemas.microsoft.com/office/powerpoint/2010/main" val="10818098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FEC2752-14D1-6146-80BE-6FBD29849E28}"/>
              </a:ext>
            </a:extLst>
          </p:cNvPr>
          <p:cNvSpPr>
            <a:spLocks noGrp="1"/>
          </p:cNvSpPr>
          <p:nvPr>
            <p:ph type="title"/>
          </p:nvPr>
        </p:nvSpPr>
        <p:spPr>
          <a:xfrm>
            <a:off x="685800" y="381000"/>
            <a:ext cx="7772400" cy="1066800"/>
          </a:xfrm>
        </p:spPr>
        <p:txBody>
          <a:bodyPr/>
          <a:lstStyle/>
          <a:p>
            <a:r>
              <a:rPr lang="en-US" dirty="0"/>
              <a:t>Closing Report  - Revised Timeline</a:t>
            </a:r>
          </a:p>
        </p:txBody>
      </p:sp>
      <p:sp>
        <p:nvSpPr>
          <p:cNvPr id="3" name="Rectangle 2">
            <a:extLst>
              <a:ext uri="{FF2B5EF4-FFF2-40B4-BE49-F238E27FC236}">
                <a16:creationId xmlns="" xmlns:a16="http://schemas.microsoft.com/office/drawing/2014/main" id="{2ADBF6C2-BF2F-C341-86A5-401102F46F12}"/>
              </a:ext>
            </a:extLst>
          </p:cNvPr>
          <p:cNvSpPr/>
          <p:nvPr/>
        </p:nvSpPr>
        <p:spPr>
          <a:xfrm>
            <a:off x="609600" y="1447800"/>
            <a:ext cx="8534400" cy="1569660"/>
          </a:xfrm>
          <a:prstGeom prst="rect">
            <a:avLst/>
          </a:prstGeom>
        </p:spPr>
        <p:txBody>
          <a:bodyPr wrap="square">
            <a:spAutoFit/>
          </a:bodyPr>
          <a:lstStyle/>
          <a:p>
            <a:pPr>
              <a:spcBef>
                <a:spcPts val="0"/>
              </a:spcBef>
              <a:spcAft>
                <a:spcPts val="0"/>
              </a:spcAft>
            </a:pPr>
            <a:r>
              <a:rPr lang="en-US" sz="2400" dirty="0">
                <a:solidFill>
                  <a:srgbClr val="000000"/>
                </a:solidFill>
                <a:latin typeface="Calibri" panose="020F0502020204030204" pitchFamily="34" charset="0"/>
              </a:rPr>
              <a:t>VIENNA PLENARY</a:t>
            </a:r>
          </a:p>
          <a:p>
            <a:pPr marL="1257300" lvl="2" indent="-34290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Comment Resolution</a:t>
            </a:r>
          </a:p>
          <a:p>
            <a:pPr marL="1257300" lvl="2" indent="-34290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Form CRG and 15 Day Letter Ballot conditional recirculation to start before August 26</a:t>
            </a:r>
            <a:r>
              <a:rPr lang="en-US" sz="2400" baseline="30000" dirty="0">
                <a:solidFill>
                  <a:srgbClr val="000000"/>
                </a:solidFill>
                <a:latin typeface="Calibri" panose="020F0502020204030204" pitchFamily="34" charset="0"/>
              </a:rPr>
              <a:t>th</a:t>
            </a:r>
            <a:r>
              <a:rPr lang="en-US" sz="2400" dirty="0">
                <a:solidFill>
                  <a:srgbClr val="000000"/>
                </a:solidFill>
                <a:latin typeface="Calibri" panose="020F0502020204030204" pitchFamily="34" charset="0"/>
              </a:rPr>
              <a:t> </a:t>
            </a:r>
          </a:p>
        </p:txBody>
      </p:sp>
      <p:sp>
        <p:nvSpPr>
          <p:cNvPr id="4" name="TextBox 3">
            <a:extLst>
              <a:ext uri="{FF2B5EF4-FFF2-40B4-BE49-F238E27FC236}">
                <a16:creationId xmlns="" xmlns:a16="http://schemas.microsoft.com/office/drawing/2014/main" id="{BD3296AA-B546-AD4D-B3EE-066A561E251C}"/>
              </a:ext>
            </a:extLst>
          </p:cNvPr>
          <p:cNvSpPr txBox="1"/>
          <p:nvPr/>
        </p:nvSpPr>
        <p:spPr>
          <a:xfrm>
            <a:off x="575310" y="2948880"/>
            <a:ext cx="8687443" cy="2308324"/>
          </a:xfrm>
          <a:prstGeom prst="rect">
            <a:avLst/>
          </a:prstGeom>
          <a:noFill/>
        </p:spPr>
        <p:txBody>
          <a:bodyPr wrap="none" rtlCol="0">
            <a:spAutoFit/>
          </a:bodyPr>
          <a:lstStyle/>
          <a:p>
            <a:pPr>
              <a:spcBef>
                <a:spcPts val="0"/>
              </a:spcBef>
              <a:spcAft>
                <a:spcPts val="0"/>
              </a:spcAft>
            </a:pPr>
            <a:r>
              <a:rPr lang="en-US" sz="2400" dirty="0">
                <a:solidFill>
                  <a:srgbClr val="000000"/>
                </a:solidFill>
                <a:latin typeface="Calibri" panose="020F0502020204030204" pitchFamily="34" charset="0"/>
              </a:rPr>
              <a:t>HANOI INTERIM</a:t>
            </a:r>
            <a:endParaRPr lang="en-US" sz="2800" dirty="0">
              <a:solidFill>
                <a:srgbClr val="000000"/>
              </a:solidFill>
              <a:latin typeface="Calibri" panose="020F0502020204030204" pitchFamily="34" charset="0"/>
            </a:endParaRPr>
          </a:p>
          <a:p>
            <a:pPr marL="742950" lvl="1" indent="-28575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Comment resolution </a:t>
            </a:r>
          </a:p>
          <a:p>
            <a:pPr marL="742950" lvl="1" indent="-28575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Form CRG and request EC e-ballot for </a:t>
            </a:r>
          </a:p>
          <a:p>
            <a:pPr lvl="1">
              <a:spcBef>
                <a:spcPts val="0"/>
              </a:spcBef>
              <a:spcAft>
                <a:spcPts val="0"/>
              </a:spcAft>
            </a:pPr>
            <a:r>
              <a:rPr lang="en-US" sz="2400" dirty="0">
                <a:solidFill>
                  <a:srgbClr val="000000"/>
                </a:solidFill>
                <a:latin typeface="Calibri" panose="020F0502020204030204" pitchFamily="34" charset="0"/>
              </a:rPr>
              <a:t>conditional sponsor ballot approval – Sep 2019</a:t>
            </a:r>
            <a:endParaRPr lang="en-US" sz="2800" dirty="0">
              <a:solidFill>
                <a:srgbClr val="000000"/>
              </a:solidFill>
              <a:latin typeface="Calibri" panose="020F0502020204030204" pitchFamily="34" charset="0"/>
            </a:endParaRPr>
          </a:p>
          <a:p>
            <a:pPr marL="742950" lvl="1" indent="-28575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Start Sponsor Ballot (30 days) - Starting 2 Oct and complete by</a:t>
            </a:r>
          </a:p>
          <a:p>
            <a:pPr lvl="1">
              <a:spcBef>
                <a:spcPts val="0"/>
              </a:spcBef>
              <a:spcAft>
                <a:spcPts val="0"/>
              </a:spcAft>
            </a:pPr>
            <a:r>
              <a:rPr lang="en-US" sz="2400" dirty="0">
                <a:solidFill>
                  <a:srgbClr val="000000"/>
                </a:solidFill>
                <a:latin typeface="Calibri" panose="020F0502020204030204" pitchFamily="34" charset="0"/>
              </a:rPr>
              <a:t> 31 Oct</a:t>
            </a:r>
          </a:p>
        </p:txBody>
      </p:sp>
    </p:spTree>
    <p:extLst>
      <p:ext uri="{BB962C8B-B14F-4D97-AF65-F5344CB8AC3E}">
        <p14:creationId xmlns:p14="http://schemas.microsoft.com/office/powerpoint/2010/main" val="36958634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FEC2752-14D1-6146-80BE-6FBD29849E28}"/>
              </a:ext>
            </a:extLst>
          </p:cNvPr>
          <p:cNvSpPr>
            <a:spLocks noGrp="1"/>
          </p:cNvSpPr>
          <p:nvPr>
            <p:ph type="title"/>
          </p:nvPr>
        </p:nvSpPr>
        <p:spPr>
          <a:xfrm>
            <a:off x="685800" y="457200"/>
            <a:ext cx="7772400" cy="1066800"/>
          </a:xfrm>
        </p:spPr>
        <p:txBody>
          <a:bodyPr/>
          <a:lstStyle/>
          <a:p>
            <a:r>
              <a:rPr lang="en-US" dirty="0"/>
              <a:t>Closing Report  - Revised Timeline</a:t>
            </a:r>
          </a:p>
        </p:txBody>
      </p:sp>
      <p:sp>
        <p:nvSpPr>
          <p:cNvPr id="3" name="Rectangle 2">
            <a:extLst>
              <a:ext uri="{FF2B5EF4-FFF2-40B4-BE49-F238E27FC236}">
                <a16:creationId xmlns="" xmlns:a16="http://schemas.microsoft.com/office/drawing/2014/main" id="{2ADBF6C2-BF2F-C341-86A5-401102F46F12}"/>
              </a:ext>
            </a:extLst>
          </p:cNvPr>
          <p:cNvSpPr/>
          <p:nvPr/>
        </p:nvSpPr>
        <p:spPr>
          <a:xfrm>
            <a:off x="609600" y="1524000"/>
            <a:ext cx="8534400" cy="2308324"/>
          </a:xfrm>
          <a:prstGeom prst="rect">
            <a:avLst/>
          </a:prstGeom>
        </p:spPr>
        <p:txBody>
          <a:bodyPr wrap="square">
            <a:spAutoFit/>
          </a:bodyPr>
          <a:lstStyle/>
          <a:p>
            <a:pPr marL="285750" indent="-28575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KONA PLENARY</a:t>
            </a:r>
          </a:p>
          <a:p>
            <a:pPr marL="742950" lvl="1" indent="-28575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Comment resolution</a:t>
            </a:r>
          </a:p>
          <a:p>
            <a:pPr marL="742950" lvl="1" indent="-28575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Form CRG and initiate Recirc ballot to begin Nov 17, 2019</a:t>
            </a:r>
          </a:p>
          <a:p>
            <a:pPr marL="742950" lvl="1" indent="-28575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Request Conditional </a:t>
            </a:r>
            <a:r>
              <a:rPr lang="en-US" sz="2400" dirty="0" err="1">
                <a:solidFill>
                  <a:srgbClr val="000000"/>
                </a:solidFill>
                <a:latin typeface="Calibri" panose="020F0502020204030204" pitchFamily="34" charset="0"/>
              </a:rPr>
              <a:t>RevCom</a:t>
            </a:r>
            <a:r>
              <a:rPr lang="en-US" sz="2400" dirty="0">
                <a:solidFill>
                  <a:srgbClr val="000000"/>
                </a:solidFill>
                <a:latin typeface="Calibri" panose="020F0502020204030204" pitchFamily="34" charset="0"/>
              </a:rPr>
              <a:t> approval – November 18, 2019</a:t>
            </a:r>
          </a:p>
          <a:p>
            <a:pPr marL="742950" lvl="1" indent="-28575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Submission to </a:t>
            </a:r>
            <a:r>
              <a:rPr lang="en-US" sz="2400" dirty="0" err="1">
                <a:solidFill>
                  <a:srgbClr val="000000"/>
                </a:solidFill>
                <a:latin typeface="Calibri" panose="020F0502020204030204" pitchFamily="34" charset="0"/>
              </a:rPr>
              <a:t>RevCom</a:t>
            </a:r>
            <a:r>
              <a:rPr lang="en-US" sz="2400" dirty="0">
                <a:solidFill>
                  <a:srgbClr val="000000"/>
                </a:solidFill>
                <a:latin typeface="Calibri" panose="020F0502020204030204" pitchFamily="34" charset="0"/>
              </a:rPr>
              <a:t> in mid Dec-2019</a:t>
            </a:r>
          </a:p>
          <a:p>
            <a:pPr marL="1200150" lvl="2" indent="-285750">
              <a:spcBef>
                <a:spcPts val="0"/>
              </a:spcBef>
              <a:spcAft>
                <a:spcPts val="0"/>
              </a:spcAft>
              <a:buFont typeface="Arial" panose="020B0604020202020204" pitchFamily="34" charset="0"/>
              <a:buChar char="•"/>
            </a:pPr>
            <a:r>
              <a:rPr lang="en-US" sz="2400" dirty="0">
                <a:solidFill>
                  <a:srgbClr val="000000"/>
                </a:solidFill>
                <a:latin typeface="Calibri" panose="020F0502020204030204" pitchFamily="34" charset="0"/>
              </a:rPr>
              <a:t>Fallback is January</a:t>
            </a:r>
          </a:p>
        </p:txBody>
      </p:sp>
    </p:spTree>
    <p:extLst>
      <p:ext uri="{BB962C8B-B14F-4D97-AF65-F5344CB8AC3E}">
        <p14:creationId xmlns:p14="http://schemas.microsoft.com/office/powerpoint/2010/main" val="19795433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 xmlns:a16="http://schemas.microsoft.com/office/drawing/2014/main" id="{851B326F-35DC-8444-BE21-8992E252C019}"/>
              </a:ext>
            </a:extLst>
          </p:cNvPr>
          <p:cNvSpPr>
            <a:spLocks noGrp="1"/>
          </p:cNvSpPr>
          <p:nvPr>
            <p:ph type="sldNum" sz="quarter" idx="12"/>
          </p:nvPr>
        </p:nvSpPr>
        <p:spPr/>
        <p:txBody>
          <a:bodyPr/>
          <a:lstStyle/>
          <a:p>
            <a:r>
              <a:rPr lang="en-US" altLang="en-US"/>
              <a:t>Slide </a:t>
            </a:r>
            <a:fld id="{F2505D08-0715-054D-9FA6-823A5AFA5227}" type="slidenum">
              <a:rPr lang="en-US" altLang="en-US" smtClean="0"/>
              <a:pPr/>
              <a:t>18</a:t>
            </a:fld>
            <a:endParaRPr lang="en-US" altLang="en-US"/>
          </a:p>
        </p:txBody>
      </p:sp>
      <p:sp>
        <p:nvSpPr>
          <p:cNvPr id="4" name="Rectangle 3">
            <a:extLst>
              <a:ext uri="{FF2B5EF4-FFF2-40B4-BE49-F238E27FC236}">
                <a16:creationId xmlns="" xmlns:a16="http://schemas.microsoft.com/office/drawing/2014/main" id="{7968DD62-ECF7-1E48-938D-99C060700260}"/>
              </a:ext>
            </a:extLst>
          </p:cNvPr>
          <p:cNvSpPr/>
          <p:nvPr/>
        </p:nvSpPr>
        <p:spPr>
          <a:xfrm>
            <a:off x="685800" y="914400"/>
            <a:ext cx="7772400" cy="5509200"/>
          </a:xfrm>
          <a:prstGeom prst="rect">
            <a:avLst/>
          </a:prstGeom>
        </p:spPr>
        <p:txBody>
          <a:bodyPr wrap="square">
            <a:spAutoFit/>
          </a:bodyPr>
          <a:lstStyle/>
          <a:p>
            <a:r>
              <a:rPr lang="en-US" sz="3200" dirty="0"/>
              <a:t>TG Motion for TG4md Letter Ballot</a:t>
            </a:r>
          </a:p>
          <a:p>
            <a:endParaRPr lang="en-US" sz="3200" dirty="0"/>
          </a:p>
          <a:p>
            <a:r>
              <a:rPr lang="en-US" sz="3200" dirty="0"/>
              <a:t>Move that TG4md formally request that the 802.15 WG start a WG Recirculation Letter Ballot requesting approval of document P802.15.4-REVd-D04 and to forward document P802.15.4-REVd-D05 to Standards Association Ballot pending the completion and inclusion of the edits in the draft. </a:t>
            </a:r>
          </a:p>
          <a:p>
            <a:r>
              <a:rPr lang="en-US" sz="3200" dirty="0"/>
              <a:t>Moved: Phil Beecher</a:t>
            </a:r>
          </a:p>
          <a:p>
            <a:r>
              <a:rPr lang="en-US" sz="3200" dirty="0"/>
              <a:t>Second: Chris </a:t>
            </a:r>
            <a:r>
              <a:rPr lang="en-US" sz="3200" dirty="0" err="1"/>
              <a:t>Hett</a:t>
            </a:r>
            <a:endParaRPr lang="en-US" sz="3200" dirty="0"/>
          </a:p>
        </p:txBody>
      </p:sp>
      <p:sp>
        <p:nvSpPr>
          <p:cNvPr id="2" name="Date Placeholder 1"/>
          <p:cNvSpPr>
            <a:spLocks noGrp="1"/>
          </p:cNvSpPr>
          <p:nvPr>
            <p:ph type="dt" sz="half"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Robert F. Heile, Decawave</a:t>
            </a:r>
            <a:endParaRPr lang="en-US"/>
          </a:p>
        </p:txBody>
      </p:sp>
    </p:spTree>
    <p:extLst>
      <p:ext uri="{BB962C8B-B14F-4D97-AF65-F5344CB8AC3E}">
        <p14:creationId xmlns:p14="http://schemas.microsoft.com/office/powerpoint/2010/main" val="41613397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 xmlns:a16="http://schemas.microsoft.com/office/drawing/2014/main" id="{8ECB4164-87AE-0E42-BDAF-C0DE2052FD1E}"/>
              </a:ext>
            </a:extLst>
          </p:cNvPr>
          <p:cNvSpPr>
            <a:spLocks noGrp="1"/>
          </p:cNvSpPr>
          <p:nvPr>
            <p:ph type="sldNum" sz="quarter" idx="12"/>
          </p:nvPr>
        </p:nvSpPr>
        <p:spPr/>
        <p:txBody>
          <a:bodyPr/>
          <a:lstStyle/>
          <a:p>
            <a:r>
              <a:rPr lang="en-US" altLang="en-US"/>
              <a:t>Slide </a:t>
            </a:r>
            <a:fld id="{F2505D08-0715-054D-9FA6-823A5AFA5227}" type="slidenum">
              <a:rPr lang="en-US" altLang="en-US" smtClean="0"/>
              <a:pPr/>
              <a:t>19</a:t>
            </a:fld>
            <a:endParaRPr lang="en-US" altLang="en-US"/>
          </a:p>
        </p:txBody>
      </p:sp>
      <p:sp>
        <p:nvSpPr>
          <p:cNvPr id="4" name="Rectangle 3">
            <a:extLst>
              <a:ext uri="{FF2B5EF4-FFF2-40B4-BE49-F238E27FC236}">
                <a16:creationId xmlns="" xmlns:a16="http://schemas.microsoft.com/office/drawing/2014/main" id="{3414958C-0E1B-7045-BF0C-1B8D8247FC8D}"/>
              </a:ext>
            </a:extLst>
          </p:cNvPr>
          <p:cNvSpPr/>
          <p:nvPr/>
        </p:nvSpPr>
        <p:spPr>
          <a:xfrm>
            <a:off x="457994" y="853936"/>
            <a:ext cx="8457406" cy="5211683"/>
          </a:xfrm>
          <a:prstGeom prst="rect">
            <a:avLst/>
          </a:prstGeom>
        </p:spPr>
        <p:txBody>
          <a:bodyPr wrap="square">
            <a:spAutoFit/>
          </a:bodyPr>
          <a:lstStyle/>
          <a:p>
            <a:r>
              <a:rPr lang="en-US" sz="1800" dirty="0"/>
              <a:t>TG CRG Motion </a:t>
            </a:r>
          </a:p>
          <a:p>
            <a:r>
              <a:rPr lang="en-US" altLang="en-US" sz="2400" dirty="0">
                <a:solidFill>
                  <a:srgbClr val="000000"/>
                </a:solidFill>
              </a:rPr>
              <a:t>Move that </a:t>
            </a:r>
            <a:r>
              <a:rPr lang="en-US" sz="2400" dirty="0"/>
              <a:t>TG4md requests 802.15 WG </a:t>
            </a:r>
            <a:r>
              <a:rPr lang="en-US" altLang="en-US" sz="2400" dirty="0">
                <a:solidFill>
                  <a:srgbClr val="000000"/>
                </a:solidFill>
              </a:rPr>
              <a:t>approve the formation of a Comment Resolution Group(CRG) </a:t>
            </a:r>
            <a:r>
              <a:rPr lang="en-US" sz="2800" dirty="0"/>
              <a:t>for</a:t>
            </a:r>
            <a:r>
              <a:rPr lang="en-US" sz="2400" dirty="0"/>
              <a:t> the WG balloting of the P802.15.4-REVd-D03 </a:t>
            </a:r>
            <a:r>
              <a:rPr lang="en-US" altLang="en-US" sz="2400" dirty="0">
                <a:solidFill>
                  <a:srgbClr val="000000"/>
                </a:solidFill>
              </a:rPr>
              <a:t>with the following membership: </a:t>
            </a:r>
            <a:r>
              <a:rPr lang="en-US" sz="2400" dirty="0"/>
              <a:t>Gary Stuebing(As Chair), Don Sturek, Kunal Shah, Ruben Salazar, Tero Kivinen, Phil Beecher and </a:t>
            </a:r>
            <a:r>
              <a:rPr lang="en-US" sz="2400" dirty="0" err="1"/>
              <a:t>Shoichi</a:t>
            </a:r>
            <a:r>
              <a:rPr lang="en-US" sz="2400" dirty="0"/>
              <a:t> Kitazawa.</a:t>
            </a:r>
            <a:r>
              <a:rPr lang="en-US" altLang="en-US" sz="2400" dirty="0">
                <a:solidFill>
                  <a:srgbClr val="000000"/>
                </a:solidFill>
              </a:rPr>
              <a:t> The 802.15.4md CRG is authorized to approve comment resolutions and to approve the start of recirculation Letter Ballot of the revised draft on behalf of the 802.15 WG. Comment resolution on ballots between sessions will be conducted via reflector email and via teleconferences announced to the reflector as per the LMSC 802 WG P&amp;P</a:t>
            </a:r>
          </a:p>
          <a:p>
            <a:pPr lvl="2" eaLnBrk="1" hangingPunct="1">
              <a:spcBef>
                <a:spcPts val="375"/>
              </a:spcBef>
              <a:buSzPct val="100000"/>
            </a:pPr>
            <a:r>
              <a:rPr lang="en-US" altLang="en-US" sz="2000" dirty="0">
                <a:solidFill>
                  <a:srgbClr val="000000"/>
                </a:solidFill>
              </a:rPr>
              <a:t>Moved By: Don Sturek	</a:t>
            </a:r>
          </a:p>
          <a:p>
            <a:pPr lvl="2" eaLnBrk="1" hangingPunct="1">
              <a:spcBef>
                <a:spcPts val="375"/>
              </a:spcBef>
              <a:buSzPct val="100000"/>
            </a:pPr>
            <a:r>
              <a:rPr lang="en-US" altLang="en-US" sz="2000" dirty="0">
                <a:solidFill>
                  <a:srgbClr val="000000"/>
                </a:solidFill>
              </a:rPr>
              <a:t>Seconded By: Phil Beecher</a:t>
            </a:r>
            <a:endParaRPr lang="en-US" sz="1800" dirty="0"/>
          </a:p>
        </p:txBody>
      </p:sp>
      <p:sp>
        <p:nvSpPr>
          <p:cNvPr id="2" name="Date Placeholder 1"/>
          <p:cNvSpPr>
            <a:spLocks noGrp="1"/>
          </p:cNvSpPr>
          <p:nvPr>
            <p:ph type="dt" sz="half"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Robert F. Heile, Decawave</a:t>
            </a:r>
            <a:endParaRPr lang="en-US"/>
          </a:p>
        </p:txBody>
      </p:sp>
    </p:spTree>
    <p:extLst>
      <p:ext uri="{BB962C8B-B14F-4D97-AF65-F5344CB8AC3E}">
        <p14:creationId xmlns:p14="http://schemas.microsoft.com/office/powerpoint/2010/main" val="41093522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1"/>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smtClean="0"/>
              <a:t>July 2019</a:t>
            </a:r>
          </a:p>
        </p:txBody>
      </p:sp>
      <p:sp>
        <p:nvSpPr>
          <p:cNvPr id="3075" name="Footer Placeholder 2"/>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smtClean="0"/>
              <a:t>Robert F. Heile, Decawave</a:t>
            </a:r>
            <a:endParaRPr lang="en-US" sz="1200"/>
          </a:p>
        </p:txBody>
      </p:sp>
      <p:sp>
        <p:nvSpPr>
          <p:cNvPr id="3076" name="Slide Number Placeholder 3"/>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smtClean="0"/>
              <a:t>Slide </a:t>
            </a:r>
            <a:fld id="{ABF3F59C-4E11-4FD6-8A47-A2608A57B359}" type="slidenum">
              <a:rPr lang="en-US" sz="1200" smtClean="0"/>
              <a:pPr>
                <a:defRPr/>
              </a:pPr>
              <a:t>2</a:t>
            </a:fld>
            <a:endParaRPr lang="en-US" sz="1200" smtClean="0"/>
          </a:p>
        </p:txBody>
      </p:sp>
      <p:sp>
        <p:nvSpPr>
          <p:cNvPr id="3077" name="Rectangle 1026"/>
          <p:cNvSpPr>
            <a:spLocks noChangeArrowheads="1"/>
          </p:cNvSpPr>
          <p:nvPr/>
        </p:nvSpPr>
        <p:spPr bwMode="auto">
          <a:xfrm>
            <a:off x="152400" y="838200"/>
            <a:ext cx="45720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nchor="ctr"/>
          <a:lstStyle/>
          <a:p>
            <a:pPr algn="ctr">
              <a:defRPr/>
            </a:pPr>
            <a:r>
              <a:rPr lang="en-US">
                <a:solidFill>
                  <a:schemeClr val="tx2"/>
                </a:solidFill>
                <a:latin typeface="Times New Roman" charset="0"/>
                <a:ea typeface="ＭＳ Ｐゴシック" charset="0"/>
              </a:rPr>
              <a:t>802.15 Organization Chart</a:t>
            </a:r>
          </a:p>
        </p:txBody>
      </p:sp>
      <p:cxnSp>
        <p:nvCxnSpPr>
          <p:cNvPr id="3078" name="_s1028"/>
          <p:cNvCxnSpPr>
            <a:cxnSpLocks noChangeShapeType="1"/>
            <a:stCxn id="3105" idx="0"/>
          </p:cNvCxnSpPr>
          <p:nvPr/>
        </p:nvCxnSpPr>
        <p:spPr bwMode="auto">
          <a:xfrm>
            <a:off x="7623175" y="1701800"/>
            <a:ext cx="30163" cy="0"/>
          </a:xfrm>
          <a:prstGeom prst="straightConnector1">
            <a:avLst/>
          </a:prstGeom>
          <a:noFill/>
          <a:ln w="28575">
            <a:solidFill>
              <a:schemeClr val="tx1"/>
            </a:solidFill>
            <a:round/>
            <a:headEnd/>
            <a:tailEnd/>
          </a:ln>
          <a:extLst>
            <a:ext uri="{909E8E84-426E-40DD-AFC4-6F175D3DCCD1}">
              <a14:hiddenFill xmlns:a14="http://schemas.microsoft.com/office/drawing/2010/main">
                <a:noFill/>
              </a14:hiddenFill>
            </a:ext>
          </a:extLst>
        </p:spPr>
      </p:cxnSp>
      <p:cxnSp>
        <p:nvCxnSpPr>
          <p:cNvPr id="3079" name="_s1029"/>
          <p:cNvCxnSpPr>
            <a:cxnSpLocks noChangeShapeType="1"/>
            <a:stCxn id="3104" idx="3"/>
            <a:endCxn id="3091" idx="2"/>
          </p:cNvCxnSpPr>
          <p:nvPr/>
        </p:nvCxnSpPr>
        <p:spPr bwMode="auto">
          <a:xfrm flipV="1">
            <a:off x="2559050" y="3297238"/>
            <a:ext cx="358775" cy="2846387"/>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0" name="_s1030"/>
          <p:cNvCxnSpPr>
            <a:cxnSpLocks noChangeShapeType="1"/>
            <a:stCxn id="3103" idx="1"/>
            <a:endCxn id="3091" idx="2"/>
          </p:cNvCxnSpPr>
          <p:nvPr/>
        </p:nvCxnSpPr>
        <p:spPr bwMode="auto">
          <a:xfrm rot="10800000">
            <a:off x="2917825" y="3297238"/>
            <a:ext cx="368300" cy="412750"/>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1" name="_s1032"/>
          <p:cNvCxnSpPr>
            <a:cxnSpLocks noChangeShapeType="1"/>
          </p:cNvCxnSpPr>
          <p:nvPr/>
        </p:nvCxnSpPr>
        <p:spPr bwMode="auto">
          <a:xfrm rot="10800000">
            <a:off x="2916238" y="3276600"/>
            <a:ext cx="379412" cy="1762125"/>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2" name="_s1034"/>
          <p:cNvCxnSpPr>
            <a:cxnSpLocks noChangeShapeType="1"/>
          </p:cNvCxnSpPr>
          <p:nvPr/>
        </p:nvCxnSpPr>
        <p:spPr bwMode="auto">
          <a:xfrm rot="10800000">
            <a:off x="6061075" y="1550988"/>
            <a:ext cx="368300" cy="887412"/>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3" name="_s1035"/>
          <p:cNvCxnSpPr>
            <a:cxnSpLocks noChangeShapeType="1"/>
          </p:cNvCxnSpPr>
          <p:nvPr/>
        </p:nvCxnSpPr>
        <p:spPr bwMode="auto">
          <a:xfrm rot="10800000">
            <a:off x="2916238" y="4506913"/>
            <a:ext cx="355600" cy="1171575"/>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4" name="_s1036"/>
          <p:cNvCxnSpPr>
            <a:cxnSpLocks noChangeShapeType="1"/>
            <a:endCxn id="3091" idx="2"/>
          </p:cNvCxnSpPr>
          <p:nvPr/>
        </p:nvCxnSpPr>
        <p:spPr bwMode="auto">
          <a:xfrm flipV="1">
            <a:off x="2557463" y="3297238"/>
            <a:ext cx="360362" cy="414337"/>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5" name="_s1037"/>
          <p:cNvCxnSpPr>
            <a:cxnSpLocks noChangeShapeType="1"/>
          </p:cNvCxnSpPr>
          <p:nvPr/>
        </p:nvCxnSpPr>
        <p:spPr bwMode="auto">
          <a:xfrm rot="10800000">
            <a:off x="2916238" y="3886200"/>
            <a:ext cx="360362" cy="542925"/>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6" name="_s1038"/>
          <p:cNvCxnSpPr>
            <a:cxnSpLocks noChangeShapeType="1"/>
          </p:cNvCxnSpPr>
          <p:nvPr/>
        </p:nvCxnSpPr>
        <p:spPr bwMode="auto">
          <a:xfrm flipV="1">
            <a:off x="2559050" y="3378200"/>
            <a:ext cx="358775" cy="2771775"/>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7" name="_s1039"/>
          <p:cNvCxnSpPr>
            <a:cxnSpLocks noChangeShapeType="1"/>
            <a:stCxn id="3097" idx="3"/>
            <a:endCxn id="3090" idx="2"/>
          </p:cNvCxnSpPr>
          <p:nvPr/>
        </p:nvCxnSpPr>
        <p:spPr bwMode="auto">
          <a:xfrm flipV="1">
            <a:off x="5703888" y="1560513"/>
            <a:ext cx="357187" cy="1081087"/>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8" name="_s1041"/>
          <p:cNvCxnSpPr>
            <a:cxnSpLocks noChangeShapeType="1"/>
            <a:stCxn id="3092" idx="3"/>
            <a:endCxn id="3090" idx="2"/>
          </p:cNvCxnSpPr>
          <p:nvPr/>
        </p:nvCxnSpPr>
        <p:spPr bwMode="auto">
          <a:xfrm flipV="1">
            <a:off x="5705475" y="1560513"/>
            <a:ext cx="355600" cy="376237"/>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089" name="_s1042"/>
          <p:cNvCxnSpPr>
            <a:cxnSpLocks noChangeShapeType="1"/>
          </p:cNvCxnSpPr>
          <p:nvPr/>
        </p:nvCxnSpPr>
        <p:spPr bwMode="auto">
          <a:xfrm flipV="1">
            <a:off x="4100513" y="1820863"/>
            <a:ext cx="1960562" cy="1303337"/>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
        <p:nvSpPr>
          <p:cNvPr id="3090" name="_s1043"/>
          <p:cNvSpPr>
            <a:spLocks noChangeArrowheads="1"/>
          </p:cNvSpPr>
          <p:nvPr/>
        </p:nvSpPr>
        <p:spPr bwMode="auto">
          <a:xfrm>
            <a:off x="4895850" y="762000"/>
            <a:ext cx="2328863" cy="782638"/>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900" b="1"/>
              <a:t>802.15WG Chair</a:t>
            </a:r>
          </a:p>
          <a:p>
            <a:pPr algn="ctr"/>
            <a:r>
              <a:rPr lang="en-US" sz="900" b="1"/>
              <a:t>Bob Heile, Wi-SUN Alliance</a:t>
            </a:r>
          </a:p>
          <a:p>
            <a:pPr algn="ctr"/>
            <a:r>
              <a:rPr lang="en-US" sz="900" b="1"/>
              <a:t>802.15 Vice Chairs</a:t>
            </a:r>
          </a:p>
          <a:p>
            <a:pPr algn="ctr"/>
            <a:r>
              <a:rPr lang="en-US" sz="900" b="1"/>
              <a:t>Rick Alfvin, Linespeed</a:t>
            </a:r>
          </a:p>
          <a:p>
            <a:pPr algn="ctr"/>
            <a:r>
              <a:rPr lang="en-US" sz="900" b="1"/>
              <a:t>Pat Kinney, Kinney Consulting</a:t>
            </a:r>
          </a:p>
        </p:txBody>
      </p:sp>
      <p:sp>
        <p:nvSpPr>
          <p:cNvPr id="3091" name="_s1044"/>
          <p:cNvSpPr>
            <a:spLocks noChangeArrowheads="1"/>
          </p:cNvSpPr>
          <p:nvPr/>
        </p:nvSpPr>
        <p:spPr bwMode="auto">
          <a:xfrm>
            <a:off x="1752600" y="2971800"/>
            <a:ext cx="2328863" cy="325438"/>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1400" b="1"/>
              <a:t>Task Groups</a:t>
            </a:r>
          </a:p>
        </p:txBody>
      </p:sp>
      <p:sp>
        <p:nvSpPr>
          <p:cNvPr id="3092" name="_s1045"/>
          <p:cNvSpPr>
            <a:spLocks noChangeArrowheads="1"/>
          </p:cNvSpPr>
          <p:nvPr/>
        </p:nvSpPr>
        <p:spPr bwMode="auto">
          <a:xfrm>
            <a:off x="3351213" y="1624013"/>
            <a:ext cx="2335212" cy="625475"/>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900" b="1"/>
              <a:t>Secretary</a:t>
            </a:r>
          </a:p>
          <a:p>
            <a:pPr algn="ctr"/>
            <a:r>
              <a:rPr lang="en-US" sz="900" b="1"/>
              <a:t>Pat Kinney, Kinney Consulting</a:t>
            </a:r>
          </a:p>
          <a:p>
            <a:pPr algn="ctr"/>
            <a:r>
              <a:rPr lang="en-US" sz="900" b="1"/>
              <a:t>Assistant Secretary</a:t>
            </a:r>
          </a:p>
          <a:p>
            <a:pPr algn="ctr"/>
            <a:r>
              <a:rPr lang="en-US" sz="900" b="1"/>
              <a:t>Mike McInnis, Boeing</a:t>
            </a:r>
          </a:p>
        </p:txBody>
      </p:sp>
      <p:sp>
        <p:nvSpPr>
          <p:cNvPr id="3097" name="_s1047"/>
          <p:cNvSpPr>
            <a:spLocks noChangeArrowheads="1"/>
          </p:cNvSpPr>
          <p:nvPr/>
        </p:nvSpPr>
        <p:spPr bwMode="auto">
          <a:xfrm>
            <a:off x="3351213" y="2406650"/>
            <a:ext cx="2333625" cy="46990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defRPr/>
            </a:pPr>
            <a:r>
              <a:rPr lang="en-US" sz="1050" b="1" dirty="0"/>
              <a:t>Working Group Technical Editor</a:t>
            </a:r>
          </a:p>
          <a:p>
            <a:pPr algn="ctr">
              <a:defRPr/>
            </a:pPr>
            <a:r>
              <a:rPr lang="en-US" sz="1050" b="1" dirty="0"/>
              <a:t>James </a:t>
            </a:r>
            <a:r>
              <a:rPr lang="en-US" sz="1050" b="1" dirty="0" err="1"/>
              <a:t>Gilb</a:t>
            </a:r>
            <a:endParaRPr lang="en-US" sz="1050" b="1" dirty="0"/>
          </a:p>
        </p:txBody>
      </p:sp>
      <p:sp>
        <p:nvSpPr>
          <p:cNvPr id="3094" name="_s1049"/>
          <p:cNvSpPr>
            <a:spLocks noChangeArrowheads="1"/>
          </p:cNvSpPr>
          <p:nvPr/>
        </p:nvSpPr>
        <p:spPr bwMode="auto">
          <a:xfrm>
            <a:off x="3276600" y="4149725"/>
            <a:ext cx="2435225" cy="53340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1000" b="1" dirty="0"/>
              <a:t>TG12 Consolidated  15.4 ULI</a:t>
            </a:r>
          </a:p>
          <a:p>
            <a:pPr algn="ctr"/>
            <a:r>
              <a:rPr lang="en-US" sz="1000" dirty="0"/>
              <a:t>Chair: Pat Kinney, Kinney </a:t>
            </a:r>
            <a:r>
              <a:rPr lang="en-US" sz="1000" dirty="0" smtClean="0"/>
              <a:t>Consulting</a:t>
            </a:r>
            <a:r>
              <a:rPr lang="en-US" sz="1000" b="1" dirty="0" smtClean="0"/>
              <a:t>  </a:t>
            </a:r>
            <a:endParaRPr lang="en-US" sz="1000" b="1" dirty="0"/>
          </a:p>
        </p:txBody>
      </p:sp>
      <p:sp>
        <p:nvSpPr>
          <p:cNvPr id="3095" name="_s1051"/>
          <p:cNvSpPr>
            <a:spLocks noChangeArrowheads="1"/>
          </p:cNvSpPr>
          <p:nvPr/>
        </p:nvSpPr>
        <p:spPr bwMode="auto">
          <a:xfrm>
            <a:off x="3271838" y="5421313"/>
            <a:ext cx="2447925" cy="533400"/>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endParaRPr lang="en-US" sz="1000" b="1"/>
          </a:p>
        </p:txBody>
      </p:sp>
      <p:sp>
        <p:nvSpPr>
          <p:cNvPr id="3096" name="_s1054"/>
          <p:cNvSpPr>
            <a:spLocks noChangeArrowheads="1"/>
          </p:cNvSpPr>
          <p:nvPr/>
        </p:nvSpPr>
        <p:spPr bwMode="auto">
          <a:xfrm>
            <a:off x="3276600" y="4794250"/>
            <a:ext cx="2413000" cy="503238"/>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endParaRPr lang="en-US" sz="600"/>
          </a:p>
        </p:txBody>
      </p:sp>
      <p:sp>
        <p:nvSpPr>
          <p:cNvPr id="3103" name="_s1056"/>
          <p:cNvSpPr>
            <a:spLocks noChangeArrowheads="1"/>
          </p:cNvSpPr>
          <p:nvPr/>
        </p:nvSpPr>
        <p:spPr bwMode="auto">
          <a:xfrm>
            <a:off x="3286125" y="3451225"/>
            <a:ext cx="2424113" cy="517525"/>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0" tIns="0" rIns="0" bIns="0" anchor="ctr"/>
          <a:lstStyle/>
          <a:p>
            <a:pPr algn="ctr">
              <a:defRPr/>
            </a:pPr>
            <a:endParaRPr lang="en-US" sz="1000" b="1">
              <a:latin typeface="Times New Roman" charset="0"/>
              <a:ea typeface="ＭＳ Ｐゴシック" charset="0"/>
            </a:endParaRPr>
          </a:p>
        </p:txBody>
      </p:sp>
      <p:sp>
        <p:nvSpPr>
          <p:cNvPr id="3104" name="_s1057"/>
          <p:cNvSpPr>
            <a:spLocks noChangeArrowheads="1"/>
          </p:cNvSpPr>
          <p:nvPr/>
        </p:nvSpPr>
        <p:spPr bwMode="auto">
          <a:xfrm>
            <a:off x="230188" y="5881688"/>
            <a:ext cx="2328862" cy="523875"/>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0" tIns="0" rIns="0" bIns="0" anchor="ctr"/>
          <a:lstStyle/>
          <a:p>
            <a:pPr>
              <a:defRPr/>
            </a:pPr>
            <a:endParaRPr lang="en-US" sz="1000" dirty="0"/>
          </a:p>
          <a:p>
            <a:pPr algn="ctr">
              <a:defRPr/>
            </a:pPr>
            <a:r>
              <a:rPr lang="en-US" sz="1000" b="1" dirty="0" smtClean="0"/>
              <a:t>xxx</a:t>
            </a:r>
            <a:endParaRPr lang="de-DE" sz="1000" dirty="0"/>
          </a:p>
          <a:p>
            <a:pPr>
              <a:tabLst>
                <a:tab pos="0" algn="l"/>
              </a:tabLst>
              <a:defRPr/>
            </a:pPr>
            <a:endParaRPr lang="en-US" sz="1000" b="1" dirty="0">
              <a:solidFill>
                <a:srgbClr val="000000"/>
              </a:solidFill>
              <a:latin typeface="Times New Roman" charset="0"/>
              <a:ea typeface="ＭＳ Ｐゴシック" charset="0"/>
            </a:endParaRPr>
          </a:p>
        </p:txBody>
      </p:sp>
      <p:sp>
        <p:nvSpPr>
          <p:cNvPr id="3105" name="_s1058"/>
          <p:cNvSpPr>
            <a:spLocks noChangeArrowheads="1"/>
          </p:cNvSpPr>
          <p:nvPr/>
        </p:nvSpPr>
        <p:spPr bwMode="auto">
          <a:xfrm>
            <a:off x="6429375" y="1701800"/>
            <a:ext cx="2387600" cy="4630738"/>
          </a:xfrm>
          <a:prstGeom prst="rect">
            <a:avLst/>
          </a:prstGeom>
          <a:noFill/>
          <a:ln w="381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tIns="0" rIns="0" bIns="0"/>
          <a:lstStyle/>
          <a:p>
            <a:pPr>
              <a:defRPr/>
            </a:pPr>
            <a:endParaRPr lang="en-US" sz="1000" b="1" u="sng" dirty="0"/>
          </a:p>
          <a:p>
            <a:pPr>
              <a:spcAft>
                <a:spcPts val="300"/>
              </a:spcAft>
              <a:defRPr/>
            </a:pPr>
            <a:r>
              <a:rPr lang="en-US" sz="1000" b="1" u="sng" dirty="0"/>
              <a:t>STUDY GROUPS</a:t>
            </a:r>
            <a:r>
              <a:rPr lang="en-US" sz="1000" dirty="0"/>
              <a:t>:</a:t>
            </a:r>
          </a:p>
          <a:p>
            <a:pPr>
              <a:spcAft>
                <a:spcPts val="300"/>
              </a:spcAft>
              <a:defRPr/>
            </a:pPr>
            <a:endParaRPr lang="en-US" sz="1000" b="1" u="sng" dirty="0">
              <a:solidFill>
                <a:srgbClr val="000000"/>
              </a:solidFill>
            </a:endParaRPr>
          </a:p>
          <a:p>
            <a:pPr>
              <a:spcAft>
                <a:spcPts val="300"/>
              </a:spcAft>
              <a:defRPr/>
            </a:pPr>
            <a:r>
              <a:rPr lang="en-US" sz="1000" b="1" u="sng" dirty="0">
                <a:solidFill>
                  <a:srgbClr val="000000"/>
                </a:solidFill>
              </a:rPr>
              <a:t>INTEREST GROUPS</a:t>
            </a:r>
          </a:p>
          <a:p>
            <a:pPr>
              <a:defRPr/>
            </a:pPr>
            <a:r>
              <a:rPr lang="en-US" sz="1000" b="1" dirty="0" smtClean="0"/>
              <a:t>IG </a:t>
            </a:r>
            <a:r>
              <a:rPr lang="en-US" sz="1000" b="1" dirty="0"/>
              <a:t>Dependability (of Radio Links)</a:t>
            </a:r>
          </a:p>
          <a:p>
            <a:pPr marL="228600">
              <a:defRPr/>
            </a:pPr>
            <a:r>
              <a:rPr lang="en-US" sz="1000" dirty="0"/>
              <a:t>Chair: Ryuji Kohno,</a:t>
            </a:r>
          </a:p>
          <a:p>
            <a:pPr>
              <a:defRPr/>
            </a:pPr>
            <a:r>
              <a:rPr lang="en-US" sz="1000" b="1" dirty="0"/>
              <a:t>IG </a:t>
            </a:r>
            <a:r>
              <a:rPr lang="en-US" sz="1000" b="1" dirty="0" smtClean="0"/>
              <a:t>Profiles</a:t>
            </a:r>
            <a:endParaRPr lang="en-US" sz="1000" b="1" dirty="0"/>
          </a:p>
          <a:p>
            <a:pPr marL="228600">
              <a:defRPr/>
            </a:pPr>
            <a:r>
              <a:rPr lang="en-US" sz="1000" dirty="0">
                <a:latin typeface="Arial" charset="0"/>
                <a:cs typeface="Arial" charset="0"/>
              </a:rPr>
              <a:t>Chair: </a:t>
            </a:r>
            <a:r>
              <a:rPr lang="en-US" sz="1000" dirty="0" smtClean="0">
                <a:latin typeface="Arial" charset="0"/>
                <a:cs typeface="Arial" charset="0"/>
              </a:rPr>
              <a:t>Don </a:t>
            </a:r>
            <a:r>
              <a:rPr lang="en-US" sz="1000" dirty="0" err="1" smtClean="0">
                <a:latin typeface="Arial" charset="0"/>
                <a:cs typeface="Arial" charset="0"/>
              </a:rPr>
              <a:t>Sturek</a:t>
            </a:r>
            <a:r>
              <a:rPr lang="en-US" sz="1000" dirty="0" smtClean="0">
                <a:latin typeface="Arial" charset="0"/>
                <a:cs typeface="Arial" charset="0"/>
              </a:rPr>
              <a:t>, </a:t>
            </a:r>
            <a:r>
              <a:rPr lang="en-US" sz="1000" dirty="0" err="1" smtClean="0">
                <a:latin typeface="Arial" charset="0"/>
                <a:cs typeface="Arial" charset="0"/>
              </a:rPr>
              <a:t>Itron</a:t>
            </a:r>
            <a:endParaRPr lang="en-US" sz="1000" dirty="0">
              <a:latin typeface="Arial" charset="0"/>
              <a:cs typeface="Arial" charset="0"/>
            </a:endParaRPr>
          </a:p>
          <a:p>
            <a:pPr>
              <a:defRPr/>
            </a:pPr>
            <a:r>
              <a:rPr lang="en-US" sz="1000" b="1" dirty="0">
                <a:latin typeface="Arial" charset="0"/>
                <a:cs typeface="Arial" charset="0"/>
              </a:rPr>
              <a:t>IG Vehicular Assistive Technology</a:t>
            </a:r>
          </a:p>
          <a:p>
            <a:pPr marL="228600" lvl="1">
              <a:defRPr/>
            </a:pPr>
            <a:r>
              <a:rPr lang="en-US" sz="1000" dirty="0" err="1"/>
              <a:t>ChairYeong</a:t>
            </a:r>
            <a:r>
              <a:rPr lang="en-US" sz="1000" dirty="0"/>
              <a:t> Min Jang, </a:t>
            </a:r>
            <a:r>
              <a:rPr lang="en-US" sz="1000" dirty="0" err="1"/>
              <a:t>Kookmin</a:t>
            </a:r>
            <a:r>
              <a:rPr lang="en-US" sz="1000" dirty="0"/>
              <a:t> </a:t>
            </a:r>
            <a:r>
              <a:rPr lang="en-US" sz="1000" dirty="0" err="1"/>
              <a:t>Uni</a:t>
            </a:r>
            <a:endParaRPr lang="en-US" sz="1000" dirty="0"/>
          </a:p>
          <a:p>
            <a:pPr>
              <a:defRPr/>
            </a:pPr>
            <a:r>
              <a:rPr lang="en-US" sz="1000" b="1" dirty="0"/>
              <a:t>IG 15.4 Guide</a:t>
            </a:r>
          </a:p>
          <a:p>
            <a:pPr marL="228600">
              <a:defRPr/>
            </a:pPr>
            <a:r>
              <a:rPr lang="en-US" sz="1000" dirty="0"/>
              <a:t>Chair: TBD</a:t>
            </a:r>
          </a:p>
          <a:p>
            <a:pPr>
              <a:spcAft>
                <a:spcPts val="300"/>
              </a:spcAft>
              <a:defRPr/>
            </a:pPr>
            <a:endParaRPr lang="en-US" sz="1000" b="1" u="sng" dirty="0"/>
          </a:p>
          <a:p>
            <a:pPr>
              <a:spcAft>
                <a:spcPts val="300"/>
              </a:spcAft>
              <a:defRPr/>
            </a:pPr>
            <a:r>
              <a:rPr lang="en-US" sz="1000" b="1" u="sng" dirty="0"/>
              <a:t>STANDING COMMITTEES</a:t>
            </a:r>
          </a:p>
          <a:p>
            <a:pPr>
              <a:defRPr/>
            </a:pPr>
            <a:r>
              <a:rPr lang="en-US" sz="1000" b="1" dirty="0"/>
              <a:t>SC IETF</a:t>
            </a:r>
          </a:p>
          <a:p>
            <a:pPr marL="228600">
              <a:defRPr/>
            </a:pPr>
            <a:r>
              <a:rPr lang="en-US" sz="1000" dirty="0"/>
              <a:t>Chair: Pat Kinney, Kinney Consulting</a:t>
            </a:r>
          </a:p>
          <a:p>
            <a:pPr>
              <a:defRPr/>
            </a:pPr>
            <a:r>
              <a:rPr lang="en-US" sz="1000" b="1" dirty="0"/>
              <a:t>SC WNG</a:t>
            </a:r>
          </a:p>
          <a:p>
            <a:pPr marL="228600">
              <a:defRPr/>
            </a:pPr>
            <a:r>
              <a:rPr lang="en-US" sz="1000" dirty="0"/>
              <a:t>Chair:: Pat Kinney, Kinney Consulting</a:t>
            </a:r>
          </a:p>
          <a:p>
            <a:pPr>
              <a:defRPr/>
            </a:pPr>
            <a:r>
              <a:rPr lang="en-US" sz="1000" b="1" dirty="0"/>
              <a:t>SC Maintenance / Rules</a:t>
            </a:r>
          </a:p>
          <a:p>
            <a:pPr marL="228600">
              <a:defRPr/>
            </a:pPr>
            <a:r>
              <a:rPr lang="en-US" sz="1000" dirty="0"/>
              <a:t>Chair:: Pat Kinney, Kinney Consulting</a:t>
            </a:r>
          </a:p>
          <a:p>
            <a:pPr>
              <a:defRPr/>
            </a:pPr>
            <a:endParaRPr lang="en-US" sz="1000" dirty="0"/>
          </a:p>
          <a:p>
            <a:pPr>
              <a:defRPr/>
            </a:pPr>
            <a:r>
              <a:rPr lang="en-US" sz="1000" u="sng" dirty="0" smtClean="0"/>
              <a:t>TAGs</a:t>
            </a:r>
          </a:p>
          <a:p>
            <a:pPr>
              <a:defRPr/>
            </a:pPr>
            <a:r>
              <a:rPr lang="en-US" sz="1000" b="1" dirty="0" err="1"/>
              <a:t>TeraHertz</a:t>
            </a:r>
            <a:r>
              <a:rPr lang="en-US" sz="1000" b="1" dirty="0"/>
              <a:t> (THZ) </a:t>
            </a:r>
          </a:p>
          <a:p>
            <a:pPr marL="174625" lvl="1">
              <a:defRPr/>
            </a:pPr>
            <a:r>
              <a:rPr lang="en-US" sz="1000" dirty="0"/>
              <a:t>Chair: </a:t>
            </a:r>
            <a:r>
              <a:rPr lang="de-DE" sz="1000" dirty="0"/>
              <a:t>Thomas Kürner, </a:t>
            </a:r>
          </a:p>
          <a:p>
            <a:pPr marL="174625" lvl="1">
              <a:defRPr/>
            </a:pPr>
            <a:r>
              <a:rPr lang="de-DE" sz="1000" dirty="0"/>
              <a:t>Technische Universität Braunschweig</a:t>
            </a:r>
          </a:p>
          <a:p>
            <a:pPr>
              <a:defRPr/>
            </a:pPr>
            <a:endParaRPr lang="en-US" sz="1000" u="sng" dirty="0"/>
          </a:p>
        </p:txBody>
      </p:sp>
      <p:sp>
        <p:nvSpPr>
          <p:cNvPr id="2" name="Rectangle 1029"/>
          <p:cNvSpPr>
            <a:spLocks noChangeArrowheads="1"/>
          </p:cNvSpPr>
          <p:nvPr/>
        </p:nvSpPr>
        <p:spPr bwMode="auto">
          <a:xfrm>
            <a:off x="228600" y="1701800"/>
            <a:ext cx="2971800" cy="1096963"/>
          </a:xfrm>
          <a:prstGeom prst="rect">
            <a:avLst/>
          </a:prstGeom>
          <a:solidFill>
            <a:srgbClr val="99CCFF"/>
          </a:solidFill>
          <a:ln w="12700">
            <a:solidFill>
              <a:schemeClr val="tx1"/>
            </a:solidFill>
            <a:miter lim="800000"/>
            <a:headEnd/>
            <a:tailEn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92075" tIns="46038" rIns="92075" bIns="46038" anchor="ctr"/>
          <a:lstStyle/>
          <a:p>
            <a:pPr algn="ctr" eaLnBrk="1" hangingPunct="1">
              <a:defRPr/>
            </a:pPr>
            <a:endParaRPr lang="en-US" sz="1400" dirty="0">
              <a:latin typeface="Arial" charset="0"/>
              <a:ea typeface="ＭＳ Ｐゴシック" charset="0"/>
            </a:endParaRPr>
          </a:p>
          <a:p>
            <a:pPr algn="ctr" eaLnBrk="1" hangingPunct="1">
              <a:defRPr/>
            </a:pPr>
            <a:r>
              <a:rPr lang="en-US" sz="1400" dirty="0">
                <a:latin typeface="Arial" charset="0"/>
                <a:ea typeface="ＭＳ Ｐゴシック" charset="0"/>
              </a:rPr>
              <a:t>To add your name </a:t>
            </a:r>
          </a:p>
          <a:p>
            <a:pPr algn="ctr" eaLnBrk="1" hangingPunct="1">
              <a:defRPr/>
            </a:pPr>
            <a:r>
              <a:rPr lang="en-US" sz="1400" dirty="0">
                <a:latin typeface="Arial" charset="0"/>
                <a:ea typeface="ＭＳ Ｐゴシック" charset="0"/>
              </a:rPr>
              <a:t>to the WG/TG/SG/IG reflectors </a:t>
            </a:r>
          </a:p>
          <a:p>
            <a:pPr algn="ctr" eaLnBrk="1" hangingPunct="1">
              <a:defRPr/>
            </a:pPr>
            <a:r>
              <a:rPr lang="en-US" sz="1400" dirty="0">
                <a:latin typeface="Arial" charset="0"/>
                <a:ea typeface="ＭＳ Ｐゴシック" charset="0"/>
              </a:rPr>
              <a:t>please go to </a:t>
            </a:r>
            <a:r>
              <a:rPr lang="en-US" sz="1400" dirty="0">
                <a:latin typeface="Arial" charset="0"/>
                <a:ea typeface="ＭＳ Ｐゴシック" charset="0"/>
                <a:hlinkClick r:id="rId3"/>
              </a:rPr>
              <a:t>www.ieee802.org/15</a:t>
            </a:r>
            <a:endParaRPr lang="en-US" sz="1400" dirty="0">
              <a:latin typeface="Arial" charset="0"/>
              <a:ea typeface="ＭＳ Ｐゴシック" charset="0"/>
            </a:endParaRPr>
          </a:p>
          <a:p>
            <a:pPr algn="ctr" eaLnBrk="1" hangingPunct="1">
              <a:defRPr/>
            </a:pPr>
            <a:endParaRPr lang="en-US" sz="1400" dirty="0">
              <a:latin typeface="Arial" charset="0"/>
              <a:ea typeface="ＭＳ Ｐゴシック" charset="0"/>
            </a:endParaRPr>
          </a:p>
        </p:txBody>
      </p:sp>
      <p:sp>
        <p:nvSpPr>
          <p:cNvPr id="3101" name="_s1051"/>
          <p:cNvSpPr>
            <a:spLocks noChangeArrowheads="1"/>
          </p:cNvSpPr>
          <p:nvPr/>
        </p:nvSpPr>
        <p:spPr bwMode="auto">
          <a:xfrm>
            <a:off x="3292475" y="4735512"/>
            <a:ext cx="2422525" cy="6357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lIns="0" tIns="0" rIns="0" bIns="0" anchor="ctr"/>
          <a:lstStyle/>
          <a:p>
            <a:pPr algn="ctr"/>
            <a:r>
              <a:rPr lang="en-US" sz="1000" b="1" dirty="0"/>
              <a:t>TG13 </a:t>
            </a:r>
            <a:r>
              <a:rPr lang="en-US" sz="1000" b="1" dirty="0" err="1"/>
              <a:t>Gigbit</a:t>
            </a:r>
            <a:r>
              <a:rPr lang="en-US" sz="1000" b="1" dirty="0"/>
              <a:t> OWC</a:t>
            </a:r>
          </a:p>
          <a:p>
            <a:pPr algn="ctr"/>
            <a:r>
              <a:rPr lang="en-US" sz="1000" b="1" dirty="0"/>
              <a:t>Chair: Volker </a:t>
            </a:r>
            <a:r>
              <a:rPr lang="en-US" sz="1000" b="1" dirty="0" err="1"/>
              <a:t>Jungnickel</a:t>
            </a:r>
            <a:endParaRPr lang="en-US" sz="1000" b="1" dirty="0"/>
          </a:p>
          <a:p>
            <a:pPr algn="ctr"/>
            <a:r>
              <a:rPr lang="en-US" sz="1000" dirty="0" err="1"/>
              <a:t>Fraunhofer</a:t>
            </a:r>
            <a:r>
              <a:rPr lang="en-US" sz="1000" dirty="0"/>
              <a:t> Heinrich Hertz Institute</a:t>
            </a:r>
            <a:endParaRPr lang="en-US" sz="1000" b="1" dirty="0"/>
          </a:p>
        </p:txBody>
      </p:sp>
      <p:sp>
        <p:nvSpPr>
          <p:cNvPr id="3102" name="_s1051"/>
          <p:cNvSpPr>
            <a:spLocks noChangeArrowheads="1"/>
          </p:cNvSpPr>
          <p:nvPr/>
        </p:nvSpPr>
        <p:spPr bwMode="auto">
          <a:xfrm>
            <a:off x="3297238" y="5457825"/>
            <a:ext cx="2351087" cy="474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wrap="none" lIns="0" tIns="0" rIns="0" bIns="0" anchor="ctr"/>
          <a:lstStyle/>
          <a:p>
            <a:pPr algn="ctr"/>
            <a:r>
              <a:rPr lang="en-US" sz="1000" b="1" dirty="0"/>
              <a:t>TG22 Spectrum Characterization </a:t>
            </a:r>
            <a:endParaRPr lang="en-US" sz="1000" b="1" dirty="0" smtClean="0"/>
          </a:p>
          <a:p>
            <a:pPr algn="ctr"/>
            <a:r>
              <a:rPr lang="en-US" sz="1000" b="1" dirty="0" smtClean="0"/>
              <a:t>and </a:t>
            </a:r>
            <a:r>
              <a:rPr lang="en-US" sz="1000" b="1" dirty="0"/>
              <a:t>Occupancy </a:t>
            </a:r>
            <a:r>
              <a:rPr lang="en-US" sz="1000" b="1" dirty="0" smtClean="0"/>
              <a:t>Sensing</a:t>
            </a:r>
          </a:p>
          <a:p>
            <a:pPr algn="ctr"/>
            <a:r>
              <a:rPr lang="en-US" sz="1000" b="1" dirty="0" smtClean="0"/>
              <a:t>Chair: </a:t>
            </a:r>
            <a:r>
              <a:rPr lang="en-US" sz="1000" b="1" dirty="0" err="1" smtClean="0"/>
              <a:t>Apurva</a:t>
            </a:r>
            <a:r>
              <a:rPr lang="en-US" sz="1000" b="1" dirty="0" smtClean="0"/>
              <a:t> </a:t>
            </a:r>
            <a:r>
              <a:rPr lang="en-US" sz="1000" b="1" dirty="0" err="1" smtClean="0"/>
              <a:t>Mody</a:t>
            </a:r>
            <a:r>
              <a:rPr lang="en-US" sz="1000" b="1" dirty="0" smtClean="0"/>
              <a:t>, BAE</a:t>
            </a:r>
            <a:endParaRPr lang="en-US" sz="1000" b="1" dirty="0"/>
          </a:p>
        </p:txBody>
      </p:sp>
      <p:sp>
        <p:nvSpPr>
          <p:cNvPr id="3" name="_s1053"/>
          <p:cNvSpPr>
            <a:spLocks noChangeArrowheads="1"/>
          </p:cNvSpPr>
          <p:nvPr/>
        </p:nvSpPr>
        <p:spPr bwMode="auto">
          <a:xfrm>
            <a:off x="228600" y="3429000"/>
            <a:ext cx="2328863" cy="538163"/>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1000" b="1"/>
              <a:t>TG4md 15.4 Revision</a:t>
            </a:r>
          </a:p>
          <a:p>
            <a:pPr algn="ctr"/>
            <a:r>
              <a:rPr lang="en-US" sz="1000" b="1"/>
              <a:t>Chair: Gary Stuebing, </a:t>
            </a:r>
            <a:r>
              <a:rPr lang="de-DE" sz="1000" b="1"/>
              <a:t>Cisco</a:t>
            </a:r>
            <a:endParaRPr lang="en-US" sz="1000" b="1"/>
          </a:p>
        </p:txBody>
      </p:sp>
      <p:sp>
        <p:nvSpPr>
          <p:cNvPr id="4" name="Rectangle 2"/>
          <p:cNvSpPr>
            <a:spLocks noChangeArrowheads="1"/>
          </p:cNvSpPr>
          <p:nvPr/>
        </p:nvSpPr>
        <p:spPr bwMode="auto">
          <a:xfrm>
            <a:off x="3276600" y="3489325"/>
            <a:ext cx="24003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en-US" sz="1000" b="1" dirty="0"/>
              <a:t>TG9ma 802.15.9 Revision </a:t>
            </a:r>
            <a:r>
              <a:rPr lang="en-US" sz="1000" b="1" dirty="0" smtClean="0"/>
              <a:t>1</a:t>
            </a:r>
          </a:p>
          <a:p>
            <a:pPr algn="ctr"/>
            <a:r>
              <a:rPr lang="en-US" sz="1000" b="1" dirty="0" smtClean="0"/>
              <a:t>Chair: </a:t>
            </a:r>
            <a:r>
              <a:rPr lang="en-US" sz="1000" b="1" dirty="0" err="1" smtClean="0"/>
              <a:t>Tero</a:t>
            </a:r>
            <a:r>
              <a:rPr lang="en-US" sz="1000" b="1" dirty="0" smtClean="0"/>
              <a:t> </a:t>
            </a:r>
            <a:r>
              <a:rPr lang="en-US" sz="1000" b="1" dirty="0" err="1" smtClean="0"/>
              <a:t>Kivinen</a:t>
            </a:r>
            <a:r>
              <a:rPr lang="en-US" sz="1000" b="1" dirty="0" smtClean="0"/>
              <a:t>, Self</a:t>
            </a:r>
            <a:endParaRPr lang="en-US" sz="1000" b="1" dirty="0"/>
          </a:p>
        </p:txBody>
      </p:sp>
      <p:cxnSp>
        <p:nvCxnSpPr>
          <p:cNvPr id="5" name="_s1030"/>
          <p:cNvCxnSpPr>
            <a:cxnSpLocks noChangeShapeType="1"/>
          </p:cNvCxnSpPr>
          <p:nvPr/>
        </p:nvCxnSpPr>
        <p:spPr bwMode="auto">
          <a:xfrm rot="10800000">
            <a:off x="2917825" y="3363913"/>
            <a:ext cx="358775" cy="352425"/>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
        <p:nvSpPr>
          <p:cNvPr id="3106" name="_s1053"/>
          <p:cNvSpPr>
            <a:spLocks noChangeArrowheads="1"/>
          </p:cNvSpPr>
          <p:nvPr/>
        </p:nvSpPr>
        <p:spPr bwMode="auto">
          <a:xfrm>
            <a:off x="228600" y="4662488"/>
            <a:ext cx="2328863" cy="503237"/>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1000" b="1" dirty="0" smtClean="0"/>
              <a:t>TG4y </a:t>
            </a:r>
            <a:r>
              <a:rPr lang="en-US" sz="1000" b="1" dirty="0"/>
              <a:t>Security Next Gen (SECN)</a:t>
            </a:r>
          </a:p>
          <a:p>
            <a:pPr algn="ctr"/>
            <a:r>
              <a:rPr lang="en-US" sz="1000" b="1" dirty="0"/>
              <a:t>Chair: Don </a:t>
            </a:r>
            <a:r>
              <a:rPr lang="en-US" sz="1000" b="1" dirty="0" err="1"/>
              <a:t>Sturek</a:t>
            </a:r>
            <a:r>
              <a:rPr lang="en-US" sz="1000" b="1" dirty="0"/>
              <a:t>, </a:t>
            </a:r>
            <a:r>
              <a:rPr lang="en-US" sz="1000" b="1" dirty="0" err="1" smtClean="0"/>
              <a:t>Itron</a:t>
            </a:r>
            <a:endParaRPr lang="de-DE" sz="1000" dirty="0"/>
          </a:p>
        </p:txBody>
      </p:sp>
      <p:cxnSp>
        <p:nvCxnSpPr>
          <p:cNvPr id="3107" name="_s1031"/>
          <p:cNvCxnSpPr>
            <a:cxnSpLocks noChangeShapeType="1"/>
          </p:cNvCxnSpPr>
          <p:nvPr/>
        </p:nvCxnSpPr>
        <p:spPr bwMode="auto">
          <a:xfrm flipV="1">
            <a:off x="2557463" y="3533775"/>
            <a:ext cx="358775" cy="1419225"/>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cxnSp>
        <p:nvCxnSpPr>
          <p:cNvPr id="3108" name="_s1036"/>
          <p:cNvCxnSpPr>
            <a:cxnSpLocks noChangeShapeType="1"/>
          </p:cNvCxnSpPr>
          <p:nvPr/>
        </p:nvCxnSpPr>
        <p:spPr bwMode="auto">
          <a:xfrm flipV="1">
            <a:off x="2557463" y="3956050"/>
            <a:ext cx="360362" cy="414338"/>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
        <p:nvSpPr>
          <p:cNvPr id="3109" name="_s1053"/>
          <p:cNvSpPr>
            <a:spLocks noChangeArrowheads="1"/>
          </p:cNvSpPr>
          <p:nvPr/>
        </p:nvSpPr>
        <p:spPr bwMode="auto">
          <a:xfrm>
            <a:off x="228600" y="4033838"/>
            <a:ext cx="2328863" cy="538162"/>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r>
              <a:rPr lang="en-US" sz="1000" b="1"/>
              <a:t>TG4w 15.4 Low Power Wide Area (LPWA)</a:t>
            </a:r>
          </a:p>
          <a:p>
            <a:pPr lvl="1" indent="-282575" algn="ctr"/>
            <a:r>
              <a:rPr lang="de-DE" sz="1000"/>
              <a:t>Chari: </a:t>
            </a:r>
            <a:r>
              <a:rPr lang="en-GB" sz="1000"/>
              <a:t>Robert, Jörg</a:t>
            </a:r>
          </a:p>
          <a:p>
            <a:pPr lvl="1" indent="-282575" algn="ctr"/>
            <a:r>
              <a:rPr lang="de-DE" sz="1000"/>
              <a:t>Friedrich-Alexander-Universität</a:t>
            </a:r>
          </a:p>
        </p:txBody>
      </p:sp>
      <p:cxnSp>
        <p:nvCxnSpPr>
          <p:cNvPr id="3110" name="_s1036"/>
          <p:cNvCxnSpPr>
            <a:cxnSpLocks noChangeShapeType="1"/>
          </p:cNvCxnSpPr>
          <p:nvPr/>
        </p:nvCxnSpPr>
        <p:spPr bwMode="auto">
          <a:xfrm flipV="1">
            <a:off x="2557463" y="5164138"/>
            <a:ext cx="360362" cy="414337"/>
          </a:xfrm>
          <a:prstGeom prst="bentConnector2">
            <a:avLst/>
          </a:prstGeom>
          <a:noFill/>
          <a:ln w="28575">
            <a:solidFill>
              <a:schemeClr val="tx1"/>
            </a:solidFill>
            <a:miter lim="800000"/>
            <a:headEnd/>
            <a:tailEnd/>
          </a:ln>
          <a:extLst>
            <a:ext uri="{909E8E84-426E-40DD-AFC4-6F175D3DCCD1}">
              <a14:hiddenFill xmlns:a14="http://schemas.microsoft.com/office/drawing/2010/main">
                <a:noFill/>
              </a14:hiddenFill>
            </a:ext>
          </a:extLst>
        </p:spPr>
      </p:cxnSp>
      <p:sp>
        <p:nvSpPr>
          <p:cNvPr id="3111" name="_s1053"/>
          <p:cNvSpPr>
            <a:spLocks noChangeArrowheads="1"/>
          </p:cNvSpPr>
          <p:nvPr/>
        </p:nvSpPr>
        <p:spPr bwMode="auto">
          <a:xfrm>
            <a:off x="228600" y="5262563"/>
            <a:ext cx="2328863" cy="538162"/>
          </a:xfrm>
          <a:prstGeom prst="rect">
            <a:avLst/>
          </a:prstGeom>
          <a:noFill/>
          <a:ln w="381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lIns="0" tIns="0" rIns="0" bIns="0" anchor="ctr"/>
          <a:lstStyle/>
          <a:p>
            <a:pPr algn="ctr">
              <a:defRPr/>
            </a:pPr>
            <a:r>
              <a:rPr lang="en-US" sz="1000" b="1" dirty="0"/>
              <a:t>TG4z 15.4 Enhanced Impulse Radio (EIR)</a:t>
            </a:r>
          </a:p>
          <a:p>
            <a:pPr algn="ctr">
              <a:defRPr/>
            </a:pPr>
            <a:r>
              <a:rPr lang="en-US" sz="1000" b="1" dirty="0"/>
              <a:t>Chair: Tim Harrington, </a:t>
            </a:r>
            <a:r>
              <a:rPr lang="en-US" sz="1000" b="1" dirty="0" smtClean="0"/>
              <a:t>Pro-ID</a:t>
            </a:r>
            <a:endParaRPr lang="de-DE" sz="1000" dirty="0"/>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 xmlns:a16="http://schemas.microsoft.com/office/drawing/2014/main" id="{4B6FA134-1BC1-F649-8FF8-595A064638CD}"/>
              </a:ext>
            </a:extLst>
          </p:cNvPr>
          <p:cNvSpPr>
            <a:spLocks noGrp="1"/>
          </p:cNvSpPr>
          <p:nvPr>
            <p:ph type="sldNum" sz="quarter" idx="12"/>
          </p:nvPr>
        </p:nvSpPr>
        <p:spPr/>
        <p:txBody>
          <a:bodyPr/>
          <a:lstStyle/>
          <a:p>
            <a:r>
              <a:rPr lang="en-US" altLang="en-US"/>
              <a:t>Slide </a:t>
            </a:r>
            <a:fld id="{F2505D08-0715-054D-9FA6-823A5AFA5227}" type="slidenum">
              <a:rPr lang="en-US" altLang="en-US" smtClean="0"/>
              <a:pPr/>
              <a:t>20</a:t>
            </a:fld>
            <a:endParaRPr lang="en-US" altLang="en-US"/>
          </a:p>
        </p:txBody>
      </p:sp>
      <p:sp>
        <p:nvSpPr>
          <p:cNvPr id="4" name="Rectangle 3">
            <a:extLst>
              <a:ext uri="{FF2B5EF4-FFF2-40B4-BE49-F238E27FC236}">
                <a16:creationId xmlns="" xmlns:a16="http://schemas.microsoft.com/office/drawing/2014/main" id="{96DFA3DC-4AB5-AC44-892F-914234D35D5B}"/>
              </a:ext>
            </a:extLst>
          </p:cNvPr>
          <p:cNvSpPr/>
          <p:nvPr/>
        </p:nvSpPr>
        <p:spPr>
          <a:xfrm>
            <a:off x="723900" y="612844"/>
            <a:ext cx="8001000" cy="5632311"/>
          </a:xfrm>
          <a:prstGeom prst="rect">
            <a:avLst/>
          </a:prstGeom>
        </p:spPr>
        <p:txBody>
          <a:bodyPr wrap="square">
            <a:spAutoFit/>
          </a:bodyPr>
          <a:lstStyle/>
          <a:p>
            <a:r>
              <a:rPr lang="en-US" sz="2000" dirty="0"/>
              <a:t>WG CRG Motion </a:t>
            </a:r>
          </a:p>
          <a:p>
            <a:r>
              <a:rPr lang="en-US" sz="2400" dirty="0"/>
              <a:t> </a:t>
            </a:r>
          </a:p>
          <a:p>
            <a:r>
              <a:rPr lang="en-US" altLang="en-US" sz="2400" dirty="0">
                <a:solidFill>
                  <a:srgbClr val="000000"/>
                </a:solidFill>
              </a:rPr>
              <a:t>Move that 802.15 WG approve the formation of a Comment Resolution Group (CRG) for the </a:t>
            </a:r>
            <a:r>
              <a:rPr lang="en-US" sz="2400" dirty="0"/>
              <a:t>WG balloting of the P802.15.4-REVd-D03 with the following membership: Gary Stuebing(As Chair), Don Sturek, Kunal Shah, Ruben Salazar, Tero Kivinen, Phil Beecher and </a:t>
            </a:r>
            <a:r>
              <a:rPr lang="en-US" sz="2400" dirty="0" err="1"/>
              <a:t>Shoichi</a:t>
            </a:r>
            <a:r>
              <a:rPr lang="en-US" sz="2400" dirty="0"/>
              <a:t> Kitazawa. The 802.15.4md CRG is authorized to approve comment resolutions and to approve the start of a recirculation letter ballot of the revised draft on behalf of the 802.15 WG. Comment resolution on ballots between sessions will be conducted via reflector email and via teleconferences announced to the reflector as per the LMSC 802 WG P&amp;P</a:t>
            </a:r>
          </a:p>
          <a:p>
            <a:r>
              <a:rPr lang="en-US" sz="2400" dirty="0"/>
              <a:t>Moved By: Gary Stuebing</a:t>
            </a:r>
          </a:p>
          <a:p>
            <a:r>
              <a:rPr lang="en-US" sz="2400" dirty="0"/>
              <a:t>Seconded By</a:t>
            </a:r>
            <a:r>
              <a:rPr lang="en-US" sz="2000" dirty="0"/>
              <a:t>:</a:t>
            </a:r>
            <a:endParaRPr lang="en-US" sz="2400" dirty="0"/>
          </a:p>
        </p:txBody>
      </p:sp>
      <p:sp>
        <p:nvSpPr>
          <p:cNvPr id="2" name="Date Placeholder 1"/>
          <p:cNvSpPr>
            <a:spLocks noGrp="1"/>
          </p:cNvSpPr>
          <p:nvPr>
            <p:ph type="dt" sz="half" idx="10"/>
          </p:nvPr>
        </p:nvSpPr>
        <p:spPr/>
        <p:txBody>
          <a:bodyPr/>
          <a:lstStyle/>
          <a:p>
            <a:pPr>
              <a:defRPr/>
            </a:pPr>
            <a:r>
              <a:rPr lang="en-US" smtClean="0"/>
              <a:t>July 2019</a:t>
            </a:r>
            <a:endParaRPr lang="en-US"/>
          </a:p>
        </p:txBody>
      </p:sp>
      <p:sp>
        <p:nvSpPr>
          <p:cNvPr id="5" name="Footer Placeholder 4"/>
          <p:cNvSpPr>
            <a:spLocks noGrp="1"/>
          </p:cNvSpPr>
          <p:nvPr>
            <p:ph type="ftr" sz="quarter" idx="11"/>
          </p:nvPr>
        </p:nvSpPr>
        <p:spPr/>
        <p:txBody>
          <a:bodyPr/>
          <a:lstStyle/>
          <a:p>
            <a:pPr>
              <a:defRPr/>
            </a:pPr>
            <a:r>
              <a:rPr lang="en-US" smtClean="0"/>
              <a:t>Robert F. Heile, Decawave</a:t>
            </a:r>
            <a:endParaRPr lang="en-US"/>
          </a:p>
        </p:txBody>
      </p:sp>
    </p:spTree>
    <p:extLst>
      <p:ext uri="{BB962C8B-B14F-4D97-AF65-F5344CB8AC3E}">
        <p14:creationId xmlns:p14="http://schemas.microsoft.com/office/powerpoint/2010/main" val="21291420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ctrTitle"/>
          </p:nvPr>
        </p:nvSpPr>
        <p:spPr/>
        <p:txBody>
          <a:bodyPr/>
          <a:lstStyle/>
          <a:p>
            <a:r>
              <a:rPr lang="en-US" dirty="0" smtClean="0"/>
              <a:t>TG 802.15.4w LPWA</a:t>
            </a:r>
            <a:br>
              <a:rPr lang="en-US" dirty="0" smtClean="0"/>
            </a:br>
            <a:r>
              <a:rPr lang="en-US" dirty="0" smtClean="0"/>
              <a:t>July 2019 Closing Report</a:t>
            </a:r>
            <a:endParaRPr lang="en-US" dirty="0"/>
          </a:p>
        </p:txBody>
      </p:sp>
      <p:sp>
        <p:nvSpPr>
          <p:cNvPr id="6" name="Untertitel 5"/>
          <p:cNvSpPr>
            <a:spLocks noGrp="1"/>
          </p:cNvSpPr>
          <p:nvPr>
            <p:ph type="subTitle" idx="1"/>
          </p:nvPr>
        </p:nvSpPr>
        <p:spPr/>
        <p:txBody>
          <a:bodyPr/>
          <a:lstStyle/>
          <a:p>
            <a:r>
              <a:rPr lang="en-US" dirty="0"/>
              <a:t>Joerg Robert</a:t>
            </a:r>
            <a:br>
              <a:rPr lang="en-US" dirty="0"/>
            </a:br>
            <a:r>
              <a:rPr lang="en-US" dirty="0"/>
              <a:t>FAU Erlangen-</a:t>
            </a:r>
            <a:r>
              <a:rPr lang="en-US" dirty="0" err="1"/>
              <a:t>Nuernberg</a:t>
            </a:r>
            <a:endParaRPr lang="en-US" dirty="0"/>
          </a:p>
          <a:p>
            <a:endParaRPr lang="en-US" dirty="0"/>
          </a:p>
        </p:txBody>
      </p:sp>
      <p:sp>
        <p:nvSpPr>
          <p:cNvPr id="2" name="Datumsplatzhalter 1"/>
          <p:cNvSpPr>
            <a:spLocks noGrp="1"/>
          </p:cNvSpPr>
          <p:nvPr>
            <p:ph type="dt" sz="half" idx="10"/>
          </p:nvPr>
        </p:nvSpPr>
        <p:spPr/>
        <p:txBody>
          <a:bodyPr/>
          <a:lstStyle/>
          <a:p>
            <a:pPr>
              <a:defRPr/>
            </a:pPr>
            <a:r>
              <a:rPr lang="de-DE" altLang="en-US" smtClean="0"/>
              <a:t>July 2019</a:t>
            </a:r>
            <a:endParaRPr lang="en-US" altLang="en-US" dirty="0"/>
          </a:p>
        </p:txBody>
      </p:sp>
      <p:sp>
        <p:nvSpPr>
          <p:cNvPr id="3" name="Fußzeilenplatzhalter 2"/>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4" name="Foliennummernplatzhalter 3"/>
          <p:cNvSpPr>
            <a:spLocks noGrp="1"/>
          </p:cNvSpPr>
          <p:nvPr>
            <p:ph type="sldNum" sz="quarter" idx="12"/>
          </p:nvPr>
        </p:nvSpPr>
        <p:spPr/>
        <p:txBody>
          <a:bodyPr/>
          <a:lstStyle/>
          <a:p>
            <a:pPr>
              <a:defRPr/>
            </a:pPr>
            <a:r>
              <a:rPr lang="en-US" altLang="en-US" smtClean="0"/>
              <a:t>Slide </a:t>
            </a:r>
            <a:fld id="{CB0D41C4-DADD-4A73-8178-CCCFAB2676E1}" type="slidenum">
              <a:rPr lang="en-US" altLang="en-US" smtClean="0"/>
              <a:pPr>
                <a:defRPr/>
              </a:pPr>
              <a:t>21</a:t>
            </a:fld>
            <a:endParaRPr lang="en-US" altLang="en-US"/>
          </a:p>
        </p:txBody>
      </p:sp>
    </p:spTree>
    <p:extLst>
      <p:ext uri="{BB962C8B-B14F-4D97-AF65-F5344CB8AC3E}">
        <p14:creationId xmlns:p14="http://schemas.microsoft.com/office/powerpoint/2010/main" val="291896917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Main Agenda Items for the Week</a:t>
            </a:r>
            <a:endParaRPr lang="en-US" dirty="0"/>
          </a:p>
        </p:txBody>
      </p:sp>
      <p:sp>
        <p:nvSpPr>
          <p:cNvPr id="3" name="Inhaltsplatzhalter 2"/>
          <p:cNvSpPr>
            <a:spLocks noGrp="1"/>
          </p:cNvSpPr>
          <p:nvPr>
            <p:ph idx="1"/>
          </p:nvPr>
        </p:nvSpPr>
        <p:spPr/>
        <p:txBody>
          <a:bodyPr/>
          <a:lstStyle/>
          <a:p>
            <a:r>
              <a:rPr lang="en-US" sz="2400" dirty="0"/>
              <a:t>Approval of </a:t>
            </a:r>
            <a:r>
              <a:rPr lang="en-US" sz="2400" dirty="0" smtClean="0"/>
              <a:t>Atlanta Meeting Minutes</a:t>
            </a:r>
            <a:endParaRPr lang="en-US" sz="2400" dirty="0"/>
          </a:p>
          <a:p>
            <a:r>
              <a:rPr lang="en-US" sz="2400" dirty="0" smtClean="0"/>
              <a:t>LB Comment Resolution</a:t>
            </a:r>
            <a:endParaRPr lang="en-US" sz="2400" dirty="0"/>
          </a:p>
          <a:p>
            <a:r>
              <a:rPr lang="en-US" sz="2400" dirty="0" smtClean="0"/>
              <a:t>Future </a:t>
            </a:r>
            <a:r>
              <a:rPr lang="en-US" sz="2400" dirty="0"/>
              <a:t>Schedule</a:t>
            </a:r>
          </a:p>
          <a:p>
            <a:r>
              <a:rPr lang="en-US" sz="2400" dirty="0"/>
              <a:t>AOB</a:t>
            </a:r>
          </a:p>
        </p:txBody>
      </p:sp>
      <p:sp>
        <p:nvSpPr>
          <p:cNvPr id="4" name="Datumsplatzhalter 3"/>
          <p:cNvSpPr>
            <a:spLocks noGrp="1"/>
          </p:cNvSpPr>
          <p:nvPr>
            <p:ph type="dt" sz="half" idx="10"/>
          </p:nvPr>
        </p:nvSpPr>
        <p:spPr>
          <a:xfrm>
            <a:off x="685800" y="378281"/>
            <a:ext cx="1600200" cy="215444"/>
          </a:xfrm>
        </p:spPr>
        <p:txBody>
          <a:bodyPr/>
          <a:lstStyle/>
          <a:p>
            <a:pPr>
              <a:defRPr/>
            </a:pPr>
            <a:r>
              <a:rPr lang="de-DE" altLang="en-US" smtClean="0"/>
              <a:t>July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22</a:t>
            </a:fld>
            <a:endParaRPr lang="en-US" altLang="en-US"/>
          </a:p>
        </p:txBody>
      </p:sp>
    </p:spTree>
    <p:extLst>
      <p:ext uri="{BB962C8B-B14F-4D97-AF65-F5344CB8AC3E}">
        <p14:creationId xmlns:p14="http://schemas.microsoft.com/office/powerpoint/2010/main" val="391402943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T</a:t>
            </a:r>
            <a:r>
              <a:rPr lang="en-US" dirty="0" smtClean="0"/>
              <a:t>G 15.4w Schedule for the Week</a:t>
            </a:r>
            <a:endParaRPr lang="en-US" dirty="0"/>
          </a:p>
        </p:txBody>
      </p:sp>
      <p:graphicFrame>
        <p:nvGraphicFramePr>
          <p:cNvPr id="7" name="Inhaltsplatzhalter 6"/>
          <p:cNvGraphicFramePr>
            <a:graphicFrameLocks noGrp="1"/>
          </p:cNvGraphicFramePr>
          <p:nvPr>
            <p:ph idx="1"/>
            <p:extLst>
              <p:ext uri="{D42A27DB-BD31-4B8C-83A1-F6EECF244321}">
                <p14:modId xmlns:p14="http://schemas.microsoft.com/office/powerpoint/2010/main" val="1089768249"/>
              </p:ext>
            </p:extLst>
          </p:nvPr>
        </p:nvGraphicFramePr>
        <p:xfrm>
          <a:off x="685800" y="1981200"/>
          <a:ext cx="7772400" cy="2931160"/>
        </p:xfrm>
        <a:graphic>
          <a:graphicData uri="http://schemas.openxmlformats.org/drawingml/2006/table">
            <a:tbl>
              <a:tblPr firstRow="1" firstCol="1" bandRow="1">
                <a:tableStyleId>{00A15C55-8517-42AA-B614-E9B94910E393}</a:tableStyleId>
              </a:tblPr>
              <a:tblGrid>
                <a:gridCol w="1554480"/>
                <a:gridCol w="1554480"/>
                <a:gridCol w="1554480"/>
                <a:gridCol w="1554480"/>
                <a:gridCol w="1554480"/>
              </a:tblGrid>
              <a:tr h="370840">
                <a:tc>
                  <a:txBody>
                    <a:bodyPr/>
                    <a:lstStyle/>
                    <a:p>
                      <a:endParaRPr lang="en-US" dirty="0"/>
                    </a:p>
                  </a:txBody>
                  <a:tcPr/>
                </a:tc>
                <a:tc>
                  <a:txBody>
                    <a:bodyPr/>
                    <a:lstStyle/>
                    <a:p>
                      <a:r>
                        <a:rPr lang="en-US" dirty="0" smtClean="0"/>
                        <a:t>Monday</a:t>
                      </a:r>
                      <a:endParaRPr lang="en-US" dirty="0"/>
                    </a:p>
                  </a:txBody>
                  <a:tcPr/>
                </a:tc>
                <a:tc>
                  <a:txBody>
                    <a:bodyPr/>
                    <a:lstStyle/>
                    <a:p>
                      <a:r>
                        <a:rPr lang="en-US" dirty="0" smtClean="0"/>
                        <a:t>Tuesday</a:t>
                      </a:r>
                      <a:endParaRPr lang="en-US" dirty="0"/>
                    </a:p>
                  </a:txBody>
                  <a:tcPr/>
                </a:tc>
                <a:tc>
                  <a:txBody>
                    <a:bodyPr/>
                    <a:lstStyle/>
                    <a:p>
                      <a:r>
                        <a:rPr lang="en-US" dirty="0" smtClean="0"/>
                        <a:t>Wednesday</a:t>
                      </a:r>
                      <a:endParaRPr lang="en-US" dirty="0"/>
                    </a:p>
                  </a:txBody>
                  <a:tcPr/>
                </a:tc>
                <a:tc>
                  <a:txBody>
                    <a:bodyPr/>
                    <a:lstStyle/>
                    <a:p>
                      <a:r>
                        <a:rPr lang="en-US" dirty="0" smtClean="0"/>
                        <a:t>Thursday</a:t>
                      </a:r>
                      <a:endParaRPr lang="en-US" dirty="0"/>
                    </a:p>
                  </a:txBody>
                  <a:tcPr/>
                </a:tc>
              </a:tr>
              <a:tr h="370840">
                <a:tc>
                  <a:txBody>
                    <a:bodyPr/>
                    <a:lstStyle/>
                    <a:p>
                      <a:r>
                        <a:rPr lang="en-US" dirty="0" smtClean="0"/>
                        <a:t>AM 1</a:t>
                      </a:r>
                      <a:endParaRPr lang="en-US" dirty="0"/>
                    </a:p>
                  </a:txBody>
                  <a:tcPr/>
                </a:tc>
                <a:tc>
                  <a:txBody>
                    <a:bodyPr/>
                    <a:lstStyle/>
                    <a:p>
                      <a:endParaRPr lang="en-US" dirty="0" smtClean="0"/>
                    </a:p>
                    <a:p>
                      <a:endParaRPr lang="en-US" dirty="0"/>
                    </a:p>
                  </a:txBody>
                  <a:tcPr/>
                </a:tc>
                <a:tc>
                  <a:txBody>
                    <a:bodyPr/>
                    <a:lstStyle/>
                    <a:p>
                      <a:endParaRPr lang="en-US" dirty="0" smtClean="0"/>
                    </a:p>
                    <a:p>
                      <a:endParaRPr lang="en-US" dirty="0"/>
                    </a:p>
                  </a:txBody>
                  <a:tcPr/>
                </a:tc>
                <a:tc>
                  <a:txBody>
                    <a:bodyPr/>
                    <a:lstStyle/>
                    <a:p>
                      <a:endParaRPr lang="en-US" dirty="0"/>
                    </a:p>
                  </a:txBody>
                  <a:tcPr/>
                </a:tc>
                <a:tc>
                  <a:txBody>
                    <a:bodyPr/>
                    <a:lstStyle/>
                    <a:p>
                      <a:endParaRPr lang="en-US"/>
                    </a:p>
                  </a:txBody>
                  <a:tcPr/>
                </a:tc>
              </a:tr>
              <a:tr h="370840">
                <a:tc>
                  <a:txBody>
                    <a:bodyPr/>
                    <a:lstStyle/>
                    <a:p>
                      <a:r>
                        <a:rPr lang="en-US" dirty="0" smtClean="0"/>
                        <a:t>AM</a:t>
                      </a:r>
                      <a:r>
                        <a:rPr lang="en-US" baseline="0" dirty="0" smtClean="0"/>
                        <a:t> 2</a:t>
                      </a:r>
                      <a:endParaRPr lang="en-US" dirty="0"/>
                    </a:p>
                  </a:txBody>
                  <a:tcPr/>
                </a:tc>
                <a:tc>
                  <a:txBody>
                    <a:bodyPr/>
                    <a:lstStyle/>
                    <a:p>
                      <a:endParaRPr lang="en-US" dirty="0" smtClean="0"/>
                    </a:p>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PM 1</a:t>
                      </a:r>
                      <a:endParaRPr lang="en-US" dirty="0"/>
                    </a:p>
                  </a:txBody>
                  <a:tcPr/>
                </a:tc>
                <a:tc>
                  <a:txBody>
                    <a:bodyPr/>
                    <a:lstStyle/>
                    <a:p>
                      <a:pPr algn="ctr"/>
                      <a:r>
                        <a:rPr lang="en-US" sz="1800" u="none" strike="noStrike" kern="1200" baseline="0" dirty="0" smtClean="0">
                          <a:solidFill>
                            <a:schemeClr val="dk1"/>
                          </a:solidFill>
                          <a:latin typeface="+mn-lt"/>
                          <a:ea typeface="+mn-ea"/>
                          <a:cs typeface="+mn-cs"/>
                        </a:rPr>
                        <a:t>TG4w LPWA</a:t>
                      </a:r>
                      <a:endParaRPr lang="en-US" sz="1800" u="none" strike="noStrike" kern="1200" baseline="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strike="sngStrike" kern="1200" baseline="0" dirty="0" smtClean="0">
                          <a:solidFill>
                            <a:schemeClr val="dk1"/>
                          </a:solidFill>
                          <a:latin typeface="+mn-lt"/>
                          <a:ea typeface="+mn-ea"/>
                          <a:cs typeface="+mn-cs"/>
                        </a:rPr>
                        <a:t>TG4w LPWA</a:t>
                      </a:r>
                    </a:p>
                    <a:p>
                      <a:pPr algn="ctr"/>
                      <a:endParaRPr lang="en-US" sz="1800" kern="1200" dirty="0">
                        <a:solidFill>
                          <a:schemeClr val="dk1"/>
                        </a:solidFill>
                        <a:latin typeface="+mn-lt"/>
                        <a:ea typeface="+mn-ea"/>
                        <a:cs typeface="+mn-cs"/>
                      </a:endParaRPr>
                    </a:p>
                  </a:txBody>
                  <a:tcPr/>
                </a:tc>
              </a:tr>
              <a:tr h="370840">
                <a:tc>
                  <a:txBody>
                    <a:bodyPr/>
                    <a:lstStyle/>
                    <a:p>
                      <a:r>
                        <a:rPr lang="en-US" dirty="0" smtClean="0"/>
                        <a:t>PM 2</a:t>
                      </a:r>
                      <a:endParaRPr lang="en-US" dirty="0"/>
                    </a:p>
                  </a:txBody>
                  <a:tcPr/>
                </a:tc>
                <a:tc>
                  <a:txBody>
                    <a:bodyPr/>
                    <a:lstStyle/>
                    <a:p>
                      <a:pPr algn="ctr"/>
                      <a:r>
                        <a:rPr lang="en-US" sz="1800" u="none" strike="sngStrike" kern="1200" baseline="0" dirty="0" smtClean="0">
                          <a:solidFill>
                            <a:schemeClr val="dk1"/>
                          </a:solidFill>
                          <a:latin typeface="+mn-lt"/>
                          <a:ea typeface="+mn-ea"/>
                          <a:cs typeface="+mn-cs"/>
                        </a:rPr>
                        <a:t>TG4w LPWA</a:t>
                      </a:r>
                      <a:endParaRPr lang="en-US" sz="1800" u="none" strike="sngStrike" kern="1200" baseline="0" dirty="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u="none" strike="sngStrike" kern="1200" baseline="0" dirty="0" smtClean="0">
                          <a:solidFill>
                            <a:schemeClr val="dk1"/>
                          </a:solidFill>
                          <a:latin typeface="+mn-lt"/>
                          <a:ea typeface="+mn-ea"/>
                          <a:cs typeface="+mn-cs"/>
                        </a:rPr>
                        <a:t>TG4w LPWA</a:t>
                      </a:r>
                    </a:p>
                    <a:p>
                      <a:endParaRPr lang="en-US" strike="noStrike" baseline="0" dirty="0"/>
                    </a:p>
                  </a:txBody>
                  <a:tcPr/>
                </a:tc>
                <a:tc>
                  <a:txBody>
                    <a:bodyPr/>
                    <a:lstStyle/>
                    <a:p>
                      <a:endParaRPr lang="en-US"/>
                    </a:p>
                  </a:txBody>
                  <a:tcPr/>
                </a:tc>
                <a:tc>
                  <a:txBody>
                    <a:bodyPr/>
                    <a:lstStyle/>
                    <a:p>
                      <a:endParaRPr lang="en-US" dirty="0"/>
                    </a:p>
                  </a:txBody>
                  <a:tcPr/>
                </a:tc>
              </a:tr>
            </a:tbl>
          </a:graphicData>
        </a:graphic>
      </p:graphicFrame>
      <p:sp>
        <p:nvSpPr>
          <p:cNvPr id="4" name="Datumsplatzhalter 3"/>
          <p:cNvSpPr>
            <a:spLocks noGrp="1"/>
          </p:cNvSpPr>
          <p:nvPr>
            <p:ph type="dt" sz="half" idx="10"/>
          </p:nvPr>
        </p:nvSpPr>
        <p:spPr>
          <a:xfrm>
            <a:off x="685800" y="378281"/>
            <a:ext cx="1600200" cy="215444"/>
          </a:xfrm>
        </p:spPr>
        <p:txBody>
          <a:bodyPr/>
          <a:lstStyle/>
          <a:p>
            <a:pPr>
              <a:defRPr/>
            </a:pPr>
            <a:r>
              <a:rPr lang="de-DE" altLang="en-US" smtClean="0"/>
              <a:t>July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23</a:t>
            </a:fld>
            <a:endParaRPr lang="en-US" altLang="en-US"/>
          </a:p>
        </p:txBody>
      </p:sp>
      <p:sp>
        <p:nvSpPr>
          <p:cNvPr id="8" name="Inhaltsplatzhalter 2"/>
          <p:cNvSpPr txBox="1">
            <a:spLocks/>
          </p:cNvSpPr>
          <p:nvPr/>
        </p:nvSpPr>
        <p:spPr bwMode="auto">
          <a:xfrm>
            <a:off x="685800" y="5229200"/>
            <a:ext cx="7772400" cy="8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endParaRPr lang="en-US" sz="2400" kern="0" dirty="0" smtClean="0"/>
          </a:p>
        </p:txBody>
      </p:sp>
    </p:spTree>
    <p:extLst>
      <p:ext uri="{BB962C8B-B14F-4D97-AF65-F5344CB8AC3E}">
        <p14:creationId xmlns:p14="http://schemas.microsoft.com/office/powerpoint/2010/main" val="106004071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Meeting Achievements</a:t>
            </a:r>
            <a:endParaRPr lang="en-US" dirty="0"/>
          </a:p>
        </p:txBody>
      </p:sp>
      <p:sp>
        <p:nvSpPr>
          <p:cNvPr id="3" name="Inhaltsplatzhalter 2"/>
          <p:cNvSpPr>
            <a:spLocks noGrp="1"/>
          </p:cNvSpPr>
          <p:nvPr>
            <p:ph idx="1"/>
          </p:nvPr>
        </p:nvSpPr>
        <p:spPr/>
        <p:txBody>
          <a:bodyPr/>
          <a:lstStyle/>
          <a:p>
            <a:r>
              <a:rPr lang="en-US" sz="2400" dirty="0" smtClean="0"/>
              <a:t>Resolved all Letter Ballot comments</a:t>
            </a:r>
          </a:p>
          <a:p>
            <a:r>
              <a:rPr lang="en-US" sz="2400" dirty="0" smtClean="0"/>
              <a:t>Incorporated LB comments into draft </a:t>
            </a:r>
          </a:p>
          <a:p>
            <a:r>
              <a:rPr lang="en-US" sz="2400" dirty="0" smtClean="0"/>
              <a:t>Two motions for LB recirculation and formation of CRG</a:t>
            </a:r>
          </a:p>
          <a:p>
            <a:r>
              <a:rPr lang="en-US" sz="2400" dirty="0" smtClean="0"/>
              <a:t>Discussion on future schedule</a:t>
            </a:r>
          </a:p>
          <a:p>
            <a:r>
              <a:rPr lang="en-US" sz="2400" dirty="0" smtClean="0"/>
              <a:t>Started Recirculation of Draft D3</a:t>
            </a:r>
            <a:endParaRPr lang="en-US" sz="2400" dirty="0"/>
          </a:p>
        </p:txBody>
      </p:sp>
      <p:sp>
        <p:nvSpPr>
          <p:cNvPr id="4" name="Datumsplatzhalter 3"/>
          <p:cNvSpPr>
            <a:spLocks noGrp="1"/>
          </p:cNvSpPr>
          <p:nvPr>
            <p:ph type="dt" sz="half" idx="10"/>
          </p:nvPr>
        </p:nvSpPr>
        <p:spPr/>
        <p:txBody>
          <a:bodyPr/>
          <a:lstStyle/>
          <a:p>
            <a:pPr>
              <a:defRPr/>
            </a:pPr>
            <a:r>
              <a:rPr lang="de-DE" altLang="en-US" sz="1400" smtClean="0"/>
              <a:t>July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24</a:t>
            </a:fld>
            <a:endParaRPr lang="en-US" altLang="en-US"/>
          </a:p>
        </p:txBody>
      </p:sp>
    </p:spTree>
    <p:extLst>
      <p:ext uri="{BB962C8B-B14F-4D97-AF65-F5344CB8AC3E}">
        <p14:creationId xmlns:p14="http://schemas.microsoft.com/office/powerpoint/2010/main" val="268129399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TG4w Draft Schedule</a:t>
            </a:r>
            <a:endParaRPr lang="en-US" dirty="0"/>
          </a:p>
        </p:txBody>
      </p:sp>
      <p:sp>
        <p:nvSpPr>
          <p:cNvPr id="4" name="Datumsplatzhalter 3"/>
          <p:cNvSpPr>
            <a:spLocks noGrp="1"/>
          </p:cNvSpPr>
          <p:nvPr>
            <p:ph type="dt" sz="half" idx="10"/>
          </p:nvPr>
        </p:nvSpPr>
        <p:spPr/>
        <p:txBody>
          <a:bodyPr/>
          <a:lstStyle/>
          <a:p>
            <a:pPr>
              <a:defRPr/>
            </a:pPr>
            <a:r>
              <a:rPr lang="de-DE" altLang="en-US" smtClean="0"/>
              <a:t>July 2019</a:t>
            </a:r>
            <a:endParaRPr lang="en-US" altLang="en-US"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AECCCC10-95A5-4A40-B619-D8FBFD7D6646}" type="slidenum">
              <a:rPr lang="en-US" altLang="en-US" smtClean="0"/>
              <a:pPr>
                <a:defRPr/>
              </a:pPr>
              <a:t>25</a:t>
            </a:fld>
            <a:endParaRPr lang="en-US" altLang="en-US"/>
          </a:p>
        </p:txBody>
      </p:sp>
      <p:graphicFrame>
        <p:nvGraphicFramePr>
          <p:cNvPr id="10" name="Table 1"/>
          <p:cNvGraphicFramePr>
            <a:graphicFrameLocks noGrp="1"/>
          </p:cNvGraphicFramePr>
          <p:nvPr>
            <p:extLst>
              <p:ext uri="{D42A27DB-BD31-4B8C-83A1-F6EECF244321}">
                <p14:modId xmlns:p14="http://schemas.microsoft.com/office/powerpoint/2010/main" val="460509460"/>
              </p:ext>
            </p:extLst>
          </p:nvPr>
        </p:nvGraphicFramePr>
        <p:xfrm>
          <a:off x="683568" y="1844824"/>
          <a:ext cx="7776864" cy="4384039"/>
        </p:xfrm>
        <a:graphic>
          <a:graphicData uri="http://schemas.openxmlformats.org/drawingml/2006/table">
            <a:tbl>
              <a:tblPr firstRow="1" bandRow="1">
                <a:tableStyleId>{5C22544A-7EE6-4342-B048-85BDC9FD1C3A}</a:tableStyleId>
              </a:tblPr>
              <a:tblGrid>
                <a:gridCol w="4401998"/>
                <a:gridCol w="3374866"/>
              </a:tblGrid>
              <a:tr h="398549">
                <a:tc>
                  <a:txBody>
                    <a:bodyPr/>
                    <a:lstStyle/>
                    <a:p>
                      <a:pPr marL="0" lvl="1" indent="0">
                        <a:buFont typeface="Arial"/>
                        <a:buNone/>
                      </a:pPr>
                      <a:r>
                        <a:rPr lang="en-US" sz="1800" b="1" kern="1200" dirty="0" smtClean="0">
                          <a:solidFill>
                            <a:schemeClr val="lt1"/>
                          </a:solidFill>
                          <a:latin typeface="+mn-lt"/>
                          <a:ea typeface="+mn-ea"/>
                          <a:cs typeface="+mn-cs"/>
                        </a:rPr>
                        <a:t>TASK</a:t>
                      </a:r>
                    </a:p>
                  </a:txBody>
                  <a:tcPr/>
                </a:tc>
                <a:tc>
                  <a:txBody>
                    <a:bodyPr/>
                    <a:lstStyle/>
                    <a:p>
                      <a:r>
                        <a:rPr lang="en-US" dirty="0" smtClean="0"/>
                        <a:t>Completed</a:t>
                      </a:r>
                      <a:endParaRPr lang="en-US" dirty="0"/>
                    </a:p>
                  </a:txBody>
                  <a:tcPr/>
                </a:tc>
              </a:tr>
              <a:tr h="398549">
                <a:tc>
                  <a:txBody>
                    <a:bodyPr/>
                    <a:lstStyle/>
                    <a:p>
                      <a:r>
                        <a:rPr lang="en-US" dirty="0" smtClean="0"/>
                        <a:t>Start of</a:t>
                      </a:r>
                      <a:r>
                        <a:rPr lang="en-US" baseline="0" dirty="0" smtClean="0"/>
                        <a:t> TG work</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t>Call for Proposals</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0" dirty="0" smtClean="0"/>
                        <a:t>Mar, 2018</a:t>
                      </a:r>
                    </a:p>
                  </a:txBody>
                  <a:tcPr/>
                </a:tc>
              </a:tr>
              <a:tr h="398549">
                <a:tc>
                  <a:txBody>
                    <a:bodyPr/>
                    <a:lstStyle/>
                    <a:p>
                      <a:r>
                        <a:rPr lang="en-US" dirty="0" smtClean="0">
                          <a:solidFill>
                            <a:schemeClr val="tx1"/>
                          </a:solidFill>
                        </a:rPr>
                        <a:t>Technical Guidelines Doc.</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trike="noStrike" baseline="0" dirty="0" smtClean="0">
                          <a:solidFill>
                            <a:schemeClr val="tx1"/>
                          </a:solidFill>
                        </a:rPr>
                        <a:t>Mar, 2018</a:t>
                      </a:r>
                    </a:p>
                  </a:txBody>
                  <a:tcPr/>
                </a:tc>
              </a:tr>
              <a:tr h="398549">
                <a:tc>
                  <a:txBody>
                    <a:bodyPr/>
                    <a:lstStyle/>
                    <a:p>
                      <a:r>
                        <a:rPr lang="en-US" dirty="0" smtClean="0">
                          <a:solidFill>
                            <a:schemeClr val="tx1"/>
                          </a:solidFill>
                        </a:rPr>
                        <a:t>Initial discussion of proposals</a:t>
                      </a:r>
                      <a:endParaRPr lang="en-US" dirty="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solidFill>
                            <a:schemeClr val="tx1"/>
                          </a:solidFill>
                        </a:rPr>
                        <a:t>July,</a:t>
                      </a:r>
                      <a:r>
                        <a:rPr lang="en-US" baseline="0" dirty="0" smtClean="0">
                          <a:solidFill>
                            <a:schemeClr val="tx1"/>
                          </a:solidFill>
                        </a:rPr>
                        <a:t> 2018</a:t>
                      </a:r>
                      <a:endParaRPr lang="en-US" dirty="0" smtClean="0">
                        <a:solidFill>
                          <a:schemeClr val="tx1"/>
                        </a:solidFill>
                      </a:endParaRPr>
                    </a:p>
                  </a:txBody>
                  <a:tcPr/>
                </a:tc>
              </a:tr>
              <a:tr h="398549">
                <a:tc>
                  <a:txBody>
                    <a:bodyPr/>
                    <a:lstStyle/>
                    <a:p>
                      <a:r>
                        <a:rPr lang="en-US" dirty="0" smtClean="0"/>
                        <a:t>Editing 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trike="noStrike" dirty="0" smtClean="0">
                          <a:solidFill>
                            <a:schemeClr val="tx1"/>
                          </a:solidFill>
                        </a:rPr>
                        <a:t>Jan, 2019</a:t>
                      </a:r>
                    </a:p>
                  </a:txBody>
                  <a:tcPr/>
                </a:tc>
              </a:tr>
              <a:tr h="398549">
                <a:tc>
                  <a:txBody>
                    <a:bodyPr/>
                    <a:lstStyle/>
                    <a:p>
                      <a:r>
                        <a:rPr lang="en-US" dirty="0" smtClean="0"/>
                        <a:t>LB</a:t>
                      </a:r>
                      <a:endParaRPr lang="en-US" dirty="0"/>
                    </a:p>
                  </a:txBody>
                  <a:tcPr/>
                </a:tc>
                <a:tc>
                  <a:txBody>
                    <a:bodyPr/>
                    <a:lstStyle/>
                    <a:p>
                      <a:r>
                        <a:rPr lang="en-US" baseline="0" dirty="0" smtClean="0">
                          <a:solidFill>
                            <a:schemeClr val="tx1"/>
                          </a:solidFill>
                        </a:rPr>
                        <a:t>Mar, 2019</a:t>
                      </a:r>
                      <a:endParaRPr lang="en-US" dirty="0">
                        <a:solidFill>
                          <a:schemeClr val="tx1"/>
                        </a:solidFill>
                      </a:endParaRPr>
                    </a:p>
                  </a:txBody>
                  <a:tcPr/>
                </a:tc>
              </a:tr>
              <a:tr h="398549">
                <a:tc>
                  <a:txBody>
                    <a:bodyPr/>
                    <a:lstStyle/>
                    <a:p>
                      <a:r>
                        <a:rPr lang="en-US" dirty="0" smtClean="0"/>
                        <a:t>LB Comment Resolution</a:t>
                      </a:r>
                      <a:endParaRPr lang="en-US" dirty="0"/>
                    </a:p>
                  </a:txBody>
                  <a:tcPr/>
                </a:tc>
                <a:tc>
                  <a:txBody>
                    <a:bodyPr/>
                    <a:lstStyle/>
                    <a:p>
                      <a:r>
                        <a:rPr lang="en-US" dirty="0" smtClean="0"/>
                        <a:t>May,</a:t>
                      </a:r>
                      <a:r>
                        <a:rPr lang="en-US" baseline="0" dirty="0" smtClean="0"/>
                        <a:t> 2019</a:t>
                      </a:r>
                      <a:endParaRPr lang="en-US" dirty="0"/>
                    </a:p>
                  </a:txBody>
                  <a:tcPr/>
                </a:tc>
              </a:tr>
              <a:tr h="398549">
                <a:tc>
                  <a:txBody>
                    <a:bodyPr/>
                    <a:lstStyle/>
                    <a:p>
                      <a:r>
                        <a:rPr lang="en-US" dirty="0" smtClean="0"/>
                        <a:t>LB Recirculation / SB</a:t>
                      </a:r>
                      <a:endParaRPr lang="en-US" dirty="0"/>
                    </a:p>
                  </a:txBody>
                  <a:tcPr/>
                </a:tc>
                <a:tc>
                  <a:txBody>
                    <a:bodyPr/>
                    <a:lstStyle/>
                    <a:p>
                      <a:r>
                        <a:rPr lang="en-US" dirty="0" smtClean="0"/>
                        <a:t>Sept, 2019</a:t>
                      </a:r>
                      <a:endParaRPr lang="en-US" dirty="0"/>
                    </a:p>
                  </a:txBody>
                  <a:tcPr/>
                </a:tc>
              </a:tr>
              <a:tr h="398549">
                <a:tc>
                  <a:txBody>
                    <a:bodyPr/>
                    <a:lstStyle/>
                    <a:p>
                      <a:r>
                        <a:rPr lang="en-US" dirty="0" smtClean="0"/>
                        <a:t>SB Comment Resolution</a:t>
                      </a:r>
                      <a:endParaRPr lang="en-US" dirty="0"/>
                    </a:p>
                  </a:txBody>
                  <a:tcPr/>
                </a:tc>
                <a:tc>
                  <a:txBody>
                    <a:bodyPr/>
                    <a:lstStyle/>
                    <a:p>
                      <a:r>
                        <a:rPr lang="en-US" dirty="0" smtClean="0"/>
                        <a:t>Nov, 2019</a:t>
                      </a:r>
                      <a:endParaRPr lang="en-US" dirty="0"/>
                    </a:p>
                  </a:txBody>
                  <a:tcPr/>
                </a:tc>
              </a:tr>
              <a:tr h="398549">
                <a:tc>
                  <a:txBody>
                    <a:bodyPr/>
                    <a:lstStyle/>
                    <a:p>
                      <a:r>
                        <a:rPr lang="en-US" dirty="0" smtClean="0"/>
                        <a:t>Submission to</a:t>
                      </a:r>
                      <a:r>
                        <a:rPr lang="en-US" baseline="0" dirty="0" smtClean="0"/>
                        <a:t> </a:t>
                      </a:r>
                      <a:r>
                        <a:rPr lang="en-US" baseline="0" dirty="0" err="1" smtClean="0"/>
                        <a:t>Rev</a:t>
                      </a:r>
                      <a:r>
                        <a:rPr lang="en-US" dirty="0" err="1" smtClean="0"/>
                        <a:t>Com</a:t>
                      </a:r>
                      <a:endParaRPr lang="en-US" dirty="0"/>
                    </a:p>
                  </a:txBody>
                  <a:tcPr/>
                </a:tc>
                <a:tc>
                  <a:txBody>
                    <a:bodyPr/>
                    <a:lstStyle/>
                    <a:p>
                      <a:r>
                        <a:rPr lang="en-US" dirty="0" smtClean="0"/>
                        <a:t>Feb,</a:t>
                      </a:r>
                      <a:r>
                        <a:rPr lang="en-US" baseline="0" dirty="0" smtClean="0"/>
                        <a:t> 2020</a:t>
                      </a:r>
                      <a:endParaRPr lang="en-US" dirty="0"/>
                    </a:p>
                  </a:txBody>
                  <a:tcPr/>
                </a:tc>
              </a:tr>
            </a:tbl>
          </a:graphicData>
        </a:graphic>
      </p:graphicFrame>
      <p:pic>
        <p:nvPicPr>
          <p:cNvPr id="1027" name="Picture 3" descr="C:\Users\robert\AppData\Local\Microsoft\Windows\Temporary Internet Files\Content.IE5\GPH0NBY1\left-254094_960_720[1].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950162" y="4581128"/>
            <a:ext cx="1178313" cy="11783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7502400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CRG Telephone Conferences</a:t>
            </a:r>
            <a:endParaRPr lang="en-US" dirty="0"/>
          </a:p>
        </p:txBody>
      </p:sp>
      <p:sp>
        <p:nvSpPr>
          <p:cNvPr id="3" name="Inhaltsplatzhalter 2"/>
          <p:cNvSpPr>
            <a:spLocks noGrp="1"/>
          </p:cNvSpPr>
          <p:nvPr>
            <p:ph idx="1"/>
          </p:nvPr>
        </p:nvSpPr>
        <p:spPr/>
        <p:txBody>
          <a:bodyPr/>
          <a:lstStyle/>
          <a:p>
            <a:r>
              <a:rPr lang="en-US" sz="2400" dirty="0" smtClean="0"/>
              <a:t>Time and date will be announced on reflector on time</a:t>
            </a:r>
          </a:p>
          <a:p>
            <a:endParaRPr lang="en-US" sz="2400" dirty="0"/>
          </a:p>
        </p:txBody>
      </p:sp>
      <p:sp>
        <p:nvSpPr>
          <p:cNvPr id="4" name="Datumsplatzhalter 3"/>
          <p:cNvSpPr>
            <a:spLocks noGrp="1"/>
          </p:cNvSpPr>
          <p:nvPr>
            <p:ph type="dt" sz="half" idx="10"/>
          </p:nvPr>
        </p:nvSpPr>
        <p:spPr/>
        <p:txBody>
          <a:bodyPr/>
          <a:lstStyle/>
          <a:p>
            <a:pPr>
              <a:defRPr/>
            </a:pPr>
            <a:r>
              <a:rPr lang="de-DE" altLang="en-US" sz="1400" smtClean="0"/>
              <a:t>July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26</a:t>
            </a:fld>
            <a:endParaRPr lang="en-US" altLang="en-US"/>
          </a:p>
        </p:txBody>
      </p:sp>
    </p:spTree>
    <p:extLst>
      <p:ext uri="{BB962C8B-B14F-4D97-AF65-F5344CB8AC3E}">
        <p14:creationId xmlns:p14="http://schemas.microsoft.com/office/powerpoint/2010/main" val="26645715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WG SA Conditional Motion</a:t>
            </a:r>
            <a:endParaRPr lang="en-US" dirty="0"/>
          </a:p>
        </p:txBody>
      </p:sp>
      <p:sp>
        <p:nvSpPr>
          <p:cNvPr id="3" name="Inhaltsplatzhalter 2"/>
          <p:cNvSpPr>
            <a:spLocks noGrp="1"/>
          </p:cNvSpPr>
          <p:nvPr>
            <p:ph idx="1"/>
          </p:nvPr>
        </p:nvSpPr>
        <p:spPr/>
        <p:txBody>
          <a:bodyPr/>
          <a:lstStyle/>
          <a:p>
            <a:r>
              <a:rPr lang="en-US" sz="2400" dirty="0"/>
              <a:t>Motion: </a:t>
            </a:r>
            <a:r>
              <a:rPr lang="en-US" sz="2400" dirty="0" smtClean="0"/>
              <a:t>802.15 </a:t>
            </a:r>
            <a:r>
              <a:rPr lang="en-US" sz="2400" dirty="0"/>
              <a:t>has reviewed and approves the CSD </a:t>
            </a:r>
            <a:r>
              <a:rPr lang="en-US" sz="2400" dirty="0" smtClean="0"/>
              <a:t>15-18-0053-04, </a:t>
            </a:r>
            <a:r>
              <a:rPr lang="en-US" sz="2400" dirty="0"/>
              <a:t>and the CA document </a:t>
            </a:r>
            <a:r>
              <a:rPr lang="en-US" sz="2400" dirty="0" smtClean="0"/>
              <a:t>15-19-0165-01; </a:t>
            </a:r>
            <a:r>
              <a:rPr lang="en-US" sz="2400" dirty="0"/>
              <a:t>and requests conditional approval from the EC to submit P802.15.4w_D3</a:t>
            </a:r>
            <a:r>
              <a:rPr lang="en-US" sz="2400" dirty="0" smtClean="0"/>
              <a:t> </a:t>
            </a:r>
            <a:r>
              <a:rPr lang="en-US" sz="2400" dirty="0"/>
              <a:t>(or current revision) to Standards Association ballot</a:t>
            </a:r>
            <a:r>
              <a:rPr lang="en-US" sz="2400" dirty="0" smtClean="0"/>
              <a:t>.</a:t>
            </a:r>
          </a:p>
          <a:p>
            <a:endParaRPr lang="en-US" sz="2400" dirty="0"/>
          </a:p>
          <a:p>
            <a:r>
              <a:rPr lang="en-US" sz="2400" dirty="0" smtClean="0"/>
              <a:t>Moved by: Joerg Robert</a:t>
            </a:r>
          </a:p>
          <a:p>
            <a:r>
              <a:rPr lang="en-US" sz="2400" dirty="0" smtClean="0"/>
              <a:t>Seconded by:</a:t>
            </a:r>
          </a:p>
          <a:p>
            <a:endParaRPr lang="en-US" sz="2400" dirty="0"/>
          </a:p>
          <a:p>
            <a:endParaRPr lang="en-US" sz="2400" dirty="0"/>
          </a:p>
        </p:txBody>
      </p:sp>
      <p:sp>
        <p:nvSpPr>
          <p:cNvPr id="4" name="Datumsplatzhalter 3"/>
          <p:cNvSpPr>
            <a:spLocks noGrp="1"/>
          </p:cNvSpPr>
          <p:nvPr>
            <p:ph type="dt" sz="half" idx="10"/>
          </p:nvPr>
        </p:nvSpPr>
        <p:spPr/>
        <p:txBody>
          <a:bodyPr/>
          <a:lstStyle/>
          <a:p>
            <a:pPr>
              <a:defRPr/>
            </a:pPr>
            <a:r>
              <a:rPr lang="de-DE" altLang="en-US" sz="1400" smtClean="0"/>
              <a:t>July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27</a:t>
            </a:fld>
            <a:endParaRPr lang="en-US" altLang="en-US"/>
          </a:p>
        </p:txBody>
      </p:sp>
    </p:spTree>
    <p:extLst>
      <p:ext uri="{BB962C8B-B14F-4D97-AF65-F5344CB8AC3E}">
        <p14:creationId xmlns:p14="http://schemas.microsoft.com/office/powerpoint/2010/main" val="394072707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Meeting Minutes</a:t>
            </a:r>
            <a:endParaRPr lang="en-US" dirty="0"/>
          </a:p>
        </p:txBody>
      </p:sp>
      <p:sp>
        <p:nvSpPr>
          <p:cNvPr id="3" name="Inhaltsplatzhalter 2"/>
          <p:cNvSpPr>
            <a:spLocks noGrp="1"/>
          </p:cNvSpPr>
          <p:nvPr>
            <p:ph idx="1"/>
          </p:nvPr>
        </p:nvSpPr>
        <p:spPr/>
        <p:txBody>
          <a:bodyPr/>
          <a:lstStyle/>
          <a:p>
            <a:r>
              <a:rPr lang="en-US" sz="2400" dirty="0"/>
              <a:t>Minutes </a:t>
            </a:r>
            <a:r>
              <a:rPr lang="en-US" sz="2400" dirty="0" smtClean="0"/>
              <a:t>are available </a:t>
            </a:r>
            <a:r>
              <a:rPr lang="en-US" sz="2400" dirty="0"/>
              <a:t>in document </a:t>
            </a:r>
            <a:br>
              <a:rPr lang="en-US" sz="2400" dirty="0"/>
            </a:br>
            <a:r>
              <a:rPr lang="en-US" sz="2400" dirty="0" smtClean="0"/>
              <a:t>15-19/351r0</a:t>
            </a:r>
            <a:endParaRPr lang="en-US" sz="2400" dirty="0"/>
          </a:p>
          <a:p>
            <a:endParaRPr lang="en-US" sz="2400" dirty="0"/>
          </a:p>
          <a:p>
            <a:r>
              <a:rPr lang="en-US" sz="2400" dirty="0"/>
              <a:t>Special thanks to </a:t>
            </a:r>
            <a:r>
              <a:rPr lang="en-US" sz="2400" dirty="0" err="1" smtClean="0"/>
              <a:t>Henk</a:t>
            </a:r>
            <a:r>
              <a:rPr lang="en-US" sz="2400" dirty="0" smtClean="0"/>
              <a:t> </a:t>
            </a:r>
            <a:r>
              <a:rPr lang="en-US" sz="2400" dirty="0"/>
              <a:t>for taking the minutes</a:t>
            </a:r>
          </a:p>
          <a:p>
            <a:endParaRPr lang="en-US" sz="2400" dirty="0"/>
          </a:p>
        </p:txBody>
      </p:sp>
      <p:sp>
        <p:nvSpPr>
          <p:cNvPr id="4" name="Datumsplatzhalter 3"/>
          <p:cNvSpPr>
            <a:spLocks noGrp="1"/>
          </p:cNvSpPr>
          <p:nvPr>
            <p:ph type="dt" sz="half" idx="10"/>
          </p:nvPr>
        </p:nvSpPr>
        <p:spPr/>
        <p:txBody>
          <a:bodyPr/>
          <a:lstStyle/>
          <a:p>
            <a:pPr>
              <a:defRPr/>
            </a:pPr>
            <a:r>
              <a:rPr lang="de-DE" altLang="en-US" sz="1400" smtClean="0"/>
              <a:t>July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28</a:t>
            </a:fld>
            <a:endParaRPr lang="en-US" altLang="en-US"/>
          </a:p>
        </p:txBody>
      </p:sp>
    </p:spTree>
    <p:extLst>
      <p:ext uri="{BB962C8B-B14F-4D97-AF65-F5344CB8AC3E}">
        <p14:creationId xmlns:p14="http://schemas.microsoft.com/office/powerpoint/2010/main" val="380150432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smtClean="0"/>
              <a:t>TG4w Goals for Hanoi</a:t>
            </a:r>
            <a:endParaRPr lang="en-US" dirty="0"/>
          </a:p>
        </p:txBody>
      </p:sp>
      <p:sp>
        <p:nvSpPr>
          <p:cNvPr id="3" name="Inhaltsplatzhalter 2"/>
          <p:cNvSpPr>
            <a:spLocks noGrp="1"/>
          </p:cNvSpPr>
          <p:nvPr>
            <p:ph idx="1"/>
          </p:nvPr>
        </p:nvSpPr>
        <p:spPr/>
        <p:txBody>
          <a:bodyPr/>
          <a:lstStyle/>
          <a:p>
            <a:r>
              <a:rPr lang="en-US" sz="2400" dirty="0" smtClean="0"/>
              <a:t>If SB will finish before/during Hanoi</a:t>
            </a:r>
          </a:p>
          <a:p>
            <a:pPr lvl="1"/>
            <a:r>
              <a:rPr lang="en-US" sz="2000" dirty="0"/>
              <a:t>Approval of </a:t>
            </a:r>
            <a:r>
              <a:rPr lang="en-US" sz="2000" dirty="0" smtClean="0"/>
              <a:t>Vienna and </a:t>
            </a:r>
            <a:r>
              <a:rPr lang="en-US" sz="2000" dirty="0"/>
              <a:t>CRG Minutes</a:t>
            </a:r>
          </a:p>
          <a:p>
            <a:pPr lvl="1"/>
            <a:r>
              <a:rPr lang="en-US" sz="2000" dirty="0"/>
              <a:t>Schedule</a:t>
            </a:r>
          </a:p>
          <a:p>
            <a:pPr lvl="1"/>
            <a:r>
              <a:rPr lang="en-US" sz="2000" dirty="0"/>
              <a:t>Comment Resolution</a:t>
            </a:r>
          </a:p>
          <a:p>
            <a:pPr lvl="1"/>
            <a:r>
              <a:rPr lang="en-US" sz="2000" dirty="0"/>
              <a:t>Future Schedule</a:t>
            </a:r>
          </a:p>
          <a:p>
            <a:pPr lvl="1"/>
            <a:r>
              <a:rPr lang="en-US" sz="2000" dirty="0"/>
              <a:t>AOB</a:t>
            </a:r>
          </a:p>
          <a:p>
            <a:pPr lvl="1"/>
            <a:r>
              <a:rPr lang="en-US" sz="2000" dirty="0" smtClean="0"/>
              <a:t>6 slots requested</a:t>
            </a:r>
          </a:p>
          <a:p>
            <a:r>
              <a:rPr lang="en-US" sz="2400" dirty="0" smtClean="0"/>
              <a:t>If SB will </a:t>
            </a:r>
            <a:r>
              <a:rPr lang="en-US" sz="2400" b="1" dirty="0" smtClean="0"/>
              <a:t>not</a:t>
            </a:r>
            <a:r>
              <a:rPr lang="en-US" sz="2400" dirty="0" smtClean="0"/>
              <a:t> finish </a:t>
            </a:r>
            <a:r>
              <a:rPr lang="en-US" sz="2400" dirty="0"/>
              <a:t>before/during </a:t>
            </a:r>
            <a:r>
              <a:rPr lang="en-US" sz="2400" dirty="0" smtClean="0"/>
              <a:t>Hanoi</a:t>
            </a:r>
          </a:p>
          <a:p>
            <a:pPr lvl="1"/>
            <a:r>
              <a:rPr lang="en-US" sz="2000" dirty="0" smtClean="0"/>
              <a:t>Skip meeting </a:t>
            </a:r>
            <a:r>
              <a:rPr lang="en-US" sz="2000" dirty="0" smtClean="0">
                <a:sym typeface="Wingdings" panose="05000000000000000000" pitchFamily="2" charset="2"/>
              </a:rPr>
              <a:t> </a:t>
            </a:r>
            <a:r>
              <a:rPr lang="en-US" sz="2000" dirty="0" smtClean="0"/>
              <a:t>0 slots</a:t>
            </a:r>
            <a:endParaRPr lang="en-US" sz="2000" dirty="0"/>
          </a:p>
          <a:p>
            <a:pPr lvl="1"/>
            <a:endParaRPr lang="en-US" sz="2000" dirty="0"/>
          </a:p>
        </p:txBody>
      </p:sp>
      <p:sp>
        <p:nvSpPr>
          <p:cNvPr id="4" name="Datumsplatzhalter 3"/>
          <p:cNvSpPr>
            <a:spLocks noGrp="1"/>
          </p:cNvSpPr>
          <p:nvPr>
            <p:ph type="dt" sz="half" idx="10"/>
          </p:nvPr>
        </p:nvSpPr>
        <p:spPr/>
        <p:txBody>
          <a:bodyPr/>
          <a:lstStyle/>
          <a:p>
            <a:pPr>
              <a:defRPr/>
            </a:pPr>
            <a:r>
              <a:rPr lang="de-DE" altLang="en-US" sz="1400" smtClean="0"/>
              <a:t>July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29</a:t>
            </a:fld>
            <a:endParaRPr lang="en-US" altLang="en-US"/>
          </a:p>
        </p:txBody>
      </p:sp>
    </p:spTree>
    <p:extLst>
      <p:ext uri="{BB962C8B-B14F-4D97-AF65-F5344CB8AC3E}">
        <p14:creationId xmlns:p14="http://schemas.microsoft.com/office/powerpoint/2010/main" val="9750306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4"/>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smtClean="0"/>
              <a:t>July 2019</a:t>
            </a:r>
          </a:p>
        </p:txBody>
      </p:sp>
      <p:sp>
        <p:nvSpPr>
          <p:cNvPr id="4099"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smtClean="0"/>
              <a:t>Robert F. Heile, Decawave</a:t>
            </a:r>
            <a:endParaRPr lang="en-US" sz="1200"/>
          </a:p>
        </p:txBody>
      </p:sp>
      <p:sp>
        <p:nvSpPr>
          <p:cNvPr id="4100"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smtClean="0"/>
              <a:t>Slide </a:t>
            </a:r>
            <a:fld id="{C952AF60-2FD2-4EA3-848D-19295E5BDB36}" type="slidenum">
              <a:rPr lang="en-US" sz="1200" smtClean="0"/>
              <a:pPr>
                <a:defRPr/>
              </a:pPr>
              <a:t>3</a:t>
            </a:fld>
            <a:endParaRPr lang="en-US" sz="1200" smtClean="0"/>
          </a:p>
        </p:txBody>
      </p:sp>
      <p:sp>
        <p:nvSpPr>
          <p:cNvPr id="4101" name="Rectangle 4"/>
          <p:cNvSpPr>
            <a:spLocks noGrp="1" noChangeArrowheads="1"/>
          </p:cNvSpPr>
          <p:nvPr>
            <p:ph type="title"/>
          </p:nvPr>
        </p:nvSpPr>
        <p:spPr/>
        <p:txBody>
          <a:bodyPr/>
          <a:lstStyle/>
          <a:p>
            <a:pPr>
              <a:defRPr/>
            </a:pPr>
            <a:r>
              <a:rPr lang="en-US" sz="3200" dirty="0" smtClean="0"/>
              <a:t>Vienna </a:t>
            </a:r>
            <a:r>
              <a:rPr lang="en-US" sz="3200" dirty="0"/>
              <a:t>Session Objectives</a:t>
            </a:r>
            <a:br>
              <a:rPr lang="en-US" sz="3200" dirty="0"/>
            </a:br>
            <a:r>
              <a:rPr lang="en-US" sz="3200" dirty="0" smtClean="0"/>
              <a:t>July 14-19, 2019</a:t>
            </a:r>
            <a:endParaRPr lang="en-US" sz="3200" dirty="0"/>
          </a:p>
        </p:txBody>
      </p:sp>
      <p:sp>
        <p:nvSpPr>
          <p:cNvPr id="5126" name="Rectangle 3"/>
          <p:cNvSpPr>
            <a:spLocks noGrp="1" noChangeArrowheads="1"/>
          </p:cNvSpPr>
          <p:nvPr>
            <p:ph type="body" sz="half" idx="1"/>
          </p:nvPr>
        </p:nvSpPr>
        <p:spPr>
          <a:xfrm>
            <a:off x="762000" y="1752600"/>
            <a:ext cx="7924800" cy="4114800"/>
          </a:xfrm>
        </p:spPr>
        <p:txBody>
          <a:bodyPr/>
          <a:lstStyle/>
          <a:p>
            <a:pPr marL="609600" indent="-609600" fontAlgn="b">
              <a:lnSpc>
                <a:spcPct val="80000"/>
              </a:lnSpc>
              <a:buFontTx/>
              <a:buNone/>
              <a:defRPr/>
            </a:pPr>
            <a:r>
              <a:rPr lang="en-US" sz="2200" dirty="0" smtClean="0">
                <a:latin typeface="Arial Rounded MT Bold" pitchFamily="34" charset="0"/>
                <a:ea typeface="ＭＳ Ｐゴシック" pitchFamily="34" charset="-128"/>
                <a:cs typeface="Arial" pitchFamily="34" charset="0"/>
              </a:rPr>
              <a:t>TASK GROUP 4w –LPWA Enhancements to LECIM PHYs</a:t>
            </a:r>
          </a:p>
          <a:p>
            <a:pPr marL="685800" indent="-381000" fontAlgn="b">
              <a:lnSpc>
                <a:spcPct val="80000"/>
              </a:lnSpc>
              <a:buFontTx/>
              <a:buAutoNum type="arabicPeriod"/>
              <a:defRPr/>
            </a:pPr>
            <a:r>
              <a:rPr lang="en-US" sz="2200" dirty="0" smtClean="0">
                <a:latin typeface="Arial Rounded MT Bold" pitchFamily="34" charset="0"/>
                <a:ea typeface="ＭＳ Ｐゴシック" pitchFamily="34" charset="-128"/>
                <a:cs typeface="Arial" pitchFamily="34" charset="0"/>
              </a:rPr>
              <a:t>Finalizing first draft for WG e-Ballot</a:t>
            </a:r>
          </a:p>
          <a:p>
            <a:pPr marL="685800" indent="-381000" fontAlgn="b">
              <a:lnSpc>
                <a:spcPct val="80000"/>
              </a:lnSpc>
              <a:buFontTx/>
              <a:buAutoNum type="arabicPeriod"/>
              <a:defRPr/>
            </a:pPr>
            <a:r>
              <a:rPr lang="en-US" sz="2200" dirty="0" smtClean="0">
                <a:latin typeface="Arial Rounded MT Bold" pitchFamily="34" charset="0"/>
                <a:ea typeface="ＭＳ Ｐゴシック" pitchFamily="34" charset="-128"/>
                <a:cs typeface="Arial" pitchFamily="34" charset="0"/>
              </a:rPr>
              <a:t>Updating work activity and time line</a:t>
            </a:r>
          </a:p>
          <a:p>
            <a:pPr marL="609600" lvl="1" indent="-609600" fontAlgn="b">
              <a:lnSpc>
                <a:spcPct val="80000"/>
              </a:lnSpc>
              <a:buFontTx/>
              <a:buAutoNum type="arabicPeriod"/>
              <a:defRPr/>
            </a:pPr>
            <a:endParaRPr lang="en-US" sz="800" dirty="0" smtClean="0">
              <a:latin typeface="Arial Rounded MT Bold" pitchFamily="34" charset="0"/>
              <a:ea typeface="ＭＳ Ｐゴシック" pitchFamily="34" charset="-128"/>
              <a:cs typeface="Arial" pitchFamily="34" charset="0"/>
            </a:endParaRPr>
          </a:p>
          <a:p>
            <a:pPr marL="609600" indent="-609600" fontAlgn="b">
              <a:lnSpc>
                <a:spcPct val="80000"/>
              </a:lnSpc>
              <a:buFont typeface="Times New Roman" pitchFamily="18" charset="0"/>
              <a:buAutoNum type="arabicPeriod"/>
              <a:defRPr/>
            </a:pPr>
            <a:endParaRPr lang="en-US" sz="1000" dirty="0" smtClean="0">
              <a:latin typeface="Arial Rounded MT Bold" pitchFamily="34" charset="0"/>
              <a:ea typeface="ＭＳ Ｐゴシック" pitchFamily="34" charset="-128"/>
              <a:cs typeface="Arial" pitchFamily="34" charset="0"/>
            </a:endParaRPr>
          </a:p>
          <a:p>
            <a:pPr marL="609600" indent="-609600" fontAlgn="b">
              <a:lnSpc>
                <a:spcPct val="80000"/>
              </a:lnSpc>
              <a:buFontTx/>
              <a:buNone/>
              <a:defRPr/>
            </a:pPr>
            <a:r>
              <a:rPr lang="en-US" sz="2200" kern="1200" dirty="0">
                <a:latin typeface="Arial Rounded MT Bold" pitchFamily="34" charset="0"/>
                <a:cs typeface="Arial" charset="0"/>
              </a:rPr>
              <a:t>TASK GROUP </a:t>
            </a:r>
            <a:r>
              <a:rPr lang="en-US" sz="2200" kern="1200" dirty="0" smtClean="0">
                <a:latin typeface="Arial Rounded MT Bold" pitchFamily="34" charset="0"/>
                <a:cs typeface="Arial" charset="0"/>
              </a:rPr>
              <a:t>4y –Security Next Generation (SECN)</a:t>
            </a:r>
            <a:endParaRPr lang="en-US" sz="2200" kern="1200" dirty="0">
              <a:latin typeface="Arial Rounded MT Bold" pitchFamily="34" charset="0"/>
              <a:cs typeface="Arial" charset="0"/>
            </a:endParaRPr>
          </a:p>
          <a:p>
            <a:pPr marL="685800" indent="-381000" fontAlgn="b">
              <a:lnSpc>
                <a:spcPct val="80000"/>
              </a:lnSpc>
              <a:buFontTx/>
              <a:buAutoNum type="arabicPeriod"/>
              <a:defRPr/>
            </a:pPr>
            <a:r>
              <a:rPr lang="en-US" sz="2200" dirty="0">
                <a:latin typeface="Arial Rounded MT Bold" pitchFamily="34" charset="0"/>
                <a:ea typeface="ＭＳ Ｐゴシック" pitchFamily="34" charset="-128"/>
                <a:cs typeface="Arial" pitchFamily="34" charset="0"/>
              </a:rPr>
              <a:t>Discussing proposals</a:t>
            </a:r>
          </a:p>
          <a:p>
            <a:pPr marL="685800" indent="-381000" fontAlgn="b">
              <a:lnSpc>
                <a:spcPct val="80000"/>
              </a:lnSpc>
              <a:buFontTx/>
              <a:buAutoNum type="arabicPeriod"/>
              <a:defRPr/>
            </a:pPr>
            <a:r>
              <a:rPr lang="en-US" sz="2200" dirty="0">
                <a:latin typeface="Arial Rounded MT Bold" pitchFamily="34" charset="0"/>
                <a:ea typeface="ＭＳ Ｐゴシック" pitchFamily="34" charset="-128"/>
                <a:cs typeface="Arial" pitchFamily="34" charset="0"/>
              </a:rPr>
              <a:t>Updating work activity and time line</a:t>
            </a:r>
          </a:p>
          <a:p>
            <a:pPr marL="609600" indent="-609600" fontAlgn="b">
              <a:lnSpc>
                <a:spcPct val="80000"/>
              </a:lnSpc>
              <a:buFontTx/>
              <a:buAutoNum type="arabicPeriod"/>
              <a:defRPr/>
            </a:pPr>
            <a:endParaRPr lang="en-US" sz="800" kern="1200" dirty="0">
              <a:latin typeface="Arial Rounded MT Bold" pitchFamily="34" charset="0"/>
              <a:cs typeface="Arial" charset="0"/>
            </a:endParaRPr>
          </a:p>
          <a:p>
            <a:pPr marL="609600" indent="-609600" fontAlgn="b">
              <a:lnSpc>
                <a:spcPct val="80000"/>
              </a:lnSpc>
              <a:buFontTx/>
              <a:buNone/>
              <a:defRPr/>
            </a:pPr>
            <a:r>
              <a:rPr lang="en-US" sz="2200" kern="1200" dirty="0">
                <a:latin typeface="Arial Rounded MT Bold" pitchFamily="34" charset="0"/>
                <a:cs typeface="Arial" charset="0"/>
              </a:rPr>
              <a:t>TASK GROUP </a:t>
            </a:r>
            <a:r>
              <a:rPr lang="en-US" sz="2200" kern="1200" dirty="0" smtClean="0">
                <a:latin typeface="Arial Rounded MT Bold" pitchFamily="34" charset="0"/>
                <a:cs typeface="Arial" charset="0"/>
              </a:rPr>
              <a:t>4z –Enhanced Impulse Radio (EIR)</a:t>
            </a:r>
            <a:endParaRPr lang="en-US" sz="2200" kern="1200" dirty="0">
              <a:latin typeface="Arial Rounded MT Bold" pitchFamily="34" charset="0"/>
              <a:cs typeface="Arial" charset="0"/>
            </a:endParaRPr>
          </a:p>
          <a:p>
            <a:pPr marL="685800" indent="-381000" fontAlgn="b">
              <a:lnSpc>
                <a:spcPct val="80000"/>
              </a:lnSpc>
              <a:buFontTx/>
              <a:buAutoNum type="arabicPeriod"/>
              <a:defRPr/>
            </a:pPr>
            <a:r>
              <a:rPr lang="en-US" sz="2200" dirty="0" smtClean="0">
                <a:latin typeface="Arial Rounded MT Bold" pitchFamily="34" charset="0"/>
                <a:ea typeface="ＭＳ Ｐゴシック" pitchFamily="34" charset="-128"/>
                <a:cs typeface="Arial" pitchFamily="34" charset="0"/>
              </a:rPr>
              <a:t>Comment Resolution from first WG Ballot</a:t>
            </a:r>
            <a:endParaRPr lang="en-US" sz="2200" dirty="0">
              <a:latin typeface="Arial Rounded MT Bold" pitchFamily="34" charset="0"/>
              <a:ea typeface="ＭＳ Ｐゴシック" pitchFamily="34" charset="-128"/>
              <a:cs typeface="Arial" pitchFamily="34" charset="0"/>
            </a:endParaRPr>
          </a:p>
          <a:p>
            <a:pPr marL="685800" indent="-381000" fontAlgn="b">
              <a:lnSpc>
                <a:spcPct val="80000"/>
              </a:lnSpc>
              <a:buFontTx/>
              <a:buAutoNum type="arabicPeriod"/>
              <a:defRPr/>
            </a:pPr>
            <a:r>
              <a:rPr lang="en-US" sz="2200" dirty="0" smtClean="0">
                <a:latin typeface="Arial Rounded MT Bold" pitchFamily="34" charset="0"/>
                <a:ea typeface="ＭＳ Ｐゴシック" pitchFamily="34" charset="-128"/>
                <a:cs typeface="Arial" pitchFamily="34" charset="0"/>
              </a:rPr>
              <a:t>Updating </a:t>
            </a:r>
            <a:r>
              <a:rPr lang="en-US" sz="2200" dirty="0">
                <a:latin typeface="Arial Rounded MT Bold" pitchFamily="34" charset="0"/>
                <a:ea typeface="ＭＳ Ｐゴシック" pitchFamily="34" charset="-128"/>
                <a:cs typeface="Arial" pitchFamily="34" charset="0"/>
              </a:rPr>
              <a:t>work activity and time </a:t>
            </a:r>
            <a:r>
              <a:rPr lang="en-US" sz="2200" dirty="0" smtClean="0">
                <a:latin typeface="Arial Rounded MT Bold" pitchFamily="34" charset="0"/>
                <a:ea typeface="ＭＳ Ｐゴシック" pitchFamily="34" charset="-128"/>
                <a:cs typeface="Arial" pitchFamily="34" charset="0"/>
              </a:rPr>
              <a:t>line</a:t>
            </a:r>
            <a:endParaRPr lang="en-US" sz="2200" dirty="0">
              <a:latin typeface="Arial Rounded MT Bold" pitchFamily="34" charset="0"/>
              <a:ea typeface="ＭＳ Ｐゴシック" pitchFamily="34" charset="-128"/>
              <a:cs typeface="Arial" pitchFamily="34" charset="0"/>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en-US" dirty="0" smtClean="0"/>
              <a:t>Thank You!</a:t>
            </a:r>
            <a:br>
              <a:rPr lang="en-US" dirty="0" smtClean="0"/>
            </a:br>
            <a:r>
              <a:rPr lang="en-US" dirty="0" smtClean="0"/>
              <a:t>Any Questions?</a:t>
            </a:r>
            <a:endParaRPr lang="en-US" dirty="0"/>
          </a:p>
        </p:txBody>
      </p:sp>
      <p:sp>
        <p:nvSpPr>
          <p:cNvPr id="8" name="Untertitel 7"/>
          <p:cNvSpPr>
            <a:spLocks noGrp="1"/>
          </p:cNvSpPr>
          <p:nvPr>
            <p:ph type="subTitle" idx="1"/>
          </p:nvPr>
        </p:nvSpPr>
        <p:spPr/>
        <p:txBody>
          <a:bodyPr/>
          <a:lstStyle/>
          <a:p>
            <a:endParaRPr lang="en-US"/>
          </a:p>
        </p:txBody>
      </p:sp>
      <p:sp>
        <p:nvSpPr>
          <p:cNvPr id="4" name="Datumsplatzhalter 3"/>
          <p:cNvSpPr>
            <a:spLocks noGrp="1"/>
          </p:cNvSpPr>
          <p:nvPr>
            <p:ph type="dt" sz="half" idx="10"/>
          </p:nvPr>
        </p:nvSpPr>
        <p:spPr/>
        <p:txBody>
          <a:bodyPr/>
          <a:lstStyle/>
          <a:p>
            <a:pPr>
              <a:defRPr/>
            </a:pPr>
            <a:r>
              <a:rPr lang="de-DE" altLang="en-US" sz="1400" smtClean="0"/>
              <a:t>July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smtClean="0"/>
              <a:t>Joerg ROBERT, FAU Erlangen-Nuernberg</a:t>
            </a:r>
            <a:endParaRPr lang="en-US" altLang="en-US"/>
          </a:p>
        </p:txBody>
      </p:sp>
      <p:sp>
        <p:nvSpPr>
          <p:cNvPr id="6" name="Foliennummernplatzhalter 5"/>
          <p:cNvSpPr>
            <a:spLocks noGrp="1"/>
          </p:cNvSpPr>
          <p:nvPr>
            <p:ph type="sldNum" sz="quarter" idx="12"/>
          </p:nvPr>
        </p:nvSpPr>
        <p:spPr/>
        <p:txBody>
          <a:bodyPr/>
          <a:lstStyle/>
          <a:p>
            <a:pPr>
              <a:defRPr/>
            </a:pPr>
            <a:r>
              <a:rPr lang="en-US" altLang="en-US" smtClean="0"/>
              <a:t>Slide </a:t>
            </a:r>
            <a:fld id="{D9B19BB7-5E5C-4FE2-8325-CBE2EDC1721D}" type="slidenum">
              <a:rPr lang="en-US" altLang="en-US" smtClean="0"/>
              <a:pPr>
                <a:defRPr/>
              </a:pPr>
              <a:t>30</a:t>
            </a:fld>
            <a:endParaRPr lang="en-US" altLang="en-US"/>
          </a:p>
        </p:txBody>
      </p:sp>
    </p:spTree>
    <p:extLst>
      <p:ext uri="{BB962C8B-B14F-4D97-AF65-F5344CB8AC3E}">
        <p14:creationId xmlns:p14="http://schemas.microsoft.com/office/powerpoint/2010/main" val="16051587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a:t>IEEE 802.15.4y SECN Closing report</a:t>
            </a:r>
          </a:p>
        </p:txBody>
      </p:sp>
      <p:sp>
        <p:nvSpPr>
          <p:cNvPr id="3" name="Subtitle 2"/>
          <p:cNvSpPr>
            <a:spLocks noGrp="1"/>
          </p:cNvSpPr>
          <p:nvPr>
            <p:ph type="subTitle" idx="1"/>
          </p:nvPr>
        </p:nvSpPr>
        <p:spPr>
          <a:xfrm>
            <a:off x="1295400" y="3212976"/>
            <a:ext cx="6400800" cy="1752600"/>
          </a:xfrm>
        </p:spPr>
        <p:txBody>
          <a:bodyPr/>
          <a:lstStyle/>
          <a:p>
            <a:r>
              <a:rPr lang="en-US" sz="2400" dirty="0"/>
              <a:t>July 18, 2019</a:t>
            </a:r>
          </a:p>
          <a:p>
            <a:endParaRPr lang="en-US" sz="2400" dirty="0"/>
          </a:p>
          <a:p>
            <a:r>
              <a:rPr lang="en-US" altLang="ja-JP" sz="2400" dirty="0"/>
              <a:t>Don Sturek</a:t>
            </a:r>
          </a:p>
          <a:p>
            <a:r>
              <a:rPr lang="en-US" sz="2400" dirty="0"/>
              <a:t>IEEE 802.15.4y SECN Chair</a:t>
            </a:r>
          </a:p>
          <a:p>
            <a:endParaRPr lang="en-US" sz="2400" dirty="0"/>
          </a:p>
          <a:p>
            <a:endParaRPr lang="en-US" sz="2400" dirty="0"/>
          </a:p>
        </p:txBody>
      </p:sp>
      <p:sp>
        <p:nvSpPr>
          <p:cNvPr id="6" name="Slide Number Placeholder 5"/>
          <p:cNvSpPr>
            <a:spLocks noGrp="1"/>
          </p:cNvSpPr>
          <p:nvPr>
            <p:ph type="sldNum" sz="quarter" idx="12"/>
          </p:nvPr>
        </p:nvSpPr>
        <p:spPr/>
        <p:txBody>
          <a:bodyPr/>
          <a:lstStyle/>
          <a:p>
            <a:pPr>
              <a:defRPr/>
            </a:pPr>
            <a:r>
              <a:rPr lang="en-US" altLang="ko-KR"/>
              <a:t>Slide </a:t>
            </a:r>
            <a:fld id="{B8505083-D182-4BF7-B1A7-D3F76AEDD19D}" type="slidenum">
              <a:rPr lang="en-US" altLang="ko-KR" smtClean="0"/>
              <a:pPr>
                <a:defRPr/>
              </a:pPr>
              <a:t>31</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dirty="0"/>
              <a:t>July 2019</a:t>
            </a:r>
          </a:p>
        </p:txBody>
      </p:sp>
      <p:sp>
        <p:nvSpPr>
          <p:cNvPr id="9"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Tree>
    <p:extLst>
      <p:ext uri="{BB962C8B-B14F-4D97-AF65-F5344CB8AC3E}">
        <p14:creationId xmlns:p14="http://schemas.microsoft.com/office/powerpoint/2010/main" val="70331215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Work Plan</a:t>
            </a:r>
          </a:p>
        </p:txBody>
      </p:sp>
      <p:sp>
        <p:nvSpPr>
          <p:cNvPr id="5124" name="Text Box 4"/>
          <p:cNvSpPr txBox="1">
            <a:spLocks noChangeArrowheads="1"/>
          </p:cNvSpPr>
          <p:nvPr/>
        </p:nvSpPr>
        <p:spPr bwMode="auto">
          <a:xfrm>
            <a:off x="495300" y="16002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a:spcBef>
                <a:spcPts val="375"/>
              </a:spcBef>
              <a:buSzPct val="100000"/>
              <a:buFont typeface="Arial" panose="020B0604020202020204" pitchFamily="34" charset="0"/>
              <a:buChar char="•"/>
            </a:pPr>
            <a:r>
              <a:rPr lang="en-US" altLang="en-US" sz="2400" dirty="0">
                <a:solidFill>
                  <a:schemeClr val="tx1"/>
                </a:solidFill>
              </a:rPr>
              <a:t>Review the Section 9, Annex B and Annex C changes	</a:t>
            </a:r>
          </a:p>
          <a:p>
            <a:pPr marL="800100" indent="-457200">
              <a:spcBef>
                <a:spcPts val="375"/>
              </a:spcBef>
              <a:buSzPct val="100000"/>
              <a:buFont typeface="Arial" panose="020B0604020202020204" pitchFamily="34" charset="0"/>
              <a:buChar char="•"/>
            </a:pPr>
            <a:r>
              <a:rPr lang="en-US" sz="2400" dirty="0">
                <a:solidFill>
                  <a:schemeClr val="tx1"/>
                </a:solidFill>
              </a:rPr>
              <a:t>Align Section 9, Annex B and Annex C changes with 4md draft</a:t>
            </a:r>
          </a:p>
          <a:p>
            <a:pPr marL="800100" indent="-457200">
              <a:spcBef>
                <a:spcPts val="375"/>
              </a:spcBef>
              <a:buSzPct val="100000"/>
              <a:buFont typeface="Arial" panose="020B0604020202020204" pitchFamily="34" charset="0"/>
              <a:buChar char="•"/>
            </a:pPr>
            <a:r>
              <a:rPr lang="en-US" sz="2400" dirty="0">
                <a:solidFill>
                  <a:schemeClr val="tx1"/>
                </a:solidFill>
              </a:rPr>
              <a:t>Update timeline and create closing report</a:t>
            </a:r>
            <a:endParaRPr lang="en-US" altLang="en-US" sz="2400" dirty="0">
              <a:solidFill>
                <a:schemeClr val="tx1"/>
              </a:solidFill>
            </a:endParaRPr>
          </a:p>
          <a:p>
            <a:pPr marL="800100" indent="-457200">
              <a:spcBef>
                <a:spcPts val="375"/>
              </a:spcBef>
              <a:buSzPct val="100000"/>
            </a:pPr>
            <a:endParaRPr lang="en-US" altLang="en-US" sz="24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July 2019</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795053719"/>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Work Plan for 4y</a:t>
            </a:r>
          </a:p>
        </p:txBody>
      </p:sp>
      <p:sp>
        <p:nvSpPr>
          <p:cNvPr id="5124" name="Text Box 4"/>
          <p:cNvSpPr txBox="1">
            <a:spLocks noChangeArrowheads="1"/>
          </p:cNvSpPr>
          <p:nvPr/>
        </p:nvSpPr>
        <p:spPr bwMode="auto">
          <a:xfrm>
            <a:off x="495300" y="15240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Update key descriptor:   </a:t>
            </a:r>
            <a:r>
              <a:rPr lang="en-US" altLang="en-US" sz="2800" dirty="0" err="1">
                <a:solidFill>
                  <a:srgbClr val="000000"/>
                </a:solidFill>
              </a:rPr>
              <a:t>Tero</a:t>
            </a:r>
            <a:r>
              <a:rPr lang="en-US" altLang="en-US" sz="2800" dirty="0">
                <a:solidFill>
                  <a:srgbClr val="000000"/>
                </a:solidFill>
              </a:rPr>
              <a:t> (in process)</a:t>
            </a:r>
          </a:p>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Update 15.4-2015 Section 9 Security Text (see 15-18-0324-01 and 15-19-0081-04) (</a:t>
            </a:r>
            <a:r>
              <a:rPr lang="en-US" altLang="en-US" sz="2800" dirty="0" err="1">
                <a:solidFill>
                  <a:srgbClr val="000000"/>
                </a:solidFill>
              </a:rPr>
              <a:t>Tero</a:t>
            </a:r>
            <a:r>
              <a:rPr lang="en-US" altLang="en-US" sz="2800" dirty="0">
                <a:solidFill>
                  <a:srgbClr val="000000"/>
                </a:solidFill>
              </a:rPr>
              <a:t> and Don)</a:t>
            </a:r>
          </a:p>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Create “Annex B” for AES-256-CCM:  Don (15-19-0081-04)</a:t>
            </a:r>
          </a:p>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Create “Annex C” for AES-256-CCM:  </a:t>
            </a:r>
            <a:r>
              <a:rPr lang="en-US" altLang="en-US" sz="2800" dirty="0" err="1">
                <a:solidFill>
                  <a:srgbClr val="000000"/>
                </a:solidFill>
              </a:rPr>
              <a:t>Tero</a:t>
            </a:r>
            <a:r>
              <a:rPr lang="en-US" altLang="en-US" sz="2800" dirty="0">
                <a:solidFill>
                  <a:srgbClr val="000000"/>
                </a:solidFill>
              </a:rPr>
              <a:t> (in D03 of 4md revision)</a:t>
            </a:r>
          </a:p>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Address ANA process for adding in cipher suites (use AES-256-CCM as first example):  Don (to be addressed in September)</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July 2019</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713972199"/>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Progress in Vienna</a:t>
            </a:r>
          </a:p>
        </p:txBody>
      </p:sp>
      <p:sp>
        <p:nvSpPr>
          <p:cNvPr id="5124" name="Text Box 4"/>
          <p:cNvSpPr txBox="1">
            <a:spLocks noChangeArrowheads="1"/>
          </p:cNvSpPr>
          <p:nvPr/>
        </p:nvSpPr>
        <p:spPr bwMode="auto">
          <a:xfrm>
            <a:off x="50534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Timeline	</a:t>
            </a:r>
          </a:p>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Key Descriptor and Section 9 changes– </a:t>
            </a:r>
            <a:r>
              <a:rPr lang="en-US" altLang="en-US" sz="2800" dirty="0">
                <a:solidFill>
                  <a:srgbClr val="FF0000"/>
                </a:solidFill>
              </a:rPr>
              <a:t>August</a:t>
            </a:r>
            <a:r>
              <a:rPr lang="en-US" altLang="en-US" sz="2800" dirty="0">
                <a:solidFill>
                  <a:srgbClr val="000000"/>
                </a:solidFill>
              </a:rPr>
              <a:t> </a:t>
            </a:r>
            <a:r>
              <a:rPr lang="en-US" altLang="en-US" sz="2800" dirty="0">
                <a:solidFill>
                  <a:srgbClr val="FF0000"/>
                </a:solidFill>
              </a:rPr>
              <a:t>2019</a:t>
            </a:r>
          </a:p>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Annex B for AES-256 – </a:t>
            </a:r>
            <a:r>
              <a:rPr lang="en-US" altLang="en-US" sz="2800" dirty="0">
                <a:solidFill>
                  <a:srgbClr val="FF0000"/>
                </a:solidFill>
              </a:rPr>
              <a:t>Done</a:t>
            </a:r>
            <a:endParaRPr lang="en-US" altLang="en-US" sz="2800" dirty="0">
              <a:solidFill>
                <a:srgbClr val="000000"/>
              </a:solidFill>
            </a:endParaRPr>
          </a:p>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Annex C for AES-256 – </a:t>
            </a:r>
            <a:r>
              <a:rPr lang="en-US" altLang="en-US" sz="2800" dirty="0">
                <a:solidFill>
                  <a:srgbClr val="FF0000"/>
                </a:solidFill>
              </a:rPr>
              <a:t>Done</a:t>
            </a:r>
            <a:endParaRPr lang="en-US" altLang="en-US" sz="2800" dirty="0">
              <a:solidFill>
                <a:srgbClr val="000000"/>
              </a:solidFill>
            </a:endParaRPr>
          </a:p>
          <a:p>
            <a:pPr marL="1314450" lvl="2" indent="-457200" eaLnBrk="1" hangingPunct="1">
              <a:spcBef>
                <a:spcPts val="375"/>
              </a:spcBef>
              <a:buSzPct val="100000"/>
              <a:buFont typeface="Arial" panose="020B0604020202020204" pitchFamily="34" charset="0"/>
              <a:buChar char="•"/>
            </a:pPr>
            <a:r>
              <a:rPr lang="en-US" altLang="en-US" sz="2800" dirty="0">
                <a:solidFill>
                  <a:srgbClr val="FF0000"/>
                </a:solidFill>
              </a:rPr>
              <a:t>Informal Task Group Review</a:t>
            </a:r>
            <a:r>
              <a:rPr lang="en-US" altLang="en-US" sz="2800" dirty="0">
                <a:solidFill>
                  <a:srgbClr val="000000"/>
                </a:solidFill>
              </a:rPr>
              <a:t>–</a:t>
            </a:r>
            <a:r>
              <a:rPr lang="en-US" altLang="en-US" sz="2800" dirty="0">
                <a:solidFill>
                  <a:srgbClr val="FF0000"/>
                </a:solidFill>
              </a:rPr>
              <a:t>August</a:t>
            </a:r>
            <a:r>
              <a:rPr lang="en-US" altLang="en-US" sz="2800" dirty="0">
                <a:solidFill>
                  <a:srgbClr val="000000"/>
                </a:solidFill>
              </a:rPr>
              <a:t> </a:t>
            </a:r>
            <a:r>
              <a:rPr lang="en-US" altLang="en-US" sz="2800" dirty="0">
                <a:solidFill>
                  <a:srgbClr val="FF0000"/>
                </a:solidFill>
              </a:rPr>
              <a:t>2019</a:t>
            </a:r>
          </a:p>
          <a:p>
            <a:pPr marL="1314450" lvl="2" indent="-457200" eaLnBrk="1" hangingPunct="1">
              <a:spcBef>
                <a:spcPts val="375"/>
              </a:spcBef>
              <a:buSzPct val="100000"/>
              <a:buFont typeface="Arial" panose="020B0604020202020204" pitchFamily="34" charset="0"/>
              <a:buChar char="•"/>
            </a:pPr>
            <a:r>
              <a:rPr lang="en-US" altLang="en-US" sz="2800" dirty="0">
                <a:solidFill>
                  <a:srgbClr val="FF0000"/>
                </a:solidFill>
              </a:rPr>
              <a:t>WG</a:t>
            </a:r>
            <a:r>
              <a:rPr lang="en-US" altLang="en-US" sz="2800" dirty="0">
                <a:solidFill>
                  <a:srgbClr val="000000"/>
                </a:solidFill>
              </a:rPr>
              <a:t> </a:t>
            </a:r>
            <a:r>
              <a:rPr lang="en-US" altLang="en-US" sz="2800" dirty="0">
                <a:solidFill>
                  <a:srgbClr val="FF0000"/>
                </a:solidFill>
              </a:rPr>
              <a:t>Letter Ballot </a:t>
            </a:r>
            <a:r>
              <a:rPr lang="en-US" altLang="en-US" sz="2800" dirty="0">
                <a:solidFill>
                  <a:srgbClr val="000000"/>
                </a:solidFill>
              </a:rPr>
              <a:t>– </a:t>
            </a:r>
            <a:r>
              <a:rPr lang="en-US" altLang="en-US" sz="2800" dirty="0">
                <a:solidFill>
                  <a:srgbClr val="FF0000"/>
                </a:solidFill>
              </a:rPr>
              <a:t>September 2019,</a:t>
            </a:r>
            <a:r>
              <a:rPr lang="en-US" altLang="en-US" sz="2800" dirty="0">
                <a:solidFill>
                  <a:srgbClr val="000000"/>
                </a:solidFill>
              </a:rPr>
              <a:t> conditional approval from EC for SA ballot</a:t>
            </a:r>
          </a:p>
          <a:p>
            <a:pPr marL="1314450" lvl="2" indent="-457200" eaLnBrk="1" hangingPunct="1">
              <a:spcBef>
                <a:spcPts val="375"/>
              </a:spcBef>
              <a:buSzPct val="100000"/>
              <a:buFont typeface="Arial" panose="020B0604020202020204" pitchFamily="34" charset="0"/>
              <a:buChar char="•"/>
            </a:pPr>
            <a:r>
              <a:rPr lang="en-US" altLang="en-US" sz="2800" dirty="0">
                <a:solidFill>
                  <a:srgbClr val="FF0000"/>
                </a:solidFill>
              </a:rPr>
              <a:t>SA Ballot – January 2020</a:t>
            </a:r>
          </a:p>
          <a:p>
            <a:pPr marL="1314450" lvl="2" indent="-457200" eaLnBrk="1" hangingPunct="1">
              <a:spcBef>
                <a:spcPts val="375"/>
              </a:spcBef>
              <a:buSzPct val="100000"/>
              <a:buFont typeface="Arial" panose="020B0604020202020204" pitchFamily="34" charset="0"/>
              <a:buChar char="•"/>
            </a:pPr>
            <a:endParaRPr lang="en-US" sz="2800" dirty="0">
              <a:solidFill>
                <a:schemeClr val="tx1"/>
              </a:solidFill>
              <a:latin typeface="Times" charset="0"/>
              <a:ea typeface="Times" charset="0"/>
              <a:cs typeface="Times" charset="0"/>
            </a:endParaRPr>
          </a:p>
          <a:p>
            <a:pPr marL="1314450" lvl="2" indent="-457200" eaLnBrk="1" hangingPunct="1">
              <a:spcBef>
                <a:spcPts val="375"/>
              </a:spcBef>
              <a:buSzPct val="100000"/>
              <a:buFont typeface="Arial" panose="020B0604020202020204" pitchFamily="34" charset="0"/>
              <a:buChar char="•"/>
            </a:pPr>
            <a:endParaRPr lang="mr-IN" sz="2800" dirty="0">
              <a:solidFill>
                <a:schemeClr val="tx1"/>
              </a:solidFill>
              <a:latin typeface="Times" charset="0"/>
              <a:ea typeface="Times" charset="0"/>
              <a:cs typeface="Times" charset="0"/>
            </a:endParaRPr>
          </a:p>
          <a:p>
            <a:pPr marL="1314450" lvl="2" indent="-457200" eaLnBrk="1" hangingPunct="1">
              <a:spcBef>
                <a:spcPts val="375"/>
              </a:spcBef>
              <a:buSzPct val="100000"/>
              <a:buFont typeface="Arial" panose="020B0604020202020204" pitchFamily="34" charset="0"/>
              <a:buChar char="•"/>
            </a:pPr>
            <a:endParaRPr lang="en-US" altLang="en-US" sz="2000" dirty="0">
              <a:solidFill>
                <a:srgbClr val="000000"/>
              </a:solidFill>
              <a:latin typeface="Times" charset="0"/>
              <a:ea typeface="Times" charset="0"/>
              <a:cs typeface="Times" charset="0"/>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July 2019</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2965358977"/>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Agenda for September</a:t>
            </a:r>
          </a:p>
        </p:txBody>
      </p:sp>
      <p:sp>
        <p:nvSpPr>
          <p:cNvPr id="5124" name="Text Box 4"/>
          <p:cNvSpPr txBox="1">
            <a:spLocks noChangeArrowheads="1"/>
          </p:cNvSpPr>
          <p:nvPr/>
        </p:nvSpPr>
        <p:spPr bwMode="auto">
          <a:xfrm>
            <a:off x="50534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a:solidFill>
                  <a:schemeClr val="tx1"/>
                </a:solidFill>
              </a:rPr>
              <a:t>Get the draft of the amendment completed by mid-August, post in the private area for informal review closing before IEEE 802 Interim in September	</a:t>
            </a:r>
          </a:p>
          <a:p>
            <a:pPr marL="800100" indent="-457200" eaLnBrk="1" hangingPunct="1">
              <a:spcBef>
                <a:spcPts val="375"/>
              </a:spcBef>
              <a:buSzPct val="100000"/>
              <a:buFont typeface="Arial" panose="020B0604020202020204" pitchFamily="34" charset="0"/>
              <a:buChar char="•"/>
            </a:pPr>
            <a:r>
              <a:rPr lang="en-US" altLang="en-US" sz="2800" dirty="0">
                <a:solidFill>
                  <a:schemeClr val="tx1"/>
                </a:solidFill>
              </a:rPr>
              <a:t>Address informal review comments</a:t>
            </a:r>
          </a:p>
          <a:p>
            <a:pPr marL="800100" indent="-457200" eaLnBrk="1" hangingPunct="1">
              <a:spcBef>
                <a:spcPts val="375"/>
              </a:spcBef>
              <a:buSzPct val="100000"/>
              <a:buFont typeface="Arial" panose="020B0604020202020204" pitchFamily="34" charset="0"/>
              <a:buChar char="•"/>
            </a:pPr>
            <a:r>
              <a:rPr lang="en-US" altLang="en-US" sz="2800" dirty="0">
                <a:solidFill>
                  <a:schemeClr val="tx1"/>
                </a:solidFill>
              </a:rPr>
              <a:t>Put the draft out for WG ballot at the conclusion of the September meeting, form a CRG</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July 2019</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2711579174"/>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3499D47-303C-4452-9437-73DA79AF7286}"/>
              </a:ext>
            </a:extLst>
          </p:cNvPr>
          <p:cNvSpPr>
            <a:spLocks noGrp="1"/>
          </p:cNvSpPr>
          <p:nvPr>
            <p:ph type="ctrTitle"/>
          </p:nvPr>
        </p:nvSpPr>
        <p:spPr/>
        <p:txBody>
          <a:bodyPr/>
          <a:lstStyle/>
          <a:p>
            <a:r>
              <a:rPr lang="en-US" dirty="0"/>
              <a:t>IEEE 802.15.4z </a:t>
            </a:r>
            <a:r>
              <a:rPr lang="en-US" dirty="0" err="1"/>
              <a:t>EiR</a:t>
            </a:r>
            <a:r>
              <a:rPr lang="en-US" dirty="0"/>
              <a:t> Closing report</a:t>
            </a:r>
          </a:p>
        </p:txBody>
      </p:sp>
      <p:sp>
        <p:nvSpPr>
          <p:cNvPr id="3" name="Subtitle 2">
            <a:extLst>
              <a:ext uri="{FF2B5EF4-FFF2-40B4-BE49-F238E27FC236}">
                <a16:creationId xmlns="" xmlns:a16="http://schemas.microsoft.com/office/drawing/2014/main" id="{C17EEC43-082A-4CE1-BAA2-43034B5AF777}"/>
              </a:ext>
            </a:extLst>
          </p:cNvPr>
          <p:cNvSpPr>
            <a:spLocks noGrp="1"/>
          </p:cNvSpPr>
          <p:nvPr>
            <p:ph type="subTitle" idx="1"/>
          </p:nvPr>
        </p:nvSpPr>
        <p:spPr/>
        <p:txBody>
          <a:bodyPr/>
          <a:lstStyle/>
          <a:p>
            <a:r>
              <a:rPr lang="en-US" dirty="0"/>
              <a:t>July 18, 2019</a:t>
            </a:r>
          </a:p>
          <a:p>
            <a:endParaRPr lang="en-US" dirty="0"/>
          </a:p>
          <a:p>
            <a:r>
              <a:rPr lang="en-US" dirty="0"/>
              <a:t>Tim Harrington</a:t>
            </a:r>
          </a:p>
          <a:p>
            <a:r>
              <a:rPr lang="en-US" dirty="0"/>
              <a:t>IEEE 802.15  TG4z </a:t>
            </a:r>
            <a:r>
              <a:rPr lang="en-US" dirty="0" err="1"/>
              <a:t>EiR</a:t>
            </a:r>
            <a:r>
              <a:rPr lang="en-US" dirty="0"/>
              <a:t> Chair</a:t>
            </a:r>
          </a:p>
          <a:p>
            <a:endParaRPr lang="en-US" dirty="0"/>
          </a:p>
        </p:txBody>
      </p:sp>
    </p:spTree>
    <p:extLst>
      <p:ext uri="{BB962C8B-B14F-4D97-AF65-F5344CB8AC3E}">
        <p14:creationId xmlns:p14="http://schemas.microsoft.com/office/powerpoint/2010/main" val="265666615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4B1B77C-1CBC-4BC4-B6B5-96B833F75F24}"/>
              </a:ext>
            </a:extLst>
          </p:cNvPr>
          <p:cNvSpPr>
            <a:spLocks noGrp="1"/>
          </p:cNvSpPr>
          <p:nvPr>
            <p:ph type="title"/>
          </p:nvPr>
        </p:nvSpPr>
        <p:spPr/>
        <p:txBody>
          <a:bodyPr/>
          <a:lstStyle/>
          <a:p>
            <a:r>
              <a:rPr lang="en-US" dirty="0"/>
              <a:t>Accomplishments</a:t>
            </a:r>
          </a:p>
        </p:txBody>
      </p:sp>
      <p:sp>
        <p:nvSpPr>
          <p:cNvPr id="3" name="Content Placeholder 2">
            <a:extLst>
              <a:ext uri="{FF2B5EF4-FFF2-40B4-BE49-F238E27FC236}">
                <a16:creationId xmlns="" xmlns:a16="http://schemas.microsoft.com/office/drawing/2014/main" id="{319BCEC6-BC1D-46EB-B285-9C01A64A5545}"/>
              </a:ext>
            </a:extLst>
          </p:cNvPr>
          <p:cNvSpPr>
            <a:spLocks noGrp="1"/>
          </p:cNvSpPr>
          <p:nvPr>
            <p:ph idx="1"/>
          </p:nvPr>
        </p:nvSpPr>
        <p:spPr/>
        <p:txBody>
          <a:bodyPr/>
          <a:lstStyle/>
          <a:p>
            <a:pPr marL="0" indent="0" algn="ctr"/>
            <a:r>
              <a:rPr lang="en-US" dirty="0"/>
              <a:t>Significant progress in Comment Resolution to WG Letter Ballot 156</a:t>
            </a:r>
          </a:p>
          <a:p>
            <a:pPr marL="857250" lvl="1" indent="-457200">
              <a:buFont typeface="Arial" panose="020B0604020202020204" pitchFamily="34" charset="0"/>
              <a:buChar char="•"/>
            </a:pPr>
            <a:endParaRPr lang="en-US" dirty="0"/>
          </a:p>
          <a:p>
            <a:pPr marL="857250" lvl="1" indent="-457200">
              <a:buFont typeface="Arial" panose="020B0604020202020204" pitchFamily="34" charset="0"/>
              <a:buChar char="•"/>
            </a:pPr>
            <a:endParaRPr lang="en-US" dirty="0"/>
          </a:p>
        </p:txBody>
      </p:sp>
      <p:graphicFrame>
        <p:nvGraphicFramePr>
          <p:cNvPr id="4" name="Table 3">
            <a:extLst>
              <a:ext uri="{FF2B5EF4-FFF2-40B4-BE49-F238E27FC236}">
                <a16:creationId xmlns="" xmlns:a16="http://schemas.microsoft.com/office/drawing/2014/main" id="{5B8A5BD3-2E7F-468B-81C1-1156EDF1A475}"/>
              </a:ext>
            </a:extLst>
          </p:cNvPr>
          <p:cNvGraphicFramePr>
            <a:graphicFrameLocks noGrp="1"/>
          </p:cNvGraphicFramePr>
          <p:nvPr>
            <p:extLst>
              <p:ext uri="{D42A27DB-BD31-4B8C-83A1-F6EECF244321}">
                <p14:modId xmlns:p14="http://schemas.microsoft.com/office/powerpoint/2010/main" val="4255595956"/>
              </p:ext>
            </p:extLst>
          </p:nvPr>
        </p:nvGraphicFramePr>
        <p:xfrm>
          <a:off x="769938" y="2564904"/>
          <a:ext cx="7604126" cy="3816425"/>
        </p:xfrm>
        <a:graphic>
          <a:graphicData uri="http://schemas.openxmlformats.org/drawingml/2006/table">
            <a:tbl>
              <a:tblPr/>
              <a:tblGrid>
                <a:gridCol w="1368033">
                  <a:extLst>
                    <a:ext uri="{9D8B030D-6E8A-4147-A177-3AD203B41FA5}">
                      <a16:colId xmlns="" xmlns:a16="http://schemas.microsoft.com/office/drawing/2014/main" val="102529062"/>
                    </a:ext>
                  </a:extLst>
                </a:gridCol>
                <a:gridCol w="1243665">
                  <a:extLst>
                    <a:ext uri="{9D8B030D-6E8A-4147-A177-3AD203B41FA5}">
                      <a16:colId xmlns="" xmlns:a16="http://schemas.microsoft.com/office/drawing/2014/main" val="2556951660"/>
                    </a:ext>
                  </a:extLst>
                </a:gridCol>
                <a:gridCol w="1474633">
                  <a:extLst>
                    <a:ext uri="{9D8B030D-6E8A-4147-A177-3AD203B41FA5}">
                      <a16:colId xmlns="" xmlns:a16="http://schemas.microsoft.com/office/drawing/2014/main" val="4134483571"/>
                    </a:ext>
                  </a:extLst>
                </a:gridCol>
                <a:gridCol w="1137065">
                  <a:extLst>
                    <a:ext uri="{9D8B030D-6E8A-4147-A177-3AD203B41FA5}">
                      <a16:colId xmlns="" xmlns:a16="http://schemas.microsoft.com/office/drawing/2014/main" val="265368791"/>
                    </a:ext>
                  </a:extLst>
                </a:gridCol>
                <a:gridCol w="1137065">
                  <a:extLst>
                    <a:ext uri="{9D8B030D-6E8A-4147-A177-3AD203B41FA5}">
                      <a16:colId xmlns="" xmlns:a16="http://schemas.microsoft.com/office/drawing/2014/main" val="4162983796"/>
                    </a:ext>
                  </a:extLst>
                </a:gridCol>
                <a:gridCol w="1243665">
                  <a:extLst>
                    <a:ext uri="{9D8B030D-6E8A-4147-A177-3AD203B41FA5}">
                      <a16:colId xmlns="" xmlns:a16="http://schemas.microsoft.com/office/drawing/2014/main" val="1090723988"/>
                    </a:ext>
                  </a:extLst>
                </a:gridCol>
              </a:tblGrid>
              <a:tr h="466022">
                <a:tc gridSpan="6">
                  <a:txBody>
                    <a:bodyPr/>
                    <a:lstStyle/>
                    <a:p>
                      <a:pPr algn="ctr" fontAlgn="ctr"/>
                      <a:r>
                        <a:rPr lang="en-US" sz="1600" b="1" i="0" u="none" strike="noStrike" baseline="0" dirty="0">
                          <a:effectLst/>
                          <a:latin typeface="Arial" panose="020B0604020202020204" pitchFamily="34" charset="0"/>
                        </a:rPr>
                        <a:t>Comments and Resolution Status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5B4"/>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1670415206"/>
                  </a:ext>
                </a:extLst>
              </a:tr>
              <a:tr h="267963">
                <a:tc>
                  <a:txBody>
                    <a:bodyPr/>
                    <a:lstStyle/>
                    <a:p>
                      <a:pPr algn="l" fontAlgn="ctr"/>
                      <a:endParaRPr lang="en-US" sz="1600" b="1" i="0" u="none" strike="noStrike" baseline="0" dirty="0">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en-US" sz="1600" b="1" i="0" u="none" strike="noStrike" baseline="0" dirty="0">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en-US" sz="1600" b="1" i="0" u="none" strike="noStrike" baseline="0">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en-US" sz="1600" b="1" i="0" u="none" strike="noStrike" baseline="0">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en-US" sz="1600" b="1" i="0" u="none" strike="noStrike" baseline="0">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en-US" sz="1600" b="1" i="0" u="none" strike="noStrike" baseline="0">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915364678"/>
                  </a:ext>
                </a:extLst>
              </a:tr>
              <a:tr h="789245">
                <a:tc>
                  <a:txBody>
                    <a:bodyPr/>
                    <a:lstStyle/>
                    <a:p>
                      <a:pPr algn="ctr" fontAlgn="ctr"/>
                      <a:r>
                        <a:rPr lang="en-US" sz="1600" b="1" i="0" u="none" strike="noStrike" baseline="0" dirty="0">
                          <a:effectLst/>
                          <a:latin typeface="Arial" panose="020B0604020202020204" pitchFamily="34" charset="0"/>
                        </a:rPr>
                        <a:t>Total LB Comments</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US" sz="1600" b="1" i="0" u="none" strike="noStrike" baseline="0" dirty="0">
                          <a:effectLst/>
                          <a:latin typeface="Arial" panose="020B0604020202020204" pitchFamily="34" charset="0"/>
                        </a:rPr>
                        <a:t>With Blank</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US" sz="1600" b="1" i="0" u="none" strike="noStrike" baseline="0" dirty="0">
                          <a:effectLst/>
                          <a:latin typeface="Arial" panose="020B0604020202020204" pitchFamily="34" charset="0"/>
                        </a:rPr>
                        <a:t>With non-blank </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US" sz="1600" b="1" i="0" u="none" strike="noStrike" baseline="0" dirty="0">
                          <a:effectLst/>
                          <a:latin typeface="Arial" panose="020B0604020202020204" pitchFamily="34" charset="0"/>
                        </a:rPr>
                        <a:t>Rejected</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US" sz="1600" b="1" i="0" u="none" strike="noStrike" baseline="0" dirty="0">
                          <a:effectLst/>
                          <a:latin typeface="Arial" panose="020B0604020202020204" pitchFamily="34" charset="0"/>
                        </a:rPr>
                        <a:t>Accepted</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fontAlgn="ctr"/>
                      <a:r>
                        <a:rPr lang="en-US" sz="1600" b="1" i="0" u="none" strike="noStrike" baseline="0" dirty="0">
                          <a:effectLst/>
                          <a:latin typeface="Arial" panose="020B0604020202020204" pitchFamily="34" charset="0"/>
                        </a:rPr>
                        <a:t>Revised</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extLst>
                  <a:ext uri="{0D108BD9-81ED-4DB2-BD59-A6C34878D82A}">
                    <a16:rowId xmlns="" xmlns:a16="http://schemas.microsoft.com/office/drawing/2014/main" val="2119571116"/>
                  </a:ext>
                </a:extLst>
              </a:tr>
              <a:tr h="669908">
                <a:tc>
                  <a:txBody>
                    <a:bodyPr/>
                    <a:lstStyle/>
                    <a:p>
                      <a:pPr algn="ctr" fontAlgn="ctr"/>
                      <a:r>
                        <a:rPr lang="en-US" sz="1600" b="1" i="0" u="none" strike="noStrike" baseline="0" dirty="0">
                          <a:effectLst/>
                          <a:latin typeface="Arial" panose="020B0604020202020204" pitchFamily="34" charset="0"/>
                        </a:rPr>
                        <a:t>2890</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DFEC"/>
                    </a:solidFill>
                  </a:tcPr>
                </a:tc>
                <a:tc>
                  <a:txBody>
                    <a:bodyPr/>
                    <a:lstStyle/>
                    <a:p>
                      <a:pPr algn="ctr" fontAlgn="ctr"/>
                      <a:r>
                        <a:rPr lang="en-US" sz="1600" b="1" i="0" u="none" strike="noStrike" baseline="0" dirty="0">
                          <a:effectLst/>
                          <a:latin typeface="Arial" panose="020B0604020202020204" pitchFamily="34" charset="0"/>
                        </a:rPr>
                        <a:t>186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DFEC"/>
                    </a:solidFill>
                  </a:tcPr>
                </a:tc>
                <a:tc>
                  <a:txBody>
                    <a:bodyPr/>
                    <a:lstStyle/>
                    <a:p>
                      <a:pPr algn="ctr" fontAlgn="ctr"/>
                      <a:r>
                        <a:rPr lang="en-US" sz="1600" b="1" i="0" u="none" strike="noStrike" baseline="0" dirty="0">
                          <a:effectLst/>
                          <a:latin typeface="Arial" panose="020B0604020202020204" pitchFamily="34" charset="0"/>
                        </a:rPr>
                        <a:t>2704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CD5B4"/>
                    </a:solidFill>
                  </a:tcPr>
                </a:tc>
                <a:tc>
                  <a:txBody>
                    <a:bodyPr/>
                    <a:lstStyle/>
                    <a:p>
                      <a:pPr algn="ctr" fontAlgn="ctr"/>
                      <a:r>
                        <a:rPr lang="en-US" sz="1600" b="1" i="0" u="none" strike="noStrike" baseline="0">
                          <a:effectLst/>
                          <a:latin typeface="Arial" panose="020B0604020202020204" pitchFamily="34" charset="0"/>
                        </a:rPr>
                        <a:t>212</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DFEC"/>
                    </a:solidFill>
                  </a:tcPr>
                </a:tc>
                <a:tc>
                  <a:txBody>
                    <a:bodyPr/>
                    <a:lstStyle/>
                    <a:p>
                      <a:pPr algn="ctr" fontAlgn="ctr"/>
                      <a:r>
                        <a:rPr lang="en-US" sz="1600" b="1" i="0" u="none" strike="noStrike" baseline="0">
                          <a:effectLst/>
                          <a:latin typeface="Arial" panose="020B0604020202020204" pitchFamily="34" charset="0"/>
                        </a:rPr>
                        <a:t>869</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DFEC"/>
                    </a:solidFill>
                  </a:tcPr>
                </a:tc>
                <a:tc>
                  <a:txBody>
                    <a:bodyPr/>
                    <a:lstStyle/>
                    <a:p>
                      <a:pPr algn="ctr" fontAlgn="ctr"/>
                      <a:r>
                        <a:rPr lang="en-US" sz="1600" b="1" i="0" u="none" strike="noStrike" baseline="0">
                          <a:effectLst/>
                          <a:latin typeface="Arial" panose="020B0604020202020204" pitchFamily="34" charset="0"/>
                        </a:rPr>
                        <a:t>1623</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4DFEC"/>
                    </a:solidFill>
                  </a:tcPr>
                </a:tc>
                <a:extLst>
                  <a:ext uri="{0D108BD9-81ED-4DB2-BD59-A6C34878D82A}">
                    <a16:rowId xmlns="" xmlns:a16="http://schemas.microsoft.com/office/drawing/2014/main" val="3687013267"/>
                  </a:ext>
                </a:extLst>
              </a:tr>
              <a:tr h="263082">
                <a:tc>
                  <a:txBody>
                    <a:bodyPr/>
                    <a:lstStyle/>
                    <a:p>
                      <a:pPr algn="l" fontAlgn="ctr"/>
                      <a:endParaRPr lang="en-US" sz="1600" b="1" i="0" u="none" strike="noStrike" baseline="0" dirty="0">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en-US" sz="1600" b="1" i="0" u="none" strike="noStrike" baseline="0">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en-US" sz="1600" b="1" i="0" u="none" strike="noStrike" baseline="0" dirty="0">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en-US" sz="1600" b="1" i="0" u="none" strike="noStrike" baseline="0">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en-US" sz="1600" b="1" i="0" u="none" strike="noStrike" baseline="0">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ctr"/>
                      <a:endParaRPr lang="en-US" sz="1600" b="1" i="0" u="none" strike="noStrike" baseline="0">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58198755"/>
                  </a:ext>
                </a:extLst>
              </a:tr>
              <a:tr h="422334">
                <a:tc>
                  <a:txBody>
                    <a:bodyPr/>
                    <a:lstStyle/>
                    <a:p>
                      <a:pPr algn="ctr" fontAlgn="ctr"/>
                      <a:endParaRPr lang="en-US" sz="1600" b="1" i="0" u="none" strike="noStrike" baseline="0" dirty="0">
                        <a:effectLst/>
                        <a:latin typeface="Arial" panose="020B0604020202020204" pitchFamily="34" charset="0"/>
                      </a:endParaRPr>
                    </a:p>
                  </a:txBody>
                  <a:tcPr marL="0" marR="0" marT="0" marB="0" anchor="ctr">
                    <a:lnL>
                      <a:noFill/>
                    </a:lnL>
                    <a:lnR>
                      <a:noFill/>
                    </a:lnR>
                    <a:lnT>
                      <a:noFill/>
                    </a:lnT>
                    <a:lnB>
                      <a:noFill/>
                    </a:lnB>
                  </a:tcPr>
                </a:tc>
                <a:tc>
                  <a:txBody>
                    <a:bodyPr/>
                    <a:lstStyle/>
                    <a:p>
                      <a:pPr algn="ctr" fontAlgn="ctr"/>
                      <a:endParaRPr lang="en-US" sz="1600" b="1" i="0" u="none" strike="noStrike" baseline="0" dirty="0">
                        <a:effectLst/>
                        <a:latin typeface="Arial" panose="020B0604020202020204" pitchFamily="34" charset="0"/>
                      </a:endParaRPr>
                    </a:p>
                  </a:txBody>
                  <a:tcPr marL="0" marR="0" marT="0" marB="0" anchor="ctr">
                    <a:lnL>
                      <a:noFill/>
                    </a:lnL>
                    <a:lnR>
                      <a:noFill/>
                    </a:lnR>
                    <a:lnT>
                      <a:noFill/>
                    </a:lnT>
                    <a:lnB>
                      <a:noFill/>
                    </a:lnB>
                  </a:tcPr>
                </a:tc>
                <a:tc>
                  <a:txBody>
                    <a:bodyPr/>
                    <a:lstStyle/>
                    <a:p>
                      <a:pPr algn="ctr" fontAlgn="ctr"/>
                      <a:r>
                        <a:rPr lang="en-US" sz="1600" b="1" i="0" u="none" strike="noStrike" baseline="0" dirty="0">
                          <a:effectLst/>
                          <a:latin typeface="Arial" panose="020B0604020202020204" pitchFamily="34" charset="0"/>
                        </a:rPr>
                        <a:t>Okay</a:t>
                      </a:r>
                    </a:p>
                  </a:txBody>
                  <a:tcPr marL="0" marR="0" marT="0" marB="0" anchor="ctr">
                    <a:lnL>
                      <a:noFill/>
                    </a:lnL>
                    <a:lnR w="12700" cap="flat" cmpd="sng" algn="ctr">
                      <a:solidFill>
                        <a:srgbClr val="000000"/>
                      </a:solidFill>
                      <a:prstDash val="solid"/>
                      <a:round/>
                      <a:headEnd type="none" w="med" len="med"/>
                      <a:tailEnd type="none" w="med" len="med"/>
                    </a:lnR>
                    <a:lnT>
                      <a:noFill/>
                    </a:lnT>
                    <a:lnB>
                      <a:noFill/>
                    </a:lnB>
                  </a:tcPr>
                </a:tc>
                <a:tc gridSpan="3">
                  <a:txBody>
                    <a:bodyPr/>
                    <a:lstStyle/>
                    <a:p>
                      <a:pPr algn="ctr" fontAlgn="ctr"/>
                      <a:r>
                        <a:rPr lang="en-US" sz="1600" b="1" i="0" u="none" strike="noStrike" baseline="0">
                          <a:effectLst/>
                          <a:latin typeface="Arial" panose="020B0604020202020204" pitchFamily="34" charset="0"/>
                        </a:rPr>
                        <a:t>2704</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BF1DE"/>
                    </a:solidFill>
                  </a:tcPr>
                </a:tc>
                <a:tc hMerge="1">
                  <a:txBody>
                    <a:bodyPr/>
                    <a:lstStyle/>
                    <a:p>
                      <a:endParaRPr lang="en-US"/>
                    </a:p>
                  </a:txBody>
                  <a:tcPr/>
                </a:tc>
                <a:tc hMerge="1">
                  <a:txBody>
                    <a:bodyPr/>
                    <a:lstStyle/>
                    <a:p>
                      <a:endParaRPr lang="en-US"/>
                    </a:p>
                  </a:txBody>
                  <a:tcPr/>
                </a:tc>
                <a:extLst>
                  <a:ext uri="{0D108BD9-81ED-4DB2-BD59-A6C34878D82A}">
                    <a16:rowId xmlns="" xmlns:a16="http://schemas.microsoft.com/office/drawing/2014/main" val="1997419828"/>
                  </a:ext>
                </a:extLst>
              </a:tr>
              <a:tr h="267963">
                <a:tc>
                  <a:txBody>
                    <a:bodyPr/>
                    <a:lstStyle/>
                    <a:p>
                      <a:pPr algn="ctr" fontAlgn="ctr"/>
                      <a:endParaRPr lang="en-US" sz="1600" b="1" i="0" u="none" strike="noStrike" baseline="0" dirty="0">
                        <a:effectLst/>
                        <a:latin typeface="Arial" panose="020B0604020202020204" pitchFamily="34" charset="0"/>
                      </a:endParaRPr>
                    </a:p>
                  </a:txBody>
                  <a:tcPr marL="0" marR="0" marT="0" marB="0" anchor="ctr">
                    <a:lnL>
                      <a:noFill/>
                    </a:lnL>
                    <a:lnR>
                      <a:noFill/>
                    </a:lnR>
                    <a:lnT>
                      <a:noFill/>
                    </a:lnT>
                    <a:lnB>
                      <a:noFill/>
                    </a:lnB>
                  </a:tcPr>
                </a:tc>
                <a:tc>
                  <a:txBody>
                    <a:bodyPr/>
                    <a:lstStyle/>
                    <a:p>
                      <a:pPr algn="ctr" fontAlgn="ctr"/>
                      <a:endParaRPr lang="en-US" sz="1600" b="1" i="0" u="none" strike="noStrike" baseline="0" dirty="0">
                        <a:effectLst/>
                        <a:latin typeface="Arial" panose="020B0604020202020204" pitchFamily="34" charset="0"/>
                      </a:endParaRPr>
                    </a:p>
                  </a:txBody>
                  <a:tcPr marL="0" marR="0" marT="0" marB="0" anchor="ctr">
                    <a:lnL>
                      <a:noFill/>
                    </a:lnL>
                    <a:lnR>
                      <a:noFill/>
                    </a:lnR>
                    <a:lnT>
                      <a:noFill/>
                    </a:lnT>
                    <a:lnB>
                      <a:noFill/>
                    </a:lnB>
                  </a:tcPr>
                </a:tc>
                <a:tc>
                  <a:txBody>
                    <a:bodyPr/>
                    <a:lstStyle/>
                    <a:p>
                      <a:pPr algn="ctr" fontAlgn="ctr"/>
                      <a:endParaRPr lang="en-US" sz="1600" b="1" i="0" u="none" strike="noStrike" baseline="0" dirty="0">
                        <a:effectLst/>
                        <a:latin typeface="Arial" panose="020B0604020202020204" pitchFamily="34" charset="0"/>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endParaRPr lang="en-US" sz="1600" b="1" i="0" u="none" strike="noStrike" baseline="0">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en-US" sz="1600" b="1" i="0" u="none" strike="noStrike" baseline="0">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en-US" sz="1600" b="1" i="0" u="none" strike="noStrike" baseline="0">
                        <a:effectLst/>
                        <a:latin typeface="Arial" panose="020B0604020202020204" pitchFamily="34" charset="0"/>
                      </a:endParaRPr>
                    </a:p>
                  </a:txBody>
                  <a:tcPr marL="0" marR="0" marT="0" marB="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 xmlns:a16="http://schemas.microsoft.com/office/drawing/2014/main" val="3930509036"/>
                  </a:ext>
                </a:extLst>
              </a:tr>
              <a:tr h="669908">
                <a:tc>
                  <a:txBody>
                    <a:bodyPr/>
                    <a:lstStyle/>
                    <a:p>
                      <a:pPr algn="ctr" fontAlgn="ctr"/>
                      <a:endParaRPr lang="en-US" sz="1600" b="1" i="0" u="none" strike="noStrike" baseline="0">
                        <a:effectLst/>
                        <a:latin typeface="Arial" panose="020B0604020202020204" pitchFamily="34" charset="0"/>
                      </a:endParaRPr>
                    </a:p>
                  </a:txBody>
                  <a:tcPr marL="0" marR="0" marT="0" marB="0" anchor="ctr">
                    <a:lnL>
                      <a:noFill/>
                    </a:lnL>
                    <a:lnR>
                      <a:noFill/>
                    </a:lnR>
                    <a:lnT>
                      <a:noFill/>
                    </a:lnT>
                    <a:lnB>
                      <a:noFill/>
                    </a:lnB>
                  </a:tcPr>
                </a:tc>
                <a:tc>
                  <a:txBody>
                    <a:bodyPr/>
                    <a:lstStyle/>
                    <a:p>
                      <a:pPr algn="ctr" fontAlgn="ctr"/>
                      <a:endParaRPr lang="en-US" sz="1600" b="1" i="0" u="none" strike="noStrike" baseline="0" dirty="0">
                        <a:effectLst/>
                        <a:latin typeface="Arial" panose="020B0604020202020204" pitchFamily="34" charset="0"/>
                      </a:endParaRPr>
                    </a:p>
                  </a:txBody>
                  <a:tcPr marL="0" marR="0" marT="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600" b="1" i="0" u="none" strike="noStrike" baseline="0" dirty="0">
                          <a:effectLst/>
                          <a:latin typeface="Arial" panose="020B0604020202020204" pitchFamily="34" charset="0"/>
                        </a:rPr>
                        <a:t>93.56%</a:t>
                      </a:r>
                    </a:p>
                  </a:txBody>
                  <a:tcPr marL="0" marR="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ABF8F"/>
                    </a:solidFill>
                  </a:tcPr>
                </a:tc>
                <a:tc>
                  <a:txBody>
                    <a:bodyPr/>
                    <a:lstStyle/>
                    <a:p>
                      <a:pPr algn="ctr" fontAlgn="ctr"/>
                      <a:endParaRPr lang="en-US" sz="1600" b="1" i="0" u="none" strike="noStrike" baseline="0" dirty="0">
                        <a:effectLst/>
                        <a:latin typeface="Arial" panose="020B0604020202020204" pitchFamily="34" charset="0"/>
                      </a:endParaRPr>
                    </a:p>
                  </a:txBody>
                  <a:tcPr marL="0" marR="0" marT="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ctr"/>
                      <a:endParaRPr lang="en-US" sz="1600" b="1" i="0" u="none" strike="noStrike" baseline="0" dirty="0">
                        <a:effectLst/>
                        <a:latin typeface="Arial" panose="020B0604020202020204" pitchFamily="34" charset="0"/>
                      </a:endParaRPr>
                    </a:p>
                  </a:txBody>
                  <a:tcPr marL="0" marR="0" marT="0" marB="0" anchor="ctr">
                    <a:lnL>
                      <a:noFill/>
                    </a:lnL>
                    <a:lnR>
                      <a:noFill/>
                    </a:lnR>
                    <a:lnT>
                      <a:noFill/>
                    </a:lnT>
                    <a:lnB>
                      <a:noFill/>
                    </a:lnB>
                  </a:tcPr>
                </a:tc>
                <a:tc>
                  <a:txBody>
                    <a:bodyPr/>
                    <a:lstStyle/>
                    <a:p>
                      <a:pPr algn="ctr" fontAlgn="ctr"/>
                      <a:endParaRPr lang="en-US" sz="1600" b="1" i="0" u="none" strike="noStrike" baseline="0" dirty="0">
                        <a:effectLst/>
                        <a:latin typeface="Arial" panose="020B0604020202020204" pitchFamily="34" charset="0"/>
                      </a:endParaRPr>
                    </a:p>
                  </a:txBody>
                  <a:tcPr marL="0" marR="0" marT="0" marB="0" anchor="ctr">
                    <a:lnL>
                      <a:noFill/>
                    </a:lnL>
                    <a:lnR>
                      <a:noFill/>
                    </a:lnR>
                    <a:lnT>
                      <a:noFill/>
                    </a:lnT>
                    <a:lnB>
                      <a:noFill/>
                    </a:lnB>
                  </a:tcPr>
                </a:tc>
                <a:extLst>
                  <a:ext uri="{0D108BD9-81ED-4DB2-BD59-A6C34878D82A}">
                    <a16:rowId xmlns="" xmlns:a16="http://schemas.microsoft.com/office/drawing/2014/main" val="1627381026"/>
                  </a:ext>
                </a:extLst>
              </a:tr>
            </a:tbl>
          </a:graphicData>
        </a:graphic>
      </p:graphicFrame>
    </p:spTree>
    <p:extLst>
      <p:ext uri="{BB962C8B-B14F-4D97-AF65-F5344CB8AC3E}">
        <p14:creationId xmlns:p14="http://schemas.microsoft.com/office/powerpoint/2010/main" val="54252513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 xmlns:a16="http://schemas.microsoft.com/office/drawing/2014/main" id="{DC6B2EBD-D716-4052-86CF-AF196D422822}"/>
              </a:ext>
            </a:extLst>
          </p:cNvPr>
          <p:cNvSpPr/>
          <p:nvPr/>
        </p:nvSpPr>
        <p:spPr>
          <a:xfrm>
            <a:off x="683568" y="1700808"/>
            <a:ext cx="7776864" cy="4801314"/>
          </a:xfrm>
          <a:prstGeom prst="rect">
            <a:avLst/>
          </a:prstGeom>
        </p:spPr>
        <p:txBody>
          <a:bodyPr wrap="square">
            <a:spAutoFit/>
          </a:bodyPr>
          <a:lstStyle/>
          <a:p>
            <a:pPr marL="0" marR="0">
              <a:spcBef>
                <a:spcPts val="0"/>
              </a:spcBef>
              <a:spcAft>
                <a:spcPts val="0"/>
              </a:spcAft>
            </a:pPr>
            <a:r>
              <a:rPr lang="en-US" sz="1800" i="1" dirty="0">
                <a:solidFill>
                  <a:srgbClr val="000000"/>
                </a:solidFill>
                <a:latin typeface="+mj-lt"/>
                <a:ea typeface="Calibri" panose="020F0502020204030204" pitchFamily="34" charset="0"/>
              </a:rPr>
              <a:t>Move that 802.15.4z TG approve the formation of a Comment Resolution Group (CRG) for the WG balloting of the P802.15.4z_D2 with the following membership: </a:t>
            </a:r>
          </a:p>
          <a:p>
            <a:pPr marL="0" marR="0">
              <a:spcBef>
                <a:spcPts val="0"/>
              </a:spcBef>
              <a:spcAft>
                <a:spcPts val="0"/>
              </a:spcAft>
            </a:pPr>
            <a:endParaRPr lang="en-US" sz="1800" i="1" dirty="0">
              <a:solidFill>
                <a:srgbClr val="000000"/>
              </a:solidFill>
              <a:latin typeface="+mj-lt"/>
              <a:ea typeface="Calibri" panose="020F0502020204030204" pitchFamily="34" charset="0"/>
            </a:endParaRPr>
          </a:p>
          <a:p>
            <a:pPr marL="0" marR="0">
              <a:spcBef>
                <a:spcPts val="0"/>
              </a:spcBef>
              <a:spcAft>
                <a:spcPts val="0"/>
              </a:spcAft>
            </a:pPr>
            <a:r>
              <a:rPr lang="en-US" sz="1800" i="1" dirty="0">
                <a:solidFill>
                  <a:srgbClr val="000000"/>
                </a:solidFill>
                <a:latin typeface="+mj-lt"/>
                <a:ea typeface="Calibri" panose="020F0502020204030204" pitchFamily="34" charset="0"/>
              </a:rPr>
              <a:t>Ayman Naguib (Apple), Seongah Jeong (Samsung), Aditya Padaki(Samsung), Billy Verso (Decawave), Frank Leong (NXP), Tim Harrington (Chair) (Pro-ID), Ben Rolfe (Blind Creek), David Barras (3dB), Boris Danev (3dB), Brima Ibrahim(NXP), Peter Sauer (Microchip), </a:t>
            </a:r>
            <a:r>
              <a:rPr lang="en-US" sz="1800" i="1" dirty="0" err="1">
                <a:solidFill>
                  <a:srgbClr val="000000"/>
                </a:solidFill>
                <a:latin typeface="+mj-lt"/>
                <a:ea typeface="Calibri" panose="020F0502020204030204" pitchFamily="34" charset="0"/>
              </a:rPr>
              <a:t>Jaroslaw</a:t>
            </a:r>
            <a:r>
              <a:rPr lang="en-US" sz="1800" i="1" dirty="0">
                <a:solidFill>
                  <a:srgbClr val="000000"/>
                </a:solidFill>
                <a:latin typeface="+mj-lt"/>
                <a:ea typeface="Calibri" panose="020F0502020204030204" pitchFamily="34" charset="0"/>
              </a:rPr>
              <a:t> </a:t>
            </a:r>
            <a:r>
              <a:rPr lang="en-US" sz="1800" i="1" dirty="0" err="1">
                <a:solidFill>
                  <a:srgbClr val="000000"/>
                </a:solidFill>
                <a:latin typeface="+mj-lt"/>
                <a:ea typeface="Calibri" panose="020F0502020204030204" pitchFamily="34" charset="0"/>
              </a:rPr>
              <a:t>Niewczas</a:t>
            </a:r>
            <a:r>
              <a:rPr lang="en-US" sz="1800" i="1" dirty="0">
                <a:solidFill>
                  <a:srgbClr val="000000"/>
                </a:solidFill>
                <a:latin typeface="+mj-lt"/>
                <a:ea typeface="Calibri" panose="020F0502020204030204" pitchFamily="34" charset="0"/>
              </a:rPr>
              <a:t> (Decawave), Zheda Li (Samsung), Clint Chaplin (Samsung), Jochen Hammerschmidt (Apple)</a:t>
            </a:r>
          </a:p>
          <a:p>
            <a:pPr marL="0" marR="0">
              <a:spcBef>
                <a:spcPts val="0"/>
              </a:spcBef>
              <a:spcAft>
                <a:spcPts val="0"/>
              </a:spcAft>
            </a:pPr>
            <a:endParaRPr lang="en-US" sz="1800" i="1" dirty="0">
              <a:solidFill>
                <a:srgbClr val="000000"/>
              </a:solidFill>
              <a:latin typeface="+mj-lt"/>
              <a:ea typeface="Calibri" panose="020F0502020204030204" pitchFamily="34" charset="0"/>
            </a:endParaRPr>
          </a:p>
          <a:p>
            <a:pPr marL="0" marR="0">
              <a:spcBef>
                <a:spcPts val="0"/>
              </a:spcBef>
              <a:spcAft>
                <a:spcPts val="0"/>
              </a:spcAft>
            </a:pPr>
            <a:r>
              <a:rPr lang="en-US" sz="1800" i="1" dirty="0">
                <a:solidFill>
                  <a:srgbClr val="000000"/>
                </a:solidFill>
                <a:latin typeface="+mj-lt"/>
                <a:ea typeface="Calibri" panose="020F0502020204030204" pitchFamily="34" charset="0"/>
              </a:rPr>
              <a:t>The 802.15.4z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via teleconferences and face to face meeting(s) announced to the reflector as per the LMSC 802 WG P&amp;P.</a:t>
            </a:r>
          </a:p>
        </p:txBody>
      </p:sp>
      <p:sp>
        <p:nvSpPr>
          <p:cNvPr id="4" name="Title 3">
            <a:extLst>
              <a:ext uri="{FF2B5EF4-FFF2-40B4-BE49-F238E27FC236}">
                <a16:creationId xmlns="" xmlns:a16="http://schemas.microsoft.com/office/drawing/2014/main" id="{8A8FBAF2-379A-4503-9689-330F3F190686}"/>
              </a:ext>
            </a:extLst>
          </p:cNvPr>
          <p:cNvSpPr>
            <a:spLocks noGrp="1"/>
          </p:cNvSpPr>
          <p:nvPr>
            <p:ph type="title"/>
          </p:nvPr>
        </p:nvSpPr>
        <p:spPr/>
        <p:txBody>
          <a:bodyPr/>
          <a:lstStyle/>
          <a:p>
            <a:r>
              <a:rPr lang="en-US" dirty="0"/>
              <a:t>Motion</a:t>
            </a:r>
          </a:p>
        </p:txBody>
      </p:sp>
    </p:spTree>
    <p:extLst>
      <p:ext uri="{BB962C8B-B14F-4D97-AF65-F5344CB8AC3E}">
        <p14:creationId xmlns:p14="http://schemas.microsoft.com/office/powerpoint/2010/main" val="38862326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1956730-D6C3-4930-9C54-45A79B6E5D79}"/>
              </a:ext>
            </a:extLst>
          </p:cNvPr>
          <p:cNvSpPr>
            <a:spLocks noGrp="1"/>
          </p:cNvSpPr>
          <p:nvPr>
            <p:ph type="title"/>
          </p:nvPr>
        </p:nvSpPr>
        <p:spPr/>
        <p:txBody>
          <a:bodyPr/>
          <a:lstStyle/>
          <a:p>
            <a:r>
              <a:rPr lang="en-US" dirty="0"/>
              <a:t>Timeline</a:t>
            </a:r>
          </a:p>
        </p:txBody>
      </p:sp>
      <p:sp>
        <p:nvSpPr>
          <p:cNvPr id="3" name="Rectangle 2">
            <a:extLst>
              <a:ext uri="{FF2B5EF4-FFF2-40B4-BE49-F238E27FC236}">
                <a16:creationId xmlns="" xmlns:a16="http://schemas.microsoft.com/office/drawing/2014/main" id="{81873DB9-50B3-47E5-9ADB-B04209A2C1BB}"/>
              </a:ext>
            </a:extLst>
          </p:cNvPr>
          <p:cNvSpPr/>
          <p:nvPr/>
        </p:nvSpPr>
        <p:spPr>
          <a:xfrm>
            <a:off x="539552" y="1628800"/>
            <a:ext cx="7908926" cy="4534575"/>
          </a:xfrm>
          <a:prstGeom prst="rect">
            <a:avLst/>
          </a:prstGeom>
        </p:spPr>
        <p:txBody>
          <a:bodyPr wrap="square">
            <a:spAutoFit/>
          </a:bodyPr>
          <a:lstStyle/>
          <a:p>
            <a:pPr marL="800100" lvl="0" indent="-457200" defTabSz="914400" eaLnBrk="1" hangingPunct="1">
              <a:spcBef>
                <a:spcPts val="375"/>
              </a:spcBef>
              <a:buSzPct val="100000"/>
              <a:buFont typeface="Arial" panose="020B0604020202020204" pitchFamily="34" charset="0"/>
              <a:buChar char="•"/>
            </a:pPr>
            <a:r>
              <a:rPr lang="en-US" altLang="en-US" sz="1800" dirty="0">
                <a:solidFill>
                  <a:srgbClr val="000000"/>
                </a:solidFill>
                <a:latin typeface="Times New Roman" charset="0"/>
                <a:ea typeface="ＭＳ Ｐゴシック" charset="0"/>
              </a:rPr>
              <a:t>March 2018 </a:t>
            </a:r>
            <a:r>
              <a:rPr lang="mr-IN" altLang="en-US" sz="1800" dirty="0">
                <a:solidFill>
                  <a:srgbClr val="000000"/>
                </a:solidFill>
                <a:latin typeface="Times New Roman" charset="0"/>
                <a:ea typeface="ＭＳ Ｐゴシック" charset="0"/>
              </a:rPr>
              <a:t>–</a:t>
            </a:r>
            <a:r>
              <a:rPr lang="en-US" altLang="en-US" sz="1800" dirty="0">
                <a:solidFill>
                  <a:srgbClr val="000000"/>
                </a:solidFill>
                <a:latin typeface="Times New Roman" charset="0"/>
                <a:ea typeface="ＭＳ Ｐゴシック" charset="0"/>
              </a:rPr>
              <a:t> 2</a:t>
            </a:r>
            <a:r>
              <a:rPr lang="en-US" altLang="en-US" sz="1800" baseline="30000" dirty="0">
                <a:solidFill>
                  <a:srgbClr val="000000"/>
                </a:solidFill>
                <a:latin typeface="Times New Roman" charset="0"/>
                <a:ea typeface="ＭＳ Ｐゴシック" charset="0"/>
              </a:rPr>
              <a:t>nd</a:t>
            </a:r>
            <a:r>
              <a:rPr lang="en-US" altLang="en-US" sz="1800" dirty="0">
                <a:solidFill>
                  <a:srgbClr val="000000"/>
                </a:solidFill>
                <a:latin typeface="Times New Roman" charset="0"/>
                <a:ea typeface="ＭＳ Ｐゴシック" charset="0"/>
              </a:rPr>
              <a:t> Call for proposals – resolved comments on  PAR and CSD</a:t>
            </a:r>
          </a:p>
          <a:p>
            <a:pPr marL="800100" lvl="0" indent="-457200" defTabSz="914400" eaLnBrk="1" hangingPunct="1">
              <a:spcBef>
                <a:spcPts val="375"/>
              </a:spcBef>
              <a:buSzPct val="100000"/>
              <a:buFont typeface="Arial" panose="020B0604020202020204" pitchFamily="34" charset="0"/>
              <a:buChar char="•"/>
            </a:pPr>
            <a:r>
              <a:rPr lang="en-US" altLang="en-US" sz="1800" dirty="0">
                <a:solidFill>
                  <a:srgbClr val="000000"/>
                </a:solidFill>
                <a:latin typeface="Times New Roman" charset="0"/>
                <a:ea typeface="ＭＳ Ｐゴシック" charset="0"/>
              </a:rPr>
              <a:t>July 2018 </a:t>
            </a:r>
            <a:r>
              <a:rPr lang="mr-IN" altLang="en-US" sz="1800" dirty="0">
                <a:solidFill>
                  <a:srgbClr val="000000"/>
                </a:solidFill>
                <a:latin typeface="Times New Roman" charset="0"/>
                <a:ea typeface="ＭＳ Ｐゴシック" charset="0"/>
              </a:rPr>
              <a:t>–</a:t>
            </a:r>
            <a:r>
              <a:rPr lang="en-US" altLang="en-US" sz="1800" dirty="0">
                <a:solidFill>
                  <a:srgbClr val="000000"/>
                </a:solidFill>
                <a:latin typeface="Times New Roman" charset="0"/>
                <a:ea typeface="ＭＳ Ｐゴシック" charset="0"/>
              </a:rPr>
              <a:t> Review new proposals – Merge Baselines for draft</a:t>
            </a:r>
          </a:p>
          <a:p>
            <a:pPr marL="800100" lvl="0" indent="-457200" defTabSz="914400" eaLnBrk="1" hangingPunct="1">
              <a:spcBef>
                <a:spcPts val="375"/>
              </a:spcBef>
              <a:buSzPct val="100000"/>
              <a:buFont typeface="Arial" panose="020B0604020202020204" pitchFamily="34" charset="0"/>
              <a:buChar char="•"/>
            </a:pPr>
            <a:r>
              <a:rPr lang="en-US" altLang="en-US" sz="1800" dirty="0">
                <a:solidFill>
                  <a:srgbClr val="000000"/>
                </a:solidFill>
                <a:latin typeface="Times New Roman" charset="0"/>
                <a:ea typeface="ＭＳ Ｐゴシック" charset="0"/>
              </a:rPr>
              <a:t>September 2018 </a:t>
            </a:r>
            <a:r>
              <a:rPr lang="mr-IN" altLang="en-US" sz="1800" dirty="0">
                <a:solidFill>
                  <a:srgbClr val="000000"/>
                </a:solidFill>
                <a:latin typeface="Times New Roman" charset="0"/>
                <a:ea typeface="ＭＳ Ｐゴシック" charset="0"/>
              </a:rPr>
              <a:t>–</a:t>
            </a:r>
            <a:r>
              <a:rPr lang="en-US" altLang="en-US" sz="1800" dirty="0">
                <a:solidFill>
                  <a:srgbClr val="000000"/>
                </a:solidFill>
                <a:latin typeface="Times New Roman" charset="0"/>
                <a:ea typeface="ＭＳ Ｐゴシック" charset="0"/>
              </a:rPr>
              <a:t> Drafting using merged baselines</a:t>
            </a:r>
          </a:p>
          <a:p>
            <a:pPr marL="800100" lvl="0" indent="-457200" defTabSz="914400" eaLnBrk="1" hangingPunct="1">
              <a:spcBef>
                <a:spcPts val="375"/>
              </a:spcBef>
              <a:buSzPct val="100000"/>
              <a:buFont typeface="Arial" panose="020B0604020202020204" pitchFamily="34" charset="0"/>
              <a:buChar char="•"/>
            </a:pPr>
            <a:r>
              <a:rPr lang="en-US" altLang="en-US" sz="1800" dirty="0">
                <a:solidFill>
                  <a:srgbClr val="000000"/>
                </a:solidFill>
                <a:latin typeface="Times New Roman" charset="0"/>
                <a:ea typeface="ＭＳ Ｐゴシック" charset="0"/>
              </a:rPr>
              <a:t>November 2018 – Drafting using merged baselines</a:t>
            </a:r>
          </a:p>
          <a:p>
            <a:pPr marL="800100" lvl="0" indent="-457200" defTabSz="914400" eaLnBrk="1" hangingPunct="1">
              <a:spcBef>
                <a:spcPts val="375"/>
              </a:spcBef>
              <a:buSzPct val="100000"/>
              <a:buFont typeface="Arial" panose="020B0604020202020204" pitchFamily="34" charset="0"/>
              <a:buChar char="•"/>
            </a:pPr>
            <a:r>
              <a:rPr lang="en-US" altLang="en-US" sz="1800" dirty="0">
                <a:solidFill>
                  <a:srgbClr val="000000"/>
                </a:solidFill>
                <a:latin typeface="Times New Roman" charset="0"/>
                <a:ea typeface="ＭＳ Ｐゴシック" charset="0"/>
              </a:rPr>
              <a:t>January 2019 – Send Draft to TEG</a:t>
            </a:r>
          </a:p>
          <a:p>
            <a:pPr marL="800100" lvl="0" indent="-457200" defTabSz="914400" eaLnBrk="1" hangingPunct="1">
              <a:spcBef>
                <a:spcPts val="375"/>
              </a:spcBef>
              <a:buSzPct val="100000"/>
              <a:buFont typeface="Arial" panose="020B0604020202020204" pitchFamily="34" charset="0"/>
              <a:buChar char="•"/>
            </a:pPr>
            <a:r>
              <a:rPr lang="en-US" altLang="en-US" sz="1800" dirty="0">
                <a:solidFill>
                  <a:srgbClr val="000000"/>
                </a:solidFill>
                <a:latin typeface="Times New Roman" charset="0"/>
                <a:ea typeface="ＭＳ Ｐゴシック" charset="0"/>
              </a:rPr>
              <a:t>March 2019 – TEG Comment Resolution - Initiate WG Letter Ballot</a:t>
            </a:r>
          </a:p>
          <a:p>
            <a:pPr marL="800100" lvl="0" indent="-457200" defTabSz="914400" eaLnBrk="1" hangingPunct="1">
              <a:spcBef>
                <a:spcPts val="375"/>
              </a:spcBef>
              <a:buSzPct val="100000"/>
              <a:buFont typeface="Arial" panose="020B0604020202020204" pitchFamily="34" charset="0"/>
              <a:buChar char="•"/>
            </a:pPr>
            <a:r>
              <a:rPr lang="en-US" altLang="en-US" sz="1800" dirty="0">
                <a:solidFill>
                  <a:schemeClr val="tx1"/>
                </a:solidFill>
                <a:latin typeface="Times New Roman" charset="0"/>
                <a:ea typeface="ＭＳ Ｐゴシック" charset="0"/>
              </a:rPr>
              <a:t>May 2019 – Comment Resolution</a:t>
            </a:r>
          </a:p>
          <a:p>
            <a:pPr marL="800100" lvl="0" indent="-457200" defTabSz="914400" eaLnBrk="1" hangingPunct="1">
              <a:spcBef>
                <a:spcPts val="375"/>
              </a:spcBef>
              <a:buSzPct val="100000"/>
              <a:buFont typeface="Arial" panose="020B0604020202020204" pitchFamily="34" charset="0"/>
              <a:buChar char="•"/>
            </a:pPr>
            <a:r>
              <a:rPr lang="en-US" altLang="en-US" sz="1800" dirty="0">
                <a:solidFill>
                  <a:schemeClr val="tx1"/>
                </a:solidFill>
                <a:latin typeface="Times New Roman" charset="0"/>
                <a:ea typeface="ＭＳ Ｐゴシック" charset="0"/>
              </a:rPr>
              <a:t>July 2019 – Comment Resolution – Recirculation</a:t>
            </a:r>
          </a:p>
          <a:p>
            <a:pPr marL="800100" lvl="0" indent="-457200" defTabSz="914400" eaLnBrk="1" hangingPunct="1">
              <a:spcBef>
                <a:spcPts val="375"/>
              </a:spcBef>
              <a:buSzPct val="100000"/>
              <a:buFont typeface="Arial" panose="020B0604020202020204" pitchFamily="34" charset="0"/>
              <a:buChar char="•"/>
            </a:pPr>
            <a:r>
              <a:rPr lang="en-US" altLang="en-US" sz="1800" dirty="0">
                <a:solidFill>
                  <a:schemeClr val="tx1"/>
                </a:solidFill>
                <a:latin typeface="Times New Roman" charset="0"/>
                <a:ea typeface="ＭＳ Ｐゴシック" charset="0"/>
              </a:rPr>
              <a:t>September 2019 - Comment Resolution – Working Group Recirculation</a:t>
            </a:r>
          </a:p>
          <a:p>
            <a:pPr marL="800100" lvl="0" indent="-457200" defTabSz="914400" eaLnBrk="1" hangingPunct="1">
              <a:spcBef>
                <a:spcPts val="375"/>
              </a:spcBef>
              <a:buSzPct val="100000"/>
              <a:buFont typeface="Arial" panose="020B0604020202020204" pitchFamily="34" charset="0"/>
              <a:buChar char="•"/>
            </a:pPr>
            <a:r>
              <a:rPr lang="en-US" altLang="en-US" sz="1800" dirty="0">
                <a:solidFill>
                  <a:schemeClr val="tx1"/>
                </a:solidFill>
                <a:latin typeface="Times New Roman" charset="0"/>
                <a:ea typeface="ＭＳ Ｐゴシック" charset="0"/>
              </a:rPr>
              <a:t>November 2019 - Request Approval to proceed to Standards Association Ballot</a:t>
            </a:r>
          </a:p>
          <a:p>
            <a:pPr marL="800100" lvl="0" indent="-457200" defTabSz="914400" eaLnBrk="1" hangingPunct="1">
              <a:spcBef>
                <a:spcPts val="375"/>
              </a:spcBef>
              <a:buSzPct val="100000"/>
              <a:buFont typeface="Arial" panose="020B0604020202020204" pitchFamily="34" charset="0"/>
              <a:buChar char="•"/>
            </a:pPr>
            <a:r>
              <a:rPr lang="en-US" altLang="en-US" sz="1800" dirty="0">
                <a:solidFill>
                  <a:schemeClr val="tx1"/>
                </a:solidFill>
                <a:latin typeface="Times New Roman" charset="0"/>
                <a:ea typeface="ＭＳ Ｐゴシック" charset="0"/>
              </a:rPr>
              <a:t>January 2020 – Comment Resolution – Recirculation</a:t>
            </a:r>
          </a:p>
          <a:p>
            <a:pPr marL="800100" lvl="0" indent="-457200" defTabSz="914400" eaLnBrk="1" hangingPunct="1">
              <a:spcBef>
                <a:spcPts val="375"/>
              </a:spcBef>
              <a:buSzPct val="100000"/>
              <a:buFont typeface="Arial" panose="020B0604020202020204" pitchFamily="34" charset="0"/>
              <a:buChar char="•"/>
            </a:pPr>
            <a:r>
              <a:rPr lang="en-US" altLang="en-US" sz="1800" dirty="0">
                <a:solidFill>
                  <a:schemeClr val="tx1"/>
                </a:solidFill>
                <a:latin typeface="Times New Roman" charset="0"/>
                <a:ea typeface="ＭＳ Ｐゴシック" charset="0"/>
              </a:rPr>
              <a:t>March 2020 - Comment Resolution - Request to Forward to </a:t>
            </a:r>
            <a:r>
              <a:rPr lang="en-US" altLang="en-US" sz="1800" dirty="0" err="1">
                <a:solidFill>
                  <a:schemeClr val="tx1"/>
                </a:solidFill>
                <a:latin typeface="Times New Roman" charset="0"/>
                <a:ea typeface="ＭＳ Ｐゴシック" charset="0"/>
              </a:rPr>
              <a:t>RevCom</a:t>
            </a:r>
            <a:endParaRPr lang="en-US" altLang="en-US" sz="1800" dirty="0">
              <a:solidFill>
                <a:schemeClr val="tx1"/>
              </a:solidFill>
              <a:latin typeface="Times New Roman" charset="0"/>
              <a:ea typeface="ＭＳ Ｐゴシック" charset="0"/>
            </a:endParaRPr>
          </a:p>
        </p:txBody>
      </p:sp>
    </p:spTree>
    <p:extLst>
      <p:ext uri="{BB962C8B-B14F-4D97-AF65-F5344CB8AC3E}">
        <p14:creationId xmlns:p14="http://schemas.microsoft.com/office/powerpoint/2010/main" val="5937134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smtClean="0"/>
              <a:t>July 2019</a:t>
            </a:r>
          </a:p>
        </p:txBody>
      </p:sp>
      <p:sp>
        <p:nvSpPr>
          <p:cNvPr id="5123"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smtClean="0"/>
              <a:t>Robert F. Heile, Decawave</a:t>
            </a:r>
            <a:endParaRPr lang="en-US" sz="1200"/>
          </a:p>
        </p:txBody>
      </p:sp>
      <p:sp>
        <p:nvSpPr>
          <p:cNvPr id="5124"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smtClean="0"/>
              <a:t>Slide </a:t>
            </a:r>
            <a:fld id="{760DFE03-2914-4784-B9E1-2A9209C57472}" type="slidenum">
              <a:rPr lang="en-US" sz="1200" smtClean="0"/>
              <a:pPr>
                <a:defRPr/>
              </a:pPr>
              <a:t>4</a:t>
            </a:fld>
            <a:endParaRPr lang="en-US" sz="1200" smtClean="0"/>
          </a:p>
        </p:txBody>
      </p:sp>
      <p:sp>
        <p:nvSpPr>
          <p:cNvPr id="5125" name="Rectangle 4"/>
          <p:cNvSpPr>
            <a:spLocks noGrp="1" noChangeArrowheads="1"/>
          </p:cNvSpPr>
          <p:nvPr>
            <p:ph type="title"/>
          </p:nvPr>
        </p:nvSpPr>
        <p:spPr/>
        <p:txBody>
          <a:bodyPr/>
          <a:lstStyle/>
          <a:p>
            <a:pPr>
              <a:defRPr/>
            </a:pPr>
            <a:r>
              <a:rPr lang="en-US" sz="3200" dirty="0" smtClean="0"/>
              <a:t>Vienna </a:t>
            </a:r>
            <a:r>
              <a:rPr lang="en-US" sz="3200" dirty="0"/>
              <a:t>Session Objectives</a:t>
            </a:r>
            <a:br>
              <a:rPr lang="en-US" sz="3200" dirty="0"/>
            </a:br>
            <a:r>
              <a:rPr lang="en-US" sz="3200" dirty="0" smtClean="0"/>
              <a:t>July 14-19, 2019</a:t>
            </a:r>
            <a:endParaRPr lang="en-US" sz="3200" dirty="0"/>
          </a:p>
        </p:txBody>
      </p:sp>
      <p:sp>
        <p:nvSpPr>
          <p:cNvPr id="5126" name="Rectangle 3"/>
          <p:cNvSpPr>
            <a:spLocks noGrp="1" noChangeArrowheads="1"/>
          </p:cNvSpPr>
          <p:nvPr>
            <p:ph type="body" sz="half" idx="1"/>
          </p:nvPr>
        </p:nvSpPr>
        <p:spPr>
          <a:xfrm>
            <a:off x="838200" y="1828800"/>
            <a:ext cx="8077200" cy="4114800"/>
          </a:xfrm>
        </p:spPr>
        <p:txBody>
          <a:bodyPr/>
          <a:lstStyle/>
          <a:p>
            <a:pPr marL="609600" indent="-609600" fontAlgn="b">
              <a:spcBef>
                <a:spcPts val="0"/>
              </a:spcBef>
              <a:buFontTx/>
              <a:buNone/>
              <a:defRPr/>
            </a:pPr>
            <a:r>
              <a:rPr lang="en-US" sz="2400" dirty="0">
                <a:latin typeface="Arial Rounded MT Bold" pitchFamily="34" charset="0"/>
                <a:ea typeface="ＭＳ Ｐゴシック" pitchFamily="34" charset="-128"/>
                <a:cs typeface="Arial" pitchFamily="34" charset="0"/>
              </a:rPr>
              <a:t>TASK GROUP </a:t>
            </a:r>
            <a:r>
              <a:rPr lang="en-US" sz="2400" dirty="0" smtClean="0">
                <a:latin typeface="Arial Rounded MT Bold" pitchFamily="34" charset="0"/>
                <a:ea typeface="ＭＳ Ｐゴシック" pitchFamily="34" charset="-128"/>
                <a:cs typeface="Arial" pitchFamily="34" charset="0"/>
              </a:rPr>
              <a:t>15.4md –Revision 4</a:t>
            </a:r>
          </a:p>
          <a:p>
            <a:pPr marL="685800" indent="-403225" fontAlgn="b">
              <a:spcBef>
                <a:spcPts val="0"/>
              </a:spcBef>
              <a:buFont typeface="Times New Roman" pitchFamily="18" charset="0"/>
              <a:buAutoNum type="arabicPeriod"/>
              <a:defRPr/>
            </a:pPr>
            <a:r>
              <a:rPr lang="en-US" sz="2400" dirty="0" smtClean="0">
                <a:latin typeface="Arial Rounded MT Bold" pitchFamily="34" charset="0"/>
                <a:ea typeface="ＭＳ Ｐゴシック" pitchFamily="34" charset="-128"/>
                <a:cs typeface="Arial" pitchFamily="34" charset="0"/>
              </a:rPr>
              <a:t>Comment resolution from last Ballot</a:t>
            </a:r>
          </a:p>
          <a:p>
            <a:pPr marL="685800" indent="-403225" fontAlgn="b">
              <a:spcBef>
                <a:spcPts val="0"/>
              </a:spcBef>
              <a:buFont typeface="Times New Roman" pitchFamily="18" charset="0"/>
              <a:buAutoNum type="arabicPeriod"/>
              <a:defRPr/>
            </a:pPr>
            <a:r>
              <a:rPr lang="en-US" sz="2400" dirty="0" smtClean="0">
                <a:latin typeface="Arial Rounded MT Bold" pitchFamily="34" charset="0"/>
                <a:ea typeface="ＭＳ Ｐゴシック" pitchFamily="34" charset="-128"/>
                <a:cs typeface="Arial" pitchFamily="34" charset="0"/>
              </a:rPr>
              <a:t>Continue seeking input on corrections, changes, and areas for possible deprecation</a:t>
            </a:r>
            <a:endParaRPr lang="en-US" sz="2400" dirty="0">
              <a:latin typeface="Arial Rounded MT Bold" pitchFamily="34" charset="0"/>
              <a:ea typeface="ＭＳ Ｐゴシック" pitchFamily="34" charset="-128"/>
              <a:cs typeface="Arial" pitchFamily="34" charset="0"/>
            </a:endParaRPr>
          </a:p>
          <a:p>
            <a:pPr marL="0" indent="0" fontAlgn="b">
              <a:spcBef>
                <a:spcPts val="0"/>
              </a:spcBef>
              <a:buFontTx/>
              <a:buNone/>
              <a:defRPr/>
            </a:pPr>
            <a:endParaRPr lang="en-US" sz="800" dirty="0" smtClean="0">
              <a:latin typeface="Arial Rounded MT Bold" pitchFamily="34" charset="0"/>
              <a:cs typeface="Arial" charset="0"/>
            </a:endParaRPr>
          </a:p>
          <a:p>
            <a:pPr marL="0" indent="0" fontAlgn="b">
              <a:spcBef>
                <a:spcPts val="0"/>
              </a:spcBef>
              <a:buFontTx/>
              <a:buNone/>
              <a:defRPr/>
            </a:pPr>
            <a:r>
              <a:rPr lang="en-US" sz="2400" dirty="0" smtClean="0">
                <a:latin typeface="Arial Rounded MT Bold" pitchFamily="34" charset="0"/>
                <a:cs typeface="Arial" charset="0"/>
              </a:rPr>
              <a:t>TASK GROUP-9ma 15.9 Revision 1</a:t>
            </a:r>
          </a:p>
          <a:p>
            <a:pPr marL="739775" lvl="2" indent="-406400" fontAlgn="b">
              <a:spcBef>
                <a:spcPts val="0"/>
              </a:spcBef>
              <a:buFont typeface="Times New Roman" pitchFamily="18" charset="0"/>
              <a:buAutoNum type="arabicPeriod"/>
              <a:defRPr/>
            </a:pPr>
            <a:r>
              <a:rPr lang="en-US" sz="2200" dirty="0" smtClean="0">
                <a:latin typeface="Arial Rounded MT Bold" pitchFamily="34" charset="0"/>
                <a:cs typeface="Arial" charset="0"/>
              </a:rPr>
              <a:t>Resolve comments on PAR and CSD</a:t>
            </a:r>
          </a:p>
          <a:p>
            <a:pPr marL="739775" lvl="2" indent="-406400" fontAlgn="b">
              <a:spcBef>
                <a:spcPts val="0"/>
              </a:spcBef>
              <a:buFont typeface="Times New Roman" pitchFamily="18" charset="0"/>
              <a:buAutoNum type="arabicPeriod"/>
              <a:defRPr/>
            </a:pPr>
            <a:r>
              <a:rPr lang="en-US" sz="2200" dirty="0" smtClean="0">
                <a:latin typeface="Arial Rounded MT Bold" pitchFamily="34" charset="0"/>
                <a:cs typeface="Arial" charset="0"/>
              </a:rPr>
              <a:t>Obtain approval from EC to move forward</a:t>
            </a:r>
          </a:p>
          <a:p>
            <a:pPr marL="0" indent="0" fontAlgn="b">
              <a:lnSpc>
                <a:spcPct val="80000"/>
              </a:lnSpc>
              <a:buFontTx/>
              <a:buNone/>
              <a:defRPr/>
            </a:pPr>
            <a:endParaRPr lang="en-US" sz="800" dirty="0" smtClean="0">
              <a:latin typeface="Arial Rounded MT Bold" pitchFamily="34" charset="0"/>
              <a:ea typeface="ＭＳ Ｐゴシック" pitchFamily="34" charset="-128"/>
              <a:cs typeface="Times New Roman" pitchFamily="18" charset="0"/>
            </a:endParaRPr>
          </a:p>
          <a:p>
            <a:pPr marL="0" indent="0" fontAlgn="b">
              <a:lnSpc>
                <a:spcPct val="80000"/>
              </a:lnSpc>
              <a:buFontTx/>
              <a:buNone/>
              <a:defRPr/>
            </a:pPr>
            <a:r>
              <a:rPr lang="en-US" sz="2200" dirty="0" smtClean="0">
                <a:latin typeface="Arial Rounded MT Bold" pitchFamily="34" charset="0"/>
                <a:ea typeface="ＭＳ Ｐゴシック" pitchFamily="34" charset="-128"/>
                <a:cs typeface="Times New Roman" pitchFamily="18" charset="0"/>
              </a:rPr>
              <a:t>TASK </a:t>
            </a:r>
            <a:r>
              <a:rPr lang="en-US" sz="2200" dirty="0">
                <a:latin typeface="Arial Rounded MT Bold" pitchFamily="34" charset="0"/>
                <a:ea typeface="ＭＳ Ｐゴシック" pitchFamily="34" charset="-128"/>
                <a:cs typeface="Times New Roman" pitchFamily="18" charset="0"/>
              </a:rPr>
              <a:t>GROUP 12 -15.4 Upper Layer Interface (ULI</a:t>
            </a:r>
            <a:r>
              <a:rPr lang="en-US" sz="2200" dirty="0" smtClean="0">
                <a:latin typeface="Arial Rounded MT Bold" pitchFamily="34" charset="0"/>
                <a:ea typeface="ＭＳ Ｐゴシック" pitchFamily="34" charset="-128"/>
                <a:cs typeface="Times New Roman" pitchFamily="18" charset="0"/>
              </a:rPr>
              <a:t>)</a:t>
            </a:r>
          </a:p>
          <a:p>
            <a:pPr marL="0" indent="0" fontAlgn="b">
              <a:lnSpc>
                <a:spcPct val="80000"/>
              </a:lnSpc>
              <a:buFontTx/>
              <a:buNone/>
              <a:defRPr/>
            </a:pPr>
            <a:r>
              <a:rPr lang="en-US" sz="2200" dirty="0" smtClean="0">
                <a:latin typeface="Arial Rounded MT Bold" pitchFamily="34" charset="0"/>
                <a:ea typeface="ＭＳ Ｐゴシック" pitchFamily="34" charset="-128"/>
                <a:cs typeface="Times New Roman" pitchFamily="18" charset="0"/>
              </a:rPr>
              <a:t>(Not meeting in Vienna)</a:t>
            </a:r>
            <a:endParaRPr lang="en-US" sz="2200" dirty="0">
              <a:latin typeface="Arial Rounded MT Bold" pitchFamily="34" charset="0"/>
              <a:ea typeface="ＭＳ Ｐゴシック" pitchFamily="34" charset="-128"/>
              <a:cs typeface="Times New Roman" pitchFamily="18" charset="0"/>
            </a:endParaRPr>
          </a:p>
          <a:p>
            <a:pPr marL="742950" lvl="2" indent="-400050" fontAlgn="b">
              <a:spcBef>
                <a:spcPct val="0"/>
              </a:spcBef>
              <a:spcAft>
                <a:spcPts val="300"/>
              </a:spcAft>
              <a:buFontTx/>
              <a:buAutoNum type="arabicPeriod"/>
              <a:defRPr/>
            </a:pPr>
            <a:r>
              <a:rPr lang="en-US" sz="2200" dirty="0">
                <a:solidFill>
                  <a:srgbClr val="000000"/>
                </a:solidFill>
                <a:latin typeface="Arial Rounded MT Bold" pitchFamily="34" charset="0"/>
                <a:ea typeface="ＭＳ Ｐゴシック" pitchFamily="34" charset="-128"/>
                <a:cs typeface="Arial" pitchFamily="34" charset="0"/>
              </a:rPr>
              <a:t>continue work on developing draft</a:t>
            </a:r>
          </a:p>
          <a:p>
            <a:pPr marL="742950" lvl="2" indent="-400050" fontAlgn="b">
              <a:spcBef>
                <a:spcPct val="0"/>
              </a:spcBef>
              <a:spcAft>
                <a:spcPts val="300"/>
              </a:spcAft>
              <a:buFontTx/>
              <a:buAutoNum type="arabicPeriod"/>
              <a:defRPr/>
            </a:pPr>
            <a:r>
              <a:rPr lang="en-US" sz="2200" dirty="0">
                <a:solidFill>
                  <a:srgbClr val="000000"/>
                </a:solidFill>
                <a:latin typeface="Arial Rounded MT Bold" pitchFamily="34" charset="0"/>
                <a:ea typeface="ＭＳ Ｐゴシック" pitchFamily="34" charset="-128"/>
                <a:cs typeface="Arial" pitchFamily="34" charset="0"/>
              </a:rPr>
              <a:t>Update Project </a:t>
            </a:r>
            <a:r>
              <a:rPr lang="en-US" sz="2200" dirty="0" smtClean="0">
                <a:solidFill>
                  <a:srgbClr val="000000"/>
                </a:solidFill>
                <a:latin typeface="Arial Rounded MT Bold" pitchFamily="34" charset="0"/>
                <a:ea typeface="ＭＳ Ｐゴシック" pitchFamily="34" charset="-128"/>
                <a:cs typeface="Arial" pitchFamily="34" charset="0"/>
              </a:rPr>
              <a:t>Plan/Timeline</a:t>
            </a:r>
            <a:endParaRPr lang="en-US" sz="2200" dirty="0" smtClean="0">
              <a:latin typeface="Arial Rounded MT Bold" pitchFamily="34" charset="0"/>
              <a:cs typeface="Arial" charset="0"/>
            </a:endParaRPr>
          </a:p>
          <a:p>
            <a:pPr marL="609600" indent="-609600" fontAlgn="b">
              <a:defRPr/>
            </a:pPr>
            <a:endParaRPr lang="en-US" sz="800" dirty="0" smtClean="0">
              <a:latin typeface="Arial Rounded MT Bold" pitchFamily="34" charset="0"/>
              <a:cs typeface="Arial"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 xmlns:a16="http://schemas.microsoft.com/office/drawing/2014/main" id="{CEF56A30-9119-4FD3-9ED2-E7711CA2F6EF}"/>
              </a:ext>
            </a:extLst>
          </p:cNvPr>
          <p:cNvSpPr>
            <a:spLocks noGrp="1"/>
          </p:cNvSpPr>
          <p:nvPr>
            <p:ph type="title"/>
          </p:nvPr>
        </p:nvSpPr>
        <p:spPr/>
        <p:txBody>
          <a:bodyPr/>
          <a:lstStyle/>
          <a:p>
            <a:r>
              <a:rPr lang="en-US" dirty="0"/>
              <a:t>Agenda for </a:t>
            </a:r>
            <a:r>
              <a:rPr lang="en-US"/>
              <a:t>September Interim</a:t>
            </a:r>
            <a:endParaRPr lang="en-US" dirty="0"/>
          </a:p>
        </p:txBody>
      </p:sp>
      <p:sp>
        <p:nvSpPr>
          <p:cNvPr id="4" name="Content Placeholder 3">
            <a:extLst>
              <a:ext uri="{FF2B5EF4-FFF2-40B4-BE49-F238E27FC236}">
                <a16:creationId xmlns="" xmlns:a16="http://schemas.microsoft.com/office/drawing/2014/main" id="{E44706E7-F24B-4FDC-8B1E-59BE34439158}"/>
              </a:ext>
            </a:extLst>
          </p:cNvPr>
          <p:cNvSpPr>
            <a:spLocks noGrp="1"/>
          </p:cNvSpPr>
          <p:nvPr>
            <p:ph idx="1"/>
          </p:nvPr>
        </p:nvSpPr>
        <p:spPr>
          <a:xfrm>
            <a:off x="609600" y="1628800"/>
            <a:ext cx="7764463" cy="4611663"/>
          </a:xfrm>
        </p:spPr>
        <p:txBody>
          <a:bodyPr/>
          <a:lstStyle/>
          <a:p>
            <a:pPr marL="457200" indent="-457200">
              <a:buFont typeface="Arial" panose="020B0604020202020204" pitchFamily="34" charset="0"/>
              <a:buChar char="•"/>
            </a:pPr>
            <a:r>
              <a:rPr lang="en-US" dirty="0"/>
              <a:t>Comment Resolution</a:t>
            </a:r>
          </a:p>
          <a:p>
            <a:pPr marL="457200" indent="-457200">
              <a:buFont typeface="Arial" panose="020B0604020202020204" pitchFamily="34" charset="0"/>
              <a:buChar char="•"/>
            </a:pPr>
            <a:r>
              <a:rPr lang="en-US" dirty="0"/>
              <a:t>Recirculation</a:t>
            </a:r>
          </a:p>
          <a:p>
            <a:pPr marL="457200" indent="-457200">
              <a:buFont typeface="Arial" panose="020B0604020202020204" pitchFamily="34" charset="0"/>
              <a:buChar char="•"/>
            </a:pPr>
            <a:endParaRPr lang="en-US" dirty="0"/>
          </a:p>
          <a:p>
            <a:pPr marL="457200" indent="-457200">
              <a:buFont typeface="Arial" panose="020B0604020202020204" pitchFamily="34" charset="0"/>
              <a:buChar char="•"/>
            </a:pPr>
            <a:r>
              <a:rPr lang="en-US" dirty="0"/>
              <a:t>Request Approval to proceed to Standards Association Ballot If Ready</a:t>
            </a:r>
          </a:p>
        </p:txBody>
      </p:sp>
    </p:spTree>
    <p:extLst>
      <p:ext uri="{BB962C8B-B14F-4D97-AF65-F5344CB8AC3E}">
        <p14:creationId xmlns:p14="http://schemas.microsoft.com/office/powerpoint/2010/main" val="60941064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solidFill>
                  <a:srgbClr val="000000"/>
                </a:solidFill>
              </a:rPr>
              <a:t>Slide </a:t>
            </a:r>
            <a:fld id="{B04D58A0-EF71-4C14-B6CC-C21D1250F7FE}" type="slidenum">
              <a:rPr lang="en-US" altLang="en-US" sz="1200" b="0" smtClean="0">
                <a:solidFill>
                  <a:srgbClr val="000000"/>
                </a:solidFill>
              </a:rPr>
              <a:pPr>
                <a:spcBef>
                  <a:spcPct val="0"/>
                </a:spcBef>
                <a:buFontTx/>
                <a:buNone/>
              </a:pPr>
              <a:t>41</a:t>
            </a:fld>
            <a:endParaRPr lang="en-US" altLang="en-US" sz="1200" b="0" smtClean="0">
              <a:solidFill>
                <a:srgbClr val="000000"/>
              </a:solidFill>
            </a:endParaRPr>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July 2019 Closing Slides</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2019-07-18</a:t>
            </a:r>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032" name="Document" r:id="rId4" imgW="8239301" imgH="1079612" progId="Word.Document.8">
                  <p:embed/>
                </p:oleObj>
              </mc:Choice>
              <mc:Fallback>
                <p:oleObj name="Document" r:id="rId4" imgW="8239301" imgH="1079612"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solidFill>
                  <a:srgbClr val="000000"/>
                </a:solidFill>
              </a:rPr>
              <a:t> Author:</a:t>
            </a:r>
            <a:endParaRPr lang="en-US" altLang="en-US" sz="2000" b="0">
              <a:solidFill>
                <a:srgbClr val="000000"/>
              </a:solidFill>
            </a:endParaRPr>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solidFill>
                  <a:srgbClr val="000000"/>
                </a:solidFill>
              </a:rPr>
              <a:t>Volker Jungnickel (</a:t>
            </a:r>
            <a:r>
              <a:rPr lang="en-US" altLang="en-US" sz="1200" b="0" dirty="0" err="1" smtClean="0">
                <a:solidFill>
                  <a:srgbClr val="000000"/>
                </a:solidFill>
              </a:rPr>
              <a:t>Fraunhofer</a:t>
            </a:r>
            <a:r>
              <a:rPr lang="en-US" altLang="en-US" sz="1200" b="0" dirty="0" smtClean="0">
                <a:solidFill>
                  <a:srgbClr val="000000"/>
                </a:solidFill>
              </a:rPr>
              <a:t> HHI)</a:t>
            </a:r>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solidFill>
                  <a:srgbClr val="000000"/>
                </a:solidFill>
              </a:rPr>
              <a:t>July 2019</a:t>
            </a:r>
          </a:p>
        </p:txBody>
      </p:sp>
    </p:spTree>
    <p:extLst>
      <p:ext uri="{BB962C8B-B14F-4D97-AF65-F5344CB8AC3E}">
        <p14:creationId xmlns:p14="http://schemas.microsoft.com/office/powerpoint/2010/main" val="201430834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solidFill>
                  <a:srgbClr val="000000"/>
                </a:solidFill>
              </a:rPr>
              <a:t>Slide </a:t>
            </a:r>
            <a:fld id="{F83107E0-218B-4453-B106-91E1881773EB}" type="slidenum">
              <a:rPr lang="en-US" altLang="en-US" sz="1200" b="0" smtClean="0">
                <a:solidFill>
                  <a:srgbClr val="000000"/>
                </a:solidFill>
              </a:rPr>
              <a:pPr>
                <a:spcBef>
                  <a:spcPct val="0"/>
                </a:spcBef>
                <a:buFontTx/>
                <a:buNone/>
              </a:pPr>
              <a:t>42</a:t>
            </a:fld>
            <a:endParaRPr lang="en-US" altLang="en-US" sz="1200" b="0" smtClean="0">
              <a:solidFill>
                <a:srgbClr val="000000"/>
              </a:solidFill>
            </a:endParaRPr>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solidFill>
                  <a:srgbClr val="000000"/>
                </a:solidFill>
              </a:rPr>
              <a:t>This presentation contains the IEEE 802.15 TG13 Multi- </a:t>
            </a:r>
            <a:r>
              <a:rPr lang="en-US" altLang="en-US" dirty="0" err="1">
                <a:solidFill>
                  <a:srgbClr val="000000"/>
                </a:solidFill>
              </a:rPr>
              <a:t>Gbit</a:t>
            </a:r>
            <a:r>
              <a:rPr lang="en-US" altLang="en-US" dirty="0">
                <a:solidFill>
                  <a:srgbClr val="000000"/>
                </a:solidFill>
              </a:rPr>
              <a:t>/s Optical Wireless Communication </a:t>
            </a:r>
            <a:r>
              <a:rPr lang="en-US" altLang="en-US" dirty="0" smtClean="0">
                <a:solidFill>
                  <a:srgbClr val="000000"/>
                </a:solidFill>
              </a:rPr>
              <a:t>Closing plenary slides for </a:t>
            </a:r>
            <a:r>
              <a:rPr lang="en-US" altLang="en-US" dirty="0">
                <a:solidFill>
                  <a:srgbClr val="000000"/>
                </a:solidFill>
              </a:rPr>
              <a:t>the </a:t>
            </a:r>
            <a:r>
              <a:rPr lang="en-US" altLang="en-US" dirty="0" smtClean="0">
                <a:solidFill>
                  <a:srgbClr val="000000"/>
                </a:solidFill>
              </a:rPr>
              <a:t>July 2019 </a:t>
            </a:r>
            <a:r>
              <a:rPr lang="en-US" altLang="en-US" dirty="0">
                <a:solidFill>
                  <a:srgbClr val="000000"/>
                </a:solidFill>
              </a:rPr>
              <a:t>session in </a:t>
            </a:r>
            <a:r>
              <a:rPr lang="en-US" altLang="en-US" dirty="0" smtClean="0">
                <a:solidFill>
                  <a:srgbClr val="000000"/>
                </a:solidFill>
              </a:rPr>
              <a:t>Vienna.</a:t>
            </a:r>
            <a:endParaRPr lang="en-US" altLang="en-US" dirty="0">
              <a:solidFill>
                <a:srgbClr val="000000"/>
              </a:solidFill>
            </a:endParaRPr>
          </a:p>
          <a:p>
            <a:pPr algn="just">
              <a:buFontTx/>
              <a:buNone/>
            </a:pPr>
            <a:endParaRPr lang="en-US" altLang="en-US" dirty="0">
              <a:solidFill>
                <a:srgbClr val="000000"/>
              </a:solidFill>
            </a:endParaRPr>
          </a:p>
          <a:p>
            <a:pPr algn="just">
              <a:buFontTx/>
              <a:buNone/>
            </a:pPr>
            <a:endParaRPr lang="de-DE" altLang="en-US" dirty="0">
              <a:solidFill>
                <a:srgbClr val="000000"/>
              </a:solidFill>
            </a:endParaRPr>
          </a:p>
          <a:p>
            <a:pPr algn="just">
              <a:buFontTx/>
              <a:buNone/>
            </a:pPr>
            <a:endParaRPr lang="en-US" altLang="en-US" dirty="0">
              <a:solidFill>
                <a:srgbClr val="000000"/>
              </a:solidFill>
            </a:endParaRPr>
          </a:p>
          <a:p>
            <a:pPr lvl="1"/>
            <a:endParaRPr lang="en-US" altLang="en-US" dirty="0">
              <a:solidFill>
                <a:srgbClr val="000000"/>
              </a:solidFill>
            </a:endParaRPr>
          </a:p>
          <a:p>
            <a:pPr lvl="1"/>
            <a:endParaRPr lang="en-US" altLang="en-US" dirty="0">
              <a:solidFill>
                <a:srgbClr val="000000"/>
              </a:solidFill>
            </a:endParaRPr>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rgbClr val="000000"/>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solidFill>
                  <a:srgbClr val="000000"/>
                </a:solidFill>
              </a:rPr>
              <a:t>Volker Jungnickel (Fraunhofer HHI)</a:t>
            </a: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solidFill>
                  <a:srgbClr val="000000"/>
                </a:solidFill>
              </a:rPr>
              <a:t>July 2019</a:t>
            </a:r>
          </a:p>
        </p:txBody>
      </p:sp>
    </p:spTree>
    <p:extLst>
      <p:ext uri="{BB962C8B-B14F-4D97-AF65-F5344CB8AC3E}">
        <p14:creationId xmlns:p14="http://schemas.microsoft.com/office/powerpoint/2010/main" val="400633010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solidFill>
                  <a:srgbClr val="000000"/>
                </a:solidFill>
              </a:rPr>
              <a:t>Slide </a:t>
            </a:r>
            <a:fld id="{B6EC035D-6983-44A7-9182-D0B7115AE266}" type="slidenum">
              <a:rPr lang="en-US" altLang="en-US" sz="1200" b="0" smtClean="0">
                <a:solidFill>
                  <a:srgbClr val="000000"/>
                </a:solidFill>
              </a:rPr>
              <a:pPr>
                <a:spcBef>
                  <a:spcPct val="0"/>
                </a:spcBef>
                <a:buFontTx/>
                <a:buNone/>
              </a:pPr>
              <a:t>43</a:t>
            </a:fld>
            <a:endParaRPr lang="en-US" altLang="en-US" sz="1200" b="0" smtClean="0">
              <a:solidFill>
                <a:srgbClr val="000000"/>
              </a:solidFill>
            </a:endParaRPr>
          </a:p>
        </p:txBody>
      </p:sp>
      <p:sp>
        <p:nvSpPr>
          <p:cNvPr id="2765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rgbClr val="000000"/>
                </a:solidFill>
              </a:rPr>
              <a:t>TG13 schedule </a:t>
            </a:r>
            <a:r>
              <a:rPr lang="en-US" altLang="en-US" sz="3200" dirty="0" smtClean="0">
                <a:solidFill>
                  <a:srgbClr val="000000"/>
                </a:solidFill>
              </a:rPr>
              <a:t>for Vienna</a:t>
            </a:r>
            <a:endParaRPr lang="en-US" altLang="en-US" sz="3200" dirty="0">
              <a:solidFill>
                <a:srgbClr val="000000"/>
              </a:solidFill>
            </a:endParaRPr>
          </a:p>
        </p:txBody>
      </p:sp>
      <p:sp>
        <p:nvSpPr>
          <p:cNvPr id="2765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solidFill>
                  <a:srgbClr val="000000"/>
                </a:solidFill>
              </a:rPr>
              <a:t>Volker Jungnickel (Fraunhofer HHI)</a:t>
            </a:r>
          </a:p>
        </p:txBody>
      </p:sp>
      <p:graphicFrame>
        <p:nvGraphicFramePr>
          <p:cNvPr id="7" name="Table 1"/>
          <p:cNvGraphicFramePr>
            <a:graphicFrameLocks noGrp="1"/>
          </p:cNvGraphicFramePr>
          <p:nvPr>
            <p:extLst>
              <p:ext uri="{D42A27DB-BD31-4B8C-83A1-F6EECF244321}">
                <p14:modId xmlns:p14="http://schemas.microsoft.com/office/powerpoint/2010/main" val="2458747950"/>
              </p:ext>
            </p:extLst>
          </p:nvPr>
        </p:nvGraphicFramePr>
        <p:xfrm>
          <a:off x="990600" y="1600200"/>
          <a:ext cx="7162800" cy="4506528"/>
        </p:xfrm>
        <a:graphic>
          <a:graphicData uri="http://schemas.openxmlformats.org/drawingml/2006/table">
            <a:tbl>
              <a:tblPr firstRow="1" bandRow="1">
                <a:tableStyleId>{21E4AEA4-8DFA-4A89-87EB-49C32662AFE0}</a:tableStyleId>
              </a:tblPr>
              <a:tblGrid>
                <a:gridCol w="1432560">
                  <a:extLst>
                    <a:ext uri="{9D8B030D-6E8A-4147-A177-3AD203B41FA5}">
                      <a16:colId xmlns="" xmlns:a16="http://schemas.microsoft.com/office/drawing/2014/main" val="20000"/>
                    </a:ext>
                  </a:extLst>
                </a:gridCol>
                <a:gridCol w="1432560">
                  <a:extLst>
                    <a:ext uri="{9D8B030D-6E8A-4147-A177-3AD203B41FA5}">
                      <a16:colId xmlns="" xmlns:a16="http://schemas.microsoft.com/office/drawing/2014/main" val="20001"/>
                    </a:ext>
                  </a:extLst>
                </a:gridCol>
                <a:gridCol w="1432560">
                  <a:extLst>
                    <a:ext uri="{9D8B030D-6E8A-4147-A177-3AD203B41FA5}">
                      <a16:colId xmlns="" xmlns:a16="http://schemas.microsoft.com/office/drawing/2014/main" val="20002"/>
                    </a:ext>
                  </a:extLst>
                </a:gridCol>
                <a:gridCol w="1432560">
                  <a:extLst>
                    <a:ext uri="{9D8B030D-6E8A-4147-A177-3AD203B41FA5}">
                      <a16:colId xmlns="" xmlns:a16="http://schemas.microsoft.com/office/drawing/2014/main" val="20003"/>
                    </a:ext>
                  </a:extLst>
                </a:gridCol>
                <a:gridCol w="1432560">
                  <a:extLst>
                    <a:ext uri="{9D8B030D-6E8A-4147-A177-3AD203B41FA5}">
                      <a16:colId xmlns="" xmlns:a16="http://schemas.microsoft.com/office/drawing/2014/main" val="20004"/>
                    </a:ext>
                  </a:extLst>
                </a:gridCol>
              </a:tblGrid>
              <a:tr h="751088">
                <a:tc>
                  <a:txBody>
                    <a:bodyPr/>
                    <a:lstStyle/>
                    <a:p>
                      <a:endParaRPr lang="en-US" sz="1800" dirty="0"/>
                    </a:p>
                  </a:txBody>
                  <a:tcPr marT="45744" marB="45744"/>
                </a:tc>
                <a:tc>
                  <a:txBody>
                    <a:bodyPr/>
                    <a:lstStyle/>
                    <a:p>
                      <a:pPr algn="ctr"/>
                      <a:r>
                        <a:rPr lang="en-US" sz="1800" dirty="0"/>
                        <a:t>MON</a:t>
                      </a:r>
                    </a:p>
                  </a:txBody>
                  <a:tcPr marT="45744" marB="45744"/>
                </a:tc>
                <a:tc>
                  <a:txBody>
                    <a:bodyPr/>
                    <a:lstStyle/>
                    <a:p>
                      <a:pPr algn="ctr"/>
                      <a:r>
                        <a:rPr lang="en-US" sz="1800" dirty="0"/>
                        <a:t>TUE</a:t>
                      </a:r>
                    </a:p>
                  </a:txBody>
                  <a:tcPr marT="45744" marB="45744"/>
                </a:tc>
                <a:tc>
                  <a:txBody>
                    <a:bodyPr/>
                    <a:lstStyle/>
                    <a:p>
                      <a:pPr algn="ctr"/>
                      <a:r>
                        <a:rPr lang="en-US" sz="1800" dirty="0"/>
                        <a:t>WED</a:t>
                      </a:r>
                    </a:p>
                  </a:txBody>
                  <a:tcPr marT="45744" marB="45744"/>
                </a:tc>
                <a:tc>
                  <a:txBody>
                    <a:bodyPr/>
                    <a:lstStyle/>
                    <a:p>
                      <a:pPr algn="ctr"/>
                      <a:r>
                        <a:rPr lang="en-US" sz="1800" dirty="0"/>
                        <a:t>THU</a:t>
                      </a:r>
                    </a:p>
                  </a:txBody>
                  <a:tcPr marT="45744" marB="45744"/>
                </a:tc>
                <a:extLst>
                  <a:ext uri="{0D108BD9-81ED-4DB2-BD59-A6C34878D82A}">
                    <a16:rowId xmlns="" xmlns:a16="http://schemas.microsoft.com/office/drawing/2014/main" val="10000"/>
                  </a:ext>
                </a:extLst>
              </a:tr>
              <a:tr h="751088">
                <a:tc>
                  <a:txBody>
                    <a:bodyPr/>
                    <a:lstStyle/>
                    <a:p>
                      <a:pPr algn="ctr"/>
                      <a:r>
                        <a:rPr lang="en-US" sz="1800" dirty="0"/>
                        <a:t>AM1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smtClean="0">
                          <a:latin typeface="+mn-lt"/>
                        </a:rPr>
                        <a:t>TGbb#1</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dirty="0" smtClean="0">
                        <a:solidFill>
                          <a:srgbClr val="FF0000"/>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tx1"/>
                          </a:solidFill>
                        </a:rPr>
                        <a:t>TGbb#4</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solidFill>
                            <a:schemeClr val="tx1"/>
                          </a:solidFill>
                        </a:rPr>
                        <a:t>TG13#5</a:t>
                      </a:r>
                      <a:endParaRPr lang="en-US" sz="1600" b="1" dirty="0" smtClean="0">
                        <a:solidFill>
                          <a:schemeClr val="tx1"/>
                        </a:solidFill>
                      </a:endParaRPr>
                    </a:p>
                  </a:txBody>
                  <a:tcPr marT="45744" marB="45744" anchor="ctr"/>
                </a:tc>
                <a:extLst>
                  <a:ext uri="{0D108BD9-81ED-4DB2-BD59-A6C34878D82A}">
                    <a16:rowId xmlns="" xmlns:a16="http://schemas.microsoft.com/office/drawing/2014/main" val="10001"/>
                  </a:ext>
                </a:extLst>
              </a:tr>
              <a:tr h="751088">
                <a:tc>
                  <a:txBody>
                    <a:bodyPr/>
                    <a:lstStyle/>
                    <a:p>
                      <a:pPr algn="ctr"/>
                      <a:r>
                        <a:rPr lang="en-US" sz="1800" dirty="0"/>
                        <a:t>AM2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smtClean="0">
                          <a:latin typeface="+mn-lt"/>
                        </a:rPr>
                        <a:t>WG opening</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TG13#2</a:t>
                      </a:r>
                      <a:endParaRPr lang="en-US" sz="1600" b="1" i="0" dirty="0" smtClean="0">
                        <a:solidFill>
                          <a:srgbClr val="FF0000"/>
                        </a:solidFill>
                        <a:latin typeface="+mn-lt"/>
                      </a:endParaRPr>
                    </a:p>
                  </a:txBody>
                  <a:tcPr marT="45744" marB="45744" anchor="ctr"/>
                </a:tc>
                <a:tc>
                  <a:txBody>
                    <a:bodyPr/>
                    <a:lstStyle/>
                    <a:p>
                      <a:pPr algn="ctr"/>
                      <a:r>
                        <a:rPr lang="en-US" sz="1600" i="1" dirty="0" smtClean="0"/>
                        <a:t>WG midweek</a:t>
                      </a:r>
                      <a:endParaRPr lang="en-US" sz="1600" i="1"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i="0" dirty="0" smtClean="0">
                          <a:solidFill>
                            <a:schemeClr val="tx1"/>
                          </a:solidFill>
                        </a:rPr>
                        <a:t>TG13#6</a:t>
                      </a:r>
                      <a:endParaRPr lang="en-US" sz="1600" b="1" i="0" dirty="0" smtClean="0">
                        <a:solidFill>
                          <a:schemeClr val="tx1"/>
                        </a:solidFill>
                      </a:endParaRPr>
                    </a:p>
                  </a:txBody>
                  <a:tcPr marT="45744" marB="45744" anchor="ctr"/>
                </a:tc>
                <a:extLst>
                  <a:ext uri="{0D108BD9-81ED-4DB2-BD59-A6C34878D82A}">
                    <a16:rowId xmlns="" xmlns:a16="http://schemas.microsoft.com/office/drawing/2014/main" val="10002"/>
                  </a:ext>
                </a:extLst>
              </a:tr>
              <a:tr h="751088">
                <a:tc>
                  <a:txBody>
                    <a:bodyPr/>
                    <a:lstStyle/>
                    <a:p>
                      <a:pPr algn="ctr"/>
                      <a:r>
                        <a:rPr lang="en-US" sz="1800" dirty="0"/>
                        <a:t>PM1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TG13#1</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TG13#3</a:t>
                      </a:r>
                      <a:endParaRPr lang="en-US" sz="1600" b="1" i="0" dirty="0" smtClean="0">
                        <a:solidFill>
                          <a:srgbClr val="FF0000"/>
                        </a:solidFill>
                        <a:latin typeface="+mn-lt"/>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TG13#4</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tx1"/>
                          </a:solidFill>
                        </a:rPr>
                        <a:t>TGbb#5</a:t>
                      </a:r>
                    </a:p>
                  </a:txBody>
                  <a:tcPr marT="45744" marB="45744" anchor="ctr"/>
                </a:tc>
                <a:extLst>
                  <a:ext uri="{0D108BD9-81ED-4DB2-BD59-A6C34878D82A}">
                    <a16:rowId xmlns="" xmlns:a16="http://schemas.microsoft.com/office/drawing/2014/main" val="10003"/>
                  </a:ext>
                </a:extLst>
              </a:tr>
              <a:tr h="751088">
                <a:tc>
                  <a:txBody>
                    <a:bodyPr/>
                    <a:lstStyle/>
                    <a:p>
                      <a:pPr algn="ctr"/>
                      <a:r>
                        <a:rPr lang="en-US" sz="1800" dirty="0"/>
                        <a:t>PM2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smtClean="0">
                          <a:latin typeface="+mn-lt"/>
                        </a:rPr>
                        <a:t>TGbb#2</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b="0" i="1" dirty="0" smtClean="0">
                          <a:latin typeface="+mn-lt"/>
                        </a:rPr>
                        <a:t>TGbb#3</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tab pos="185738" algn="l"/>
                        </a:tabLst>
                        <a:defRPr/>
                      </a:pPr>
                      <a:endParaRPr lang="de-DE" sz="1600" i="1" strike="sngStrike"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dirty="0" smtClean="0">
                        <a:solidFill>
                          <a:srgbClr val="FF0000"/>
                        </a:solidFill>
                      </a:endParaRPr>
                    </a:p>
                  </a:txBody>
                  <a:tcPr marT="45744" marB="45744" anchor="ctr"/>
                </a:tc>
                <a:extLst>
                  <a:ext uri="{0D108BD9-81ED-4DB2-BD59-A6C34878D82A}">
                    <a16:rowId xmlns="" xmlns:a16="http://schemas.microsoft.com/office/drawing/2014/main" val="10004"/>
                  </a:ext>
                </a:extLst>
              </a:tr>
              <a:tr h="75108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smtClean="0"/>
                        <a:t>PM3</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tab pos="185738" algn="l"/>
                        </a:tabLst>
                        <a:defRPr/>
                      </a:pPr>
                      <a:endParaRPr lang="de-DE"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0" i="1" dirty="0" smtClean="0"/>
                        <a:t>WG </a:t>
                      </a:r>
                      <a:r>
                        <a:rPr lang="de-DE" sz="1600" b="0" i="1" dirty="0" err="1" smtClean="0"/>
                        <a:t>closing</a:t>
                      </a:r>
                      <a:endParaRPr lang="de-DE" sz="1600" b="0" i="1" dirty="0" smtClean="0"/>
                    </a:p>
                  </a:txBody>
                  <a:tcPr marT="45744" marB="45744" anchor="ctr"/>
                </a:tc>
                <a:extLst>
                  <a:ext uri="{0D108BD9-81ED-4DB2-BD59-A6C34878D82A}">
                    <a16:rowId xmlns="" xmlns:a16="http://schemas.microsoft.com/office/drawing/2014/main" val="533189499"/>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solidFill>
                  <a:srgbClr val="000000"/>
                </a:solidFill>
              </a:rPr>
              <a:t>July 2019</a:t>
            </a:r>
          </a:p>
        </p:txBody>
      </p:sp>
    </p:spTree>
    <p:extLst>
      <p:ext uri="{BB962C8B-B14F-4D97-AF65-F5344CB8AC3E}">
        <p14:creationId xmlns:p14="http://schemas.microsoft.com/office/powerpoint/2010/main" val="185005970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723900" y="1843088"/>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dirty="0">
                <a:solidFill>
                  <a:srgbClr val="000000"/>
                </a:solidFill>
              </a:rPr>
              <a:t>6</a:t>
            </a:r>
            <a:r>
              <a:rPr lang="de-DE" dirty="0" smtClean="0">
                <a:solidFill>
                  <a:srgbClr val="000000"/>
                </a:solidFill>
              </a:rPr>
              <a:t> </a:t>
            </a:r>
            <a:r>
              <a:rPr lang="de-DE" dirty="0" err="1" smtClean="0">
                <a:solidFill>
                  <a:srgbClr val="000000"/>
                </a:solidFill>
              </a:rPr>
              <a:t>slots</a:t>
            </a:r>
            <a:r>
              <a:rPr lang="de-DE" dirty="0" smtClean="0">
                <a:solidFill>
                  <a:srgbClr val="000000"/>
                </a:solidFill>
              </a:rPr>
              <a:t> in Vienna</a:t>
            </a:r>
            <a:endParaRPr lang="de-DE" dirty="0">
              <a:solidFill>
                <a:srgbClr val="000000"/>
              </a:solidFill>
            </a:endParaRPr>
          </a:p>
          <a:p>
            <a:pPr marL="342900" indent="-342900" algn="just">
              <a:buFont typeface="Arial" panose="020B0604020202020204" pitchFamily="34" charset="0"/>
              <a:buChar char="•"/>
              <a:defRPr/>
            </a:pPr>
            <a:r>
              <a:rPr lang="de-DE" dirty="0" err="1" smtClean="0">
                <a:solidFill>
                  <a:srgbClr val="000000"/>
                </a:solidFill>
              </a:rPr>
              <a:t>Finalize</a:t>
            </a:r>
            <a:r>
              <a:rPr lang="de-DE" dirty="0" smtClean="0">
                <a:solidFill>
                  <a:srgbClr val="000000"/>
                </a:solidFill>
              </a:rPr>
              <a:t> </a:t>
            </a:r>
            <a:r>
              <a:rPr lang="de-DE" dirty="0" err="1" smtClean="0">
                <a:solidFill>
                  <a:srgbClr val="000000"/>
                </a:solidFill>
              </a:rPr>
              <a:t>draft</a:t>
            </a:r>
            <a:endParaRPr lang="de-DE" dirty="0" smtClean="0">
              <a:solidFill>
                <a:srgbClr val="000000"/>
              </a:solidFill>
            </a:endParaRPr>
          </a:p>
          <a:p>
            <a:pPr marL="1085850" lvl="1" indent="-342900" algn="just">
              <a:buFont typeface="Arial" panose="020B0604020202020204" pitchFamily="34" charset="0"/>
              <a:buChar char="•"/>
              <a:defRPr/>
            </a:pPr>
            <a:r>
              <a:rPr lang="de-DE" dirty="0" err="1" smtClean="0">
                <a:solidFill>
                  <a:srgbClr val="000000"/>
                </a:solidFill>
              </a:rPr>
              <a:t>Created</a:t>
            </a:r>
            <a:r>
              <a:rPr lang="de-DE" dirty="0" smtClean="0">
                <a:solidFill>
                  <a:srgbClr val="000000"/>
                </a:solidFill>
              </a:rPr>
              <a:t> TBD </a:t>
            </a:r>
            <a:r>
              <a:rPr lang="de-DE" dirty="0" err="1" smtClean="0">
                <a:solidFill>
                  <a:srgbClr val="000000"/>
                </a:solidFill>
              </a:rPr>
              <a:t>list</a:t>
            </a:r>
            <a:r>
              <a:rPr lang="de-DE" dirty="0" smtClean="0">
                <a:solidFill>
                  <a:srgbClr val="000000"/>
                </a:solidFill>
              </a:rPr>
              <a:t> (</a:t>
            </a:r>
            <a:r>
              <a:rPr lang="de-DE" dirty="0" err="1" smtClean="0">
                <a:solidFill>
                  <a:srgbClr val="000000"/>
                </a:solidFill>
              </a:rPr>
              <a:t>appended</a:t>
            </a:r>
            <a:r>
              <a:rPr lang="de-DE" dirty="0" smtClean="0">
                <a:solidFill>
                  <a:srgbClr val="000000"/>
                </a:solidFill>
              </a:rPr>
              <a:t> </a:t>
            </a:r>
            <a:r>
              <a:rPr lang="de-DE" dirty="0" err="1" smtClean="0">
                <a:solidFill>
                  <a:srgbClr val="000000"/>
                </a:solidFill>
              </a:rPr>
              <a:t>to</a:t>
            </a:r>
            <a:r>
              <a:rPr lang="de-DE" dirty="0" smtClean="0">
                <a:solidFill>
                  <a:srgbClr val="000000"/>
                </a:solidFill>
              </a:rPr>
              <a:t> </a:t>
            </a:r>
            <a:r>
              <a:rPr lang="de-DE" dirty="0" err="1" smtClean="0">
                <a:solidFill>
                  <a:srgbClr val="000000"/>
                </a:solidFill>
              </a:rPr>
              <a:t>meeting</a:t>
            </a:r>
            <a:r>
              <a:rPr lang="de-DE" dirty="0" smtClean="0">
                <a:solidFill>
                  <a:srgbClr val="000000"/>
                </a:solidFill>
              </a:rPr>
              <a:t> </a:t>
            </a:r>
            <a:r>
              <a:rPr lang="de-DE" dirty="0" err="1" smtClean="0">
                <a:solidFill>
                  <a:srgbClr val="000000"/>
                </a:solidFill>
              </a:rPr>
              <a:t>slides</a:t>
            </a:r>
            <a:r>
              <a:rPr lang="de-DE" dirty="0" smtClean="0">
                <a:solidFill>
                  <a:srgbClr val="000000"/>
                </a:solidFill>
              </a:rPr>
              <a:t> in </a:t>
            </a:r>
            <a:r>
              <a:rPr lang="de-DE" dirty="0" err="1" smtClean="0">
                <a:solidFill>
                  <a:srgbClr val="000000"/>
                </a:solidFill>
              </a:rPr>
              <a:t>doc</a:t>
            </a:r>
            <a:r>
              <a:rPr lang="de-DE" dirty="0" smtClean="0">
                <a:solidFill>
                  <a:srgbClr val="000000"/>
                </a:solidFill>
              </a:rPr>
              <a:t>. 15-19/0274r5)</a:t>
            </a:r>
          </a:p>
          <a:p>
            <a:pPr marL="1085850" lvl="1" indent="-342900" algn="just">
              <a:buFont typeface="Arial" panose="020B0604020202020204" pitchFamily="34" charset="0"/>
              <a:buChar char="•"/>
              <a:defRPr/>
            </a:pPr>
            <a:r>
              <a:rPr lang="de-DE" dirty="0" smtClean="0">
                <a:solidFill>
                  <a:srgbClr val="000000"/>
                </a:solidFill>
              </a:rPr>
              <a:t>TBDs </a:t>
            </a:r>
            <a:r>
              <a:rPr lang="de-DE" dirty="0" err="1" smtClean="0">
                <a:solidFill>
                  <a:srgbClr val="000000"/>
                </a:solidFill>
              </a:rPr>
              <a:t>mostly</a:t>
            </a:r>
            <a:r>
              <a:rPr lang="de-DE" dirty="0" smtClean="0">
                <a:solidFill>
                  <a:srgbClr val="000000"/>
                </a:solidFill>
              </a:rPr>
              <a:t> </a:t>
            </a:r>
            <a:r>
              <a:rPr lang="de-DE" dirty="0">
                <a:solidFill>
                  <a:srgbClr val="000000"/>
                </a:solidFill>
              </a:rPr>
              <a:t>in MAC, </a:t>
            </a:r>
            <a:r>
              <a:rPr lang="de-DE" dirty="0" err="1">
                <a:solidFill>
                  <a:srgbClr val="000000"/>
                </a:solidFill>
              </a:rPr>
              <a:t>partly</a:t>
            </a:r>
            <a:r>
              <a:rPr lang="de-DE" dirty="0">
                <a:solidFill>
                  <a:srgbClr val="000000"/>
                </a:solidFill>
              </a:rPr>
              <a:t> </a:t>
            </a:r>
            <a:r>
              <a:rPr lang="de-DE" dirty="0" err="1">
                <a:solidFill>
                  <a:srgbClr val="000000"/>
                </a:solidFill>
              </a:rPr>
              <a:t>related</a:t>
            </a:r>
            <a:r>
              <a:rPr lang="de-DE" dirty="0">
                <a:solidFill>
                  <a:srgbClr val="000000"/>
                </a:solidFill>
              </a:rPr>
              <a:t> also </a:t>
            </a:r>
            <a:r>
              <a:rPr lang="de-DE" dirty="0" err="1">
                <a:solidFill>
                  <a:srgbClr val="000000"/>
                </a:solidFill>
              </a:rPr>
              <a:t>to</a:t>
            </a:r>
            <a:r>
              <a:rPr lang="de-DE" dirty="0">
                <a:solidFill>
                  <a:srgbClr val="000000"/>
                </a:solidFill>
              </a:rPr>
              <a:t> </a:t>
            </a:r>
            <a:r>
              <a:rPr lang="de-DE" dirty="0" smtClean="0">
                <a:solidFill>
                  <a:srgbClr val="000000"/>
                </a:solidFill>
              </a:rPr>
              <a:t>PHYs</a:t>
            </a:r>
            <a:endParaRPr lang="de-DE" dirty="0">
              <a:solidFill>
                <a:srgbClr val="000000"/>
              </a:solidFill>
            </a:endParaRPr>
          </a:p>
          <a:p>
            <a:pPr marL="1085850" lvl="1" indent="-342900" algn="just">
              <a:buFont typeface="Arial" panose="020B0604020202020204" pitchFamily="34" charset="0"/>
              <a:buChar char="•"/>
              <a:defRPr/>
            </a:pPr>
            <a:r>
              <a:rPr lang="de-DE" dirty="0" err="1" smtClean="0">
                <a:solidFill>
                  <a:srgbClr val="000000"/>
                </a:solidFill>
              </a:rPr>
              <a:t>Worked</a:t>
            </a:r>
            <a:r>
              <a:rPr lang="de-DE" dirty="0" smtClean="0">
                <a:solidFill>
                  <a:srgbClr val="000000"/>
                </a:solidFill>
              </a:rPr>
              <a:t> on TBDs</a:t>
            </a:r>
          </a:p>
          <a:p>
            <a:pPr marL="1085850" lvl="1" indent="-342900" algn="just">
              <a:buFont typeface="Arial" panose="020B0604020202020204" pitchFamily="34" charset="0"/>
              <a:buChar char="•"/>
              <a:defRPr/>
            </a:pPr>
            <a:r>
              <a:rPr lang="de-DE" dirty="0" err="1">
                <a:solidFill>
                  <a:srgbClr val="000000"/>
                </a:solidFill>
              </a:rPr>
              <a:t>Discuss</a:t>
            </a:r>
            <a:r>
              <a:rPr lang="de-DE" dirty="0">
                <a:solidFill>
                  <a:srgbClr val="000000"/>
                </a:solidFill>
              </a:rPr>
              <a:t> CA </a:t>
            </a:r>
            <a:r>
              <a:rPr lang="de-DE" dirty="0" err="1">
                <a:solidFill>
                  <a:srgbClr val="000000"/>
                </a:solidFill>
              </a:rPr>
              <a:t>document</a:t>
            </a:r>
            <a:endParaRPr lang="de-DE" dirty="0">
              <a:solidFill>
                <a:srgbClr val="000000"/>
              </a:solidFill>
            </a:endParaRPr>
          </a:p>
          <a:p>
            <a:pPr marL="342900" indent="-342900" algn="just">
              <a:buFont typeface="Arial" panose="020B0604020202020204" pitchFamily="34" charset="0"/>
              <a:buChar char="•"/>
              <a:defRPr/>
            </a:pPr>
            <a:r>
              <a:rPr lang="de-DE" dirty="0" err="1" smtClean="0">
                <a:solidFill>
                  <a:srgbClr val="000000"/>
                </a:solidFill>
              </a:rPr>
              <a:t>Prepare</a:t>
            </a:r>
            <a:r>
              <a:rPr lang="de-DE" dirty="0" smtClean="0">
                <a:solidFill>
                  <a:srgbClr val="000000"/>
                </a:solidFill>
              </a:rPr>
              <a:t> </a:t>
            </a:r>
            <a:r>
              <a:rPr lang="de-DE" dirty="0" err="1" smtClean="0">
                <a:solidFill>
                  <a:srgbClr val="000000"/>
                </a:solidFill>
              </a:rPr>
              <a:t>new</a:t>
            </a:r>
            <a:r>
              <a:rPr lang="de-DE" dirty="0" smtClean="0">
                <a:solidFill>
                  <a:srgbClr val="000000"/>
                </a:solidFill>
              </a:rPr>
              <a:t> </a:t>
            </a:r>
            <a:r>
              <a:rPr lang="de-DE" dirty="0" err="1" smtClean="0">
                <a:solidFill>
                  <a:srgbClr val="000000"/>
                </a:solidFill>
              </a:rPr>
              <a:t>draft</a:t>
            </a:r>
            <a:r>
              <a:rPr lang="de-DE" dirty="0" smtClean="0">
                <a:solidFill>
                  <a:srgbClr val="000000"/>
                </a:solidFill>
              </a:rPr>
              <a:t> </a:t>
            </a:r>
            <a:r>
              <a:rPr lang="de-DE" dirty="0" err="1" smtClean="0">
                <a:solidFill>
                  <a:srgbClr val="000000"/>
                </a:solidFill>
              </a:rPr>
              <a:t>coming</a:t>
            </a:r>
            <a:r>
              <a:rPr lang="de-DE" dirty="0" smtClean="0">
                <a:solidFill>
                  <a:srgbClr val="000000"/>
                </a:solidFill>
              </a:rPr>
              <a:t> out </a:t>
            </a:r>
            <a:r>
              <a:rPr lang="de-DE" dirty="0" err="1" smtClean="0">
                <a:solidFill>
                  <a:srgbClr val="000000"/>
                </a:solidFill>
              </a:rPr>
              <a:t>of</a:t>
            </a:r>
            <a:r>
              <a:rPr lang="de-DE" dirty="0" smtClean="0">
                <a:solidFill>
                  <a:srgbClr val="000000"/>
                </a:solidFill>
              </a:rPr>
              <a:t> </a:t>
            </a:r>
            <a:r>
              <a:rPr lang="de-DE" dirty="0" err="1" smtClean="0">
                <a:solidFill>
                  <a:srgbClr val="000000"/>
                </a:solidFill>
              </a:rPr>
              <a:t>the</a:t>
            </a:r>
            <a:r>
              <a:rPr lang="de-DE" dirty="0" smtClean="0">
                <a:solidFill>
                  <a:srgbClr val="000000"/>
                </a:solidFill>
              </a:rPr>
              <a:t> </a:t>
            </a:r>
            <a:r>
              <a:rPr lang="de-DE" dirty="0" err="1" smtClean="0">
                <a:solidFill>
                  <a:srgbClr val="000000"/>
                </a:solidFill>
              </a:rPr>
              <a:t>meeting</a:t>
            </a:r>
            <a:r>
              <a:rPr lang="de-DE" dirty="0" smtClean="0">
                <a:solidFill>
                  <a:srgbClr val="000000"/>
                </a:solidFill>
              </a:rPr>
              <a:t> </a:t>
            </a:r>
          </a:p>
          <a:p>
            <a:pPr marL="342900" indent="-342900" algn="just">
              <a:buFont typeface="Arial" panose="020B0604020202020204" pitchFamily="34" charset="0"/>
              <a:buChar char="•"/>
              <a:defRPr/>
            </a:pPr>
            <a:r>
              <a:rPr lang="de-DE" dirty="0" smtClean="0">
                <a:solidFill>
                  <a:srgbClr val="000000"/>
                </a:solidFill>
              </a:rPr>
              <a:t>Send </a:t>
            </a:r>
            <a:r>
              <a:rPr lang="de-DE" dirty="0" err="1" smtClean="0">
                <a:solidFill>
                  <a:srgbClr val="000000"/>
                </a:solidFill>
              </a:rPr>
              <a:t>it</a:t>
            </a:r>
            <a:r>
              <a:rPr lang="de-DE" dirty="0" smtClean="0">
                <a:solidFill>
                  <a:srgbClr val="000000"/>
                </a:solidFill>
              </a:rPr>
              <a:t> </a:t>
            </a:r>
            <a:r>
              <a:rPr lang="de-DE" dirty="0" err="1" smtClean="0">
                <a:solidFill>
                  <a:srgbClr val="000000"/>
                </a:solidFill>
              </a:rPr>
              <a:t>for</a:t>
            </a:r>
            <a:r>
              <a:rPr lang="de-DE" dirty="0" smtClean="0">
                <a:solidFill>
                  <a:srgbClr val="000000"/>
                </a:solidFill>
              </a:rPr>
              <a:t> informal </a:t>
            </a:r>
            <a:r>
              <a:rPr lang="de-DE" dirty="0" err="1" smtClean="0">
                <a:solidFill>
                  <a:srgbClr val="000000"/>
                </a:solidFill>
              </a:rPr>
              <a:t>circulation</a:t>
            </a:r>
            <a:r>
              <a:rPr lang="de-DE" dirty="0" smtClean="0">
                <a:solidFill>
                  <a:srgbClr val="000000"/>
                </a:solidFill>
              </a:rPr>
              <a:t> WG15 Technical Editor</a:t>
            </a:r>
            <a:endParaRPr lang="de-DE" dirty="0">
              <a:solidFill>
                <a:srgbClr val="000000"/>
              </a:solidFill>
            </a:endParaRPr>
          </a:p>
          <a:p>
            <a:pPr marL="342900" indent="-342900" algn="just">
              <a:spcBef>
                <a:spcPts val="0"/>
              </a:spcBef>
              <a:spcAft>
                <a:spcPts val="300"/>
              </a:spcAft>
              <a:defRPr/>
            </a:pPr>
            <a:endParaRPr lang="en-GB" altLang="en-US" sz="1800" dirty="0" smtClean="0">
              <a:solidFill>
                <a:srgbClr val="000000"/>
              </a:solidFill>
            </a:endParaRPr>
          </a:p>
          <a:p>
            <a:pPr algn="just">
              <a:spcBef>
                <a:spcPts val="0"/>
              </a:spcBef>
              <a:spcAft>
                <a:spcPts val="300"/>
              </a:spcAft>
              <a:buFontTx/>
              <a:buNone/>
              <a:defRPr/>
            </a:pPr>
            <a:endParaRPr lang="en-GB" altLang="en-US" sz="1800" dirty="0" smtClean="0">
              <a:solidFill>
                <a:srgbClr val="000000"/>
              </a:solidFill>
            </a:endParaRPr>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solidFill>
                  <a:srgbClr val="000000"/>
                </a:solidFill>
              </a:rPr>
              <a:t>Slide </a:t>
            </a:r>
            <a:fld id="{CE92B1CF-42C3-4957-B9D9-3C50DCFDE095}" type="slidenum">
              <a:rPr lang="en-US" altLang="en-US" sz="1200" b="0" smtClean="0">
                <a:solidFill>
                  <a:srgbClr val="000000"/>
                </a:solidFill>
              </a:rPr>
              <a:pPr>
                <a:spcBef>
                  <a:spcPct val="0"/>
                </a:spcBef>
                <a:buFontTx/>
                <a:buNone/>
              </a:pPr>
              <a:t>44</a:t>
            </a:fld>
            <a:endParaRPr lang="en-US" altLang="en-US" sz="1200" b="0" smtClean="0">
              <a:solidFill>
                <a:srgbClr val="000000"/>
              </a:solidFill>
            </a:endParaRPr>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rgbClr val="000000"/>
                </a:solidFill>
              </a:rPr>
              <a:t>TG13 activities this 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solidFill>
                  <a:srgbClr val="000000"/>
                </a:solidFill>
              </a:rPr>
              <a:t>Volker Jungnickel (Fraunhofer HHI)</a:t>
            </a: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solidFill>
                  <a:srgbClr val="000000"/>
                </a:solidFill>
              </a:rPr>
              <a:t>July 2019</a:t>
            </a:r>
          </a:p>
        </p:txBody>
      </p:sp>
    </p:spTree>
    <p:extLst>
      <p:ext uri="{BB962C8B-B14F-4D97-AF65-F5344CB8AC3E}">
        <p14:creationId xmlns:p14="http://schemas.microsoft.com/office/powerpoint/2010/main" val="193257174"/>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solidFill>
                  <a:srgbClr val="000000"/>
                </a:solidFill>
              </a:rPr>
              <a:t>Slide </a:t>
            </a:r>
            <a:fld id="{24D25468-B7C5-44CB-8F34-DA9B54F62192}" type="slidenum">
              <a:rPr lang="en-US" altLang="en-US" sz="1200" b="0" smtClean="0">
                <a:solidFill>
                  <a:srgbClr val="000000"/>
                </a:solidFill>
              </a:rPr>
              <a:pPr>
                <a:spcBef>
                  <a:spcPct val="0"/>
                </a:spcBef>
                <a:buFontTx/>
                <a:buNone/>
              </a:pPr>
              <a:t>45</a:t>
            </a:fld>
            <a:endParaRPr lang="en-US" altLang="en-US" sz="1200" b="0" smtClean="0">
              <a:solidFill>
                <a:srgbClr val="000000"/>
              </a:solidFill>
            </a:endParaRPr>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solidFill>
                  <a:srgbClr val="000000"/>
                </a:solidFill>
              </a:rPr>
              <a:t>TG13 Motion </a:t>
            </a:r>
            <a:r>
              <a:rPr lang="en-US" altLang="en-US" sz="3600" dirty="0" smtClean="0">
                <a:solidFill>
                  <a:srgbClr val="000000"/>
                </a:solidFill>
              </a:rPr>
              <a:t>#53</a:t>
            </a:r>
            <a:endParaRPr lang="en-US" altLang="en-US" dirty="0">
              <a:solidFill>
                <a:srgbClr val="000000"/>
              </a:solidFill>
            </a:endParaRPr>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solidFill>
                  <a:srgbClr val="000000"/>
                </a:solidFill>
              </a:rPr>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olidFill>
                  <a:srgbClr val="000000"/>
                </a:solidFill>
                <a:sym typeface="Wingdings" panose="05000000000000000000" pitchFamily="2" charset="2"/>
              </a:rPr>
              <a:t>Include the resolution of comments against TG13 draft 5.0 as contained </a:t>
            </a:r>
            <a:r>
              <a:rPr lang="en-US" altLang="en-US" dirty="0" smtClean="0">
                <a:solidFill>
                  <a:srgbClr val="000000"/>
                </a:solidFill>
              </a:rPr>
              <a:t>in </a:t>
            </a:r>
            <a:r>
              <a:rPr lang="en-US" altLang="en-US" dirty="0">
                <a:solidFill>
                  <a:srgbClr val="000000"/>
                </a:solidFill>
              </a:rPr>
              <a:t>doc. </a:t>
            </a:r>
            <a:r>
              <a:rPr lang="en-US" altLang="en-US" dirty="0" smtClean="0">
                <a:solidFill>
                  <a:srgbClr val="000000"/>
                </a:solidFill>
              </a:rPr>
              <a:t>15-19/0323r0 into the new TG13 draft D6.0. The Technical Editor is granted the right to correct the section numbering and make editorial changes.</a:t>
            </a:r>
            <a:endParaRPr lang="en-GB" altLang="en-US" dirty="0" smtClean="0">
              <a:solidFill>
                <a:srgbClr val="000000"/>
              </a:solidFill>
              <a:sym typeface="Wingdings" panose="05000000000000000000" pitchFamily="2" charset="2"/>
            </a:endParaRPr>
          </a:p>
          <a:p>
            <a:pPr algn="just">
              <a:buFontTx/>
              <a:buNone/>
            </a:pPr>
            <a:endParaRPr lang="en-GB" altLang="en-US" dirty="0" smtClean="0">
              <a:solidFill>
                <a:srgbClr val="000000"/>
              </a:solidFill>
              <a:sym typeface="Wingdings" panose="05000000000000000000" pitchFamily="2" charset="2"/>
            </a:endParaRPr>
          </a:p>
          <a:p>
            <a:pPr algn="just">
              <a:buFontTx/>
              <a:buNone/>
            </a:pPr>
            <a:r>
              <a:rPr lang="en-GB" altLang="en-US" dirty="0" smtClean="0">
                <a:solidFill>
                  <a:srgbClr val="000000"/>
                </a:solidFill>
                <a:sym typeface="Wingdings" panose="05000000000000000000" pitchFamily="2" charset="2"/>
              </a:rPr>
              <a:t>Moved by  	Nikola	</a:t>
            </a:r>
            <a:endParaRPr lang="en-GB" altLang="en-US" dirty="0">
              <a:solidFill>
                <a:srgbClr val="000000"/>
              </a:solidFill>
              <a:sym typeface="Wingdings" panose="05000000000000000000" pitchFamily="2" charset="2"/>
            </a:endParaRPr>
          </a:p>
          <a:p>
            <a:pPr algn="just">
              <a:buFontTx/>
              <a:buNone/>
            </a:pPr>
            <a:r>
              <a:rPr lang="en-GB" altLang="en-US" dirty="0" smtClean="0">
                <a:solidFill>
                  <a:srgbClr val="000000"/>
                </a:solidFill>
                <a:sym typeface="Wingdings" panose="05000000000000000000" pitchFamily="2" charset="2"/>
              </a:rPr>
              <a:t>Seconded by	Sang-Kyu</a:t>
            </a:r>
          </a:p>
          <a:p>
            <a:pPr algn="just">
              <a:buFontTx/>
              <a:buNone/>
            </a:pPr>
            <a:endParaRPr lang="en-GB" altLang="en-US" dirty="0">
              <a:solidFill>
                <a:srgbClr val="000000"/>
              </a:solidFill>
              <a:sym typeface="Wingdings" panose="05000000000000000000" pitchFamily="2" charset="2"/>
            </a:endParaRPr>
          </a:p>
          <a:p>
            <a:pPr algn="just">
              <a:buFontTx/>
              <a:buNone/>
            </a:pPr>
            <a:r>
              <a:rPr lang="en-GB" altLang="en-US" dirty="0" smtClean="0">
                <a:solidFill>
                  <a:srgbClr val="000000"/>
                </a:solidFill>
                <a:sym typeface="Wingdings" panose="05000000000000000000" pitchFamily="2" charset="2"/>
              </a:rPr>
              <a:t>Y / N / A = 4 / 0 / 0 		</a:t>
            </a:r>
          </a:p>
          <a:p>
            <a:pPr algn="just">
              <a:buFontTx/>
              <a:buNone/>
            </a:pPr>
            <a:r>
              <a:rPr lang="en-GB" altLang="en-US" dirty="0" smtClean="0">
                <a:solidFill>
                  <a:srgbClr val="000000"/>
                </a:solidFill>
                <a:sym typeface="Wingdings" panose="05000000000000000000" pitchFamily="2" charset="2"/>
              </a:rPr>
              <a:t>Motion passed.</a:t>
            </a:r>
          </a:p>
          <a:p>
            <a:pPr algn="just">
              <a:buFontTx/>
              <a:buNone/>
            </a:pPr>
            <a:endParaRPr lang="en-GB" altLang="en-US" dirty="0">
              <a:solidFill>
                <a:srgbClr val="000000"/>
              </a:solidFill>
              <a:sym typeface="Wingdings" panose="05000000000000000000" pitchFamily="2" charset="2"/>
            </a:endParaRP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solidFill>
                  <a:srgbClr val="000000"/>
                </a:solidFill>
              </a:rPr>
              <a:t>July 2019</a:t>
            </a:r>
          </a:p>
        </p:txBody>
      </p:sp>
    </p:spTree>
    <p:extLst>
      <p:ext uri="{BB962C8B-B14F-4D97-AF65-F5344CB8AC3E}">
        <p14:creationId xmlns:p14="http://schemas.microsoft.com/office/powerpoint/2010/main" val="405958224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solidFill>
                  <a:srgbClr val="000000"/>
                </a:solidFill>
              </a:rPr>
              <a:t>Slide </a:t>
            </a:r>
            <a:fld id="{9999C766-B60C-439F-BD7C-2495863852CF}" type="slidenum">
              <a:rPr lang="en-US" altLang="en-US" sz="1200" b="0" smtClean="0">
                <a:solidFill>
                  <a:srgbClr val="000000"/>
                </a:solidFill>
              </a:rPr>
              <a:pPr>
                <a:spcBef>
                  <a:spcPct val="0"/>
                </a:spcBef>
                <a:buFontTx/>
                <a:buNone/>
              </a:pPr>
              <a:t>46</a:t>
            </a:fld>
            <a:endParaRPr lang="en-US" altLang="en-US" sz="1200" b="0" smtClean="0">
              <a:solidFill>
                <a:srgbClr val="000000"/>
              </a:solidFill>
            </a:endParaRPr>
          </a:p>
        </p:txBody>
      </p:sp>
      <p:sp>
        <p:nvSpPr>
          <p:cNvPr id="5837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solidFill>
                  <a:srgbClr val="000000"/>
                </a:solidFill>
              </a:rPr>
              <a:t>TG13 Plans until September</a:t>
            </a:r>
            <a:endParaRPr lang="en-US" altLang="en-US" dirty="0">
              <a:solidFill>
                <a:srgbClr val="000000"/>
              </a:solidFill>
            </a:endParaRPr>
          </a:p>
        </p:txBody>
      </p:sp>
      <p:sp>
        <p:nvSpPr>
          <p:cNvPr id="583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solidFill>
                  <a:srgbClr val="000000"/>
                </a:solidFill>
              </a:rPr>
              <a:t>Volker Jungnickel (Fraunhofer HHI)</a:t>
            </a:r>
          </a:p>
        </p:txBody>
      </p:sp>
      <p:sp>
        <p:nvSpPr>
          <p:cNvPr id="8" name="Rectangle 3"/>
          <p:cNvSpPr txBox="1">
            <a:spLocks noChangeArrowheads="1"/>
          </p:cNvSpPr>
          <p:nvPr/>
        </p:nvSpPr>
        <p:spPr bwMode="auto">
          <a:xfrm>
            <a:off x="762000" y="1905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630238" indent="-630238"/>
            <a:r>
              <a:rPr lang="de-DE" b="0" dirty="0" smtClean="0">
                <a:solidFill>
                  <a:srgbClr val="000000"/>
                </a:solidFill>
              </a:rPr>
              <a:t>  	Create </a:t>
            </a:r>
            <a:r>
              <a:rPr lang="de-DE" b="0" dirty="0" err="1">
                <a:solidFill>
                  <a:srgbClr val="000000"/>
                </a:solidFill>
              </a:rPr>
              <a:t>new</a:t>
            </a:r>
            <a:r>
              <a:rPr lang="de-DE" b="0" dirty="0">
                <a:solidFill>
                  <a:srgbClr val="000000"/>
                </a:solidFill>
              </a:rPr>
              <a:t> </a:t>
            </a:r>
            <a:r>
              <a:rPr lang="de-DE" b="0" dirty="0" err="1">
                <a:solidFill>
                  <a:srgbClr val="000000"/>
                </a:solidFill>
              </a:rPr>
              <a:t>draft</a:t>
            </a:r>
            <a:r>
              <a:rPr lang="de-DE" b="0" dirty="0">
                <a:solidFill>
                  <a:srgbClr val="000000"/>
                </a:solidFill>
              </a:rPr>
              <a:t> D6.0 </a:t>
            </a:r>
            <a:r>
              <a:rPr lang="de-DE" b="0" dirty="0" err="1">
                <a:solidFill>
                  <a:srgbClr val="000000"/>
                </a:solidFill>
              </a:rPr>
              <a:t>and</a:t>
            </a:r>
            <a:r>
              <a:rPr lang="de-DE" b="0" dirty="0">
                <a:solidFill>
                  <a:srgbClr val="000000"/>
                </a:solidFill>
              </a:rPr>
              <a:t> send </a:t>
            </a:r>
            <a:r>
              <a:rPr lang="de-DE" b="0" dirty="0" err="1">
                <a:solidFill>
                  <a:srgbClr val="000000"/>
                </a:solidFill>
              </a:rPr>
              <a:t>it</a:t>
            </a:r>
            <a:r>
              <a:rPr lang="de-DE" b="0" dirty="0">
                <a:solidFill>
                  <a:srgbClr val="000000"/>
                </a:solidFill>
              </a:rPr>
              <a:t> </a:t>
            </a:r>
            <a:r>
              <a:rPr lang="de-DE" b="0" dirty="0" err="1">
                <a:solidFill>
                  <a:srgbClr val="000000"/>
                </a:solidFill>
              </a:rPr>
              <a:t>for</a:t>
            </a:r>
            <a:r>
              <a:rPr lang="de-DE" b="0" dirty="0">
                <a:solidFill>
                  <a:srgbClr val="000000"/>
                </a:solidFill>
              </a:rPr>
              <a:t> informal </a:t>
            </a:r>
            <a:r>
              <a:rPr lang="de-DE" b="0" dirty="0" err="1">
                <a:solidFill>
                  <a:srgbClr val="000000"/>
                </a:solidFill>
              </a:rPr>
              <a:t>review</a:t>
            </a:r>
            <a:r>
              <a:rPr lang="de-DE" b="0" dirty="0">
                <a:solidFill>
                  <a:srgbClr val="000000"/>
                </a:solidFill>
              </a:rPr>
              <a:t>  </a:t>
            </a:r>
            <a:r>
              <a:rPr lang="de-DE" b="0" dirty="0" smtClean="0">
                <a:solidFill>
                  <a:srgbClr val="000000"/>
                </a:solidFill>
              </a:rPr>
              <a:t>	</a:t>
            </a:r>
            <a:r>
              <a:rPr lang="de-DE" b="0" dirty="0" err="1" smtClean="0">
                <a:solidFill>
                  <a:srgbClr val="000000"/>
                </a:solidFill>
              </a:rPr>
              <a:t>by</a:t>
            </a:r>
            <a:r>
              <a:rPr lang="de-DE" b="0" dirty="0" smtClean="0">
                <a:solidFill>
                  <a:srgbClr val="000000"/>
                </a:solidFill>
              </a:rPr>
              <a:t> </a:t>
            </a:r>
            <a:r>
              <a:rPr lang="de-DE" b="0" dirty="0">
                <a:solidFill>
                  <a:srgbClr val="000000"/>
                </a:solidFill>
              </a:rPr>
              <a:t>TG13 </a:t>
            </a:r>
            <a:r>
              <a:rPr lang="de-DE" b="0" dirty="0" err="1">
                <a:solidFill>
                  <a:srgbClr val="000000"/>
                </a:solidFill>
              </a:rPr>
              <a:t>and</a:t>
            </a:r>
            <a:r>
              <a:rPr lang="de-DE" b="0" dirty="0">
                <a:solidFill>
                  <a:srgbClr val="000000"/>
                </a:solidFill>
              </a:rPr>
              <a:t> </a:t>
            </a:r>
            <a:r>
              <a:rPr lang="de-DE" b="0" dirty="0" err="1" smtClean="0">
                <a:solidFill>
                  <a:srgbClr val="000000"/>
                </a:solidFill>
              </a:rPr>
              <a:t>to</a:t>
            </a:r>
            <a:r>
              <a:rPr lang="de-DE" b="0" dirty="0" smtClean="0">
                <a:solidFill>
                  <a:srgbClr val="000000"/>
                </a:solidFill>
              </a:rPr>
              <a:t> </a:t>
            </a:r>
            <a:r>
              <a:rPr lang="de-DE" b="0" dirty="0" err="1" smtClean="0">
                <a:solidFill>
                  <a:srgbClr val="000000"/>
                </a:solidFill>
              </a:rPr>
              <a:t>the</a:t>
            </a:r>
            <a:r>
              <a:rPr lang="de-DE" b="0" dirty="0" smtClean="0">
                <a:solidFill>
                  <a:srgbClr val="000000"/>
                </a:solidFill>
              </a:rPr>
              <a:t> WG Technical Editor (James </a:t>
            </a:r>
            <a:r>
              <a:rPr lang="de-DE" b="0" dirty="0" err="1" smtClean="0">
                <a:solidFill>
                  <a:srgbClr val="000000"/>
                </a:solidFill>
              </a:rPr>
              <a:t>Gilb</a:t>
            </a:r>
            <a:r>
              <a:rPr lang="de-DE" b="0" dirty="0" smtClean="0">
                <a:solidFill>
                  <a:srgbClr val="000000"/>
                </a:solidFill>
              </a:rPr>
              <a:t>)</a:t>
            </a:r>
          </a:p>
          <a:p>
            <a:r>
              <a:rPr lang="de-DE" b="0" dirty="0" smtClean="0">
                <a:solidFill>
                  <a:srgbClr val="000000"/>
                </a:solidFill>
              </a:rPr>
              <a:t> 	</a:t>
            </a:r>
            <a:r>
              <a:rPr lang="de-DE" b="0" dirty="0" err="1" smtClean="0">
                <a:solidFill>
                  <a:srgbClr val="000000"/>
                </a:solidFill>
              </a:rPr>
              <a:t>Continue</a:t>
            </a:r>
            <a:r>
              <a:rPr lang="de-DE" b="0" dirty="0" smtClean="0">
                <a:solidFill>
                  <a:srgbClr val="000000"/>
                </a:solidFill>
              </a:rPr>
              <a:t> </a:t>
            </a:r>
            <a:r>
              <a:rPr lang="de-DE" b="0" dirty="0" err="1">
                <a:solidFill>
                  <a:srgbClr val="000000"/>
                </a:solidFill>
              </a:rPr>
              <a:t>working</a:t>
            </a:r>
            <a:r>
              <a:rPr lang="de-DE" b="0" dirty="0">
                <a:solidFill>
                  <a:srgbClr val="000000"/>
                </a:solidFill>
              </a:rPr>
              <a:t> on </a:t>
            </a:r>
            <a:r>
              <a:rPr lang="de-DE" b="0" dirty="0" smtClean="0">
                <a:solidFill>
                  <a:srgbClr val="000000"/>
                </a:solidFill>
              </a:rPr>
              <a:t>TBDs, </a:t>
            </a:r>
            <a:r>
              <a:rPr lang="de-DE" b="0" dirty="0" err="1" smtClean="0">
                <a:solidFill>
                  <a:srgbClr val="000000"/>
                </a:solidFill>
              </a:rPr>
              <a:t>create</a:t>
            </a:r>
            <a:r>
              <a:rPr lang="de-DE" b="0" dirty="0" smtClean="0">
                <a:solidFill>
                  <a:srgbClr val="000000"/>
                </a:solidFill>
              </a:rPr>
              <a:t> </a:t>
            </a:r>
            <a:r>
              <a:rPr lang="de-DE" b="0" dirty="0" err="1" smtClean="0">
                <a:solidFill>
                  <a:srgbClr val="000000"/>
                </a:solidFill>
              </a:rPr>
              <a:t>new</a:t>
            </a:r>
            <a:r>
              <a:rPr lang="de-DE" b="0" dirty="0" smtClean="0">
                <a:solidFill>
                  <a:srgbClr val="000000"/>
                </a:solidFill>
              </a:rPr>
              <a:t> </a:t>
            </a:r>
            <a:r>
              <a:rPr lang="de-DE" b="0" dirty="0" err="1" smtClean="0">
                <a:solidFill>
                  <a:srgbClr val="000000"/>
                </a:solidFill>
              </a:rPr>
              <a:t>text</a:t>
            </a:r>
            <a:r>
              <a:rPr lang="de-DE" b="0" dirty="0" smtClean="0">
                <a:solidFill>
                  <a:srgbClr val="000000"/>
                </a:solidFill>
              </a:rPr>
              <a:t> </a:t>
            </a:r>
            <a:r>
              <a:rPr lang="de-DE" b="0" dirty="0" err="1" smtClean="0">
                <a:solidFill>
                  <a:srgbClr val="000000"/>
                </a:solidFill>
              </a:rPr>
              <a:t>blocks</a:t>
            </a:r>
            <a:endParaRPr lang="de-DE" sz="1400" b="0" dirty="0">
              <a:solidFill>
                <a:srgbClr val="000000"/>
              </a:solidFill>
            </a:endParaRPr>
          </a:p>
          <a:p>
            <a:pPr algn="just">
              <a:buFontTx/>
              <a:buNone/>
              <a:defRPr/>
            </a:pPr>
            <a:endParaRPr lang="en-GB" altLang="en-US" sz="2000" dirty="0" smtClean="0">
              <a:solidFill>
                <a:srgbClr val="000000"/>
              </a:solidFill>
            </a:endParaRPr>
          </a:p>
          <a:p>
            <a:pPr algn="just">
              <a:buFontTx/>
              <a:buNone/>
              <a:defRPr/>
            </a:pPr>
            <a:endParaRPr lang="en-GB" altLang="en-US" dirty="0" smtClean="0">
              <a:solidFill>
                <a:srgbClr val="000000"/>
              </a:solidFill>
            </a:endParaRP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solidFill>
                  <a:srgbClr val="000000"/>
                </a:solidFill>
              </a:rPr>
              <a:t>July 2019</a:t>
            </a:r>
          </a:p>
        </p:txBody>
      </p:sp>
    </p:spTree>
    <p:extLst>
      <p:ext uri="{BB962C8B-B14F-4D97-AF65-F5344CB8AC3E}">
        <p14:creationId xmlns:p14="http://schemas.microsoft.com/office/powerpoint/2010/main" val="67684886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solidFill>
                  <a:srgbClr val="000000"/>
                </a:solidFill>
              </a:rPr>
              <a:t>Slide </a:t>
            </a:r>
            <a:fld id="{9999C766-B60C-439F-BD7C-2495863852CF}" type="slidenum">
              <a:rPr lang="en-US" altLang="en-US" sz="1200" b="0" smtClean="0">
                <a:solidFill>
                  <a:srgbClr val="000000"/>
                </a:solidFill>
              </a:rPr>
              <a:pPr>
                <a:spcBef>
                  <a:spcPct val="0"/>
                </a:spcBef>
                <a:buFontTx/>
                <a:buNone/>
              </a:pPr>
              <a:t>47</a:t>
            </a:fld>
            <a:endParaRPr lang="en-US" altLang="en-US" sz="1200" b="0" smtClean="0">
              <a:solidFill>
                <a:srgbClr val="000000"/>
              </a:solidFill>
            </a:endParaRPr>
          </a:p>
        </p:txBody>
      </p:sp>
      <p:sp>
        <p:nvSpPr>
          <p:cNvPr id="5837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solidFill>
                  <a:srgbClr val="000000"/>
                </a:solidFill>
              </a:rPr>
              <a:t>TG13 Motion </a:t>
            </a:r>
            <a:r>
              <a:rPr lang="en-US" altLang="en-US" sz="3600" dirty="0" smtClean="0">
                <a:solidFill>
                  <a:srgbClr val="000000"/>
                </a:solidFill>
              </a:rPr>
              <a:t>#54</a:t>
            </a:r>
            <a:endParaRPr lang="en-US" altLang="en-US" dirty="0">
              <a:solidFill>
                <a:srgbClr val="000000"/>
              </a:solidFill>
            </a:endParaRPr>
          </a:p>
        </p:txBody>
      </p:sp>
      <p:sp>
        <p:nvSpPr>
          <p:cNvPr id="583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solidFill>
                  <a:srgbClr val="000000"/>
                </a:solidFill>
              </a:rPr>
              <a:t>Volker Jungnickel (Fraunhofer HHI)</a:t>
            </a:r>
          </a:p>
        </p:txBody>
      </p:sp>
      <p:sp>
        <p:nvSpPr>
          <p:cNvPr id="8" name="Rectangle 3"/>
          <p:cNvSpPr txBox="1">
            <a:spLocks noChangeArrowheads="1"/>
          </p:cNvSpPr>
          <p:nvPr/>
        </p:nvSpPr>
        <p:spPr bwMode="auto">
          <a:xfrm>
            <a:off x="762000" y="1905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lgn="just">
              <a:buFontTx/>
              <a:buNone/>
              <a:defRPr/>
            </a:pPr>
            <a:r>
              <a:rPr lang="en-GB" altLang="en-US" dirty="0" smtClean="0">
                <a:solidFill>
                  <a:srgbClr val="000000"/>
                </a:solidFill>
              </a:rPr>
              <a:t>TG13 </a:t>
            </a:r>
            <a:r>
              <a:rPr lang="en-GB" altLang="en-US" dirty="0" err="1" smtClean="0">
                <a:solidFill>
                  <a:srgbClr val="000000"/>
                </a:solidFill>
              </a:rPr>
              <a:t>Telcos</a:t>
            </a:r>
            <a:r>
              <a:rPr lang="en-GB" altLang="en-US" dirty="0" smtClean="0">
                <a:solidFill>
                  <a:srgbClr val="000000"/>
                </a:solidFill>
              </a:rPr>
              <a:t> are scheduled on</a:t>
            </a:r>
          </a:p>
          <a:p>
            <a:pPr marL="808038" lvl="1" indent="-268288" algn="just">
              <a:buFont typeface="Arial" panose="020B0604020202020204" pitchFamily="34" charset="0"/>
              <a:buChar char="•"/>
              <a:defRPr/>
            </a:pPr>
            <a:r>
              <a:rPr lang="en-GB" altLang="en-US" sz="2400" dirty="0" smtClean="0">
                <a:solidFill>
                  <a:srgbClr val="000000"/>
                </a:solidFill>
              </a:rPr>
              <a:t>July 30 	 	10:00-11:00 EST on TBD</a:t>
            </a:r>
          </a:p>
          <a:p>
            <a:pPr marL="808038" lvl="1" indent="-268288" algn="just">
              <a:buFont typeface="Arial" panose="020B0604020202020204" pitchFamily="34" charset="0"/>
              <a:buChar char="•"/>
              <a:defRPr/>
            </a:pPr>
            <a:r>
              <a:rPr lang="en-GB" altLang="en-US" sz="2400" dirty="0" smtClean="0">
                <a:solidFill>
                  <a:srgbClr val="000000"/>
                </a:solidFill>
              </a:rPr>
              <a:t>August 13</a:t>
            </a:r>
            <a:r>
              <a:rPr lang="en-GB" altLang="en-US" sz="2400" dirty="0">
                <a:solidFill>
                  <a:srgbClr val="000000"/>
                </a:solidFill>
              </a:rPr>
              <a:t>	</a:t>
            </a:r>
            <a:r>
              <a:rPr lang="en-GB" altLang="en-US" sz="2400" dirty="0" smtClean="0">
                <a:solidFill>
                  <a:srgbClr val="000000"/>
                </a:solidFill>
              </a:rPr>
              <a:t>10:00-11:00 </a:t>
            </a:r>
            <a:r>
              <a:rPr lang="en-GB" altLang="en-US" sz="2400" dirty="0">
                <a:solidFill>
                  <a:srgbClr val="000000"/>
                </a:solidFill>
              </a:rPr>
              <a:t>EST on </a:t>
            </a:r>
            <a:r>
              <a:rPr lang="en-GB" altLang="en-US" sz="2400" dirty="0" smtClean="0">
                <a:solidFill>
                  <a:srgbClr val="000000"/>
                </a:solidFill>
              </a:rPr>
              <a:t>TBD</a:t>
            </a:r>
            <a:endParaRPr lang="en-GB" altLang="en-US" sz="2400" dirty="0">
              <a:solidFill>
                <a:srgbClr val="000000"/>
              </a:solidFill>
            </a:endParaRPr>
          </a:p>
          <a:p>
            <a:pPr marL="808038" lvl="1" indent="-268288" algn="just">
              <a:buFont typeface="Arial" panose="020B0604020202020204" pitchFamily="34" charset="0"/>
              <a:buChar char="•"/>
              <a:defRPr/>
            </a:pPr>
            <a:r>
              <a:rPr lang="en-GB" altLang="en-US" sz="2400" dirty="0" smtClean="0">
                <a:solidFill>
                  <a:srgbClr val="000000"/>
                </a:solidFill>
              </a:rPr>
              <a:t>August 27</a:t>
            </a:r>
            <a:r>
              <a:rPr lang="en-GB" altLang="en-US" sz="2400" dirty="0">
                <a:solidFill>
                  <a:srgbClr val="000000"/>
                </a:solidFill>
              </a:rPr>
              <a:t>	</a:t>
            </a:r>
            <a:r>
              <a:rPr lang="en-GB" altLang="en-US" sz="2400" dirty="0" smtClean="0">
                <a:solidFill>
                  <a:srgbClr val="000000"/>
                </a:solidFill>
              </a:rPr>
              <a:t>10:00-11:00 </a:t>
            </a:r>
            <a:r>
              <a:rPr lang="en-GB" altLang="en-US" sz="2400" dirty="0">
                <a:solidFill>
                  <a:srgbClr val="000000"/>
                </a:solidFill>
              </a:rPr>
              <a:t>EST </a:t>
            </a:r>
            <a:r>
              <a:rPr lang="en-GB" altLang="en-US" sz="2400" dirty="0" smtClean="0">
                <a:solidFill>
                  <a:srgbClr val="000000"/>
                </a:solidFill>
              </a:rPr>
              <a:t>on TBD</a:t>
            </a:r>
          </a:p>
          <a:p>
            <a:pPr marL="808038" lvl="1" indent="-268288" algn="just">
              <a:buFont typeface="Arial" panose="020B0604020202020204" pitchFamily="34" charset="0"/>
              <a:buChar char="•"/>
              <a:defRPr/>
            </a:pPr>
            <a:r>
              <a:rPr lang="en-GB" altLang="en-US" sz="2400" dirty="0" smtClean="0">
                <a:solidFill>
                  <a:srgbClr val="000000"/>
                </a:solidFill>
              </a:rPr>
              <a:t>September 10	10:00-11:00 </a:t>
            </a:r>
            <a:r>
              <a:rPr lang="en-GB" altLang="en-US" sz="2400" dirty="0">
                <a:solidFill>
                  <a:srgbClr val="000000"/>
                </a:solidFill>
              </a:rPr>
              <a:t>EST on </a:t>
            </a:r>
            <a:r>
              <a:rPr lang="en-GB" altLang="en-US" sz="2400" dirty="0" smtClean="0">
                <a:solidFill>
                  <a:srgbClr val="000000"/>
                </a:solidFill>
              </a:rPr>
              <a:t>TBD</a:t>
            </a:r>
          </a:p>
          <a:p>
            <a:pPr algn="just">
              <a:buFontTx/>
              <a:buNone/>
              <a:defRPr/>
            </a:pPr>
            <a:endParaRPr lang="en-GB" altLang="en-US" dirty="0" smtClean="0">
              <a:solidFill>
                <a:srgbClr val="000000"/>
              </a:solidFill>
            </a:endParaRPr>
          </a:p>
          <a:p>
            <a:pPr algn="just">
              <a:buFontTx/>
              <a:buNone/>
              <a:defRPr/>
            </a:pPr>
            <a:r>
              <a:rPr lang="en-GB" altLang="en-US" dirty="0" smtClean="0">
                <a:solidFill>
                  <a:srgbClr val="000000"/>
                </a:solidFill>
              </a:rPr>
              <a:t>Moved by 	Nikola</a:t>
            </a:r>
          </a:p>
          <a:p>
            <a:pPr algn="just">
              <a:buFontTx/>
              <a:buNone/>
              <a:defRPr/>
            </a:pPr>
            <a:r>
              <a:rPr lang="en-GB" altLang="en-US" dirty="0" smtClean="0">
                <a:solidFill>
                  <a:srgbClr val="000000"/>
                </a:solidFill>
              </a:rPr>
              <a:t>Seconded by 	Sang-Kyu</a:t>
            </a:r>
          </a:p>
          <a:p>
            <a:pPr algn="just">
              <a:buFontTx/>
              <a:buNone/>
              <a:defRPr/>
            </a:pPr>
            <a:endParaRPr lang="en-GB" altLang="en-US" dirty="0">
              <a:solidFill>
                <a:srgbClr val="000000"/>
              </a:solidFill>
            </a:endParaRPr>
          </a:p>
          <a:p>
            <a:pPr algn="just">
              <a:buFontTx/>
              <a:buNone/>
              <a:defRPr/>
            </a:pPr>
            <a:r>
              <a:rPr lang="en-GB" altLang="en-US" dirty="0" smtClean="0">
                <a:solidFill>
                  <a:srgbClr val="000000"/>
                </a:solidFill>
              </a:rPr>
              <a:t>Motion passed unanimously.</a:t>
            </a:r>
          </a:p>
          <a:p>
            <a:pPr marL="342900" indent="-342900" algn="just">
              <a:buFont typeface="Arial" panose="020B0604020202020204" pitchFamily="34" charset="0"/>
              <a:buChar char="•"/>
              <a:defRPr/>
            </a:pPr>
            <a:endParaRPr lang="en-GB" altLang="en-US" dirty="0" smtClean="0">
              <a:solidFill>
                <a:srgbClr val="000000"/>
              </a:solidFill>
            </a:endParaRPr>
          </a:p>
          <a:p>
            <a:pPr algn="just">
              <a:buFontTx/>
              <a:buNone/>
              <a:defRPr/>
            </a:pPr>
            <a:endParaRPr lang="en-GB" altLang="en-US" sz="2000" dirty="0" smtClean="0">
              <a:solidFill>
                <a:srgbClr val="000000"/>
              </a:solidFill>
            </a:endParaRPr>
          </a:p>
          <a:p>
            <a:pPr algn="just">
              <a:buFontTx/>
              <a:buNone/>
              <a:defRPr/>
            </a:pPr>
            <a:endParaRPr lang="en-GB" altLang="en-US" dirty="0" smtClean="0">
              <a:solidFill>
                <a:srgbClr val="000000"/>
              </a:solidFill>
            </a:endParaRP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solidFill>
                  <a:srgbClr val="000000"/>
                </a:solidFill>
              </a:rPr>
              <a:t>July 2019</a:t>
            </a:r>
          </a:p>
        </p:txBody>
      </p:sp>
    </p:spTree>
    <p:extLst>
      <p:ext uri="{BB962C8B-B14F-4D97-AF65-F5344CB8AC3E}">
        <p14:creationId xmlns:p14="http://schemas.microsoft.com/office/powerpoint/2010/main" val="181727236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solidFill>
                  <a:srgbClr val="000000"/>
                </a:solidFill>
              </a:rPr>
              <a:t>Slide </a:t>
            </a:r>
            <a:fld id="{9999C766-B60C-439F-BD7C-2495863852CF}" type="slidenum">
              <a:rPr lang="en-US" altLang="en-US" sz="1200" b="0" smtClean="0">
                <a:solidFill>
                  <a:srgbClr val="000000"/>
                </a:solidFill>
              </a:rPr>
              <a:pPr>
                <a:spcBef>
                  <a:spcPct val="0"/>
                </a:spcBef>
                <a:buFontTx/>
                <a:buNone/>
              </a:pPr>
              <a:t>48</a:t>
            </a:fld>
            <a:endParaRPr lang="en-US" altLang="en-US" sz="1200" b="0" smtClean="0">
              <a:solidFill>
                <a:srgbClr val="000000"/>
              </a:solidFill>
            </a:endParaRPr>
          </a:p>
        </p:txBody>
      </p:sp>
      <p:sp>
        <p:nvSpPr>
          <p:cNvPr id="5837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solidFill>
                  <a:srgbClr val="000000"/>
                </a:solidFill>
              </a:rPr>
              <a:t>TG13 Plans for September meeting</a:t>
            </a:r>
            <a:endParaRPr lang="en-US" altLang="en-US" dirty="0">
              <a:solidFill>
                <a:srgbClr val="000000"/>
              </a:solidFill>
            </a:endParaRPr>
          </a:p>
        </p:txBody>
      </p:sp>
      <p:sp>
        <p:nvSpPr>
          <p:cNvPr id="583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solidFill>
                  <a:srgbClr val="000000"/>
                </a:solidFill>
              </a:rPr>
              <a:t>Volker Jungnickel (Fraunhofer HHI)</a:t>
            </a:r>
          </a:p>
        </p:txBody>
      </p:sp>
      <p:sp>
        <p:nvSpPr>
          <p:cNvPr id="8" name="Rectangle 3"/>
          <p:cNvSpPr txBox="1">
            <a:spLocks noChangeArrowheads="1"/>
          </p:cNvSpPr>
          <p:nvPr/>
        </p:nvSpPr>
        <p:spPr bwMode="auto">
          <a:xfrm>
            <a:off x="762000" y="19050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b="0" dirty="0" smtClean="0">
                <a:solidFill>
                  <a:srgbClr val="000000"/>
                </a:solidFill>
              </a:rPr>
              <a:t>6 </a:t>
            </a:r>
            <a:r>
              <a:rPr lang="de-DE" b="0" dirty="0" err="1" smtClean="0">
                <a:solidFill>
                  <a:srgbClr val="000000"/>
                </a:solidFill>
              </a:rPr>
              <a:t>slots</a:t>
            </a:r>
            <a:r>
              <a:rPr lang="de-DE" b="0" dirty="0" smtClean="0">
                <a:solidFill>
                  <a:srgbClr val="000000"/>
                </a:solidFill>
              </a:rPr>
              <a:t> </a:t>
            </a:r>
            <a:r>
              <a:rPr lang="de-DE" b="0" dirty="0" err="1" smtClean="0">
                <a:solidFill>
                  <a:srgbClr val="000000"/>
                </a:solidFill>
              </a:rPr>
              <a:t>requested</a:t>
            </a:r>
            <a:endParaRPr lang="de-DE" b="0" dirty="0" smtClean="0">
              <a:solidFill>
                <a:srgbClr val="000000"/>
              </a:solidFill>
            </a:endParaRPr>
          </a:p>
          <a:p>
            <a:pPr marL="342900" indent="-342900" algn="just">
              <a:buFont typeface="Arial" panose="020B0604020202020204" pitchFamily="34" charset="0"/>
              <a:buChar char="•"/>
              <a:defRPr/>
            </a:pPr>
            <a:r>
              <a:rPr lang="de-DE" b="0" dirty="0" err="1" smtClean="0">
                <a:solidFill>
                  <a:srgbClr val="000000"/>
                </a:solidFill>
              </a:rPr>
              <a:t>Resolve</a:t>
            </a:r>
            <a:r>
              <a:rPr lang="de-DE" b="0" dirty="0" smtClean="0">
                <a:solidFill>
                  <a:srgbClr val="000000"/>
                </a:solidFill>
              </a:rPr>
              <a:t> </a:t>
            </a:r>
            <a:r>
              <a:rPr lang="de-DE" b="0" dirty="0" err="1">
                <a:solidFill>
                  <a:srgbClr val="000000"/>
                </a:solidFill>
              </a:rPr>
              <a:t>comments</a:t>
            </a:r>
            <a:r>
              <a:rPr lang="de-DE" b="0" dirty="0">
                <a:solidFill>
                  <a:srgbClr val="000000"/>
                </a:solidFill>
              </a:rPr>
              <a:t> </a:t>
            </a:r>
            <a:r>
              <a:rPr lang="de-DE" b="0" dirty="0" err="1">
                <a:solidFill>
                  <a:srgbClr val="000000"/>
                </a:solidFill>
              </a:rPr>
              <a:t>from</a:t>
            </a:r>
            <a:r>
              <a:rPr lang="de-DE" b="0" dirty="0">
                <a:solidFill>
                  <a:srgbClr val="000000"/>
                </a:solidFill>
              </a:rPr>
              <a:t> internal </a:t>
            </a:r>
            <a:r>
              <a:rPr lang="de-DE" b="0" dirty="0" err="1">
                <a:solidFill>
                  <a:srgbClr val="000000"/>
                </a:solidFill>
              </a:rPr>
              <a:t>and</a:t>
            </a:r>
            <a:r>
              <a:rPr lang="de-DE" b="0" dirty="0">
                <a:solidFill>
                  <a:srgbClr val="000000"/>
                </a:solidFill>
              </a:rPr>
              <a:t> informal </a:t>
            </a:r>
            <a:r>
              <a:rPr lang="de-DE" b="0" dirty="0" smtClean="0">
                <a:solidFill>
                  <a:srgbClr val="000000"/>
                </a:solidFill>
              </a:rPr>
              <a:t>WG </a:t>
            </a:r>
            <a:r>
              <a:rPr lang="de-DE" b="0" dirty="0" err="1" smtClean="0">
                <a:solidFill>
                  <a:srgbClr val="000000"/>
                </a:solidFill>
              </a:rPr>
              <a:t>review</a:t>
            </a:r>
            <a:endParaRPr lang="de-DE" b="0" dirty="0" smtClean="0">
              <a:solidFill>
                <a:srgbClr val="000000"/>
              </a:solidFill>
            </a:endParaRPr>
          </a:p>
          <a:p>
            <a:pPr marL="342900" indent="-342900" algn="just">
              <a:buFont typeface="Arial" panose="020B0604020202020204" pitchFamily="34" charset="0"/>
              <a:buChar char="•"/>
              <a:defRPr/>
            </a:pPr>
            <a:r>
              <a:rPr lang="de-DE" b="0" dirty="0" smtClean="0">
                <a:solidFill>
                  <a:srgbClr val="000000"/>
                </a:solidFill>
              </a:rPr>
              <a:t>Create </a:t>
            </a:r>
            <a:r>
              <a:rPr lang="de-DE" b="0" dirty="0">
                <a:solidFill>
                  <a:srgbClr val="000000"/>
                </a:solidFill>
              </a:rPr>
              <a:t>D7.0 </a:t>
            </a:r>
            <a:r>
              <a:rPr lang="de-DE" b="0" dirty="0" err="1">
                <a:solidFill>
                  <a:srgbClr val="000000"/>
                </a:solidFill>
              </a:rPr>
              <a:t>and</a:t>
            </a:r>
            <a:r>
              <a:rPr lang="de-DE" b="0" dirty="0">
                <a:solidFill>
                  <a:srgbClr val="000000"/>
                </a:solidFill>
              </a:rPr>
              <a:t> send </a:t>
            </a:r>
            <a:r>
              <a:rPr lang="de-DE" b="0" dirty="0" err="1">
                <a:solidFill>
                  <a:srgbClr val="000000"/>
                </a:solidFill>
              </a:rPr>
              <a:t>it</a:t>
            </a:r>
            <a:r>
              <a:rPr lang="de-DE" b="0" dirty="0">
                <a:solidFill>
                  <a:srgbClr val="000000"/>
                </a:solidFill>
              </a:rPr>
              <a:t> </a:t>
            </a:r>
            <a:r>
              <a:rPr lang="de-DE" b="0" dirty="0" err="1">
                <a:solidFill>
                  <a:srgbClr val="000000"/>
                </a:solidFill>
              </a:rPr>
              <a:t>to</a:t>
            </a:r>
            <a:r>
              <a:rPr lang="de-DE" b="0" dirty="0">
                <a:solidFill>
                  <a:srgbClr val="000000"/>
                </a:solidFill>
              </a:rPr>
              <a:t> WGLB</a:t>
            </a:r>
            <a:endParaRPr lang="en-GB" altLang="en-US" sz="2000" dirty="0" smtClean="0">
              <a:solidFill>
                <a:srgbClr val="000000"/>
              </a:solidFill>
            </a:endParaRPr>
          </a:p>
          <a:p>
            <a:pPr algn="just">
              <a:buFontTx/>
              <a:buNone/>
              <a:defRPr/>
            </a:pPr>
            <a:endParaRPr lang="en-GB" altLang="en-US" dirty="0" smtClean="0">
              <a:solidFill>
                <a:srgbClr val="000000"/>
              </a:solidFill>
            </a:endParaRP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solidFill>
                  <a:srgbClr val="000000"/>
                </a:solidFill>
              </a:rPr>
              <a:t>July 2019</a:t>
            </a:r>
          </a:p>
        </p:txBody>
      </p:sp>
    </p:spTree>
    <p:extLst>
      <p:ext uri="{BB962C8B-B14F-4D97-AF65-F5344CB8AC3E}">
        <p14:creationId xmlns:p14="http://schemas.microsoft.com/office/powerpoint/2010/main" val="370770776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solidFill>
                  <a:srgbClr val="000000"/>
                </a:solidFill>
              </a:rPr>
              <a:t>Slide </a:t>
            </a:r>
            <a:fld id="{9999C766-B60C-439F-BD7C-2495863852CF}" type="slidenum">
              <a:rPr lang="en-US" altLang="en-US" sz="1200" b="0" smtClean="0">
                <a:solidFill>
                  <a:srgbClr val="000000"/>
                </a:solidFill>
              </a:rPr>
              <a:pPr>
                <a:spcBef>
                  <a:spcPct val="0"/>
                </a:spcBef>
                <a:buFontTx/>
                <a:buNone/>
              </a:pPr>
              <a:t>49</a:t>
            </a:fld>
            <a:endParaRPr lang="en-US" altLang="en-US" sz="1200" b="0" smtClean="0">
              <a:solidFill>
                <a:srgbClr val="000000"/>
              </a:solidFill>
            </a:endParaRPr>
          </a:p>
        </p:txBody>
      </p:sp>
      <p:sp>
        <p:nvSpPr>
          <p:cNvPr id="583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solidFill>
                  <a:srgbClr val="000000"/>
                </a:solidFill>
              </a:rPr>
              <a:t>Volker Jungnickel (Fraunhofer HHI)</a:t>
            </a: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solidFill>
                  <a:srgbClr val="000000"/>
                </a:solidFill>
              </a:rPr>
              <a:t>July 2019</a:t>
            </a:r>
          </a:p>
        </p:txBody>
      </p:sp>
      <p:sp>
        <p:nvSpPr>
          <p:cNvPr id="9" name="Rectangle 2"/>
          <p:cNvSpPr txBox="1">
            <a:spLocks noChangeArrowheads="1"/>
          </p:cNvSpPr>
          <p:nvPr/>
        </p:nvSpPr>
        <p:spPr bwMode="auto">
          <a:xfrm>
            <a:off x="685800" y="685800"/>
            <a:ext cx="7772400" cy="1066800"/>
          </a:xfrm>
          <a:prstGeom prst="rect">
            <a:avLst/>
          </a:prstGeom>
          <a:noFill/>
          <a:ln w="9525">
            <a:noFill/>
            <a:miter lim="800000"/>
            <a:headEnd/>
            <a:tailEnd/>
          </a:ln>
        </p:spPr>
        <p:txBody>
          <a:bodyPr lIns="92075" tIns="46038" rIns="92075" bIns="46038" anchor="ctr"/>
          <a:lstStyle/>
          <a:p>
            <a:pPr algn="ctr">
              <a:defRPr/>
            </a:pPr>
            <a:r>
              <a:rPr lang="en-US" b="1" kern="0" dirty="0" smtClean="0">
                <a:solidFill>
                  <a:srgbClr val="000000"/>
                </a:solidFill>
                <a:latin typeface="Times New Roman"/>
              </a:rPr>
              <a:t>New TG13 timeline (doc. 11-17/0288r9)</a:t>
            </a:r>
            <a:endParaRPr lang="en-US" b="1" kern="0" dirty="0">
              <a:solidFill>
                <a:srgbClr val="000000"/>
              </a:solidFill>
              <a:latin typeface="Times New Roman"/>
            </a:endParaRPr>
          </a:p>
        </p:txBody>
      </p:sp>
      <p:graphicFrame>
        <p:nvGraphicFramePr>
          <p:cNvPr id="10" name="表格 6"/>
          <p:cNvGraphicFramePr>
            <a:graphicFrameLocks noGrp="1"/>
          </p:cNvGraphicFramePr>
          <p:nvPr>
            <p:extLst>
              <p:ext uri="{D42A27DB-BD31-4B8C-83A1-F6EECF244321}">
                <p14:modId xmlns:p14="http://schemas.microsoft.com/office/powerpoint/2010/main" val="667800033"/>
              </p:ext>
            </p:extLst>
          </p:nvPr>
        </p:nvGraphicFramePr>
        <p:xfrm>
          <a:off x="-1" y="1752598"/>
          <a:ext cx="9144000" cy="4555557"/>
        </p:xfrm>
        <a:graphic>
          <a:graphicData uri="http://schemas.openxmlformats.org/drawingml/2006/table">
            <a:tbl>
              <a:tblPr firstRow="1" bandRow="1">
                <a:tableStyleId>{BC89EF96-8CEA-46FF-86C4-4CE0E7609802}</a:tableStyleId>
              </a:tblPr>
              <a:tblGrid>
                <a:gridCol w="2286000">
                  <a:extLst>
                    <a:ext uri="{9D8B030D-6E8A-4147-A177-3AD203B41FA5}">
                      <a16:colId xmlns="" xmlns:a16="http://schemas.microsoft.com/office/drawing/2014/main" val="20000"/>
                    </a:ext>
                  </a:extLst>
                </a:gridCol>
                <a:gridCol w="2286001">
                  <a:extLst>
                    <a:ext uri="{9D8B030D-6E8A-4147-A177-3AD203B41FA5}">
                      <a16:colId xmlns="" xmlns:a16="http://schemas.microsoft.com/office/drawing/2014/main" val="20001"/>
                    </a:ext>
                  </a:extLst>
                </a:gridCol>
                <a:gridCol w="2285999">
                  <a:extLst>
                    <a:ext uri="{9D8B030D-6E8A-4147-A177-3AD203B41FA5}">
                      <a16:colId xmlns="" xmlns:a16="http://schemas.microsoft.com/office/drawing/2014/main" val="20002"/>
                    </a:ext>
                  </a:extLst>
                </a:gridCol>
                <a:gridCol w="2286000">
                  <a:extLst>
                    <a:ext uri="{9D8B030D-6E8A-4147-A177-3AD203B41FA5}">
                      <a16:colId xmlns="" xmlns:a16="http://schemas.microsoft.com/office/drawing/2014/main" val="20003"/>
                    </a:ext>
                  </a:extLst>
                </a:gridCol>
              </a:tblGrid>
              <a:tr h="1244354">
                <a:tc>
                  <a:txBody>
                    <a:bodyPr/>
                    <a:lstStyle/>
                    <a:p>
                      <a:r>
                        <a:rPr lang="en-US" altLang="zh-CN" sz="1600" b="0" dirty="0" smtClean="0">
                          <a:solidFill>
                            <a:schemeClr val="bg1">
                              <a:lumMod val="75000"/>
                            </a:schemeClr>
                          </a:solidFill>
                        </a:rPr>
                        <a:t>March 2019</a:t>
                      </a:r>
                    </a:p>
                    <a:p>
                      <a:pPr marL="285750" indent="-285750">
                        <a:buFontTx/>
                        <a:buChar char="-"/>
                      </a:pPr>
                      <a:r>
                        <a:rPr lang="en-US" altLang="zh-CN" sz="1600" b="0" kern="1200" dirty="0" smtClean="0">
                          <a:solidFill>
                            <a:schemeClr val="bg1">
                              <a:lumMod val="75000"/>
                            </a:schemeClr>
                          </a:solidFill>
                          <a:latin typeface="+mn-lt"/>
                          <a:ea typeface="+mn-ea"/>
                          <a:cs typeface="+mn-cs"/>
                        </a:rPr>
                        <a:t>Resolve comments</a:t>
                      </a:r>
                    </a:p>
                    <a:p>
                      <a:pPr marL="285750" indent="-285750">
                        <a:buFontTx/>
                        <a:buChar char="-"/>
                      </a:pPr>
                      <a:r>
                        <a:rPr lang="en-US" altLang="zh-CN" sz="1600" b="0" kern="1200" dirty="0" smtClean="0">
                          <a:solidFill>
                            <a:schemeClr val="bg1">
                              <a:lumMod val="75000"/>
                            </a:schemeClr>
                          </a:solidFill>
                          <a:latin typeface="+mn-lt"/>
                          <a:ea typeface="+mn-ea"/>
                          <a:cs typeface="+mn-cs"/>
                        </a:rPr>
                        <a:t>Include missing text </a:t>
                      </a:r>
                    </a:p>
                  </a:txBody>
                  <a:tcPr/>
                </a:tc>
                <a:tc>
                  <a:txBody>
                    <a:bodyPr/>
                    <a:lstStyle/>
                    <a:p>
                      <a:r>
                        <a:rPr lang="en-US" altLang="zh-CN" sz="1800" b="0" dirty="0" smtClean="0">
                          <a:solidFill>
                            <a:schemeClr val="bg1">
                              <a:lumMod val="75000"/>
                            </a:schemeClr>
                          </a:solidFill>
                        </a:rPr>
                        <a:t>April 2019</a:t>
                      </a:r>
                    </a:p>
                    <a:p>
                      <a:pPr marL="285750" indent="-285750">
                        <a:buFontTx/>
                        <a:buChar char="-"/>
                      </a:pPr>
                      <a:r>
                        <a:rPr lang="en-US" altLang="zh-CN" sz="1800" b="0" kern="1200" dirty="0" smtClean="0">
                          <a:solidFill>
                            <a:schemeClr val="bg1">
                              <a:lumMod val="75000"/>
                            </a:schemeClr>
                          </a:solidFill>
                          <a:latin typeface="+mn-lt"/>
                          <a:ea typeface="+mn-ea"/>
                          <a:cs typeface="+mn-cs"/>
                        </a:rPr>
                        <a:t>Work on additional new text</a:t>
                      </a:r>
                    </a:p>
                    <a:p>
                      <a:endParaRPr lang="en-US" dirty="0"/>
                    </a:p>
                  </a:txBody>
                  <a:tcPr/>
                </a:tc>
                <a:tc>
                  <a:txBody>
                    <a:bodyPr/>
                    <a:lstStyle/>
                    <a:p>
                      <a:r>
                        <a:rPr lang="en-US" b="0" dirty="0" smtClean="0"/>
                        <a:t>May 2019</a:t>
                      </a:r>
                    </a:p>
                    <a:p>
                      <a:pPr marL="285750" marR="0" lvl="0" indent="-285750" algn="l" defTabSz="914400" rtl="0" eaLnBrk="1" fontAlgn="auto" latinLnBrk="0" hangingPunct="1">
                        <a:lnSpc>
                          <a:spcPct val="100000"/>
                        </a:lnSpc>
                        <a:spcBef>
                          <a:spcPts val="0"/>
                        </a:spcBef>
                        <a:spcAft>
                          <a:spcPts val="0"/>
                        </a:spcAft>
                        <a:buClrTx/>
                        <a:buSzTx/>
                        <a:buFontTx/>
                        <a:buChar char="-"/>
                        <a:tabLst/>
                        <a:defRPr/>
                      </a:pPr>
                      <a:r>
                        <a:rPr lang="de-DE" altLang="zh-CN" sz="1800" b="0" kern="1200" dirty="0" err="1" smtClean="0">
                          <a:solidFill>
                            <a:schemeClr val="tx1"/>
                          </a:solidFill>
                          <a:latin typeface="+mn-lt"/>
                          <a:ea typeface="+mn-ea"/>
                          <a:cs typeface="+mn-cs"/>
                        </a:rPr>
                        <a:t>Resolve</a:t>
                      </a:r>
                      <a:r>
                        <a:rPr lang="de-DE" altLang="zh-CN" sz="1800" b="0" kern="1200" dirty="0" smtClean="0">
                          <a:solidFill>
                            <a:schemeClr val="tx1"/>
                          </a:solidFill>
                          <a:latin typeface="+mn-lt"/>
                          <a:ea typeface="+mn-ea"/>
                          <a:cs typeface="+mn-cs"/>
                        </a:rPr>
                        <a:t> </a:t>
                      </a:r>
                      <a:r>
                        <a:rPr lang="de-DE" altLang="zh-CN" sz="1800" b="0" kern="1200" dirty="0" err="1" smtClean="0">
                          <a:solidFill>
                            <a:schemeClr val="tx1"/>
                          </a:solidFill>
                          <a:latin typeface="+mn-lt"/>
                          <a:ea typeface="+mn-ea"/>
                          <a:cs typeface="+mn-cs"/>
                        </a:rPr>
                        <a:t>comments</a:t>
                      </a:r>
                      <a:endParaRPr lang="de-DE" altLang="zh-CN" sz="1800" b="0" kern="1200" dirty="0" smtClean="0">
                        <a:solidFill>
                          <a:schemeClr val="tx1"/>
                        </a:solidFill>
                        <a:latin typeface="+mn-lt"/>
                        <a:ea typeface="+mn-ea"/>
                        <a:cs typeface="+mn-cs"/>
                      </a:endParaRPr>
                    </a:p>
                    <a:p>
                      <a:pPr marL="285750" marR="0" indent="-285750" algn="l" defTabSz="914400" rtl="0" eaLnBrk="1" fontAlgn="auto" latinLnBrk="0" hangingPunct="1">
                        <a:lnSpc>
                          <a:spcPct val="100000"/>
                        </a:lnSpc>
                        <a:spcBef>
                          <a:spcPts val="0"/>
                        </a:spcBef>
                        <a:spcAft>
                          <a:spcPts val="0"/>
                        </a:spcAft>
                        <a:buClrTx/>
                        <a:buSzTx/>
                        <a:buFontTx/>
                        <a:buChar char="-"/>
                        <a:tabLst/>
                        <a:defRPr/>
                      </a:pPr>
                      <a:r>
                        <a:rPr lang="de-DE" altLang="zh-CN" sz="1800" b="0" kern="1200" dirty="0" err="1" smtClean="0">
                          <a:solidFill>
                            <a:schemeClr val="tx1"/>
                          </a:solidFill>
                          <a:latin typeface="+mn-lt"/>
                          <a:ea typeface="+mn-ea"/>
                          <a:cs typeface="+mn-cs"/>
                        </a:rPr>
                        <a:t>Include</a:t>
                      </a:r>
                      <a:r>
                        <a:rPr lang="de-DE" altLang="zh-CN" sz="1800" b="0" kern="1200" dirty="0" smtClean="0">
                          <a:solidFill>
                            <a:schemeClr val="tx1"/>
                          </a:solidFill>
                          <a:latin typeface="+mn-lt"/>
                          <a:ea typeface="+mn-ea"/>
                          <a:cs typeface="+mn-cs"/>
                        </a:rPr>
                        <a:t> </a:t>
                      </a:r>
                      <a:r>
                        <a:rPr lang="de-DE" altLang="zh-CN" sz="1800" b="0" kern="1200" dirty="0" err="1" smtClean="0">
                          <a:solidFill>
                            <a:schemeClr val="tx1"/>
                          </a:solidFill>
                          <a:latin typeface="+mn-lt"/>
                          <a:ea typeface="+mn-ea"/>
                          <a:cs typeface="+mn-cs"/>
                        </a:rPr>
                        <a:t>new</a:t>
                      </a:r>
                      <a:r>
                        <a:rPr lang="de-DE" altLang="zh-CN" sz="1800" b="0" kern="1200" dirty="0" smtClean="0">
                          <a:solidFill>
                            <a:schemeClr val="tx1"/>
                          </a:solidFill>
                          <a:latin typeface="+mn-lt"/>
                          <a:ea typeface="+mn-ea"/>
                          <a:cs typeface="+mn-cs"/>
                        </a:rPr>
                        <a:t> </a:t>
                      </a:r>
                      <a:r>
                        <a:rPr lang="de-DE" altLang="zh-CN" sz="1800" b="0" kern="1200" dirty="0" err="1" smtClean="0">
                          <a:solidFill>
                            <a:schemeClr val="tx1"/>
                          </a:solidFill>
                          <a:latin typeface="+mn-lt"/>
                          <a:ea typeface="+mn-ea"/>
                          <a:cs typeface="+mn-cs"/>
                        </a:rPr>
                        <a:t>text</a:t>
                      </a:r>
                      <a:r>
                        <a:rPr lang="de-DE" altLang="zh-CN" sz="1800" b="0" kern="1200" dirty="0" smtClean="0">
                          <a:solidFill>
                            <a:schemeClr val="tx1"/>
                          </a:solidFill>
                          <a:latin typeface="+mn-lt"/>
                          <a:ea typeface="+mn-ea"/>
                          <a:cs typeface="+mn-cs"/>
                        </a:rPr>
                        <a:t> in D5.0</a:t>
                      </a:r>
                      <a:endParaRPr lang="en-US" b="0" dirty="0"/>
                    </a:p>
                  </a:txBody>
                  <a:tcPr/>
                </a:tc>
                <a:tc>
                  <a:txBody>
                    <a:bodyPr/>
                    <a:lstStyle/>
                    <a:p>
                      <a:r>
                        <a:rPr lang="en-US" b="0" dirty="0" smtClean="0"/>
                        <a:t>June 2019</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800" b="0" kern="1200" dirty="0" smtClean="0">
                          <a:solidFill>
                            <a:schemeClr val="bg1">
                              <a:lumMod val="75000"/>
                            </a:schemeClr>
                          </a:solidFill>
                          <a:latin typeface="+mn-lt"/>
                          <a:ea typeface="+mn-ea"/>
                          <a:cs typeface="+mn-cs"/>
                        </a:rPr>
                        <a:t>- Work on additional new text</a:t>
                      </a:r>
                    </a:p>
                    <a:p>
                      <a:endParaRPr lang="en-US" b="0" dirty="0" smtClean="0"/>
                    </a:p>
                  </a:txBody>
                  <a:tcPr/>
                </a:tc>
                <a:extLst>
                  <a:ext uri="{0D108BD9-81ED-4DB2-BD59-A6C34878D82A}">
                    <a16:rowId xmlns="" xmlns:a16="http://schemas.microsoft.com/office/drawing/2014/main" val="10000"/>
                  </a:ext>
                </a:extLst>
              </a:tr>
              <a:tr h="1899592">
                <a:tc>
                  <a:txBody>
                    <a:bodyPr/>
                    <a:lstStyle/>
                    <a:p>
                      <a:r>
                        <a:rPr lang="en-US" sz="1600" b="0" dirty="0" smtClean="0"/>
                        <a:t>July 2019</a:t>
                      </a:r>
                    </a:p>
                    <a:p>
                      <a:pPr marL="285750" indent="-285750">
                        <a:buFontTx/>
                        <a:buChar char="-"/>
                      </a:pPr>
                      <a:r>
                        <a:rPr lang="en-US" sz="1600" b="0" dirty="0" smtClean="0"/>
                        <a:t>Include new text in D6.0</a:t>
                      </a:r>
                    </a:p>
                    <a:p>
                      <a:pPr marL="285750" indent="-285750">
                        <a:buFontTx/>
                        <a:buChar char="-"/>
                      </a:pPr>
                      <a:r>
                        <a:rPr lang="en-US" sz="1600" b="0" dirty="0" smtClean="0"/>
                        <a:t>Create TBD list and start to work on it </a:t>
                      </a:r>
                    </a:p>
                    <a:p>
                      <a:pPr marL="285750" indent="-285750">
                        <a:buFontTx/>
                        <a:buChar char="-"/>
                      </a:pPr>
                      <a:endParaRPr lang="zh-CN" altLang="en-US" sz="1600" b="1" dirty="0"/>
                    </a:p>
                  </a:txBody>
                  <a:tcPr/>
                </a:tc>
                <a:tc>
                  <a:txBody>
                    <a:bodyPr/>
                    <a:lstStyle/>
                    <a:p>
                      <a:r>
                        <a:rPr lang="en-US" dirty="0" smtClean="0"/>
                        <a:t>August 2019</a:t>
                      </a:r>
                    </a:p>
                    <a:p>
                      <a:pPr marL="285750" indent="-285750">
                        <a:buFontTx/>
                        <a:buChar char="-"/>
                      </a:pPr>
                      <a:r>
                        <a:rPr lang="en-US" dirty="0" smtClean="0"/>
                        <a:t>Send</a:t>
                      </a:r>
                      <a:r>
                        <a:rPr lang="en-US" baseline="0" dirty="0" smtClean="0"/>
                        <a:t> D6.0 to informal review by WG technical Editor</a:t>
                      </a:r>
                    </a:p>
                    <a:p>
                      <a:pPr marL="285750" indent="-285750">
                        <a:buFontTx/>
                        <a:buChar char="-"/>
                      </a:pPr>
                      <a:r>
                        <a:rPr lang="en-US" dirty="0" smtClean="0"/>
                        <a:t>Work on TBD list</a:t>
                      </a:r>
                      <a:endParaRPr lang="en-US" dirty="0"/>
                    </a:p>
                  </a:txBody>
                  <a:tcPr/>
                </a:tc>
                <a:tc>
                  <a:txBody>
                    <a:bodyPr/>
                    <a:lstStyle/>
                    <a:p>
                      <a:r>
                        <a:rPr lang="en-US" dirty="0" smtClean="0"/>
                        <a:t>September</a:t>
                      </a:r>
                    </a:p>
                    <a:p>
                      <a:pPr marL="285750" indent="-285750">
                        <a:buFontTx/>
                        <a:buChar char="-"/>
                      </a:pPr>
                      <a:r>
                        <a:rPr lang="en-US" dirty="0" smtClean="0"/>
                        <a:t>Include new text from TBD</a:t>
                      </a:r>
                    </a:p>
                    <a:p>
                      <a:pPr marL="285750" indent="-285750">
                        <a:buFontTx/>
                        <a:buChar char="-"/>
                      </a:pPr>
                      <a:r>
                        <a:rPr lang="en-US" dirty="0" smtClean="0"/>
                        <a:t>Resolve Technical Editor comments</a:t>
                      </a:r>
                    </a:p>
                    <a:p>
                      <a:pPr marL="285750" indent="-285750">
                        <a:buFontTx/>
                        <a:buChar char="-"/>
                      </a:pPr>
                      <a:r>
                        <a:rPr lang="en-US" dirty="0" smtClean="0"/>
                        <a:t>D7.0 to WGLB</a:t>
                      </a:r>
                      <a:endParaRPr lang="en-US" dirty="0"/>
                    </a:p>
                  </a:txBody>
                  <a:tcPr/>
                </a:tc>
                <a:tc>
                  <a:txBody>
                    <a:bodyPr/>
                    <a:lstStyle/>
                    <a:p>
                      <a:r>
                        <a:rPr lang="en-US" dirty="0" smtClean="0"/>
                        <a:t>October</a:t>
                      </a:r>
                    </a:p>
                    <a:p>
                      <a:pPr marL="285750" indent="-285750">
                        <a:buFontTx/>
                        <a:buChar char="-"/>
                      </a:pPr>
                      <a:r>
                        <a:rPr lang="en-US" dirty="0" smtClean="0"/>
                        <a:t>Create comments in WGLB</a:t>
                      </a:r>
                    </a:p>
                    <a:p>
                      <a:pPr marL="285750" indent="-285750">
                        <a:buFontTx/>
                        <a:buChar char="-"/>
                      </a:pPr>
                      <a:r>
                        <a:rPr lang="en-US" dirty="0" smtClean="0"/>
                        <a:t>Resolve open issues</a:t>
                      </a:r>
                      <a:endParaRPr lang="en-US" dirty="0"/>
                    </a:p>
                  </a:txBody>
                  <a:tcPr/>
                </a:tc>
                <a:extLst>
                  <a:ext uri="{0D108BD9-81ED-4DB2-BD59-A6C34878D82A}">
                    <a16:rowId xmlns="" xmlns:a16="http://schemas.microsoft.com/office/drawing/2014/main" val="10001"/>
                  </a:ext>
                </a:extLst>
              </a:tr>
              <a:tr h="1411611">
                <a:tc>
                  <a:txBody>
                    <a:bodyPr/>
                    <a:lstStyle/>
                    <a:p>
                      <a:r>
                        <a:rPr lang="de-DE" altLang="zh-CN" sz="1600" kern="1200" dirty="0" smtClean="0">
                          <a:solidFill>
                            <a:schemeClr val="tx1"/>
                          </a:solidFill>
                          <a:latin typeface="+mn-lt"/>
                          <a:ea typeface="+mn-ea"/>
                          <a:cs typeface="+mn-cs"/>
                        </a:rPr>
                        <a:t>November </a:t>
                      </a:r>
                    </a:p>
                    <a:p>
                      <a:pPr marL="285750" indent="-285750">
                        <a:buFontTx/>
                        <a:buChar char="-"/>
                      </a:pPr>
                      <a:r>
                        <a:rPr lang="de-DE" altLang="zh-CN" sz="1600" kern="1200" dirty="0" smtClean="0">
                          <a:solidFill>
                            <a:schemeClr val="tx1"/>
                          </a:solidFill>
                          <a:latin typeface="+mn-lt"/>
                          <a:ea typeface="+mn-ea"/>
                          <a:cs typeface="+mn-cs"/>
                        </a:rPr>
                        <a:t>WGLB </a:t>
                      </a:r>
                      <a:r>
                        <a:rPr lang="de-DE" altLang="zh-CN" sz="1600" kern="1200" dirty="0" err="1" smtClean="0">
                          <a:solidFill>
                            <a:schemeClr val="tx1"/>
                          </a:solidFill>
                          <a:latin typeface="+mn-lt"/>
                          <a:ea typeface="+mn-ea"/>
                          <a:cs typeface="+mn-cs"/>
                        </a:rPr>
                        <a:t>comments</a:t>
                      </a:r>
                      <a:r>
                        <a:rPr lang="de-DE" altLang="zh-CN" sz="1600" kern="1200" dirty="0" smtClean="0">
                          <a:solidFill>
                            <a:schemeClr val="tx1"/>
                          </a:solidFill>
                          <a:latin typeface="+mn-lt"/>
                          <a:ea typeface="+mn-ea"/>
                          <a:cs typeface="+mn-cs"/>
                        </a:rPr>
                        <a:t> </a:t>
                      </a:r>
                      <a:r>
                        <a:rPr lang="de-DE" altLang="zh-CN" sz="1600" kern="1200" dirty="0" err="1" smtClean="0">
                          <a:solidFill>
                            <a:schemeClr val="tx1"/>
                          </a:solidFill>
                          <a:latin typeface="+mn-lt"/>
                          <a:ea typeface="+mn-ea"/>
                          <a:cs typeface="+mn-cs"/>
                        </a:rPr>
                        <a:t>resolution</a:t>
                      </a:r>
                      <a:endParaRPr lang="de-DE" altLang="zh-CN" sz="1600" kern="1200" dirty="0" smtClean="0">
                        <a:solidFill>
                          <a:schemeClr val="tx1"/>
                        </a:solidFill>
                        <a:latin typeface="+mn-lt"/>
                        <a:ea typeface="+mn-ea"/>
                        <a:cs typeface="+mn-cs"/>
                      </a:endParaRPr>
                    </a:p>
                    <a:p>
                      <a:pPr marL="285750" indent="-285750">
                        <a:buFontTx/>
                        <a:buChar char="-"/>
                      </a:pPr>
                      <a:r>
                        <a:rPr lang="de-DE" altLang="zh-CN" sz="1600" kern="1200" dirty="0" smtClean="0">
                          <a:solidFill>
                            <a:schemeClr val="tx1"/>
                          </a:solidFill>
                          <a:latin typeface="+mn-lt"/>
                          <a:ea typeface="+mn-ea"/>
                          <a:cs typeface="+mn-cs"/>
                        </a:rPr>
                        <a:t>Start </a:t>
                      </a:r>
                      <a:r>
                        <a:rPr lang="de-DE" altLang="zh-CN" sz="1600" kern="1200" dirty="0" err="1" smtClean="0">
                          <a:solidFill>
                            <a:schemeClr val="tx1"/>
                          </a:solidFill>
                          <a:latin typeface="+mn-lt"/>
                          <a:ea typeface="+mn-ea"/>
                          <a:cs typeface="+mn-cs"/>
                        </a:rPr>
                        <a:t>recirc</a:t>
                      </a:r>
                      <a:endParaRPr lang="zh-CN" altLang="en-US" sz="1600" kern="1200" dirty="0">
                        <a:solidFill>
                          <a:schemeClr val="tx1"/>
                        </a:solidFill>
                        <a:latin typeface="+mn-lt"/>
                        <a:ea typeface="+mn-ea"/>
                        <a:cs typeface="+mn-cs"/>
                      </a:endParaRPr>
                    </a:p>
                  </a:txBody>
                  <a:tcPr/>
                </a:tc>
                <a:tc>
                  <a:txBody>
                    <a:bodyPr/>
                    <a:lstStyle/>
                    <a:p>
                      <a:r>
                        <a:rPr lang="de-DE" altLang="zh-CN" sz="1600" kern="1200" dirty="0" err="1" smtClean="0">
                          <a:solidFill>
                            <a:schemeClr val="tx1"/>
                          </a:solidFill>
                          <a:latin typeface="+mn-lt"/>
                          <a:ea typeface="+mn-ea"/>
                          <a:cs typeface="+mn-cs"/>
                        </a:rPr>
                        <a:t>December</a:t>
                      </a:r>
                      <a:endParaRPr lang="de-DE" altLang="zh-CN" sz="1600" kern="1200" dirty="0" smtClean="0">
                        <a:solidFill>
                          <a:schemeClr val="tx1"/>
                        </a:solidFill>
                        <a:latin typeface="+mn-lt"/>
                        <a:ea typeface="+mn-ea"/>
                        <a:cs typeface="+mn-cs"/>
                      </a:endParaRPr>
                    </a:p>
                    <a:p>
                      <a:r>
                        <a:rPr lang="de-DE" altLang="zh-CN" sz="1600" kern="1200" dirty="0" smtClean="0">
                          <a:solidFill>
                            <a:schemeClr val="tx1"/>
                          </a:solidFill>
                          <a:latin typeface="+mn-lt"/>
                          <a:ea typeface="+mn-ea"/>
                          <a:cs typeface="+mn-cs"/>
                        </a:rPr>
                        <a:t>- Review </a:t>
                      </a:r>
                      <a:r>
                        <a:rPr lang="de-DE" altLang="zh-CN" sz="1600" kern="1200" dirty="0" err="1" smtClean="0">
                          <a:solidFill>
                            <a:schemeClr val="tx1"/>
                          </a:solidFill>
                          <a:latin typeface="+mn-lt"/>
                          <a:ea typeface="+mn-ea"/>
                          <a:cs typeface="+mn-cs"/>
                        </a:rPr>
                        <a:t>recirc</a:t>
                      </a:r>
                      <a:endParaRPr lang="zh-CN" altLang="en-US" sz="1600" kern="1200" dirty="0">
                        <a:solidFill>
                          <a:schemeClr val="tx1"/>
                        </a:solidFill>
                        <a:latin typeface="+mn-lt"/>
                        <a:ea typeface="+mn-ea"/>
                        <a:cs typeface="+mn-cs"/>
                      </a:endParaRPr>
                    </a:p>
                  </a:txBody>
                  <a:tcPr/>
                </a:tc>
                <a:tc>
                  <a:txBody>
                    <a:bodyPr/>
                    <a:lstStyle/>
                    <a:p>
                      <a:pPr marL="0" indent="0">
                        <a:buFontTx/>
                        <a:buNone/>
                      </a:pPr>
                      <a:r>
                        <a:rPr lang="de-DE" altLang="zh-CN" sz="1600" kern="1200" dirty="0" err="1" smtClean="0">
                          <a:solidFill>
                            <a:schemeClr val="tx1"/>
                          </a:solidFill>
                          <a:latin typeface="+mn-lt"/>
                          <a:ea typeface="+mn-ea"/>
                          <a:cs typeface="+mn-cs"/>
                        </a:rPr>
                        <a:t>January</a:t>
                      </a:r>
                      <a:r>
                        <a:rPr lang="de-DE" altLang="zh-CN" sz="1600" kern="1200" dirty="0" smtClean="0">
                          <a:solidFill>
                            <a:schemeClr val="tx1"/>
                          </a:solidFill>
                          <a:latin typeface="+mn-lt"/>
                          <a:ea typeface="+mn-ea"/>
                          <a:cs typeface="+mn-cs"/>
                        </a:rPr>
                        <a:t> 2020</a:t>
                      </a:r>
                    </a:p>
                    <a:p>
                      <a:pPr marL="285750" indent="-285750">
                        <a:buFontTx/>
                        <a:buChar char="-"/>
                      </a:pPr>
                      <a:r>
                        <a:rPr lang="de-DE" altLang="zh-CN" sz="1600" kern="1200" dirty="0" smtClean="0">
                          <a:solidFill>
                            <a:schemeClr val="tx1"/>
                          </a:solidFill>
                          <a:latin typeface="+mn-lt"/>
                          <a:ea typeface="+mn-ea"/>
                          <a:cs typeface="+mn-cs"/>
                        </a:rPr>
                        <a:t>Go </a:t>
                      </a:r>
                      <a:r>
                        <a:rPr lang="de-DE" altLang="zh-CN" sz="1600" kern="1200" dirty="0" err="1" smtClean="0">
                          <a:solidFill>
                            <a:schemeClr val="tx1"/>
                          </a:solidFill>
                          <a:latin typeface="+mn-lt"/>
                          <a:ea typeface="+mn-ea"/>
                          <a:cs typeface="+mn-cs"/>
                        </a:rPr>
                        <a:t>to</a:t>
                      </a:r>
                      <a:r>
                        <a:rPr lang="de-DE" altLang="zh-CN" sz="1600" kern="1200" dirty="0" smtClean="0">
                          <a:solidFill>
                            <a:schemeClr val="tx1"/>
                          </a:solidFill>
                          <a:latin typeface="+mn-lt"/>
                          <a:ea typeface="+mn-ea"/>
                          <a:cs typeface="+mn-cs"/>
                        </a:rPr>
                        <a:t> SB</a:t>
                      </a:r>
                      <a:endParaRPr lang="zh-CN" altLang="en-US" sz="1600" kern="1200" dirty="0">
                        <a:solidFill>
                          <a:schemeClr val="tx1"/>
                        </a:solidFill>
                        <a:latin typeface="+mn-lt"/>
                        <a:ea typeface="+mn-ea"/>
                        <a:cs typeface="+mn-cs"/>
                      </a:endParaRPr>
                    </a:p>
                  </a:txBody>
                  <a:tcPr/>
                </a:tc>
                <a:tc>
                  <a:txBody>
                    <a:bodyPr/>
                    <a:lstStyle/>
                    <a:p>
                      <a:endParaRPr lang="zh-CN" altLang="en-US" sz="1600" kern="1200" dirty="0">
                        <a:solidFill>
                          <a:schemeClr val="tx1"/>
                        </a:solidFill>
                        <a:latin typeface="+mn-lt"/>
                        <a:ea typeface="+mn-ea"/>
                        <a:cs typeface="+mn-cs"/>
                      </a:endParaRPr>
                    </a:p>
                  </a:txBody>
                  <a:tcPr/>
                </a:tc>
                <a:extLst>
                  <a:ext uri="{0D108BD9-81ED-4DB2-BD59-A6C34878D82A}">
                    <a16:rowId xmlns="" xmlns:a16="http://schemas.microsoft.com/office/drawing/2014/main" val="10002"/>
                  </a:ext>
                </a:extLst>
              </a:tr>
            </a:tbl>
          </a:graphicData>
        </a:graphic>
      </p:graphicFrame>
    </p:spTree>
    <p:extLst>
      <p:ext uri="{BB962C8B-B14F-4D97-AF65-F5344CB8AC3E}">
        <p14:creationId xmlns:p14="http://schemas.microsoft.com/office/powerpoint/2010/main" val="7792474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5"/>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smtClean="0"/>
              <a:t>July 2019</a:t>
            </a:r>
          </a:p>
        </p:txBody>
      </p:sp>
      <p:sp>
        <p:nvSpPr>
          <p:cNvPr id="7171" name="Footer Placeholder 6"/>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smtClean="0"/>
              <a:t>Robert F. Heile, Decawave</a:t>
            </a:r>
            <a:endParaRPr lang="en-US" sz="1200"/>
          </a:p>
        </p:txBody>
      </p:sp>
      <p:sp>
        <p:nvSpPr>
          <p:cNvPr id="7172" name="Slide Number Placeholder 7"/>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smtClean="0"/>
              <a:t>Slide </a:t>
            </a:r>
            <a:fld id="{5A265F72-EDBC-4F1B-B408-4167E90A375A}" type="slidenum">
              <a:rPr lang="en-US" sz="1200" smtClean="0"/>
              <a:pPr>
                <a:defRPr/>
              </a:pPr>
              <a:t>5</a:t>
            </a:fld>
            <a:endParaRPr lang="en-US" sz="1200" smtClean="0"/>
          </a:p>
        </p:txBody>
      </p:sp>
      <p:sp>
        <p:nvSpPr>
          <p:cNvPr id="7173" name="Rectangle 2"/>
          <p:cNvSpPr>
            <a:spLocks noGrp="1" noChangeArrowheads="1"/>
          </p:cNvSpPr>
          <p:nvPr>
            <p:ph type="title"/>
          </p:nvPr>
        </p:nvSpPr>
        <p:spPr/>
        <p:txBody>
          <a:bodyPr/>
          <a:lstStyle/>
          <a:p>
            <a:pPr>
              <a:defRPr/>
            </a:pPr>
            <a:r>
              <a:rPr lang="en-US" sz="3200" dirty="0" smtClean="0"/>
              <a:t>Vienna </a:t>
            </a:r>
            <a:r>
              <a:rPr lang="en-US" sz="3200" dirty="0"/>
              <a:t>Session Objectives</a:t>
            </a:r>
            <a:br>
              <a:rPr lang="en-US" sz="3200" dirty="0"/>
            </a:br>
            <a:r>
              <a:rPr lang="en-US" sz="3200" dirty="0" smtClean="0"/>
              <a:t>July 14-19, 2019</a:t>
            </a:r>
            <a:endParaRPr lang="en-US" sz="3200" dirty="0"/>
          </a:p>
        </p:txBody>
      </p:sp>
      <p:sp>
        <p:nvSpPr>
          <p:cNvPr id="7174" name="Rectangle 4"/>
          <p:cNvSpPr>
            <a:spLocks noChangeArrowheads="1"/>
          </p:cNvSpPr>
          <p:nvPr/>
        </p:nvSpPr>
        <p:spPr bwMode="auto">
          <a:xfrm>
            <a:off x="990600" y="1752600"/>
            <a:ext cx="7696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990600" lvl="1" indent="-533400" fontAlgn="b">
              <a:spcBef>
                <a:spcPct val="20000"/>
              </a:spcBef>
              <a:buFontTx/>
              <a:buAutoNum type="arabicPeriod"/>
              <a:defRPr/>
            </a:pPr>
            <a:endParaRPr lang="en-US" sz="2400">
              <a:solidFill>
                <a:srgbClr val="000000"/>
              </a:solidFill>
              <a:latin typeface="Arial Rounded MT Bold" charset="0"/>
              <a:ea typeface="ＭＳ Ｐゴシック" charset="0"/>
              <a:cs typeface="Arial" charset="0"/>
            </a:endParaRPr>
          </a:p>
          <a:p>
            <a:pPr marL="609600" indent="-609600" fontAlgn="b">
              <a:spcBef>
                <a:spcPct val="20000"/>
              </a:spcBef>
              <a:defRPr/>
            </a:pPr>
            <a:endParaRPr lang="en-US" sz="2400">
              <a:latin typeface="Arial Rounded MT Bold" charset="0"/>
              <a:ea typeface="ＭＳ Ｐゴシック" charset="0"/>
              <a:cs typeface="Arial" charset="0"/>
            </a:endParaRPr>
          </a:p>
        </p:txBody>
      </p:sp>
      <p:sp>
        <p:nvSpPr>
          <p:cNvPr id="2" name="Text Placeholder 1"/>
          <p:cNvSpPr>
            <a:spLocks noGrp="1"/>
          </p:cNvSpPr>
          <p:nvPr>
            <p:ph type="body" sz="half" idx="1"/>
          </p:nvPr>
        </p:nvSpPr>
        <p:spPr>
          <a:xfrm>
            <a:off x="685800" y="1741488"/>
            <a:ext cx="8077200" cy="4114800"/>
          </a:xfrm>
        </p:spPr>
        <p:txBody>
          <a:bodyPr/>
          <a:lstStyle/>
          <a:p>
            <a:pPr marL="0" indent="0" fontAlgn="b">
              <a:lnSpc>
                <a:spcPct val="80000"/>
              </a:lnSpc>
              <a:buFontTx/>
              <a:buNone/>
              <a:defRPr/>
            </a:pPr>
            <a:r>
              <a:rPr lang="en-US" sz="2200" dirty="0" smtClean="0">
                <a:latin typeface="Arial Rounded MT Bold" pitchFamily="34" charset="0"/>
                <a:ea typeface="ＭＳ Ｐゴシック" pitchFamily="34" charset="-128"/>
                <a:cs typeface="Times New Roman" pitchFamily="18" charset="0"/>
              </a:rPr>
              <a:t>TASK </a:t>
            </a:r>
            <a:r>
              <a:rPr lang="en-US" sz="2200" dirty="0">
                <a:latin typeface="Arial Rounded MT Bold" pitchFamily="34" charset="0"/>
                <a:ea typeface="ＭＳ Ｐゴシック" pitchFamily="34" charset="-128"/>
                <a:cs typeface="Times New Roman" pitchFamily="18" charset="0"/>
              </a:rPr>
              <a:t>GROUP </a:t>
            </a:r>
            <a:r>
              <a:rPr lang="en-US" sz="2200" dirty="0" smtClean="0">
                <a:latin typeface="Arial Rounded MT Bold" pitchFamily="34" charset="0"/>
                <a:ea typeface="ＭＳ Ｐゴシック" pitchFamily="34" charset="-128"/>
                <a:cs typeface="Times New Roman" pitchFamily="18" charset="0"/>
              </a:rPr>
              <a:t>13 –Multi Gigabit/sec OWC</a:t>
            </a:r>
            <a:endParaRPr lang="en-US" sz="2200" dirty="0">
              <a:latin typeface="Arial Rounded MT Bold" pitchFamily="34" charset="0"/>
              <a:ea typeface="ＭＳ Ｐゴシック" pitchFamily="34" charset="-128"/>
              <a:cs typeface="Times New Roman" pitchFamily="18" charset="0"/>
            </a:endParaRPr>
          </a:p>
          <a:p>
            <a:pPr marL="742950" lvl="2" indent="-400050" fontAlgn="b">
              <a:spcBef>
                <a:spcPct val="0"/>
              </a:spcBef>
              <a:spcAft>
                <a:spcPts val="300"/>
              </a:spcAft>
              <a:buFontTx/>
              <a:buAutoNum type="arabicPeriod"/>
              <a:defRPr/>
            </a:pPr>
            <a:r>
              <a:rPr lang="en-US" sz="2200" dirty="0" smtClean="0">
                <a:solidFill>
                  <a:srgbClr val="000000"/>
                </a:solidFill>
                <a:latin typeface="Arial Rounded MT Bold" pitchFamily="34" charset="0"/>
                <a:ea typeface="ＭＳ Ｐゴシック" pitchFamily="34" charset="-128"/>
                <a:cs typeface="Arial" pitchFamily="34" charset="0"/>
              </a:rPr>
              <a:t>Finalize work on </a:t>
            </a:r>
            <a:r>
              <a:rPr lang="en-US" sz="2200" dirty="0" err="1" smtClean="0">
                <a:solidFill>
                  <a:srgbClr val="000000"/>
                </a:solidFill>
                <a:latin typeface="Arial Rounded MT Bold" pitchFamily="34" charset="0"/>
                <a:ea typeface="ＭＳ Ｐゴシック" pitchFamily="34" charset="-128"/>
                <a:cs typeface="Arial" pitchFamily="34" charset="0"/>
              </a:rPr>
              <a:t>ballotable</a:t>
            </a:r>
            <a:r>
              <a:rPr lang="en-US" sz="2200" dirty="0" smtClean="0">
                <a:solidFill>
                  <a:srgbClr val="000000"/>
                </a:solidFill>
                <a:latin typeface="Arial Rounded MT Bold" pitchFamily="34" charset="0"/>
                <a:ea typeface="ＭＳ Ｐゴシック" pitchFamily="34" charset="-128"/>
                <a:cs typeface="Arial" pitchFamily="34" charset="0"/>
              </a:rPr>
              <a:t> draft</a:t>
            </a:r>
            <a:endParaRPr lang="en-US" sz="2200" dirty="0">
              <a:solidFill>
                <a:srgbClr val="000000"/>
              </a:solidFill>
              <a:latin typeface="Arial Rounded MT Bold" pitchFamily="34" charset="0"/>
              <a:ea typeface="ＭＳ Ｐゴシック" pitchFamily="34" charset="-128"/>
              <a:cs typeface="Arial" pitchFamily="34" charset="0"/>
            </a:endParaRPr>
          </a:p>
          <a:p>
            <a:pPr marL="742950" lvl="2" indent="-400050" fontAlgn="b">
              <a:spcBef>
                <a:spcPct val="0"/>
              </a:spcBef>
              <a:spcAft>
                <a:spcPts val="300"/>
              </a:spcAft>
              <a:buFontTx/>
              <a:buAutoNum type="arabicPeriod"/>
              <a:defRPr/>
            </a:pPr>
            <a:r>
              <a:rPr lang="en-US" sz="2200" dirty="0">
                <a:solidFill>
                  <a:srgbClr val="000000"/>
                </a:solidFill>
                <a:latin typeface="Arial Rounded MT Bold" pitchFamily="34" charset="0"/>
                <a:ea typeface="ＭＳ Ｐゴシック" pitchFamily="34" charset="-128"/>
                <a:cs typeface="Arial" pitchFamily="34" charset="0"/>
              </a:rPr>
              <a:t>Update Project Plan/Timeline</a:t>
            </a:r>
          </a:p>
          <a:p>
            <a:pPr marL="990600" lvl="1" indent="-533400" fontAlgn="b">
              <a:spcBef>
                <a:spcPts val="0"/>
              </a:spcBef>
              <a:buFontTx/>
              <a:buAutoNum type="arabicPeriod"/>
              <a:defRPr/>
            </a:pPr>
            <a:endParaRPr lang="en-US" sz="800" dirty="0" smtClean="0">
              <a:solidFill>
                <a:srgbClr val="000000"/>
              </a:solidFill>
              <a:latin typeface="Arial Rounded MT Bold" pitchFamily="34" charset="0"/>
              <a:cs typeface="Arial" charset="0"/>
            </a:endParaRPr>
          </a:p>
          <a:p>
            <a:pPr marL="0" indent="0" fontAlgn="b">
              <a:lnSpc>
                <a:spcPct val="80000"/>
              </a:lnSpc>
              <a:buFontTx/>
              <a:buNone/>
              <a:defRPr/>
            </a:pPr>
            <a:r>
              <a:rPr lang="en-US" sz="2200" dirty="0" smtClean="0">
                <a:latin typeface="Arial Rounded MT Bold" pitchFamily="34" charset="0"/>
                <a:ea typeface="ＭＳ Ｐゴシック" pitchFamily="34" charset="-128"/>
                <a:cs typeface="Times New Roman" pitchFamily="18" charset="0"/>
              </a:rPr>
              <a:t>TASK </a:t>
            </a:r>
            <a:r>
              <a:rPr lang="en-US" sz="2200" dirty="0">
                <a:latin typeface="Arial Rounded MT Bold" pitchFamily="34" charset="0"/>
                <a:ea typeface="ＭＳ Ｐゴシック" pitchFamily="34" charset="-128"/>
                <a:cs typeface="Times New Roman" pitchFamily="18" charset="0"/>
              </a:rPr>
              <a:t>GROUP </a:t>
            </a:r>
            <a:r>
              <a:rPr lang="en-US" sz="2200" dirty="0" smtClean="0">
                <a:latin typeface="Arial Rounded MT Bold" pitchFamily="34" charset="0"/>
                <a:ea typeface="ＭＳ Ｐゴシック" pitchFamily="34" charset="-128"/>
                <a:cs typeface="Times New Roman" pitchFamily="18" charset="0"/>
              </a:rPr>
              <a:t>22 </a:t>
            </a:r>
            <a:r>
              <a:rPr lang="en-US" sz="2200" dirty="0">
                <a:latin typeface="Arial Rounded MT Bold" pitchFamily="34" charset="0"/>
                <a:ea typeface="ＭＳ Ｐゴシック" pitchFamily="34" charset="-128"/>
                <a:cs typeface="Times New Roman" pitchFamily="18" charset="0"/>
              </a:rPr>
              <a:t>-15.22.3 </a:t>
            </a:r>
            <a:r>
              <a:rPr lang="en-US" sz="2400" dirty="0">
                <a:latin typeface="Arial Rounded MT Bold" pitchFamily="34" charset="0"/>
                <a:ea typeface="ＭＳ Ｐゴシック" pitchFamily="34" charset="-128"/>
                <a:cs typeface="Times New Roman" pitchFamily="18" charset="0"/>
              </a:rPr>
              <a:t>Spectrum Characterization </a:t>
            </a:r>
            <a:r>
              <a:rPr lang="en-US" sz="2400" dirty="0" smtClean="0">
                <a:latin typeface="Arial Rounded MT Bold" pitchFamily="34" charset="0"/>
                <a:ea typeface="ＭＳ Ｐゴシック" pitchFamily="34" charset="-128"/>
                <a:cs typeface="Times New Roman" pitchFamily="18" charset="0"/>
              </a:rPr>
              <a:t>		        and </a:t>
            </a:r>
            <a:r>
              <a:rPr lang="en-US" sz="2400" dirty="0">
                <a:latin typeface="Arial Rounded MT Bold" pitchFamily="34" charset="0"/>
                <a:ea typeface="ＭＳ Ｐゴシック" pitchFamily="34" charset="-128"/>
                <a:cs typeface="Times New Roman" pitchFamily="18" charset="0"/>
              </a:rPr>
              <a:t>Occupancy </a:t>
            </a:r>
            <a:r>
              <a:rPr lang="en-US" sz="2400" dirty="0" smtClean="0">
                <a:latin typeface="Arial Rounded MT Bold" pitchFamily="34" charset="0"/>
                <a:ea typeface="ＭＳ Ｐゴシック" pitchFamily="34" charset="-128"/>
                <a:cs typeface="Times New Roman" pitchFamily="18" charset="0"/>
              </a:rPr>
              <a:t>Sensing (SCOC)</a:t>
            </a:r>
            <a:endParaRPr lang="en-US" sz="2400" dirty="0">
              <a:latin typeface="Arial Rounded MT Bold" pitchFamily="34" charset="0"/>
              <a:ea typeface="ＭＳ Ｐゴシック" pitchFamily="34" charset="-128"/>
              <a:cs typeface="Times New Roman" pitchFamily="18" charset="0"/>
            </a:endParaRPr>
          </a:p>
          <a:p>
            <a:pPr marL="742950" lvl="2" indent="-400050" fontAlgn="b">
              <a:spcBef>
                <a:spcPct val="0"/>
              </a:spcBef>
              <a:spcAft>
                <a:spcPts val="300"/>
              </a:spcAft>
              <a:buFontTx/>
              <a:buAutoNum type="arabicPeriod"/>
              <a:defRPr/>
            </a:pPr>
            <a:r>
              <a:rPr lang="en-US" sz="2200" dirty="0" smtClean="0">
                <a:solidFill>
                  <a:srgbClr val="000000"/>
                </a:solidFill>
                <a:latin typeface="Arial Rounded MT Bold" pitchFamily="34" charset="0"/>
                <a:ea typeface="ＭＳ Ｐゴシック" pitchFamily="34" charset="-128"/>
                <a:cs typeface="Arial" pitchFamily="34" charset="0"/>
              </a:rPr>
              <a:t>Obtain approval to start the SA Ballot</a:t>
            </a:r>
            <a:endParaRPr lang="en-US" sz="2200" dirty="0">
              <a:solidFill>
                <a:srgbClr val="000000"/>
              </a:solidFill>
              <a:latin typeface="Arial Rounded MT Bold" pitchFamily="34" charset="0"/>
              <a:ea typeface="ＭＳ Ｐゴシック" pitchFamily="34" charset="-128"/>
              <a:cs typeface="Arial" pitchFamily="34" charset="0"/>
            </a:endParaRPr>
          </a:p>
          <a:p>
            <a:pPr marL="742950" lvl="2" indent="-400050" fontAlgn="b">
              <a:spcBef>
                <a:spcPct val="0"/>
              </a:spcBef>
              <a:spcAft>
                <a:spcPts val="300"/>
              </a:spcAft>
              <a:buFontTx/>
              <a:buAutoNum type="arabicPeriod"/>
              <a:defRPr/>
            </a:pPr>
            <a:r>
              <a:rPr lang="en-US" sz="2200" dirty="0">
                <a:solidFill>
                  <a:srgbClr val="000000"/>
                </a:solidFill>
                <a:latin typeface="Arial Rounded MT Bold" pitchFamily="34" charset="0"/>
                <a:ea typeface="ＭＳ Ｐゴシック" pitchFamily="34" charset="-128"/>
                <a:cs typeface="Arial" pitchFamily="34" charset="0"/>
              </a:rPr>
              <a:t>Update Project </a:t>
            </a:r>
            <a:r>
              <a:rPr lang="en-US" sz="2200" dirty="0" smtClean="0">
                <a:solidFill>
                  <a:srgbClr val="000000"/>
                </a:solidFill>
                <a:latin typeface="Arial Rounded MT Bold" pitchFamily="34" charset="0"/>
                <a:ea typeface="ＭＳ Ｐゴシック" pitchFamily="34" charset="-128"/>
                <a:cs typeface="Arial" pitchFamily="34" charset="0"/>
              </a:rPr>
              <a:t>Plan/Timeline</a:t>
            </a:r>
          </a:p>
          <a:p>
            <a:pPr marL="0" lvl="1" indent="0" fontAlgn="b">
              <a:buFontTx/>
              <a:buAutoNum type="arabicPeriod"/>
              <a:defRPr/>
            </a:pPr>
            <a:endParaRPr lang="en-US" sz="800" dirty="0">
              <a:solidFill>
                <a:srgbClr val="000000"/>
              </a:solidFill>
              <a:latin typeface="Arial Rounded MT Bold" pitchFamily="34" charset="0"/>
              <a:ea typeface="ＭＳ Ｐゴシック" pitchFamily="34" charset="-128"/>
              <a:cs typeface="Arial" pitchFamily="34" charset="0"/>
            </a:endParaRPr>
          </a:p>
          <a:p>
            <a:pPr marL="0" lvl="1" indent="0" fontAlgn="b">
              <a:spcBef>
                <a:spcPts val="0"/>
              </a:spcBef>
              <a:buFontTx/>
              <a:buNone/>
              <a:defRPr/>
            </a:pPr>
            <a:r>
              <a:rPr lang="en-US" sz="2400" dirty="0">
                <a:solidFill>
                  <a:srgbClr val="000000"/>
                </a:solidFill>
                <a:latin typeface="Arial Rounded MT Bold" pitchFamily="34" charset="0"/>
                <a:cs typeface="Times New Roman" pitchFamily="18" charset="0"/>
              </a:rPr>
              <a:t>Interest </a:t>
            </a:r>
            <a:r>
              <a:rPr lang="en-US" sz="2400" dirty="0" smtClean="0">
                <a:solidFill>
                  <a:srgbClr val="000000"/>
                </a:solidFill>
                <a:latin typeface="Arial Rounded MT Bold" pitchFamily="34" charset="0"/>
                <a:cs typeface="Times New Roman" pitchFamily="18" charset="0"/>
              </a:rPr>
              <a:t>Group- Dependability </a:t>
            </a:r>
            <a:r>
              <a:rPr lang="en-US" sz="2400" dirty="0">
                <a:solidFill>
                  <a:srgbClr val="000000"/>
                </a:solidFill>
                <a:latin typeface="Arial Rounded MT Bold" pitchFamily="34" charset="0"/>
                <a:cs typeface="Times New Roman" pitchFamily="18" charset="0"/>
              </a:rPr>
              <a:t>(DEP</a:t>
            </a:r>
            <a:r>
              <a:rPr lang="en-US" sz="2400" dirty="0" smtClean="0">
                <a:solidFill>
                  <a:srgbClr val="000000"/>
                </a:solidFill>
                <a:latin typeface="Arial Rounded MT Bold" pitchFamily="34" charset="0"/>
                <a:cs typeface="Times New Roman" pitchFamily="18" charset="0"/>
              </a:rPr>
              <a:t>):</a:t>
            </a:r>
            <a:endParaRPr lang="en-US" sz="2400" dirty="0">
              <a:solidFill>
                <a:srgbClr val="000000"/>
              </a:solidFill>
              <a:latin typeface="Arial Rounded MT Bold" pitchFamily="34" charset="0"/>
              <a:cs typeface="Times New Roman" pitchFamily="18" charset="0"/>
            </a:endParaRPr>
          </a:p>
          <a:p>
            <a:pPr marL="990600" lvl="1" indent="-533400" fontAlgn="b">
              <a:spcBef>
                <a:spcPts val="0"/>
              </a:spcBef>
              <a:buFontTx/>
              <a:buAutoNum type="arabicPeriod"/>
              <a:defRPr/>
            </a:pPr>
            <a:r>
              <a:rPr lang="en-US" sz="2400" dirty="0">
                <a:solidFill>
                  <a:srgbClr val="000000"/>
                </a:solidFill>
                <a:latin typeface="Arial Rounded MT Bold" pitchFamily="34" charset="0"/>
                <a:cs typeface="Arial" charset="0"/>
              </a:rPr>
              <a:t>Discuss Contributions</a:t>
            </a:r>
          </a:p>
          <a:p>
            <a:pPr marL="990600" lvl="1" indent="-533400" fontAlgn="b">
              <a:spcBef>
                <a:spcPts val="0"/>
              </a:spcBef>
              <a:buFontTx/>
              <a:buAutoNum type="arabicPeriod"/>
              <a:defRPr/>
            </a:pPr>
            <a:r>
              <a:rPr lang="en-US" sz="2400" dirty="0">
                <a:solidFill>
                  <a:srgbClr val="000000"/>
                </a:solidFill>
                <a:latin typeface="Arial Rounded MT Bold" pitchFamily="34" charset="0"/>
                <a:cs typeface="Arial" charset="0"/>
              </a:rPr>
              <a:t>Define potential Standard’s opportunity</a:t>
            </a:r>
          </a:p>
          <a:p>
            <a:pPr marL="990600" lvl="1" indent="-533400" fontAlgn="b">
              <a:spcBef>
                <a:spcPts val="0"/>
              </a:spcBef>
              <a:buFontTx/>
              <a:buAutoNum type="arabicPeriod"/>
              <a:defRPr/>
            </a:pPr>
            <a:r>
              <a:rPr lang="en-US" sz="2400" dirty="0">
                <a:solidFill>
                  <a:srgbClr val="000000"/>
                </a:solidFill>
                <a:latin typeface="Arial Rounded MT Bold" pitchFamily="34" charset="0"/>
                <a:cs typeface="Arial" charset="0"/>
              </a:rPr>
              <a:t>Evaluate if Study Group is </a:t>
            </a:r>
            <a:r>
              <a:rPr lang="en-US" sz="2400" dirty="0" smtClean="0">
                <a:solidFill>
                  <a:srgbClr val="000000"/>
                </a:solidFill>
                <a:latin typeface="Arial Rounded MT Bold" pitchFamily="34" charset="0"/>
                <a:cs typeface="Arial" charset="0"/>
              </a:rPr>
              <a:t>warranted</a:t>
            </a:r>
            <a:endParaRPr lang="en-US" sz="2200" dirty="0">
              <a:solidFill>
                <a:srgbClr val="000000"/>
              </a:solidFill>
              <a:latin typeface="Arial Rounded MT Bold" pitchFamily="34" charset="0"/>
              <a:ea typeface="ＭＳ Ｐゴシック" pitchFamily="34" charset="-128"/>
              <a:cs typeface="Arial" pitchFamily="34" charset="0"/>
            </a:endParaRPr>
          </a:p>
          <a:p>
            <a:pPr marL="990600" lvl="1" indent="-533400" fontAlgn="b">
              <a:spcBef>
                <a:spcPts val="0"/>
              </a:spcBef>
              <a:buFontTx/>
              <a:buAutoNum type="arabicPeriod"/>
              <a:defRPr/>
            </a:pPr>
            <a:endParaRPr lang="en-US" sz="2400" dirty="0">
              <a:solidFill>
                <a:srgbClr val="000000"/>
              </a:solidFill>
              <a:latin typeface="Arial Rounded MT Bold" pitchFamily="34" charset="0"/>
              <a:cs typeface="Arial" charset="0"/>
            </a:endParaRPr>
          </a:p>
          <a:p>
            <a:pPr marL="0" lvl="1" indent="0" fontAlgn="b">
              <a:spcBef>
                <a:spcPct val="0"/>
              </a:spcBef>
              <a:buFontTx/>
              <a:buNone/>
              <a:defRPr/>
            </a:pPr>
            <a:endParaRPr lang="en-US" sz="2200" dirty="0" smtClean="0">
              <a:latin typeface="Arial Rounded MT Bold" pitchFamily="34" charset="0"/>
              <a:ea typeface="ＭＳ Ｐゴシック" pitchFamily="34" charset="-128"/>
              <a:cs typeface="Arial" pitchFamily="34" charset="0"/>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TG22 Spectrum Sharing Closing Report</a:t>
            </a:r>
          </a:p>
        </p:txBody>
      </p:sp>
      <p:sp>
        <p:nvSpPr>
          <p:cNvPr id="3" name="Inhaltsplatzhalter 2"/>
          <p:cNvSpPr>
            <a:spLocks noGrp="1"/>
          </p:cNvSpPr>
          <p:nvPr>
            <p:ph idx="1"/>
          </p:nvPr>
        </p:nvSpPr>
        <p:spPr>
          <a:xfrm>
            <a:off x="683568" y="1772816"/>
            <a:ext cx="7772400" cy="4114800"/>
          </a:xfrm>
        </p:spPr>
        <p:txBody>
          <a:bodyPr/>
          <a:lstStyle/>
          <a:p>
            <a:pPr marL="0" indent="0">
              <a:buNone/>
            </a:pPr>
            <a:r>
              <a:rPr lang="en-US" sz="2400" dirty="0"/>
              <a:t>Accomplishments:</a:t>
            </a:r>
          </a:p>
          <a:p>
            <a:r>
              <a:rPr lang="en-US" sz="2400" dirty="0"/>
              <a:t>Created PAR extension for 802.15.22.3</a:t>
            </a:r>
          </a:p>
          <a:p>
            <a:r>
              <a:rPr lang="en-US" sz="2400" dirty="0"/>
              <a:t>Responded to comments received from 802.11/802.3 on PAR extension</a:t>
            </a:r>
          </a:p>
          <a:p>
            <a:r>
              <a:rPr lang="en-US" sz="2400" dirty="0"/>
              <a:t>Put together package to start 802.15.22.3 SA Ballot</a:t>
            </a:r>
          </a:p>
          <a:p>
            <a:endParaRPr lang="en-US" sz="2400" dirty="0"/>
          </a:p>
          <a:p>
            <a:pPr lvl="1"/>
            <a:endParaRPr lang="en-US" sz="2400" dirty="0"/>
          </a:p>
          <a:p>
            <a:pPr lvl="1"/>
            <a:endParaRPr lang="en-US" sz="2400" dirty="0"/>
          </a:p>
          <a:p>
            <a:pPr lvl="1"/>
            <a:endParaRPr lang="en-US" sz="2400" dirty="0"/>
          </a:p>
        </p:txBody>
      </p:sp>
      <p:sp>
        <p:nvSpPr>
          <p:cNvPr id="4" name="Datumsplatzhalter 3"/>
          <p:cNvSpPr>
            <a:spLocks noGrp="1"/>
          </p:cNvSpPr>
          <p:nvPr>
            <p:ph type="dt" sz="half" idx="10"/>
          </p:nvPr>
        </p:nvSpPr>
        <p:spPr/>
        <p:txBody>
          <a:bodyPr/>
          <a:lstStyle/>
          <a:p>
            <a:pPr>
              <a:defRPr/>
            </a:pPr>
            <a:r>
              <a:rPr lang="en-US" altLang="en-US" sz="1400"/>
              <a:t>July 2019</a:t>
            </a:r>
            <a:endParaRPr lang="en-US" altLang="en-US" sz="1400" dirty="0"/>
          </a:p>
        </p:txBody>
      </p:sp>
      <p:sp>
        <p:nvSpPr>
          <p:cNvPr id="5" name="Fußzeilenplatzhalter 4"/>
          <p:cNvSpPr>
            <a:spLocks noGrp="1"/>
          </p:cNvSpPr>
          <p:nvPr>
            <p:ph type="ftr" sz="quarter" idx="11"/>
          </p:nvPr>
        </p:nvSpPr>
        <p:spPr/>
        <p:txBody>
          <a:bodyPr/>
          <a:lstStyle/>
          <a:p>
            <a:pPr>
              <a:defRPr/>
            </a:pPr>
            <a:r>
              <a:rPr lang="en-US" altLang="en-US"/>
              <a:t>Apurva Mody, BAE Systems</a:t>
            </a:r>
          </a:p>
        </p:txBody>
      </p:sp>
      <p:sp>
        <p:nvSpPr>
          <p:cNvPr id="6" name="Foliennummernplatzhalter 5"/>
          <p:cNvSpPr>
            <a:spLocks noGrp="1"/>
          </p:cNvSpPr>
          <p:nvPr>
            <p:ph type="sldNum" sz="quarter" idx="4294967295"/>
          </p:nvPr>
        </p:nvSpPr>
        <p:spPr>
          <a:xfrm>
            <a:off x="4344988" y="6475413"/>
            <a:ext cx="530225" cy="182562"/>
          </a:xfrm>
          <a:prstGeom prst="rect">
            <a:avLst/>
          </a:prstGeom>
        </p:spPr>
        <p:txBody>
          <a:bodyPr/>
          <a:lstStyle/>
          <a:p>
            <a:pPr>
              <a:defRPr/>
            </a:pPr>
            <a:r>
              <a:rPr lang="en-US" altLang="en-US"/>
              <a:t>Slide </a:t>
            </a:r>
            <a:fld id="{D9B19BB7-5E5C-4FE2-8325-CBE2EDC1721D}" type="slidenum">
              <a:rPr lang="en-US" altLang="en-US" smtClean="0"/>
              <a:pPr>
                <a:defRPr/>
              </a:pPr>
              <a:t>50</a:t>
            </a:fld>
            <a:endParaRPr lang="en-US" altLang="en-US"/>
          </a:p>
        </p:txBody>
      </p:sp>
    </p:spTree>
    <p:extLst>
      <p:ext uri="{BB962C8B-B14F-4D97-AF65-F5344CB8AC3E}">
        <p14:creationId xmlns:p14="http://schemas.microsoft.com/office/powerpoint/2010/main" val="348257124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TG22 Spectrum Sharing Closing Report</a:t>
            </a:r>
          </a:p>
        </p:txBody>
      </p:sp>
      <p:sp>
        <p:nvSpPr>
          <p:cNvPr id="3" name="Content Placeholder 2"/>
          <p:cNvSpPr>
            <a:spLocks noGrp="1"/>
          </p:cNvSpPr>
          <p:nvPr>
            <p:ph idx="1"/>
          </p:nvPr>
        </p:nvSpPr>
        <p:spPr>
          <a:ln>
            <a:noFill/>
          </a:ln>
        </p:spPr>
        <p:txBody>
          <a:bodyPr/>
          <a:lstStyle/>
          <a:p>
            <a:pPr marL="0" indent="0">
              <a:buNone/>
            </a:pPr>
            <a:r>
              <a:rPr lang="en-US" sz="2800" dirty="0"/>
              <a:t>Motion</a:t>
            </a:r>
          </a:p>
          <a:p>
            <a:pPr marL="285750" indent="-285750">
              <a:buFont typeface="Arial" panose="020B0604020202020204" pitchFamily="34" charset="0"/>
              <a:buChar char="•"/>
            </a:pPr>
            <a:r>
              <a:rPr lang="en-US" sz="2800" dirty="0"/>
              <a:t>Approve forwarding P802.15.22.3 PAR extension documentation in </a:t>
            </a:r>
            <a:r>
              <a:rPr lang="en-US" sz="2800" dirty="0">
                <a:hlinkClick r:id="rId2"/>
              </a:rPr>
              <a:t>https://mentor.ieee.org/802.15/dcn/19/15-19-0305-01-0000-802-15-22-3-par-extension.pdf</a:t>
            </a:r>
            <a:r>
              <a:rPr lang="en-US" sz="2800" dirty="0"/>
              <a:t> to </a:t>
            </a:r>
            <a:r>
              <a:rPr lang="en-US" sz="2800" dirty="0" err="1"/>
              <a:t>NesCom</a:t>
            </a:r>
            <a:r>
              <a:rPr lang="en-US" sz="2800" dirty="0"/>
              <a:t/>
            </a:r>
            <a:br>
              <a:rPr lang="en-US" sz="2800" dirty="0"/>
            </a:br>
            <a:endParaRPr lang="en-US" sz="2800" dirty="0"/>
          </a:p>
          <a:p>
            <a:pPr marL="0" indent="0">
              <a:buNone/>
            </a:pPr>
            <a:r>
              <a:rPr lang="en-US" sz="2800" dirty="0"/>
              <a:t>Moved: </a:t>
            </a:r>
            <a:r>
              <a:rPr lang="en-US" sz="2800" dirty="0" err="1"/>
              <a:t>Mody</a:t>
            </a:r>
            <a:endParaRPr lang="en-US" sz="2800" dirty="0"/>
          </a:p>
          <a:p>
            <a:pPr marL="0" indent="0">
              <a:buNone/>
            </a:pPr>
            <a:r>
              <a:rPr lang="en-US" sz="2800" dirty="0"/>
              <a:t>Second: Hislop</a:t>
            </a:r>
          </a:p>
        </p:txBody>
      </p:sp>
      <p:sp>
        <p:nvSpPr>
          <p:cNvPr id="4" name="Date Placeholder 3"/>
          <p:cNvSpPr>
            <a:spLocks noGrp="1"/>
          </p:cNvSpPr>
          <p:nvPr>
            <p:ph type="dt" sz="half" idx="10"/>
          </p:nvPr>
        </p:nvSpPr>
        <p:spPr/>
        <p:txBody>
          <a:bodyPr/>
          <a:lstStyle/>
          <a:p>
            <a:pPr>
              <a:defRPr/>
            </a:pPr>
            <a:r>
              <a:rPr lang="en-US" altLang="en-US" sz="1400"/>
              <a:t>July 2019</a:t>
            </a:r>
            <a:endParaRPr lang="en-US" altLang="en-US" sz="1400" dirty="0"/>
          </a:p>
        </p:txBody>
      </p:sp>
      <p:sp>
        <p:nvSpPr>
          <p:cNvPr id="5" name="Footer Placeholder 4"/>
          <p:cNvSpPr>
            <a:spLocks noGrp="1"/>
          </p:cNvSpPr>
          <p:nvPr>
            <p:ph type="ftr" sz="quarter" idx="11"/>
          </p:nvPr>
        </p:nvSpPr>
        <p:spPr/>
        <p:txBody>
          <a:bodyPr/>
          <a:lstStyle/>
          <a:p>
            <a:pPr>
              <a:defRPr/>
            </a:pPr>
            <a:r>
              <a:rPr lang="en-US" altLang="en-US"/>
              <a:t>Apurva Mody, BAE Systems</a:t>
            </a:r>
          </a:p>
        </p:txBody>
      </p:sp>
      <p:sp>
        <p:nvSpPr>
          <p:cNvPr id="6" name="Slide Number Placeholder 5"/>
          <p:cNvSpPr>
            <a:spLocks noGrp="1"/>
          </p:cNvSpPr>
          <p:nvPr>
            <p:ph type="sldNum" sz="quarter" idx="4294967295"/>
          </p:nvPr>
        </p:nvSpPr>
        <p:spPr>
          <a:xfrm>
            <a:off x="4344988" y="6475413"/>
            <a:ext cx="530225" cy="182562"/>
          </a:xfrm>
          <a:prstGeom prst="rect">
            <a:avLst/>
          </a:prstGeom>
        </p:spPr>
        <p:txBody>
          <a:bodyPr/>
          <a:lstStyle/>
          <a:p>
            <a:pPr>
              <a:defRPr/>
            </a:pPr>
            <a:r>
              <a:rPr lang="en-US" altLang="en-US"/>
              <a:t>Slide </a:t>
            </a:r>
            <a:fld id="{D9B19BB7-5E5C-4FE2-8325-CBE2EDC1721D}" type="slidenum">
              <a:rPr lang="en-US" altLang="en-US" smtClean="0"/>
              <a:pPr>
                <a:defRPr/>
              </a:pPr>
              <a:t>51</a:t>
            </a:fld>
            <a:endParaRPr lang="en-US" altLang="en-US"/>
          </a:p>
        </p:txBody>
      </p:sp>
    </p:spTree>
    <p:extLst>
      <p:ext uri="{BB962C8B-B14F-4D97-AF65-F5344CB8AC3E}">
        <p14:creationId xmlns:p14="http://schemas.microsoft.com/office/powerpoint/2010/main" val="371303478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94048"/>
            <a:ext cx="7772400" cy="1066800"/>
          </a:xfrm>
        </p:spPr>
        <p:txBody>
          <a:bodyPr/>
          <a:lstStyle/>
          <a:p>
            <a:r>
              <a:rPr lang="en-US" sz="3200" dirty="0"/>
              <a:t>TG22 Spectrum Sharing Closing Report</a:t>
            </a:r>
            <a:r>
              <a:rPr lang="en-US" sz="3200" dirty="0">
                <a:solidFill>
                  <a:srgbClr val="006600"/>
                </a:solidFill>
                <a:latin typeface="Arial Narrow" panose="020B0606020202030204" pitchFamily="34" charset="0"/>
              </a:rPr>
              <a:t/>
            </a:r>
            <a:br>
              <a:rPr lang="en-US" sz="3200" dirty="0">
                <a:solidFill>
                  <a:srgbClr val="006600"/>
                </a:solidFill>
                <a:latin typeface="Arial Narrow" panose="020B0606020202030204" pitchFamily="34" charset="0"/>
              </a:rPr>
            </a:br>
            <a:r>
              <a:rPr lang="en-US" sz="3200" dirty="0">
                <a:solidFill>
                  <a:srgbClr val="006600"/>
                </a:solidFill>
                <a:latin typeface="Arial Narrow" panose="020B0606020202030204" pitchFamily="34" charset="0"/>
              </a:rPr>
              <a:t>IEEE P802.22.3 Spectrum Characterization and Occupancy to Sponsor Ballot</a:t>
            </a:r>
            <a:endParaRPr lang="en-US" sz="3200" dirty="0"/>
          </a:p>
        </p:txBody>
      </p:sp>
      <p:sp>
        <p:nvSpPr>
          <p:cNvPr id="3" name="Content Placeholder 2"/>
          <p:cNvSpPr>
            <a:spLocks noGrp="1"/>
          </p:cNvSpPr>
          <p:nvPr>
            <p:ph idx="1"/>
          </p:nvPr>
        </p:nvSpPr>
        <p:spPr>
          <a:xfrm>
            <a:off x="685800" y="2626568"/>
            <a:ext cx="7772400" cy="3394720"/>
          </a:xfrm>
        </p:spPr>
        <p:txBody>
          <a:bodyPr/>
          <a:lstStyle/>
          <a:p>
            <a:r>
              <a:rPr lang="en-US" sz="2400" dirty="0"/>
              <a:t>Last Ballot on D5 was unanimous (9, 0, 0)</a:t>
            </a:r>
          </a:p>
          <a:p>
            <a:r>
              <a:rPr lang="en-US" sz="2400" dirty="0"/>
              <a:t>MEC review successfully completed</a:t>
            </a:r>
          </a:p>
          <a:p>
            <a:r>
              <a:rPr lang="en-US" sz="2400" dirty="0"/>
              <a:t>All 55 (non MBS) comments rejected</a:t>
            </a:r>
          </a:p>
          <a:p>
            <a:r>
              <a:rPr lang="en-US" sz="2400" dirty="0"/>
              <a:t>An unchanged draft D5 would go to Sponsor Ballot</a:t>
            </a:r>
          </a:p>
          <a:p>
            <a:r>
              <a:rPr lang="en-US" sz="2400" dirty="0"/>
              <a:t>Comment Resolution Spreadsheet can be found at: </a:t>
            </a:r>
            <a:r>
              <a:rPr lang="en-US" sz="2400" dirty="0">
                <a:hlinkClick r:id="rId2"/>
              </a:rPr>
              <a:t>https://mentor.ieee.org/802.22/dcn/19/22-19-0029-00-0003-802-22-3-draft-5-ballot-resolution.xlsx</a:t>
            </a:r>
            <a:endParaRPr lang="en-US" sz="2400" dirty="0"/>
          </a:p>
        </p:txBody>
      </p:sp>
      <p:sp>
        <p:nvSpPr>
          <p:cNvPr id="4" name="Footer Placeholder 3"/>
          <p:cNvSpPr>
            <a:spLocks noGrp="1"/>
          </p:cNvSpPr>
          <p:nvPr>
            <p:ph type="ftr" sz="quarter" idx="10"/>
          </p:nvPr>
        </p:nvSpPr>
        <p:spPr/>
        <p:txBody>
          <a:bodyPr/>
          <a:lstStyle/>
          <a:p>
            <a:pPr>
              <a:defRPr/>
            </a:pPr>
            <a:r>
              <a:rPr lang="en-US"/>
              <a:t>Apurva Mody, BAE Systems</a:t>
            </a:r>
          </a:p>
        </p:txBody>
      </p:sp>
      <p:sp>
        <p:nvSpPr>
          <p:cNvPr id="5" name="Slide Number Placeholder 4"/>
          <p:cNvSpPr>
            <a:spLocks noGrp="1"/>
          </p:cNvSpPr>
          <p:nvPr>
            <p:ph type="sldNum" sz="quarter" idx="11"/>
          </p:nvPr>
        </p:nvSpPr>
        <p:spPr/>
        <p:txBody>
          <a:bodyPr/>
          <a:lstStyle/>
          <a:p>
            <a:r>
              <a:rPr lang="en-US" altLang="en-US"/>
              <a:t>Slide </a:t>
            </a:r>
            <a:fld id="{7C8D6DAB-2AF3-4309-B620-5D11F598A71D}" type="slidenum">
              <a:rPr lang="en-US" altLang="en-US" smtClean="0"/>
              <a:pPr/>
              <a:t>52</a:t>
            </a:fld>
            <a:endParaRPr lang="en-US" altLang="en-US"/>
          </a:p>
        </p:txBody>
      </p:sp>
      <p:sp>
        <p:nvSpPr>
          <p:cNvPr id="6" name="Date Placeholder 5"/>
          <p:cNvSpPr>
            <a:spLocks noGrp="1"/>
          </p:cNvSpPr>
          <p:nvPr>
            <p:ph type="dt" sz="quarter" idx="4294967295"/>
          </p:nvPr>
        </p:nvSpPr>
        <p:spPr>
          <a:xfrm>
            <a:off x="4344988" y="6475413"/>
            <a:ext cx="530225" cy="182562"/>
          </a:xfrm>
          <a:prstGeom prst="rect">
            <a:avLst/>
          </a:prstGeom>
        </p:spPr>
        <p:txBody>
          <a:bodyPr/>
          <a:lstStyle/>
          <a:p>
            <a:pPr>
              <a:defRPr/>
            </a:pPr>
            <a:r>
              <a:rPr lang="en-US"/>
              <a:t>July 2019</a:t>
            </a:r>
          </a:p>
        </p:txBody>
      </p:sp>
    </p:spTree>
    <p:extLst>
      <p:ext uri="{BB962C8B-B14F-4D97-AF65-F5344CB8AC3E}">
        <p14:creationId xmlns:p14="http://schemas.microsoft.com/office/powerpoint/2010/main" val="174883291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22040"/>
            <a:ext cx="7772400" cy="1066800"/>
          </a:xfrm>
        </p:spPr>
        <p:txBody>
          <a:bodyPr/>
          <a:lstStyle/>
          <a:p>
            <a:r>
              <a:rPr lang="en-US" sz="3200" dirty="0"/>
              <a:t>TG22 Spectrum Sharing Closing Report</a:t>
            </a:r>
            <a:r>
              <a:rPr lang="en-US" sz="3200" kern="0" dirty="0">
                <a:solidFill>
                  <a:srgbClr val="006600"/>
                </a:solidFill>
                <a:latin typeface="Arial Narrow" panose="020B0606020202030204" pitchFamily="34" charset="0"/>
              </a:rPr>
              <a:t/>
            </a:r>
            <a:br>
              <a:rPr lang="en-US" sz="3200" kern="0" dirty="0">
                <a:solidFill>
                  <a:srgbClr val="006600"/>
                </a:solidFill>
                <a:latin typeface="Arial Narrow" panose="020B0606020202030204" pitchFamily="34" charset="0"/>
              </a:rPr>
            </a:br>
            <a:r>
              <a:rPr lang="en-US" sz="3200" kern="0" dirty="0">
                <a:solidFill>
                  <a:srgbClr val="006600"/>
                </a:solidFill>
                <a:latin typeface="Arial Narrow" panose="020B0606020202030204" pitchFamily="34" charset="0"/>
              </a:rPr>
              <a:t>IEEE P802.22.3 Spectrum Characterization and Occupancy to Sponsor Ballot</a:t>
            </a:r>
            <a:endParaRPr lang="en-US" sz="3200" dirty="0"/>
          </a:p>
        </p:txBody>
      </p:sp>
      <p:sp>
        <p:nvSpPr>
          <p:cNvPr id="3" name="Content Placeholder 2"/>
          <p:cNvSpPr>
            <a:spLocks noGrp="1"/>
          </p:cNvSpPr>
          <p:nvPr>
            <p:ph idx="1"/>
          </p:nvPr>
        </p:nvSpPr>
        <p:spPr>
          <a:xfrm>
            <a:off x="685800" y="2122512"/>
            <a:ext cx="7772400" cy="4114800"/>
          </a:xfrm>
        </p:spPr>
        <p:txBody>
          <a:bodyPr/>
          <a:lstStyle/>
          <a:p>
            <a:pPr marL="0" indent="0">
              <a:buNone/>
            </a:pPr>
            <a:r>
              <a:rPr lang="en-US" sz="2400" dirty="0"/>
              <a:t>Motion</a:t>
            </a:r>
          </a:p>
          <a:p>
            <a:r>
              <a:rPr lang="en-US" sz="2400" dirty="0"/>
              <a:t>Approve sending 802.15.22.3 D05 to SA Ballot</a:t>
            </a:r>
            <a:br>
              <a:rPr lang="en-US" sz="2400" dirty="0"/>
            </a:br>
            <a:r>
              <a:rPr lang="en-US" sz="2400" dirty="0"/>
              <a:t>Confirm the CSD for 802.15.22.3 in </a:t>
            </a:r>
            <a:r>
              <a:rPr lang="en-US" sz="2400" dirty="0">
                <a:hlinkClick r:id="rId2"/>
              </a:rPr>
              <a:t>https://mentor.ieee.org/802.22/dcn/19/22-19-0028-01-0003-updated-csd-for-p802-22-3-transfer-of-project-to-ieee-802-15-wg.docx</a:t>
            </a:r>
          </a:p>
          <a:p>
            <a:pPr marL="0" indent="0">
              <a:buNone/>
            </a:pPr>
            <a:endParaRPr lang="en-US" sz="2400" dirty="0"/>
          </a:p>
          <a:p>
            <a:pPr marL="0" indent="0">
              <a:buNone/>
            </a:pPr>
            <a:r>
              <a:rPr lang="en-US" sz="2400" dirty="0"/>
              <a:t>Mover: </a:t>
            </a:r>
            <a:r>
              <a:rPr lang="en-US" sz="2400" dirty="0" err="1"/>
              <a:t>Mody</a:t>
            </a:r>
            <a:endParaRPr lang="en-US" sz="2400" dirty="0"/>
          </a:p>
          <a:p>
            <a:pPr marL="0" indent="0">
              <a:buNone/>
            </a:pPr>
            <a:r>
              <a:rPr lang="en-US" sz="2400" dirty="0"/>
              <a:t>Second: Hislop</a:t>
            </a:r>
            <a:br>
              <a:rPr lang="en-US" sz="2400" dirty="0"/>
            </a:br>
            <a:endParaRPr lang="en-US" sz="2400" dirty="0"/>
          </a:p>
        </p:txBody>
      </p:sp>
      <p:sp>
        <p:nvSpPr>
          <p:cNvPr id="4" name="Footer Placeholder 3"/>
          <p:cNvSpPr>
            <a:spLocks noGrp="1"/>
          </p:cNvSpPr>
          <p:nvPr>
            <p:ph type="ftr" sz="quarter" idx="10"/>
          </p:nvPr>
        </p:nvSpPr>
        <p:spPr/>
        <p:txBody>
          <a:bodyPr/>
          <a:lstStyle/>
          <a:p>
            <a:pPr>
              <a:defRPr/>
            </a:pPr>
            <a:r>
              <a:rPr lang="en-US"/>
              <a:t>Apurva Mody, BAE Systems</a:t>
            </a:r>
          </a:p>
        </p:txBody>
      </p:sp>
      <p:sp>
        <p:nvSpPr>
          <p:cNvPr id="5" name="Slide Number Placeholder 4"/>
          <p:cNvSpPr>
            <a:spLocks noGrp="1"/>
          </p:cNvSpPr>
          <p:nvPr>
            <p:ph type="sldNum" sz="quarter" idx="11"/>
          </p:nvPr>
        </p:nvSpPr>
        <p:spPr/>
        <p:txBody>
          <a:bodyPr/>
          <a:lstStyle/>
          <a:p>
            <a:r>
              <a:rPr lang="en-US" altLang="en-US"/>
              <a:t>Slide </a:t>
            </a:r>
            <a:fld id="{7C8D6DAB-2AF3-4309-B620-5D11F598A71D}" type="slidenum">
              <a:rPr lang="en-US" altLang="en-US" smtClean="0"/>
              <a:pPr/>
              <a:t>53</a:t>
            </a:fld>
            <a:endParaRPr lang="en-US" altLang="en-US"/>
          </a:p>
        </p:txBody>
      </p:sp>
      <p:sp>
        <p:nvSpPr>
          <p:cNvPr id="6" name="Date Placeholder 5"/>
          <p:cNvSpPr>
            <a:spLocks noGrp="1"/>
          </p:cNvSpPr>
          <p:nvPr>
            <p:ph type="dt" sz="quarter" idx="4294967295"/>
          </p:nvPr>
        </p:nvSpPr>
        <p:spPr>
          <a:xfrm>
            <a:off x="4344988" y="6475413"/>
            <a:ext cx="530225" cy="182562"/>
          </a:xfrm>
          <a:prstGeom prst="rect">
            <a:avLst/>
          </a:prstGeom>
        </p:spPr>
        <p:txBody>
          <a:bodyPr/>
          <a:lstStyle/>
          <a:p>
            <a:pPr>
              <a:defRPr/>
            </a:pPr>
            <a:r>
              <a:rPr lang="en-US"/>
              <a:t>July 2019</a:t>
            </a:r>
          </a:p>
        </p:txBody>
      </p:sp>
    </p:spTree>
    <p:extLst>
      <p:ext uri="{BB962C8B-B14F-4D97-AF65-F5344CB8AC3E}">
        <p14:creationId xmlns:p14="http://schemas.microsoft.com/office/powerpoint/2010/main" val="251961351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922040"/>
            <a:ext cx="7772400" cy="1066800"/>
          </a:xfrm>
        </p:spPr>
        <p:txBody>
          <a:bodyPr/>
          <a:lstStyle/>
          <a:p>
            <a:r>
              <a:rPr lang="en-US" sz="3200" dirty="0"/>
              <a:t>TG22 Spectrum Sharing Closing Report</a:t>
            </a:r>
            <a:r>
              <a:rPr lang="en-US" sz="3200" kern="0" dirty="0">
                <a:solidFill>
                  <a:srgbClr val="006600"/>
                </a:solidFill>
                <a:latin typeface="Arial Narrow" panose="020B0606020202030204" pitchFamily="34" charset="0"/>
              </a:rPr>
              <a:t/>
            </a:r>
            <a:br>
              <a:rPr lang="en-US" sz="3200" kern="0" dirty="0">
                <a:solidFill>
                  <a:srgbClr val="006600"/>
                </a:solidFill>
                <a:latin typeface="Arial Narrow" panose="020B0606020202030204" pitchFamily="34" charset="0"/>
              </a:rPr>
            </a:br>
            <a:r>
              <a:rPr lang="en-US" sz="3200" kern="0" dirty="0">
                <a:solidFill>
                  <a:srgbClr val="006600"/>
                </a:solidFill>
                <a:latin typeface="Arial Narrow" panose="020B0606020202030204" pitchFamily="34" charset="0"/>
              </a:rPr>
              <a:t>CRG for IEEE P802.22.3 Sponsor Ballot</a:t>
            </a:r>
            <a:endParaRPr lang="en-US" sz="3200" dirty="0"/>
          </a:p>
        </p:txBody>
      </p:sp>
      <p:sp>
        <p:nvSpPr>
          <p:cNvPr id="3" name="Content Placeholder 2"/>
          <p:cNvSpPr>
            <a:spLocks noGrp="1"/>
          </p:cNvSpPr>
          <p:nvPr>
            <p:ph idx="1"/>
          </p:nvPr>
        </p:nvSpPr>
        <p:spPr>
          <a:xfrm>
            <a:off x="685800" y="2122512"/>
            <a:ext cx="7772400" cy="4114800"/>
          </a:xfrm>
        </p:spPr>
        <p:txBody>
          <a:bodyPr/>
          <a:lstStyle/>
          <a:p>
            <a:pPr marL="0" indent="0">
              <a:buNone/>
            </a:pPr>
            <a:r>
              <a:rPr lang="en-US" sz="2000" i="1" dirty="0"/>
              <a:t>Move that 802.15 WG approve the formation of a Comment Resolution Group (CRG) for the SA balloting of the P802.15.22.3 D05 with the following membership: Apurva Mody (Chair), Oliver Holland, Roger Hislop, Gianfranco Miele, </a:t>
            </a:r>
            <a:r>
              <a:rPr lang="en-US" sz="2000" i="1" dirty="0" err="1"/>
              <a:t>Ranga</a:t>
            </a:r>
            <a:r>
              <a:rPr lang="en-US" sz="2000" i="1" dirty="0"/>
              <a:t> Reddy, Mike Cotton, Harry </a:t>
            </a:r>
            <a:r>
              <a:rPr lang="en-US" sz="2000" i="1" dirty="0" err="1"/>
              <a:t>Bims</a:t>
            </a:r>
            <a:r>
              <a:rPr lang="en-US" sz="2000" i="1" dirty="0"/>
              <a:t>. The 802.15.22.3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sz="2000" dirty="0"/>
          </a:p>
          <a:p>
            <a:pPr marL="0" indent="0">
              <a:buNone/>
            </a:pPr>
            <a:r>
              <a:rPr lang="en-US" sz="2000" dirty="0"/>
              <a:t>Mover: </a:t>
            </a:r>
            <a:r>
              <a:rPr lang="en-US" sz="2000" dirty="0" err="1"/>
              <a:t>Mody</a:t>
            </a:r>
            <a:endParaRPr lang="en-US" sz="2000" dirty="0"/>
          </a:p>
          <a:p>
            <a:pPr marL="0" indent="0">
              <a:buNone/>
            </a:pPr>
            <a:r>
              <a:rPr lang="en-US" sz="2000" dirty="0"/>
              <a:t>Second: Hislop</a:t>
            </a:r>
            <a:br>
              <a:rPr lang="en-US" sz="2000" dirty="0"/>
            </a:br>
            <a:endParaRPr lang="en-US" sz="2000" dirty="0"/>
          </a:p>
        </p:txBody>
      </p:sp>
      <p:sp>
        <p:nvSpPr>
          <p:cNvPr id="4" name="Footer Placeholder 3"/>
          <p:cNvSpPr>
            <a:spLocks noGrp="1"/>
          </p:cNvSpPr>
          <p:nvPr>
            <p:ph type="ftr" sz="quarter" idx="10"/>
          </p:nvPr>
        </p:nvSpPr>
        <p:spPr/>
        <p:txBody>
          <a:bodyPr/>
          <a:lstStyle/>
          <a:p>
            <a:pPr>
              <a:defRPr/>
            </a:pPr>
            <a:r>
              <a:rPr lang="en-US"/>
              <a:t>Apurva Mody, BAE Systems</a:t>
            </a:r>
          </a:p>
        </p:txBody>
      </p:sp>
      <p:sp>
        <p:nvSpPr>
          <p:cNvPr id="5" name="Slide Number Placeholder 4"/>
          <p:cNvSpPr>
            <a:spLocks noGrp="1"/>
          </p:cNvSpPr>
          <p:nvPr>
            <p:ph type="sldNum" sz="quarter" idx="11"/>
          </p:nvPr>
        </p:nvSpPr>
        <p:spPr/>
        <p:txBody>
          <a:bodyPr/>
          <a:lstStyle/>
          <a:p>
            <a:r>
              <a:rPr lang="en-US" altLang="en-US"/>
              <a:t>Slide </a:t>
            </a:r>
            <a:fld id="{7C8D6DAB-2AF3-4309-B620-5D11F598A71D}" type="slidenum">
              <a:rPr lang="en-US" altLang="en-US" smtClean="0"/>
              <a:pPr/>
              <a:t>54</a:t>
            </a:fld>
            <a:endParaRPr lang="en-US" altLang="en-US"/>
          </a:p>
        </p:txBody>
      </p:sp>
      <p:sp>
        <p:nvSpPr>
          <p:cNvPr id="6" name="Date Placeholder 5"/>
          <p:cNvSpPr>
            <a:spLocks noGrp="1"/>
          </p:cNvSpPr>
          <p:nvPr>
            <p:ph type="dt" sz="quarter" idx="4294967295"/>
          </p:nvPr>
        </p:nvSpPr>
        <p:spPr>
          <a:xfrm>
            <a:off x="4344988" y="6475413"/>
            <a:ext cx="530225" cy="182562"/>
          </a:xfrm>
          <a:prstGeom prst="rect">
            <a:avLst/>
          </a:prstGeom>
        </p:spPr>
        <p:txBody>
          <a:bodyPr/>
          <a:lstStyle/>
          <a:p>
            <a:pPr>
              <a:defRPr/>
            </a:pPr>
            <a:r>
              <a:rPr lang="en-US"/>
              <a:t>July 2019</a:t>
            </a:r>
          </a:p>
        </p:txBody>
      </p:sp>
    </p:spTree>
    <p:extLst>
      <p:ext uri="{BB962C8B-B14F-4D97-AF65-F5344CB8AC3E}">
        <p14:creationId xmlns:p14="http://schemas.microsoft.com/office/powerpoint/2010/main" val="236201238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TG22 Spectrum Sharing Closing Report</a:t>
            </a:r>
            <a:r>
              <a:rPr lang="en-US" dirty="0">
                <a:solidFill>
                  <a:srgbClr val="006600"/>
                </a:solidFill>
                <a:latin typeface="Arial Narrow" panose="020B0606020202030204" pitchFamily="34" charset="0"/>
              </a:rPr>
              <a:t/>
            </a:r>
            <a:br>
              <a:rPr lang="en-US" dirty="0">
                <a:solidFill>
                  <a:srgbClr val="006600"/>
                </a:solidFill>
                <a:latin typeface="Arial Narrow" panose="020B0606020202030204" pitchFamily="34" charset="0"/>
              </a:rPr>
            </a:br>
            <a:r>
              <a:rPr lang="en-US" dirty="0">
                <a:solidFill>
                  <a:srgbClr val="006600"/>
                </a:solidFill>
                <a:latin typeface="Arial Narrow" panose="020B0606020202030204" pitchFamily="34" charset="0"/>
              </a:rPr>
              <a:t>Goals for next Meeting</a:t>
            </a:r>
            <a:endParaRPr lang="en-US" dirty="0"/>
          </a:p>
        </p:txBody>
      </p:sp>
      <p:sp>
        <p:nvSpPr>
          <p:cNvPr id="3" name="Content Placeholder 2"/>
          <p:cNvSpPr>
            <a:spLocks noGrp="1"/>
          </p:cNvSpPr>
          <p:nvPr>
            <p:ph idx="1"/>
          </p:nvPr>
        </p:nvSpPr>
        <p:spPr/>
        <p:txBody>
          <a:bodyPr/>
          <a:lstStyle/>
          <a:p>
            <a:r>
              <a:rPr lang="en-US" dirty="0"/>
              <a:t>Comment Resolution if required</a:t>
            </a:r>
          </a:p>
          <a:p>
            <a:r>
              <a:rPr lang="en-US" dirty="0"/>
              <a:t>Motion to forward to </a:t>
            </a:r>
            <a:r>
              <a:rPr lang="en-US" dirty="0" err="1"/>
              <a:t>RevCom</a:t>
            </a:r>
            <a:endParaRPr lang="en-US" dirty="0"/>
          </a:p>
        </p:txBody>
      </p:sp>
      <p:sp>
        <p:nvSpPr>
          <p:cNvPr id="4" name="Date Placeholder 3"/>
          <p:cNvSpPr>
            <a:spLocks noGrp="1"/>
          </p:cNvSpPr>
          <p:nvPr>
            <p:ph type="dt" sz="half" idx="10"/>
          </p:nvPr>
        </p:nvSpPr>
        <p:spPr/>
        <p:txBody>
          <a:bodyPr/>
          <a:lstStyle/>
          <a:p>
            <a:pPr>
              <a:defRPr/>
            </a:pPr>
            <a:r>
              <a:rPr lang="en-US" altLang="en-US" sz="1400"/>
              <a:t>July 2019</a:t>
            </a:r>
            <a:endParaRPr lang="en-US" altLang="en-US" sz="1400" dirty="0"/>
          </a:p>
        </p:txBody>
      </p:sp>
      <p:sp>
        <p:nvSpPr>
          <p:cNvPr id="5" name="Footer Placeholder 4"/>
          <p:cNvSpPr>
            <a:spLocks noGrp="1"/>
          </p:cNvSpPr>
          <p:nvPr>
            <p:ph type="ftr" sz="quarter" idx="11"/>
          </p:nvPr>
        </p:nvSpPr>
        <p:spPr/>
        <p:txBody>
          <a:bodyPr/>
          <a:lstStyle/>
          <a:p>
            <a:pPr>
              <a:defRPr/>
            </a:pPr>
            <a:r>
              <a:rPr lang="en-US" altLang="en-US"/>
              <a:t>Apurva Mody, BAE Systems</a:t>
            </a:r>
          </a:p>
        </p:txBody>
      </p:sp>
      <p:sp>
        <p:nvSpPr>
          <p:cNvPr id="6" name="Slide Number Placeholder 5"/>
          <p:cNvSpPr>
            <a:spLocks noGrp="1"/>
          </p:cNvSpPr>
          <p:nvPr>
            <p:ph type="sldNum" sz="quarter" idx="4294967295"/>
          </p:nvPr>
        </p:nvSpPr>
        <p:spPr>
          <a:xfrm>
            <a:off x="4344988" y="6475413"/>
            <a:ext cx="530225" cy="182562"/>
          </a:xfrm>
          <a:prstGeom prst="rect">
            <a:avLst/>
          </a:prstGeom>
        </p:spPr>
        <p:txBody>
          <a:bodyPr/>
          <a:lstStyle/>
          <a:p>
            <a:pPr>
              <a:defRPr/>
            </a:pPr>
            <a:r>
              <a:rPr lang="en-US" altLang="en-US"/>
              <a:t>Slide </a:t>
            </a:r>
            <a:fld id="{D9B19BB7-5E5C-4FE2-8325-CBE2EDC1721D}" type="slidenum">
              <a:rPr lang="en-US" altLang="en-US" smtClean="0"/>
              <a:pPr>
                <a:defRPr/>
              </a:pPr>
              <a:t>55</a:t>
            </a:fld>
            <a:endParaRPr lang="en-US" altLang="en-US"/>
          </a:p>
        </p:txBody>
      </p:sp>
    </p:spTree>
    <p:extLst>
      <p:ext uri="{BB962C8B-B14F-4D97-AF65-F5344CB8AC3E}">
        <p14:creationId xmlns:p14="http://schemas.microsoft.com/office/powerpoint/2010/main" val="109683122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ctrTitle"/>
          </p:nvPr>
        </p:nvSpPr>
        <p:spPr/>
        <p:txBody>
          <a:bodyPr/>
          <a:lstStyle/>
          <a:p>
            <a:r>
              <a:rPr lang="de-DE" dirty="0" smtClean="0"/>
              <a:t>TAG </a:t>
            </a:r>
            <a:r>
              <a:rPr lang="de-DE" dirty="0" err="1" smtClean="0"/>
              <a:t>THz</a:t>
            </a:r>
            <a:r>
              <a:rPr lang="de-DE" dirty="0" smtClean="0"/>
              <a:t> </a:t>
            </a:r>
            <a:r>
              <a:rPr lang="de-DE" dirty="0" err="1" smtClean="0"/>
              <a:t>July</a:t>
            </a:r>
            <a:r>
              <a:rPr lang="de-DE" dirty="0" smtClean="0"/>
              <a:t> 2019 </a:t>
            </a:r>
            <a:br>
              <a:rPr lang="de-DE" dirty="0" smtClean="0"/>
            </a:br>
            <a:r>
              <a:rPr lang="de-DE" dirty="0" err="1" smtClean="0"/>
              <a:t>Closing</a:t>
            </a:r>
            <a:r>
              <a:rPr lang="de-DE" dirty="0" smtClean="0"/>
              <a:t> Report</a:t>
            </a:r>
            <a:endParaRPr lang="de-DE" dirty="0"/>
          </a:p>
        </p:txBody>
      </p:sp>
      <p:sp>
        <p:nvSpPr>
          <p:cNvPr id="8" name="Untertitel 7"/>
          <p:cNvSpPr>
            <a:spLocks noGrp="1"/>
          </p:cNvSpPr>
          <p:nvPr>
            <p:ph type="subTitle" idx="1"/>
          </p:nvPr>
        </p:nvSpPr>
        <p:spPr/>
        <p:txBody>
          <a:bodyPr/>
          <a:lstStyle/>
          <a:p>
            <a:endParaRPr lang="de-DE" dirty="0"/>
          </a:p>
        </p:txBody>
      </p:sp>
      <p:sp>
        <p:nvSpPr>
          <p:cNvPr id="2" name="Datumsplatzhalter 1"/>
          <p:cNvSpPr>
            <a:spLocks noGrp="1"/>
          </p:cNvSpPr>
          <p:nvPr>
            <p:ph type="dt" sz="half" idx="10"/>
          </p:nvPr>
        </p:nvSpPr>
        <p:spPr/>
        <p:txBody>
          <a:bodyPr/>
          <a:lstStyle/>
          <a:p>
            <a:r>
              <a:rPr lang="en-US" dirty="0" smtClean="0"/>
              <a:t>July 2019</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56</a:t>
            </a:fld>
            <a:endParaRPr lang="en-US"/>
          </a:p>
        </p:txBody>
      </p:sp>
    </p:spTree>
    <p:extLst>
      <p:ext uri="{BB962C8B-B14F-4D97-AF65-F5344CB8AC3E}">
        <p14:creationId xmlns:p14="http://schemas.microsoft.com/office/powerpoint/2010/main" val="71395934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Meetings/</a:t>
            </a:r>
            <a:r>
              <a:rPr lang="de-DE" dirty="0" err="1" smtClean="0"/>
              <a:t>Contributions</a:t>
            </a:r>
            <a:r>
              <a:rPr lang="de-DE" dirty="0" smtClean="0"/>
              <a:t> (1/2)</a:t>
            </a:r>
            <a:endParaRPr lang="de-DE" dirty="0"/>
          </a:p>
        </p:txBody>
      </p:sp>
      <p:sp>
        <p:nvSpPr>
          <p:cNvPr id="6" name="Inhaltsplatzhalter 5"/>
          <p:cNvSpPr>
            <a:spLocks noGrp="1"/>
          </p:cNvSpPr>
          <p:nvPr>
            <p:ph idx="1"/>
          </p:nvPr>
        </p:nvSpPr>
        <p:spPr>
          <a:xfrm>
            <a:off x="685800" y="1728942"/>
            <a:ext cx="7772400" cy="4114800"/>
          </a:xfrm>
        </p:spPr>
        <p:txBody>
          <a:bodyPr/>
          <a:lstStyle/>
          <a:p>
            <a:r>
              <a:rPr lang="de-DE" sz="1800" dirty="0" smtClean="0"/>
              <a:t>3  </a:t>
            </a:r>
            <a:r>
              <a:rPr lang="de-DE" sz="1800" dirty="0" err="1" smtClean="0"/>
              <a:t>meetings</a:t>
            </a:r>
            <a:r>
              <a:rPr lang="de-DE" sz="1800" dirty="0" smtClean="0"/>
              <a:t> on Mon PM2, Tue AM1 </a:t>
            </a:r>
            <a:r>
              <a:rPr lang="de-DE" sz="1800" dirty="0" err="1" smtClean="0"/>
              <a:t>and</a:t>
            </a:r>
            <a:r>
              <a:rPr lang="de-DE" sz="1800" dirty="0" smtClean="0"/>
              <a:t> Tue PM2</a:t>
            </a:r>
          </a:p>
          <a:p>
            <a:pPr lvl="1"/>
            <a:r>
              <a:rPr lang="de-DE" sz="1800" dirty="0" smtClean="0"/>
              <a:t>21 </a:t>
            </a:r>
            <a:r>
              <a:rPr lang="de-DE" sz="1800" dirty="0" err="1" smtClean="0"/>
              <a:t>participants</a:t>
            </a:r>
            <a:r>
              <a:rPr lang="de-DE" sz="1800" dirty="0" smtClean="0"/>
              <a:t> </a:t>
            </a:r>
          </a:p>
          <a:p>
            <a:pPr lvl="1"/>
            <a:endParaRPr lang="de-DE" sz="1800" dirty="0" smtClean="0"/>
          </a:p>
          <a:p>
            <a:r>
              <a:rPr lang="de-DE" sz="1800" dirty="0" smtClean="0"/>
              <a:t>11 </a:t>
            </a:r>
            <a:r>
              <a:rPr lang="de-DE" sz="1800" dirty="0" err="1" smtClean="0"/>
              <a:t>contributions</a:t>
            </a:r>
            <a:r>
              <a:rPr lang="de-DE" sz="1800" dirty="0" smtClean="0"/>
              <a:t>:</a:t>
            </a:r>
            <a:endParaRPr lang="de-DE" sz="1800" dirty="0"/>
          </a:p>
          <a:p>
            <a:pPr marL="352425" indent="0">
              <a:buNone/>
            </a:pPr>
            <a:r>
              <a:rPr lang="en-US" sz="1100" b="1" u="sng" dirty="0"/>
              <a:t>Contribution #1</a:t>
            </a:r>
            <a:r>
              <a:rPr lang="en-US" sz="1100" dirty="0"/>
              <a:t> </a:t>
            </a:r>
            <a:endParaRPr lang="de-DE" sz="1100" dirty="0"/>
          </a:p>
          <a:p>
            <a:pPr marL="352425" indent="0">
              <a:buNone/>
            </a:pPr>
            <a:r>
              <a:rPr lang="en-US" sz="1100" dirty="0"/>
              <a:t>Dan Mittleman (Brown University) “Terahertz wireless communications: A photonics perspective” (19/0256)</a:t>
            </a:r>
            <a:endParaRPr lang="de-DE" sz="1100" dirty="0"/>
          </a:p>
          <a:p>
            <a:pPr marL="352425" indent="0">
              <a:buNone/>
            </a:pPr>
            <a:r>
              <a:rPr lang="en-GB" sz="1100" b="1" dirty="0"/>
              <a:t> </a:t>
            </a:r>
            <a:endParaRPr lang="de-DE" sz="1100" dirty="0"/>
          </a:p>
          <a:p>
            <a:pPr marL="352425" indent="0">
              <a:buNone/>
            </a:pPr>
            <a:r>
              <a:rPr lang="en-US" sz="1100" b="1" u="sng" dirty="0"/>
              <a:t>Contribution #2</a:t>
            </a:r>
            <a:endParaRPr lang="de-DE" sz="1100" dirty="0"/>
          </a:p>
          <a:p>
            <a:pPr marL="352425" indent="0">
              <a:buNone/>
            </a:pPr>
            <a:r>
              <a:rPr lang="en-GB" sz="1100" dirty="0"/>
              <a:t>Tuncer Baykas (</a:t>
            </a:r>
            <a:r>
              <a:rPr lang="en-GB" sz="1100" dirty="0" err="1"/>
              <a:t>Vestel</a:t>
            </a:r>
            <a:r>
              <a:rPr lang="en-GB" sz="1100" dirty="0"/>
              <a:t>),  </a:t>
            </a:r>
            <a:r>
              <a:rPr lang="en-US" sz="1100" dirty="0"/>
              <a:t>“Review of report ITU-R SM.2450” (19/285r1),</a:t>
            </a:r>
            <a:endParaRPr lang="de-DE" sz="1100" dirty="0"/>
          </a:p>
          <a:p>
            <a:pPr marL="352425" indent="0">
              <a:buNone/>
            </a:pPr>
            <a:r>
              <a:rPr lang="en-US" sz="1100" dirty="0"/>
              <a:t>“Works towards the Revision of ITU-R SM.2352-0Report” (19/0275r1)</a:t>
            </a:r>
            <a:endParaRPr lang="de-DE" sz="1100" dirty="0"/>
          </a:p>
          <a:p>
            <a:pPr marL="352425" indent="0">
              <a:buNone/>
            </a:pPr>
            <a:r>
              <a:rPr lang="en-GB" sz="1100" b="1" dirty="0"/>
              <a:t> </a:t>
            </a:r>
            <a:endParaRPr lang="de-DE" sz="1100" dirty="0"/>
          </a:p>
          <a:p>
            <a:pPr marL="352425" indent="0">
              <a:buNone/>
            </a:pPr>
            <a:r>
              <a:rPr lang="en-US" sz="1100" b="1" u="sng" dirty="0"/>
              <a:t>Contribution #3</a:t>
            </a:r>
            <a:endParaRPr lang="de-DE" sz="1100" dirty="0"/>
          </a:p>
          <a:p>
            <a:pPr marL="352425" indent="0">
              <a:buNone/>
            </a:pPr>
            <a:r>
              <a:rPr lang="en-US" sz="1100" dirty="0"/>
              <a:t>Thomas Kürner (TU </a:t>
            </a:r>
            <a:r>
              <a:rPr lang="en-US" sz="1100" dirty="0" err="1"/>
              <a:t>Braunschweig</a:t>
            </a:r>
            <a:r>
              <a:rPr lang="en-US" sz="1100" dirty="0"/>
              <a:t>), “IEEE 802.15 TAG THz Input to the Revision of ITU-R SM.2352” (19/0276)</a:t>
            </a:r>
            <a:endParaRPr lang="de-DE" sz="1100" dirty="0"/>
          </a:p>
          <a:p>
            <a:pPr marL="352425" indent="0">
              <a:buNone/>
            </a:pPr>
            <a:r>
              <a:rPr lang="en-GB" sz="1100" b="1" dirty="0"/>
              <a:t> </a:t>
            </a:r>
            <a:endParaRPr lang="de-DE" sz="1100" dirty="0"/>
          </a:p>
          <a:p>
            <a:pPr marL="352425" indent="0">
              <a:buNone/>
            </a:pPr>
            <a:r>
              <a:rPr lang="en-US" sz="1100" b="1" u="sng" dirty="0"/>
              <a:t>Contribution #4</a:t>
            </a:r>
            <a:endParaRPr lang="de-DE" sz="1100" dirty="0"/>
          </a:p>
          <a:p>
            <a:pPr marL="352425" indent="0">
              <a:buNone/>
            </a:pPr>
            <a:r>
              <a:rPr lang="en-US" sz="1100" dirty="0"/>
              <a:t>Alenka Zajic (Georgia Tech “Measurements and Modeling of THz Chip-to-Chip Channels in Metal Enclosures” (19/0257)</a:t>
            </a:r>
            <a:endParaRPr lang="de-DE" sz="1100" dirty="0"/>
          </a:p>
          <a:p>
            <a:pPr marL="352425" indent="0">
              <a:buNone/>
            </a:pPr>
            <a:r>
              <a:rPr lang="en-US" sz="1100" b="1" dirty="0"/>
              <a:t> </a:t>
            </a:r>
            <a:endParaRPr lang="de-DE" sz="1100" dirty="0"/>
          </a:p>
          <a:p>
            <a:pPr marL="352425" indent="0">
              <a:buNone/>
            </a:pPr>
            <a:r>
              <a:rPr lang="en-US" sz="1100" b="1" u="sng" dirty="0"/>
              <a:t>Contribution #5</a:t>
            </a:r>
            <a:endParaRPr lang="de-DE" sz="1100" dirty="0"/>
          </a:p>
          <a:p>
            <a:pPr marL="352425" indent="0">
              <a:buNone/>
            </a:pPr>
            <a:r>
              <a:rPr lang="en-US" sz="1100" dirty="0"/>
              <a:t>Tae-In Jeon (Korea Maritime and Ocean University), “Propagation of THz </a:t>
            </a:r>
            <a:r>
              <a:rPr lang="en-US" sz="1100" dirty="0" err="1"/>
              <a:t>ps</a:t>
            </a:r>
            <a:r>
              <a:rPr lang="en-US" sz="1100" dirty="0"/>
              <a:t> pulses through the atmosphere” (19/0277)</a:t>
            </a:r>
            <a:endParaRPr lang="de-DE" sz="1100" dirty="0"/>
          </a:p>
          <a:p>
            <a:pPr marL="457200" lvl="1" indent="0">
              <a:buNone/>
            </a:pPr>
            <a:endParaRPr lang="de-DE" sz="1600" dirty="0"/>
          </a:p>
          <a:p>
            <a:pPr marL="457200">
              <a:spcAft>
                <a:spcPts val="0"/>
              </a:spcAft>
              <a:buNone/>
            </a:pPr>
            <a:endParaRPr lang="de-DE" sz="1800" dirty="0"/>
          </a:p>
        </p:txBody>
      </p:sp>
      <p:sp>
        <p:nvSpPr>
          <p:cNvPr id="2" name="Datumsplatzhalter 1"/>
          <p:cNvSpPr>
            <a:spLocks noGrp="1"/>
          </p:cNvSpPr>
          <p:nvPr>
            <p:ph type="dt" sz="half" idx="10"/>
          </p:nvPr>
        </p:nvSpPr>
        <p:spPr/>
        <p:txBody>
          <a:bodyPr/>
          <a:lstStyle/>
          <a:p>
            <a:r>
              <a:rPr lang="en-US" dirty="0" smtClean="0"/>
              <a:t>July 2019</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57</a:t>
            </a:fld>
            <a:endParaRPr lang="en-US"/>
          </a:p>
        </p:txBody>
      </p:sp>
    </p:spTree>
    <p:extLst>
      <p:ext uri="{BB962C8B-B14F-4D97-AF65-F5344CB8AC3E}">
        <p14:creationId xmlns:p14="http://schemas.microsoft.com/office/powerpoint/2010/main" val="301671096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Meetings/</a:t>
            </a:r>
            <a:r>
              <a:rPr lang="de-DE" dirty="0" err="1" smtClean="0"/>
              <a:t>Contributions</a:t>
            </a:r>
            <a:r>
              <a:rPr lang="de-DE" dirty="0" smtClean="0"/>
              <a:t> (2/2)</a:t>
            </a:r>
            <a:endParaRPr lang="de-DE" dirty="0"/>
          </a:p>
        </p:txBody>
      </p:sp>
      <p:sp>
        <p:nvSpPr>
          <p:cNvPr id="6" name="Inhaltsplatzhalter 5"/>
          <p:cNvSpPr>
            <a:spLocks noGrp="1"/>
          </p:cNvSpPr>
          <p:nvPr>
            <p:ph idx="1"/>
          </p:nvPr>
        </p:nvSpPr>
        <p:spPr>
          <a:xfrm>
            <a:off x="685800" y="1728942"/>
            <a:ext cx="7772400" cy="4114800"/>
          </a:xfrm>
        </p:spPr>
        <p:txBody>
          <a:bodyPr/>
          <a:lstStyle/>
          <a:p>
            <a:pPr marL="457200" lvl="1" indent="0">
              <a:buNone/>
            </a:pPr>
            <a:endParaRPr lang="de-DE" sz="1100" dirty="0" smtClean="0"/>
          </a:p>
          <a:p>
            <a:pPr marL="0" indent="0">
              <a:buNone/>
            </a:pPr>
            <a:r>
              <a:rPr lang="en-US" sz="1100" b="1" u="sng" dirty="0"/>
              <a:t>Contribution #6</a:t>
            </a:r>
            <a:endParaRPr lang="de-DE" sz="1100" dirty="0"/>
          </a:p>
          <a:p>
            <a:pPr marL="0" indent="0">
              <a:buNone/>
            </a:pPr>
            <a:r>
              <a:rPr lang="en-US" sz="1100" dirty="0"/>
              <a:t>Iwao Hosako (NICT), “Prospect of next ten years R&amp;D on THz communication” (19/0307r1)</a:t>
            </a:r>
            <a:endParaRPr lang="de-DE" sz="1100" dirty="0"/>
          </a:p>
          <a:p>
            <a:pPr marL="0" indent="0">
              <a:buNone/>
            </a:pPr>
            <a:r>
              <a:rPr lang="en-US" sz="1100" b="1" dirty="0"/>
              <a:t> </a:t>
            </a:r>
            <a:endParaRPr lang="de-DE" sz="1100" dirty="0"/>
          </a:p>
          <a:p>
            <a:pPr marL="0" indent="0">
              <a:buNone/>
            </a:pPr>
            <a:r>
              <a:rPr lang="en-US" sz="1100" b="1" u="sng" dirty="0"/>
              <a:t>Contribution #7</a:t>
            </a:r>
            <a:endParaRPr lang="de-DE" sz="1100" dirty="0"/>
          </a:p>
          <a:p>
            <a:pPr marL="0" indent="0">
              <a:buNone/>
            </a:pPr>
            <a:r>
              <a:rPr lang="en-GB" sz="1100" dirty="0"/>
              <a:t>Carlos Castro (</a:t>
            </a:r>
            <a:r>
              <a:rPr lang="en-GB" sz="1100" dirty="0" err="1"/>
              <a:t>Fraunhifer</a:t>
            </a:r>
            <a:r>
              <a:rPr lang="en-GB" sz="1100" dirty="0"/>
              <a:t> HHI), “100 Gb/s Real-Time THz Wireless Link Demonstration” (19/0293)</a:t>
            </a:r>
            <a:endParaRPr lang="de-DE" sz="1100" dirty="0"/>
          </a:p>
          <a:p>
            <a:pPr marL="0" indent="0">
              <a:buNone/>
            </a:pPr>
            <a:r>
              <a:rPr lang="en-GB" sz="1100" b="1" dirty="0"/>
              <a:t> </a:t>
            </a:r>
            <a:endParaRPr lang="de-DE" sz="1100" dirty="0"/>
          </a:p>
          <a:p>
            <a:pPr marL="0" indent="0">
              <a:buNone/>
            </a:pPr>
            <a:r>
              <a:rPr lang="en-US" sz="1100" b="1" u="sng" dirty="0"/>
              <a:t>Contribution #8</a:t>
            </a:r>
            <a:endParaRPr lang="de-DE" sz="1100" dirty="0"/>
          </a:p>
          <a:p>
            <a:pPr marL="0" indent="0">
              <a:buNone/>
            </a:pPr>
            <a:r>
              <a:rPr lang="en-US" sz="1100" dirty="0"/>
              <a:t>Bo </a:t>
            </a:r>
            <a:r>
              <a:rPr lang="en-US" sz="1100" dirty="0" err="1"/>
              <a:t>kum</a:t>
            </a:r>
            <a:r>
              <a:rPr lang="en-US" sz="1100" dirty="0"/>
              <a:t> Jung (TU </a:t>
            </a:r>
            <a:r>
              <a:rPr lang="en-US" sz="1100" dirty="0" err="1"/>
              <a:t>Braunschweig</a:t>
            </a:r>
            <a:r>
              <a:rPr lang="en-US" sz="1100" dirty="0"/>
              <a:t>), “Simulation and Automatic Planning of 300 GHz Backhaul Links - First Results from H2020-ThoR” (19/0278)</a:t>
            </a:r>
            <a:endParaRPr lang="de-DE" sz="1100" dirty="0"/>
          </a:p>
          <a:p>
            <a:pPr marL="0" indent="0">
              <a:buNone/>
            </a:pPr>
            <a:r>
              <a:rPr lang="en-GB" sz="1100" b="1" dirty="0"/>
              <a:t> </a:t>
            </a:r>
            <a:endParaRPr lang="de-DE" sz="1100" dirty="0"/>
          </a:p>
          <a:p>
            <a:pPr marL="0" indent="0">
              <a:buNone/>
            </a:pPr>
            <a:r>
              <a:rPr lang="en-US" sz="1100" b="1" u="sng" dirty="0"/>
              <a:t>Contribution #9</a:t>
            </a:r>
            <a:endParaRPr lang="de-DE" sz="1100" dirty="0"/>
          </a:p>
          <a:p>
            <a:pPr marL="0" indent="0">
              <a:buNone/>
            </a:pPr>
            <a:r>
              <a:rPr lang="en-US" sz="1100" dirty="0"/>
              <a:t>Johannes Eckhardt (TU </a:t>
            </a:r>
            <a:r>
              <a:rPr lang="en-US" sz="1100" dirty="0" err="1"/>
              <a:t>Braunschweig</a:t>
            </a:r>
            <a:r>
              <a:rPr lang="en-US" sz="1100" dirty="0"/>
              <a:t>), “Low THz Band Propagation Measurements for Beyond 5G Vehicular Communications” (19/0279</a:t>
            </a:r>
            <a:r>
              <a:rPr lang="en-US" sz="1100" dirty="0" smtClean="0"/>
              <a:t>)</a:t>
            </a:r>
          </a:p>
          <a:p>
            <a:pPr marL="0" indent="0">
              <a:buNone/>
            </a:pPr>
            <a:endParaRPr lang="de-DE" sz="1100" dirty="0"/>
          </a:p>
          <a:p>
            <a:pPr marL="0" indent="0">
              <a:buNone/>
            </a:pPr>
            <a:r>
              <a:rPr lang="en-US" sz="1100" b="1" u="sng" dirty="0"/>
              <a:t>Contribution #10</a:t>
            </a:r>
            <a:r>
              <a:rPr lang="en-US" sz="1100" dirty="0"/>
              <a:t> </a:t>
            </a:r>
            <a:endParaRPr lang="de-DE" sz="1100" dirty="0"/>
          </a:p>
          <a:p>
            <a:pPr marL="0" indent="0">
              <a:buNone/>
            </a:pPr>
            <a:r>
              <a:rPr lang="en-US" sz="1100" dirty="0"/>
              <a:t>Thomas Kürner (TU </a:t>
            </a:r>
            <a:r>
              <a:rPr lang="en-US" sz="1100" dirty="0" err="1"/>
              <a:t>Brunaschweig</a:t>
            </a:r>
            <a:r>
              <a:rPr lang="en-US" sz="1100" dirty="0"/>
              <a:t>), “Channel Characterization for Intra-Wagon Communication at 60 and 300 GHz Bands” (19/0308)</a:t>
            </a:r>
            <a:endParaRPr lang="de-DE" sz="1100" dirty="0"/>
          </a:p>
          <a:p>
            <a:pPr marL="0" indent="0">
              <a:buNone/>
            </a:pPr>
            <a:r>
              <a:rPr lang="en-US" sz="1100" dirty="0"/>
              <a:t> </a:t>
            </a:r>
            <a:endParaRPr lang="de-DE" sz="1100" dirty="0"/>
          </a:p>
          <a:p>
            <a:pPr marL="0" indent="0">
              <a:buNone/>
            </a:pPr>
            <a:r>
              <a:rPr lang="en-US" sz="1100" b="1" u="sng" dirty="0"/>
              <a:t>Contribution #11</a:t>
            </a:r>
            <a:endParaRPr lang="de-DE" sz="1100" dirty="0"/>
          </a:p>
          <a:p>
            <a:pPr marL="0" indent="0">
              <a:buNone/>
            </a:pPr>
            <a:r>
              <a:rPr lang="en-US" sz="1100" dirty="0"/>
              <a:t>Onur Sahin (</a:t>
            </a:r>
            <a:r>
              <a:rPr lang="en-US" sz="1100" dirty="0" err="1"/>
              <a:t>InterDigital</a:t>
            </a:r>
            <a:r>
              <a:rPr lang="en-US" sz="1100" dirty="0"/>
              <a:t>), “Comparison of 5G NR LDPC and Polar Codes for above 100 </a:t>
            </a:r>
            <a:r>
              <a:rPr lang="en-US" sz="1100" dirty="0" err="1"/>
              <a:t>Gbps</a:t>
            </a:r>
            <a:r>
              <a:rPr lang="en-US" sz="1100" dirty="0"/>
              <a:t> throughputs” (19/0306)</a:t>
            </a:r>
            <a:endParaRPr lang="de-DE" sz="1100" dirty="0"/>
          </a:p>
          <a:p>
            <a:pPr marL="0" indent="0">
              <a:buNone/>
            </a:pPr>
            <a:r>
              <a:rPr lang="en-GB" b="1" dirty="0"/>
              <a:t> </a:t>
            </a:r>
            <a:endParaRPr lang="de-DE" dirty="0"/>
          </a:p>
          <a:p>
            <a:pPr marL="457200" lvl="1" indent="0">
              <a:buNone/>
            </a:pPr>
            <a:endParaRPr lang="de-DE" sz="1600" dirty="0"/>
          </a:p>
          <a:p>
            <a:pPr marL="457200">
              <a:spcAft>
                <a:spcPts val="0"/>
              </a:spcAft>
              <a:buNone/>
            </a:pPr>
            <a:endParaRPr lang="de-DE" sz="1800" dirty="0"/>
          </a:p>
        </p:txBody>
      </p:sp>
      <p:sp>
        <p:nvSpPr>
          <p:cNvPr id="2" name="Datumsplatzhalter 1"/>
          <p:cNvSpPr>
            <a:spLocks noGrp="1"/>
          </p:cNvSpPr>
          <p:nvPr>
            <p:ph type="dt" sz="half" idx="10"/>
          </p:nvPr>
        </p:nvSpPr>
        <p:spPr/>
        <p:txBody>
          <a:bodyPr/>
          <a:lstStyle/>
          <a:p>
            <a:r>
              <a:rPr lang="en-US" dirty="0" smtClean="0"/>
              <a:t>July 2019</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58</a:t>
            </a:fld>
            <a:endParaRPr lang="en-US"/>
          </a:p>
        </p:txBody>
      </p:sp>
    </p:spTree>
    <p:extLst>
      <p:ext uri="{BB962C8B-B14F-4D97-AF65-F5344CB8AC3E}">
        <p14:creationId xmlns:p14="http://schemas.microsoft.com/office/powerpoint/2010/main" val="222515573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Tasks </a:t>
            </a:r>
            <a:r>
              <a:rPr lang="de-DE" dirty="0" err="1" smtClean="0"/>
              <a:t>accomplished</a:t>
            </a:r>
            <a:endParaRPr lang="de-DE" dirty="0"/>
          </a:p>
        </p:txBody>
      </p:sp>
      <p:sp>
        <p:nvSpPr>
          <p:cNvPr id="6" name="Inhaltsplatzhalter 5"/>
          <p:cNvSpPr>
            <a:spLocks noGrp="1"/>
          </p:cNvSpPr>
          <p:nvPr>
            <p:ph idx="1"/>
          </p:nvPr>
        </p:nvSpPr>
        <p:spPr>
          <a:xfrm>
            <a:off x="685800" y="1728942"/>
            <a:ext cx="7772400" cy="4114800"/>
          </a:xfrm>
        </p:spPr>
        <p:txBody>
          <a:bodyPr/>
          <a:lstStyle/>
          <a:p>
            <a:pPr marL="431800" lvl="2" indent="0">
              <a:spcAft>
                <a:spcPts val="0"/>
              </a:spcAft>
              <a:buNone/>
            </a:pPr>
            <a:endParaRPr lang="de-DE" sz="1800" dirty="0" smtClean="0">
              <a:ea typeface="Times New Roman"/>
            </a:endParaRPr>
          </a:p>
          <a:p>
            <a:pPr marL="355600" lvl="1" indent="-266700">
              <a:spcAft>
                <a:spcPts val="0"/>
              </a:spcAft>
              <a:buFont typeface="Arial" pitchFamily="34" charset="0"/>
              <a:buChar char="•"/>
            </a:pPr>
            <a:r>
              <a:rPr lang="de-DE" sz="1800" dirty="0" err="1" smtClean="0">
                <a:ea typeface="Times New Roman"/>
              </a:rPr>
              <a:t>Preparation</a:t>
            </a:r>
            <a:r>
              <a:rPr lang="de-DE" sz="1800" dirty="0" smtClean="0">
                <a:ea typeface="Times New Roman"/>
              </a:rPr>
              <a:t> </a:t>
            </a:r>
            <a:r>
              <a:rPr lang="de-DE" sz="1800" dirty="0" err="1" smtClean="0">
                <a:ea typeface="Times New Roman"/>
              </a:rPr>
              <a:t>of</a:t>
            </a:r>
            <a:r>
              <a:rPr lang="de-DE" sz="1800" dirty="0" smtClean="0">
                <a:ea typeface="Times New Roman"/>
              </a:rPr>
              <a:t> </a:t>
            </a:r>
            <a:r>
              <a:rPr lang="de-DE" sz="1800" dirty="0" err="1" smtClean="0">
                <a:ea typeface="Times New Roman"/>
              </a:rPr>
              <a:t>input</a:t>
            </a:r>
            <a:r>
              <a:rPr lang="de-DE" sz="1800" dirty="0" smtClean="0">
                <a:ea typeface="Times New Roman"/>
              </a:rPr>
              <a:t> </a:t>
            </a:r>
            <a:r>
              <a:rPr lang="de-DE" sz="1800" dirty="0" err="1" smtClean="0">
                <a:ea typeface="Times New Roman"/>
              </a:rPr>
              <a:t>document</a:t>
            </a:r>
            <a:r>
              <a:rPr lang="de-DE" sz="1800" dirty="0" smtClean="0">
                <a:ea typeface="Times New Roman"/>
              </a:rPr>
              <a:t> </a:t>
            </a:r>
            <a:r>
              <a:rPr lang="de-DE" sz="1800" dirty="0" err="1" smtClean="0">
                <a:ea typeface="Times New Roman"/>
              </a:rPr>
              <a:t>to</a:t>
            </a:r>
            <a:r>
              <a:rPr lang="de-DE" sz="1800" dirty="0" smtClean="0">
                <a:ea typeface="Times New Roman"/>
              </a:rPr>
              <a:t> ITU-T WP1A:</a:t>
            </a:r>
          </a:p>
          <a:p>
            <a:pPr marL="361950" lvl="1" indent="0">
              <a:spcAft>
                <a:spcPts val="0"/>
              </a:spcAft>
              <a:buNone/>
            </a:pPr>
            <a:r>
              <a:rPr lang="de-DE" sz="1800" dirty="0" smtClean="0">
                <a:ea typeface="Times New Roman"/>
              </a:rPr>
              <a:t>https</a:t>
            </a:r>
            <a:r>
              <a:rPr lang="de-DE" sz="1800" dirty="0">
                <a:ea typeface="Times New Roman"/>
              </a:rPr>
              <a:t>://</a:t>
            </a:r>
            <a:r>
              <a:rPr lang="de-DE" sz="1800" dirty="0" smtClean="0">
                <a:ea typeface="Times New Roman"/>
              </a:rPr>
              <a:t>mentor.ieee.org/802.15/dcn/19/15-19-0276-03-0thz-ieee-802-15-tag-thz-input-to-the-revision-of-itu-r-sm-2352.docx</a:t>
            </a:r>
          </a:p>
          <a:p>
            <a:pPr marL="88900" lvl="1" indent="0">
              <a:spcAft>
                <a:spcPts val="0"/>
              </a:spcAft>
              <a:buNone/>
            </a:pPr>
            <a:endParaRPr lang="de-DE" sz="1800" dirty="0" smtClean="0">
              <a:ea typeface="Times New Roman"/>
            </a:endParaRPr>
          </a:p>
          <a:p>
            <a:pPr lvl="1">
              <a:spcAft>
                <a:spcPts val="0"/>
              </a:spcAft>
              <a:buNone/>
            </a:pPr>
            <a:endParaRPr lang="de-DE" sz="1800" dirty="0" smtClean="0">
              <a:latin typeface="Times New Roman"/>
              <a:ea typeface="Times New Roman"/>
            </a:endParaRPr>
          </a:p>
          <a:p>
            <a:pPr marL="371475" lvl="1" indent="-171450">
              <a:buNone/>
            </a:pPr>
            <a:endParaRPr lang="de-DE" sz="1800" dirty="0" smtClean="0"/>
          </a:p>
          <a:p>
            <a:pPr lvl="1">
              <a:buNone/>
            </a:pPr>
            <a:endParaRPr lang="de-DE" sz="1800" dirty="0" smtClean="0">
              <a:ea typeface="Times New Roman"/>
            </a:endParaRPr>
          </a:p>
          <a:p>
            <a:pPr>
              <a:buNone/>
            </a:pPr>
            <a:endParaRPr lang="de-DE" sz="1800" dirty="0"/>
          </a:p>
        </p:txBody>
      </p:sp>
      <p:sp>
        <p:nvSpPr>
          <p:cNvPr id="2" name="Datumsplatzhalter 1"/>
          <p:cNvSpPr>
            <a:spLocks noGrp="1"/>
          </p:cNvSpPr>
          <p:nvPr>
            <p:ph type="dt" sz="half" idx="10"/>
          </p:nvPr>
        </p:nvSpPr>
        <p:spPr/>
        <p:txBody>
          <a:bodyPr/>
          <a:lstStyle/>
          <a:p>
            <a:r>
              <a:rPr lang="en-US" dirty="0" smtClean="0"/>
              <a:t>July 2019</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59</a:t>
            </a:fld>
            <a:endParaRPr lang="en-US"/>
          </a:p>
        </p:txBody>
      </p:sp>
    </p:spTree>
    <p:extLst>
      <p:ext uri="{BB962C8B-B14F-4D97-AF65-F5344CB8AC3E}">
        <p14:creationId xmlns:p14="http://schemas.microsoft.com/office/powerpoint/2010/main" val="25713621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smtClean="0"/>
              <a:t>July 2019</a:t>
            </a:r>
          </a:p>
        </p:txBody>
      </p:sp>
      <p:sp>
        <p:nvSpPr>
          <p:cNvPr id="8195"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smtClean="0"/>
              <a:t>Robert F. Heile, Decawave</a:t>
            </a:r>
            <a:endParaRPr lang="en-US" sz="1200"/>
          </a:p>
        </p:txBody>
      </p:sp>
      <p:sp>
        <p:nvSpPr>
          <p:cNvPr id="8196"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smtClean="0"/>
              <a:t>Slide </a:t>
            </a:r>
            <a:fld id="{A265D806-93F2-49B3-9696-0C438EB117B2}" type="slidenum">
              <a:rPr lang="en-US" sz="1200" smtClean="0"/>
              <a:pPr>
                <a:defRPr/>
              </a:pPr>
              <a:t>6</a:t>
            </a:fld>
            <a:endParaRPr lang="en-US" sz="1200" smtClean="0"/>
          </a:p>
        </p:txBody>
      </p:sp>
      <p:sp>
        <p:nvSpPr>
          <p:cNvPr id="8197" name="Rectangle 2"/>
          <p:cNvSpPr>
            <a:spLocks noGrp="1" noChangeArrowheads="1"/>
          </p:cNvSpPr>
          <p:nvPr>
            <p:ph type="body" idx="1"/>
          </p:nvPr>
        </p:nvSpPr>
        <p:spPr>
          <a:xfrm>
            <a:off x="685800" y="1600200"/>
            <a:ext cx="8001000" cy="4114800"/>
          </a:xfrm>
        </p:spPr>
        <p:txBody>
          <a:bodyPr/>
          <a:lstStyle/>
          <a:p>
            <a:pPr marL="990600" lvl="1" indent="-533400" fontAlgn="b">
              <a:spcBef>
                <a:spcPts val="0"/>
              </a:spcBef>
              <a:buFontTx/>
              <a:buAutoNum type="arabicPeriod"/>
              <a:defRPr/>
            </a:pPr>
            <a:endParaRPr lang="en-US" sz="800" dirty="0" smtClean="0">
              <a:latin typeface="Arial Rounded MT Bold" pitchFamily="34" charset="0"/>
              <a:cs typeface="Times New Roman" pitchFamily="18" charset="0"/>
            </a:endParaRPr>
          </a:p>
          <a:p>
            <a:pPr marL="0" lvl="1" indent="0" fontAlgn="b">
              <a:lnSpc>
                <a:spcPct val="80000"/>
              </a:lnSpc>
              <a:spcBef>
                <a:spcPts val="1200"/>
              </a:spcBef>
              <a:spcAft>
                <a:spcPts val="0"/>
              </a:spcAft>
              <a:buFontTx/>
              <a:buNone/>
              <a:defRPr/>
            </a:pPr>
            <a:r>
              <a:rPr lang="en-US" sz="2600" dirty="0" smtClean="0">
                <a:solidFill>
                  <a:srgbClr val="000000"/>
                </a:solidFill>
                <a:latin typeface="Arial Rounded MT Bold" pitchFamily="34" charset="0"/>
                <a:ea typeface="ＭＳ Ｐゴシック" pitchFamily="34" charset="-128"/>
                <a:cs typeface="Arial" pitchFamily="34" charset="0"/>
              </a:rPr>
              <a:t>Vehicular </a:t>
            </a:r>
            <a:r>
              <a:rPr lang="en-US" sz="2600" dirty="0">
                <a:solidFill>
                  <a:srgbClr val="000000"/>
                </a:solidFill>
                <a:latin typeface="Arial Rounded MT Bold" pitchFamily="34" charset="0"/>
                <a:ea typeface="ＭＳ Ｐゴシック" pitchFamily="34" charset="-128"/>
                <a:cs typeface="Arial" pitchFamily="34" charset="0"/>
              </a:rPr>
              <a:t>Assistive Technology (VAT) IG:</a:t>
            </a:r>
          </a:p>
          <a:p>
            <a:pPr marL="914400" lvl="1" indent="-457200" fontAlgn="b">
              <a:lnSpc>
                <a:spcPct val="80000"/>
              </a:lnSpc>
              <a:buFont typeface="+mj-lt"/>
              <a:buAutoNum type="arabicPeriod"/>
              <a:defRPr/>
            </a:pPr>
            <a:r>
              <a:rPr lang="en-US" sz="2000" dirty="0">
                <a:latin typeface="Arial Rounded MT Bold" pitchFamily="34" charset="0"/>
                <a:cs typeface="Times New Roman" pitchFamily="18" charset="0"/>
              </a:rPr>
              <a:t>Discuss opportunities for OWC standards </a:t>
            </a:r>
            <a:r>
              <a:rPr lang="en-US" sz="2000" dirty="0" smtClean="0">
                <a:latin typeface="Arial Rounded MT Bold" pitchFamily="34" charset="0"/>
                <a:cs typeface="Times New Roman" pitchFamily="18" charset="0"/>
              </a:rPr>
              <a:t>work for V2V and V2B communications</a:t>
            </a:r>
          </a:p>
          <a:p>
            <a:pPr marL="990600" lvl="1" indent="-533400" fontAlgn="b">
              <a:spcBef>
                <a:spcPts val="0"/>
              </a:spcBef>
              <a:buFontTx/>
              <a:buAutoNum type="arabicPeriod"/>
              <a:defRPr/>
            </a:pPr>
            <a:r>
              <a:rPr lang="en-US" sz="2000" dirty="0">
                <a:solidFill>
                  <a:srgbClr val="000000"/>
                </a:solidFill>
                <a:latin typeface="Arial Rounded MT Bold" pitchFamily="34" charset="0"/>
                <a:cs typeface="Arial" charset="0"/>
              </a:rPr>
              <a:t>Define potential Standards opportunity</a:t>
            </a:r>
          </a:p>
          <a:p>
            <a:pPr marL="990600" lvl="1" indent="-533400" fontAlgn="b">
              <a:spcBef>
                <a:spcPts val="0"/>
              </a:spcBef>
              <a:buFontTx/>
              <a:buAutoNum type="arabicPeriod"/>
              <a:defRPr/>
            </a:pPr>
            <a:r>
              <a:rPr lang="en-US" sz="2000" dirty="0">
                <a:solidFill>
                  <a:srgbClr val="000000"/>
                </a:solidFill>
                <a:latin typeface="Arial Rounded MT Bold" pitchFamily="34" charset="0"/>
                <a:cs typeface="Arial" charset="0"/>
              </a:rPr>
              <a:t>Evaluate if Study Group is </a:t>
            </a:r>
            <a:r>
              <a:rPr lang="en-US" sz="2000" dirty="0" smtClean="0">
                <a:solidFill>
                  <a:srgbClr val="000000"/>
                </a:solidFill>
                <a:latin typeface="Arial Rounded MT Bold" pitchFamily="34" charset="0"/>
                <a:cs typeface="Arial" charset="0"/>
              </a:rPr>
              <a:t>warranted</a:t>
            </a:r>
            <a:endParaRPr lang="en-US" sz="2000" dirty="0">
              <a:latin typeface="Arial Rounded MT Bold" pitchFamily="34" charset="0"/>
              <a:cs typeface="Times New Roman" pitchFamily="18" charset="0"/>
            </a:endParaRPr>
          </a:p>
          <a:p>
            <a:pPr marL="863600" lvl="2" indent="-400050" fontAlgn="b">
              <a:lnSpc>
                <a:spcPct val="80000"/>
              </a:lnSpc>
              <a:spcBef>
                <a:spcPct val="0"/>
              </a:spcBef>
              <a:spcAft>
                <a:spcPts val="300"/>
              </a:spcAft>
              <a:buFontTx/>
              <a:buAutoNum type="arabicPeriod"/>
              <a:defRPr/>
            </a:pPr>
            <a:endParaRPr lang="en-US" sz="2000" dirty="0">
              <a:solidFill>
                <a:srgbClr val="000000"/>
              </a:solidFill>
              <a:latin typeface="Arial Rounded MT Bold" pitchFamily="34" charset="0"/>
              <a:ea typeface="ＭＳ Ｐゴシック" pitchFamily="34" charset="-128"/>
              <a:cs typeface="Arial" pitchFamily="34" charset="0"/>
            </a:endParaRPr>
          </a:p>
          <a:p>
            <a:pPr marL="0" indent="0" fontAlgn="b">
              <a:lnSpc>
                <a:spcPct val="80000"/>
              </a:lnSpc>
              <a:spcBef>
                <a:spcPct val="0"/>
              </a:spcBef>
              <a:spcAft>
                <a:spcPts val="300"/>
              </a:spcAft>
              <a:buNone/>
              <a:defRPr/>
            </a:pPr>
            <a:r>
              <a:rPr lang="en-US" sz="2600" dirty="0" smtClean="0">
                <a:solidFill>
                  <a:srgbClr val="000000"/>
                </a:solidFill>
                <a:latin typeface="Arial Rounded MT Bold" pitchFamily="34" charset="0"/>
                <a:ea typeface="ＭＳ Ｐゴシック" pitchFamily="34" charset="-128"/>
                <a:cs typeface="Arial" pitchFamily="34" charset="0"/>
              </a:rPr>
              <a:t>Profiles Interest Group</a:t>
            </a:r>
          </a:p>
          <a:p>
            <a:pPr marL="914400" lvl="1" indent="-514350" fontAlgn="b">
              <a:lnSpc>
                <a:spcPct val="80000"/>
              </a:lnSpc>
              <a:spcBef>
                <a:spcPct val="0"/>
              </a:spcBef>
              <a:spcAft>
                <a:spcPts val="300"/>
              </a:spcAft>
              <a:buFont typeface="+mj-lt"/>
              <a:buAutoNum type="arabicPeriod"/>
              <a:defRPr/>
            </a:pPr>
            <a:r>
              <a:rPr lang="en-US" sz="2000" dirty="0" smtClean="0">
                <a:solidFill>
                  <a:srgbClr val="000000"/>
                </a:solidFill>
                <a:latin typeface="Arial Rounded MT Bold" pitchFamily="34" charset="0"/>
                <a:ea typeface="ＭＳ Ｐゴシック" pitchFamily="34" charset="-128"/>
                <a:cs typeface="Arial" pitchFamily="34" charset="0"/>
              </a:rPr>
              <a:t>Assemble major 15.4 use cases and identify what 15.4 features and settings are used</a:t>
            </a:r>
          </a:p>
          <a:p>
            <a:pPr marL="914400" lvl="1" indent="-514350" fontAlgn="b">
              <a:lnSpc>
                <a:spcPct val="80000"/>
              </a:lnSpc>
              <a:spcBef>
                <a:spcPct val="0"/>
              </a:spcBef>
              <a:spcAft>
                <a:spcPts val="300"/>
              </a:spcAft>
              <a:buFont typeface="+mj-lt"/>
              <a:buAutoNum type="arabicPeriod"/>
              <a:defRPr/>
            </a:pPr>
            <a:r>
              <a:rPr lang="en-US" sz="2000" dirty="0" smtClean="0">
                <a:solidFill>
                  <a:srgbClr val="000000"/>
                </a:solidFill>
                <a:latin typeface="Arial Rounded MT Bold" pitchFamily="34" charset="0"/>
                <a:ea typeface="ＭＳ Ｐゴシック" pitchFamily="34" charset="-128"/>
                <a:cs typeface="Arial" pitchFamily="34" charset="0"/>
              </a:rPr>
              <a:t>Publish results on 802.15 web site for standards and industry use.</a:t>
            </a:r>
          </a:p>
          <a:p>
            <a:pPr marL="0" lvl="1" indent="0" fontAlgn="b">
              <a:lnSpc>
                <a:spcPct val="80000"/>
              </a:lnSpc>
              <a:spcBef>
                <a:spcPts val="1200"/>
              </a:spcBef>
              <a:spcAft>
                <a:spcPts val="0"/>
              </a:spcAft>
              <a:buFontTx/>
              <a:buNone/>
              <a:defRPr/>
            </a:pPr>
            <a:r>
              <a:rPr lang="en-US" sz="2600" dirty="0">
                <a:solidFill>
                  <a:srgbClr val="000000"/>
                </a:solidFill>
                <a:latin typeface="Arial Rounded MT Bold" pitchFamily="34" charset="0"/>
                <a:ea typeface="ＭＳ Ｐゴシック" pitchFamily="34" charset="-128"/>
                <a:cs typeface="Arial" pitchFamily="34" charset="0"/>
              </a:rPr>
              <a:t>THz </a:t>
            </a:r>
            <a:r>
              <a:rPr lang="en-US" sz="2600" dirty="0" smtClean="0">
                <a:solidFill>
                  <a:srgbClr val="000000"/>
                </a:solidFill>
                <a:latin typeface="Arial Rounded MT Bold" pitchFamily="34" charset="0"/>
                <a:ea typeface="ＭＳ Ｐゴシック" pitchFamily="34" charset="-128"/>
                <a:cs typeface="Arial" pitchFamily="34" charset="0"/>
              </a:rPr>
              <a:t>Technical Advisory </a:t>
            </a:r>
            <a:r>
              <a:rPr lang="en-US" sz="2600" dirty="0">
                <a:solidFill>
                  <a:srgbClr val="000000"/>
                </a:solidFill>
                <a:latin typeface="Arial Rounded MT Bold" pitchFamily="34" charset="0"/>
                <a:ea typeface="ＭＳ Ｐゴシック" pitchFamily="34" charset="-128"/>
                <a:cs typeface="Arial" pitchFamily="34" charset="0"/>
              </a:rPr>
              <a:t>Group:</a:t>
            </a:r>
          </a:p>
          <a:p>
            <a:pPr marL="863600" lvl="2" indent="-400050" fontAlgn="b">
              <a:lnSpc>
                <a:spcPct val="80000"/>
              </a:lnSpc>
              <a:spcBef>
                <a:spcPct val="0"/>
              </a:spcBef>
              <a:spcAft>
                <a:spcPts val="300"/>
              </a:spcAft>
              <a:buFontTx/>
              <a:buAutoNum type="arabicPeriod"/>
              <a:defRPr/>
            </a:pPr>
            <a:r>
              <a:rPr lang="en-US" sz="2000" dirty="0">
                <a:solidFill>
                  <a:srgbClr val="000000"/>
                </a:solidFill>
                <a:latin typeface="Arial Rounded MT Bold" pitchFamily="34" charset="0"/>
                <a:ea typeface="ＭＳ Ｐゴシック" pitchFamily="34" charset="-128"/>
                <a:cs typeface="Arial" pitchFamily="34" charset="0"/>
              </a:rPr>
              <a:t>Review &amp; discuss current state of technology</a:t>
            </a:r>
          </a:p>
          <a:p>
            <a:pPr marL="863600" lvl="2" indent="-400050" fontAlgn="b">
              <a:lnSpc>
                <a:spcPct val="80000"/>
              </a:lnSpc>
              <a:spcBef>
                <a:spcPct val="0"/>
              </a:spcBef>
              <a:spcAft>
                <a:spcPts val="300"/>
              </a:spcAft>
              <a:buFontTx/>
              <a:buAutoNum type="arabicPeriod"/>
              <a:defRPr/>
            </a:pPr>
            <a:r>
              <a:rPr lang="en-US" sz="2000" dirty="0">
                <a:solidFill>
                  <a:srgbClr val="000000"/>
                </a:solidFill>
                <a:latin typeface="Arial Rounded MT Bold" pitchFamily="34" charset="0"/>
                <a:ea typeface="ＭＳ Ｐゴシック" pitchFamily="34" charset="-128"/>
                <a:cs typeface="Arial" pitchFamily="34" charset="0"/>
              </a:rPr>
              <a:t>Evaluate any potential Standards </a:t>
            </a:r>
            <a:r>
              <a:rPr lang="en-US" sz="2000" dirty="0" smtClean="0">
                <a:solidFill>
                  <a:srgbClr val="000000"/>
                </a:solidFill>
                <a:latin typeface="Arial Rounded MT Bold" pitchFamily="34" charset="0"/>
                <a:ea typeface="ＭＳ Ｐゴシック" pitchFamily="34" charset="-128"/>
                <a:cs typeface="Arial" pitchFamily="34" charset="0"/>
              </a:rPr>
              <a:t>opportunities</a:t>
            </a:r>
            <a:endParaRPr lang="en-US" sz="2000" dirty="0">
              <a:solidFill>
                <a:srgbClr val="000000"/>
              </a:solidFill>
              <a:latin typeface="Arial Rounded MT Bold" pitchFamily="34" charset="0"/>
              <a:ea typeface="ＭＳ Ｐゴシック" pitchFamily="34" charset="-128"/>
              <a:cs typeface="Arial" pitchFamily="34" charset="0"/>
            </a:endParaRPr>
          </a:p>
        </p:txBody>
      </p:sp>
      <p:sp>
        <p:nvSpPr>
          <p:cNvPr id="8198" name="Rectangle 3"/>
          <p:cNvSpPr>
            <a:spLocks noGrp="1" noChangeArrowheads="1"/>
          </p:cNvSpPr>
          <p:nvPr>
            <p:ph type="title"/>
          </p:nvPr>
        </p:nvSpPr>
        <p:spPr/>
        <p:txBody>
          <a:bodyPr/>
          <a:lstStyle/>
          <a:p>
            <a:pPr>
              <a:defRPr/>
            </a:pPr>
            <a:r>
              <a:rPr lang="en-US" sz="3200" dirty="0" smtClean="0"/>
              <a:t>Vienna </a:t>
            </a:r>
            <a:r>
              <a:rPr lang="en-US" sz="3200" dirty="0"/>
              <a:t>Session Objectives</a:t>
            </a:r>
            <a:br>
              <a:rPr lang="en-US" sz="3200" dirty="0"/>
            </a:br>
            <a:r>
              <a:rPr lang="en-US" sz="3200" dirty="0" smtClean="0"/>
              <a:t>July 14-19, 2019</a:t>
            </a:r>
            <a:endParaRPr lang="en-US" sz="3200"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ußzeilenplatzhalter 4"/>
          <p:cNvSpPr>
            <a:spLocks noGrp="1"/>
          </p:cNvSpPr>
          <p:nvPr>
            <p:ph type="ftr" sz="quarter" idx="11"/>
          </p:nvPr>
        </p:nvSpPr>
        <p:spPr/>
        <p:txBody>
          <a:bodyPr/>
          <a:lstStyle/>
          <a:p>
            <a:r>
              <a:rPr lang="en-US" dirty="0"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a:t>Slide </a:t>
            </a:r>
            <a:fld id="{05D9E2E7-EFAB-4C6F-8570-698C7A3C8A06}" type="slidenum">
              <a:rPr lang="en-US"/>
              <a:pPr/>
              <a:t>60</a:t>
            </a:fld>
            <a:endParaRPr lang="en-US"/>
          </a:p>
        </p:txBody>
      </p:sp>
      <p:sp>
        <p:nvSpPr>
          <p:cNvPr id="4098" name="Rectangle 2"/>
          <p:cNvSpPr>
            <a:spLocks noGrp="1" noChangeArrowheads="1"/>
          </p:cNvSpPr>
          <p:nvPr>
            <p:ph type="title"/>
          </p:nvPr>
        </p:nvSpPr>
        <p:spPr>
          <a:ln/>
        </p:spPr>
        <p:txBody>
          <a:bodyPr/>
          <a:lstStyle/>
          <a:p>
            <a:r>
              <a:rPr lang="de-DE" sz="3200" dirty="0" smtClean="0"/>
              <a:t>TAG </a:t>
            </a:r>
            <a:r>
              <a:rPr lang="de-DE" sz="3200" dirty="0" err="1" smtClean="0"/>
              <a:t>THz</a:t>
            </a:r>
            <a:r>
              <a:rPr lang="de-DE" sz="3200" dirty="0" smtClean="0"/>
              <a:t> Motion on Text on Input </a:t>
            </a:r>
            <a:r>
              <a:rPr lang="de-DE" sz="3200" dirty="0" err="1" smtClean="0"/>
              <a:t>to</a:t>
            </a:r>
            <a:r>
              <a:rPr lang="de-DE" sz="3200" dirty="0" smtClean="0"/>
              <a:t> ITU-R WP1A </a:t>
            </a:r>
            <a:endParaRPr lang="de-DE" sz="3200" dirty="0"/>
          </a:p>
        </p:txBody>
      </p:sp>
      <p:sp>
        <p:nvSpPr>
          <p:cNvPr id="4099" name="Rectangle 3"/>
          <p:cNvSpPr>
            <a:spLocks noGrp="1" noChangeArrowheads="1"/>
          </p:cNvSpPr>
          <p:nvPr>
            <p:ph type="body" idx="1"/>
          </p:nvPr>
        </p:nvSpPr>
        <p:spPr>
          <a:ln/>
        </p:spPr>
        <p:txBody>
          <a:bodyPr/>
          <a:lstStyle/>
          <a:p>
            <a:r>
              <a:rPr lang="de-DE" sz="2000" dirty="0">
                <a:solidFill>
                  <a:schemeClr val="tx1"/>
                </a:solidFill>
                <a:latin typeface="+mn-lt"/>
                <a:ea typeface="+mn-ea"/>
                <a:cs typeface="+mn-cs"/>
              </a:rPr>
              <a:t>Motion: </a:t>
            </a:r>
            <a:r>
              <a:rPr lang="en-US" sz="2000" dirty="0" smtClean="0"/>
              <a:t> </a:t>
            </a:r>
            <a:r>
              <a:rPr lang="en-US" sz="2000" i="1" dirty="0" smtClean="0"/>
              <a:t>request that the text proposal contained in </a:t>
            </a:r>
            <a:r>
              <a:rPr lang="en-US" sz="2000" i="1" dirty="0"/>
              <a:t>15-19-0276-03-0thz-ieee-802-15-tag-thz-input-to-the-revision-of-itu-r-sm-2352  </a:t>
            </a:r>
            <a:r>
              <a:rPr lang="en-US" sz="2000" i="1" dirty="0" smtClean="0"/>
              <a:t>be approved for submission to the WG for its approval and further submission to 802.18.</a:t>
            </a:r>
            <a:endParaRPr lang="de-DE" sz="2000" dirty="0" smtClean="0"/>
          </a:p>
          <a:p>
            <a:endParaRPr lang="de-DE" sz="2000" dirty="0">
              <a:solidFill>
                <a:schemeClr val="tx1"/>
              </a:solidFill>
              <a:latin typeface="+mn-lt"/>
              <a:ea typeface="+mn-ea"/>
              <a:cs typeface="+mn-cs"/>
            </a:endParaRPr>
          </a:p>
          <a:p>
            <a:r>
              <a:rPr lang="de-DE" sz="2000" dirty="0" err="1">
                <a:solidFill>
                  <a:schemeClr val="tx1"/>
                </a:solidFill>
                <a:latin typeface="+mn-lt"/>
                <a:ea typeface="+mn-ea"/>
                <a:cs typeface="+mn-cs"/>
              </a:rPr>
              <a:t>Moved</a:t>
            </a:r>
            <a:r>
              <a:rPr lang="de-DE" sz="2000" dirty="0">
                <a:solidFill>
                  <a:schemeClr val="tx1"/>
                </a:solidFill>
                <a:latin typeface="+mn-lt"/>
                <a:ea typeface="+mn-ea"/>
                <a:cs typeface="+mn-cs"/>
              </a:rPr>
              <a:t> </a:t>
            </a:r>
            <a:r>
              <a:rPr lang="de-DE" sz="2000" dirty="0" err="1">
                <a:solidFill>
                  <a:schemeClr val="tx1"/>
                </a:solidFill>
                <a:latin typeface="+mn-lt"/>
                <a:ea typeface="+mn-ea"/>
                <a:cs typeface="+mn-cs"/>
              </a:rPr>
              <a:t>by</a:t>
            </a:r>
            <a:r>
              <a:rPr lang="de-DE" sz="2000" dirty="0">
                <a:solidFill>
                  <a:schemeClr val="tx1"/>
                </a:solidFill>
                <a:latin typeface="+mn-lt"/>
                <a:ea typeface="+mn-ea"/>
                <a:cs typeface="+mn-cs"/>
              </a:rPr>
              <a:t>: </a:t>
            </a:r>
            <a:r>
              <a:rPr lang="de-DE" sz="2000" dirty="0"/>
              <a:t> Iwao Hosako</a:t>
            </a:r>
            <a:endParaRPr lang="de-DE" sz="2000" dirty="0">
              <a:solidFill>
                <a:schemeClr val="tx1"/>
              </a:solidFill>
              <a:latin typeface="+mn-lt"/>
              <a:ea typeface="+mn-ea"/>
              <a:cs typeface="+mn-cs"/>
            </a:endParaRPr>
          </a:p>
          <a:p>
            <a:r>
              <a:rPr lang="de-DE" sz="2000" dirty="0" err="1">
                <a:solidFill>
                  <a:schemeClr val="tx1"/>
                </a:solidFill>
                <a:latin typeface="+mn-lt"/>
                <a:ea typeface="+mn-ea"/>
                <a:cs typeface="+mn-cs"/>
              </a:rPr>
              <a:t>Seconded</a:t>
            </a:r>
            <a:r>
              <a:rPr lang="de-DE" sz="2000" dirty="0">
                <a:solidFill>
                  <a:schemeClr val="tx1"/>
                </a:solidFill>
                <a:latin typeface="+mn-lt"/>
                <a:ea typeface="+mn-ea"/>
                <a:cs typeface="+mn-cs"/>
              </a:rPr>
              <a:t> </a:t>
            </a:r>
            <a:r>
              <a:rPr lang="de-DE" sz="2000" dirty="0" err="1" smtClean="0">
                <a:solidFill>
                  <a:schemeClr val="tx1"/>
                </a:solidFill>
                <a:latin typeface="+mn-lt"/>
                <a:ea typeface="+mn-ea"/>
                <a:cs typeface="+mn-cs"/>
              </a:rPr>
              <a:t>by</a:t>
            </a:r>
            <a:r>
              <a:rPr lang="de-DE" sz="2000" dirty="0" smtClean="0">
                <a:solidFill>
                  <a:schemeClr val="tx1"/>
                </a:solidFill>
                <a:latin typeface="+mn-lt"/>
                <a:ea typeface="+mn-ea"/>
                <a:cs typeface="+mn-cs"/>
              </a:rPr>
              <a:t>: Jörg Robert</a:t>
            </a:r>
            <a:endParaRPr lang="de-DE" sz="2000" dirty="0">
              <a:solidFill>
                <a:schemeClr val="tx1"/>
              </a:solidFill>
              <a:latin typeface="+mn-lt"/>
              <a:ea typeface="+mn-ea"/>
              <a:cs typeface="+mn-cs"/>
            </a:endParaRPr>
          </a:p>
          <a:p>
            <a:r>
              <a:rPr lang="de-DE" sz="2000" dirty="0" smtClean="0"/>
              <a:t>5 /0/0</a:t>
            </a:r>
            <a:endParaRPr lang="de-DE" sz="2000" dirty="0">
              <a:solidFill>
                <a:schemeClr val="tx1"/>
              </a:solidFill>
              <a:latin typeface="+mn-lt"/>
              <a:ea typeface="+mn-ea"/>
              <a:cs typeface="+mn-cs"/>
            </a:endParaRPr>
          </a:p>
          <a:p>
            <a:endParaRPr lang="de-DE" sz="1800" dirty="0"/>
          </a:p>
        </p:txBody>
      </p:sp>
    </p:spTree>
    <p:extLst>
      <p:ext uri="{BB962C8B-B14F-4D97-AF65-F5344CB8AC3E}">
        <p14:creationId xmlns:p14="http://schemas.microsoft.com/office/powerpoint/2010/main" val="425278499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ußzeilenplatzhalter 4"/>
          <p:cNvSpPr>
            <a:spLocks noGrp="1"/>
          </p:cNvSpPr>
          <p:nvPr>
            <p:ph type="ftr" sz="quarter" idx="11"/>
          </p:nvPr>
        </p:nvSpPr>
        <p:spPr/>
        <p:txBody>
          <a:bodyPr/>
          <a:lstStyle/>
          <a:p>
            <a:r>
              <a:rPr lang="en-US" dirty="0" smtClean="0"/>
              <a:t>Thomas Kürner, TU Braunschweig</a:t>
            </a:r>
            <a:endParaRPr lang="en-US" dirty="0"/>
          </a:p>
        </p:txBody>
      </p:sp>
      <p:sp>
        <p:nvSpPr>
          <p:cNvPr id="6" name="Foliennummernplatzhalter 5"/>
          <p:cNvSpPr>
            <a:spLocks noGrp="1"/>
          </p:cNvSpPr>
          <p:nvPr>
            <p:ph type="sldNum" sz="quarter" idx="12"/>
          </p:nvPr>
        </p:nvSpPr>
        <p:spPr/>
        <p:txBody>
          <a:bodyPr/>
          <a:lstStyle/>
          <a:p>
            <a:r>
              <a:rPr lang="en-US"/>
              <a:t>Slide </a:t>
            </a:r>
            <a:fld id="{05D9E2E7-EFAB-4C6F-8570-698C7A3C8A06}" type="slidenum">
              <a:rPr lang="en-US"/>
              <a:pPr/>
              <a:t>61</a:t>
            </a:fld>
            <a:endParaRPr lang="en-US"/>
          </a:p>
        </p:txBody>
      </p:sp>
      <p:sp>
        <p:nvSpPr>
          <p:cNvPr id="4098" name="Rectangle 2"/>
          <p:cNvSpPr>
            <a:spLocks noGrp="1" noChangeArrowheads="1"/>
          </p:cNvSpPr>
          <p:nvPr>
            <p:ph type="title"/>
          </p:nvPr>
        </p:nvSpPr>
        <p:spPr>
          <a:ln/>
        </p:spPr>
        <p:txBody>
          <a:bodyPr/>
          <a:lstStyle/>
          <a:p>
            <a:r>
              <a:rPr lang="de-DE" sz="3200" dirty="0" smtClean="0"/>
              <a:t>WG Motion on Text </a:t>
            </a:r>
            <a:r>
              <a:rPr lang="de-DE" sz="3200" dirty="0" err="1" smtClean="0"/>
              <a:t>for</a:t>
            </a:r>
            <a:r>
              <a:rPr lang="de-DE" sz="3200" dirty="0" smtClean="0"/>
              <a:t> Response </a:t>
            </a:r>
            <a:r>
              <a:rPr lang="de-DE" sz="3200" dirty="0" err="1" smtClean="0"/>
              <a:t>to</a:t>
            </a:r>
            <a:r>
              <a:rPr lang="de-DE" sz="3200" dirty="0" smtClean="0"/>
              <a:t> ITU-R WP1A</a:t>
            </a:r>
            <a:endParaRPr lang="de-DE" sz="3200" dirty="0"/>
          </a:p>
        </p:txBody>
      </p:sp>
      <p:sp>
        <p:nvSpPr>
          <p:cNvPr id="4099" name="Rectangle 3"/>
          <p:cNvSpPr>
            <a:spLocks noGrp="1" noChangeArrowheads="1"/>
          </p:cNvSpPr>
          <p:nvPr>
            <p:ph type="body" idx="1"/>
          </p:nvPr>
        </p:nvSpPr>
        <p:spPr>
          <a:ln/>
        </p:spPr>
        <p:txBody>
          <a:bodyPr/>
          <a:lstStyle/>
          <a:p>
            <a:pPr lvl="0"/>
            <a:r>
              <a:rPr lang="en-US" sz="2000" dirty="0" smtClean="0"/>
              <a:t>Motion:</a:t>
            </a:r>
            <a:r>
              <a:rPr lang="en-US" sz="2000" i="1" dirty="0" smtClean="0"/>
              <a:t> request that the </a:t>
            </a:r>
            <a:r>
              <a:rPr lang="en-US" sz="2000" dirty="0" smtClean="0"/>
              <a:t> </a:t>
            </a:r>
            <a:r>
              <a:rPr lang="en-US" sz="2000" i="1" dirty="0" smtClean="0"/>
              <a:t>text proposal contained in </a:t>
            </a:r>
            <a:r>
              <a:rPr lang="en-US" sz="2000" i="1" dirty="0"/>
              <a:t>1 15-19-0276-03-0thz-ieee-802-15-tag-thz-input-to-the-revision-of-itu-r-sm-2352  </a:t>
            </a:r>
            <a:r>
              <a:rPr lang="en-US" sz="2000" i="1" dirty="0" smtClean="0"/>
              <a:t>be approved by the WG for further submission to 802.18. </a:t>
            </a:r>
            <a:endParaRPr lang="de-DE" sz="2000" dirty="0" smtClean="0"/>
          </a:p>
          <a:p>
            <a:endParaRPr lang="de-DE" sz="2000" dirty="0">
              <a:solidFill>
                <a:schemeClr val="tx1"/>
              </a:solidFill>
              <a:latin typeface="+mn-lt"/>
              <a:ea typeface="+mn-ea"/>
              <a:cs typeface="+mn-cs"/>
            </a:endParaRPr>
          </a:p>
          <a:p>
            <a:r>
              <a:rPr lang="de-DE" sz="2000" dirty="0" err="1">
                <a:solidFill>
                  <a:schemeClr val="tx1"/>
                </a:solidFill>
                <a:latin typeface="+mn-lt"/>
                <a:ea typeface="+mn-ea"/>
                <a:cs typeface="+mn-cs"/>
              </a:rPr>
              <a:t>Moved</a:t>
            </a:r>
            <a:r>
              <a:rPr lang="de-DE" sz="2000" dirty="0">
                <a:solidFill>
                  <a:schemeClr val="tx1"/>
                </a:solidFill>
                <a:latin typeface="+mn-lt"/>
                <a:ea typeface="+mn-ea"/>
                <a:cs typeface="+mn-cs"/>
              </a:rPr>
              <a:t> </a:t>
            </a:r>
            <a:r>
              <a:rPr lang="de-DE" sz="2000" dirty="0" err="1">
                <a:solidFill>
                  <a:schemeClr val="tx1"/>
                </a:solidFill>
                <a:latin typeface="+mn-lt"/>
                <a:ea typeface="+mn-ea"/>
                <a:cs typeface="+mn-cs"/>
              </a:rPr>
              <a:t>by</a:t>
            </a:r>
            <a:r>
              <a:rPr lang="de-DE" sz="2000" dirty="0">
                <a:solidFill>
                  <a:schemeClr val="tx1"/>
                </a:solidFill>
                <a:latin typeface="+mn-lt"/>
                <a:ea typeface="+mn-ea"/>
                <a:cs typeface="+mn-cs"/>
              </a:rPr>
              <a:t>: </a:t>
            </a:r>
            <a:endParaRPr lang="de-DE" sz="2000" dirty="0" smtClean="0">
              <a:solidFill>
                <a:schemeClr val="tx1"/>
              </a:solidFill>
              <a:latin typeface="+mn-lt"/>
              <a:ea typeface="+mn-ea"/>
              <a:cs typeface="+mn-cs"/>
            </a:endParaRPr>
          </a:p>
          <a:p>
            <a:r>
              <a:rPr lang="de-DE" sz="2000" dirty="0" err="1" smtClean="0"/>
              <a:t>Seonded</a:t>
            </a:r>
            <a:r>
              <a:rPr lang="de-DE" sz="2000" dirty="0" smtClean="0"/>
              <a:t> </a:t>
            </a:r>
            <a:r>
              <a:rPr lang="de-DE" sz="2000" dirty="0" err="1" smtClean="0"/>
              <a:t>by</a:t>
            </a:r>
            <a:r>
              <a:rPr lang="de-DE" sz="2000" dirty="0" smtClean="0"/>
              <a:t>: </a:t>
            </a:r>
            <a:endParaRPr lang="de-DE" sz="2000" dirty="0">
              <a:solidFill>
                <a:schemeClr val="tx1"/>
              </a:solidFill>
              <a:latin typeface="+mn-lt"/>
              <a:ea typeface="+mn-ea"/>
              <a:cs typeface="+mn-cs"/>
            </a:endParaRPr>
          </a:p>
          <a:p>
            <a:r>
              <a:rPr lang="de-DE" sz="2000" dirty="0" err="1" smtClean="0">
                <a:solidFill>
                  <a:schemeClr val="tx1"/>
                </a:solidFill>
                <a:latin typeface="+mn-lt"/>
                <a:ea typeface="+mn-ea"/>
                <a:cs typeface="+mn-cs"/>
              </a:rPr>
              <a:t>Yes</a:t>
            </a:r>
            <a:r>
              <a:rPr lang="de-DE" sz="2000" dirty="0" smtClean="0">
                <a:solidFill>
                  <a:schemeClr val="tx1"/>
                </a:solidFill>
                <a:latin typeface="+mn-lt"/>
                <a:ea typeface="+mn-ea"/>
                <a:cs typeface="+mn-cs"/>
              </a:rPr>
              <a:t>  / </a:t>
            </a:r>
            <a:r>
              <a:rPr lang="de-DE" sz="2000" dirty="0" err="1" smtClean="0">
                <a:solidFill>
                  <a:schemeClr val="tx1"/>
                </a:solidFill>
                <a:latin typeface="+mn-lt"/>
                <a:ea typeface="+mn-ea"/>
                <a:cs typeface="+mn-cs"/>
              </a:rPr>
              <a:t>abstain</a:t>
            </a:r>
            <a:r>
              <a:rPr lang="de-DE" sz="2000" dirty="0" smtClean="0">
                <a:solidFill>
                  <a:schemeClr val="tx1"/>
                </a:solidFill>
                <a:latin typeface="+mn-lt"/>
                <a:ea typeface="+mn-ea"/>
                <a:cs typeface="+mn-cs"/>
              </a:rPr>
              <a:t> / </a:t>
            </a:r>
            <a:r>
              <a:rPr lang="de-DE" sz="2000" dirty="0" err="1" smtClean="0">
                <a:solidFill>
                  <a:schemeClr val="tx1"/>
                </a:solidFill>
                <a:latin typeface="+mn-lt"/>
                <a:ea typeface="+mn-ea"/>
                <a:cs typeface="+mn-cs"/>
              </a:rPr>
              <a:t>No</a:t>
            </a:r>
            <a:endParaRPr lang="de-DE" sz="2000" dirty="0">
              <a:solidFill>
                <a:schemeClr val="tx1"/>
              </a:solidFill>
              <a:latin typeface="+mn-lt"/>
              <a:ea typeface="+mn-ea"/>
              <a:cs typeface="+mn-cs"/>
            </a:endParaRPr>
          </a:p>
          <a:p>
            <a:endParaRPr lang="de-DE" sz="1800" dirty="0"/>
          </a:p>
        </p:txBody>
      </p:sp>
    </p:spTree>
    <p:extLst>
      <p:ext uri="{BB962C8B-B14F-4D97-AF65-F5344CB8AC3E}">
        <p14:creationId xmlns:p14="http://schemas.microsoft.com/office/powerpoint/2010/main" val="177056148"/>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p:cNvSpPr>
            <a:spLocks noGrp="1"/>
          </p:cNvSpPr>
          <p:nvPr>
            <p:ph type="title"/>
          </p:nvPr>
        </p:nvSpPr>
        <p:spPr/>
        <p:txBody>
          <a:bodyPr/>
          <a:lstStyle/>
          <a:p>
            <a:r>
              <a:rPr lang="de-DE" dirty="0" smtClean="0"/>
              <a:t>Next </a:t>
            </a:r>
            <a:r>
              <a:rPr lang="de-DE" dirty="0" err="1" smtClean="0"/>
              <a:t>meetings</a:t>
            </a:r>
            <a:endParaRPr lang="de-DE" dirty="0"/>
          </a:p>
        </p:txBody>
      </p:sp>
      <p:sp>
        <p:nvSpPr>
          <p:cNvPr id="6" name="Inhaltsplatzhalter 5"/>
          <p:cNvSpPr>
            <a:spLocks noGrp="1"/>
          </p:cNvSpPr>
          <p:nvPr>
            <p:ph idx="1"/>
          </p:nvPr>
        </p:nvSpPr>
        <p:spPr>
          <a:xfrm>
            <a:off x="685800" y="1728942"/>
            <a:ext cx="7772400" cy="4114800"/>
          </a:xfrm>
        </p:spPr>
        <p:txBody>
          <a:bodyPr/>
          <a:lstStyle/>
          <a:p>
            <a:pPr marL="431800" lvl="2" indent="0">
              <a:spcAft>
                <a:spcPts val="0"/>
              </a:spcAft>
              <a:buNone/>
            </a:pPr>
            <a:endParaRPr lang="de-DE" sz="1800" dirty="0" smtClean="0">
              <a:ea typeface="Times New Roman"/>
            </a:endParaRPr>
          </a:p>
          <a:p>
            <a:pPr marL="355600" lvl="1" indent="-266700">
              <a:spcAft>
                <a:spcPts val="0"/>
              </a:spcAft>
              <a:buFont typeface="Arial" pitchFamily="34" charset="0"/>
              <a:buChar char="•"/>
            </a:pPr>
            <a:r>
              <a:rPr lang="de-DE" sz="1800" dirty="0" smtClean="0">
                <a:ea typeface="Times New Roman"/>
              </a:rPr>
              <a:t>Next Meetings of </a:t>
            </a:r>
            <a:r>
              <a:rPr lang="de-DE" sz="1800" dirty="0" err="1" smtClean="0">
                <a:ea typeface="Times New Roman"/>
              </a:rPr>
              <a:t>the</a:t>
            </a:r>
            <a:r>
              <a:rPr lang="de-DE" sz="1800" dirty="0" smtClean="0">
                <a:ea typeface="Times New Roman"/>
              </a:rPr>
              <a:t> TAG </a:t>
            </a:r>
            <a:r>
              <a:rPr lang="de-DE" sz="1800" dirty="0" err="1" smtClean="0">
                <a:ea typeface="Times New Roman"/>
              </a:rPr>
              <a:t>THz</a:t>
            </a:r>
            <a:endParaRPr lang="de-DE" sz="1800" dirty="0" smtClean="0">
              <a:ea typeface="Times New Roman"/>
            </a:endParaRPr>
          </a:p>
          <a:p>
            <a:pPr marL="88900" lvl="1" indent="0">
              <a:spcAft>
                <a:spcPts val="0"/>
              </a:spcAft>
              <a:buNone/>
            </a:pPr>
            <a:endParaRPr lang="de-DE" sz="1800" dirty="0" smtClean="0">
              <a:ea typeface="Times New Roman"/>
            </a:endParaRPr>
          </a:p>
          <a:p>
            <a:pPr marL="698500" lvl="2" indent="-266700">
              <a:spcAft>
                <a:spcPts val="0"/>
              </a:spcAft>
              <a:buFont typeface="Arial" pitchFamily="34" charset="0"/>
              <a:buChar char="•"/>
            </a:pPr>
            <a:r>
              <a:rPr lang="de-DE" sz="1800" dirty="0" smtClean="0">
                <a:solidFill>
                  <a:srgbClr val="000000"/>
                </a:solidFill>
              </a:rPr>
              <a:t>May 2020 @ IEEE 802 Wireless Interim, </a:t>
            </a:r>
            <a:r>
              <a:rPr lang="de-DE" sz="1800" dirty="0" err="1" smtClean="0">
                <a:solidFill>
                  <a:srgbClr val="000000"/>
                </a:solidFill>
              </a:rPr>
              <a:t>Warsaw</a:t>
            </a:r>
            <a:r>
              <a:rPr lang="de-DE" sz="1800" dirty="0" smtClean="0">
                <a:solidFill>
                  <a:srgbClr val="000000"/>
                </a:solidFill>
              </a:rPr>
              <a:t>, </a:t>
            </a:r>
            <a:r>
              <a:rPr lang="de-DE" sz="1800" dirty="0" err="1" smtClean="0">
                <a:solidFill>
                  <a:srgbClr val="000000"/>
                </a:solidFill>
              </a:rPr>
              <a:t>Poland</a:t>
            </a:r>
            <a:endParaRPr lang="de-DE" sz="1800" dirty="0" smtClean="0">
              <a:solidFill>
                <a:srgbClr val="000000"/>
              </a:solidFill>
            </a:endParaRPr>
          </a:p>
          <a:p>
            <a:pPr marL="698500" lvl="2" indent="-266700">
              <a:spcAft>
                <a:spcPts val="0"/>
              </a:spcAft>
              <a:buFont typeface="Arial" pitchFamily="34" charset="0"/>
              <a:buChar char="•"/>
            </a:pPr>
            <a:r>
              <a:rPr lang="de-DE" sz="1800" dirty="0" smtClean="0">
                <a:solidFill>
                  <a:srgbClr val="000000"/>
                </a:solidFill>
              </a:rPr>
              <a:t>November 2020 @ IEEE 802 </a:t>
            </a:r>
            <a:r>
              <a:rPr lang="de-DE" sz="1800" dirty="0" err="1" smtClean="0">
                <a:solidFill>
                  <a:srgbClr val="000000"/>
                </a:solidFill>
              </a:rPr>
              <a:t>Plenary</a:t>
            </a:r>
            <a:r>
              <a:rPr lang="de-DE" sz="1800" dirty="0" smtClean="0">
                <a:solidFill>
                  <a:srgbClr val="000000"/>
                </a:solidFill>
              </a:rPr>
              <a:t>, Bangkok, Thailand</a:t>
            </a:r>
          </a:p>
          <a:p>
            <a:pPr marL="698500" lvl="2" indent="-266700">
              <a:spcAft>
                <a:spcPts val="0"/>
              </a:spcAft>
              <a:buNone/>
            </a:pPr>
            <a:endParaRPr lang="en-US" sz="1800" dirty="0" smtClean="0">
              <a:ea typeface="Times New Roman"/>
            </a:endParaRPr>
          </a:p>
          <a:p>
            <a:pPr lvl="1">
              <a:spcAft>
                <a:spcPts val="0"/>
              </a:spcAft>
              <a:buNone/>
            </a:pPr>
            <a:endParaRPr lang="de-DE" sz="1800" dirty="0" smtClean="0">
              <a:latin typeface="Times New Roman"/>
              <a:ea typeface="Times New Roman"/>
            </a:endParaRPr>
          </a:p>
          <a:p>
            <a:pPr marL="371475" lvl="1" indent="-171450">
              <a:buNone/>
            </a:pPr>
            <a:endParaRPr lang="de-DE" sz="1800" dirty="0" smtClean="0"/>
          </a:p>
          <a:p>
            <a:pPr lvl="1">
              <a:buNone/>
            </a:pPr>
            <a:endParaRPr lang="de-DE" sz="1800" dirty="0" smtClean="0">
              <a:ea typeface="Times New Roman"/>
            </a:endParaRPr>
          </a:p>
          <a:p>
            <a:pPr>
              <a:buNone/>
            </a:pPr>
            <a:endParaRPr lang="de-DE" sz="1800" dirty="0"/>
          </a:p>
        </p:txBody>
      </p:sp>
      <p:sp>
        <p:nvSpPr>
          <p:cNvPr id="2" name="Datumsplatzhalter 1"/>
          <p:cNvSpPr>
            <a:spLocks noGrp="1"/>
          </p:cNvSpPr>
          <p:nvPr>
            <p:ph type="dt" sz="half" idx="10"/>
          </p:nvPr>
        </p:nvSpPr>
        <p:spPr/>
        <p:txBody>
          <a:bodyPr/>
          <a:lstStyle/>
          <a:p>
            <a:r>
              <a:rPr lang="en-US" dirty="0" smtClean="0"/>
              <a:t>July 2019</a:t>
            </a:r>
            <a:endParaRPr lang="en-US" dirty="0"/>
          </a:p>
        </p:txBody>
      </p:sp>
      <p:sp>
        <p:nvSpPr>
          <p:cNvPr id="3" name="Fußzeilenplatzhalter 2"/>
          <p:cNvSpPr>
            <a:spLocks noGrp="1"/>
          </p:cNvSpPr>
          <p:nvPr>
            <p:ph type="ftr" sz="quarter" idx="11"/>
          </p:nvPr>
        </p:nvSpPr>
        <p:spPr/>
        <p:txBody>
          <a:bodyPr/>
          <a:lstStyle/>
          <a:p>
            <a:r>
              <a:rPr lang="en-US" smtClean="0"/>
              <a:t>Thomas Kürner, TU Braunschweig</a:t>
            </a:r>
            <a:endParaRPr lang="en-US" dirty="0"/>
          </a:p>
        </p:txBody>
      </p:sp>
      <p:sp>
        <p:nvSpPr>
          <p:cNvPr id="4" name="Foliennummernplatzhalter 3"/>
          <p:cNvSpPr>
            <a:spLocks noGrp="1"/>
          </p:cNvSpPr>
          <p:nvPr>
            <p:ph type="sldNum" sz="quarter" idx="12"/>
          </p:nvPr>
        </p:nvSpPr>
        <p:spPr/>
        <p:txBody>
          <a:bodyPr/>
          <a:lstStyle/>
          <a:p>
            <a:r>
              <a:rPr lang="en-US" smtClean="0"/>
              <a:t>Slide </a:t>
            </a:r>
            <a:fld id="{D0FF068C-9A81-4A5F-8F84-6EE3A290DD00}" type="slidenum">
              <a:rPr lang="en-US" smtClean="0"/>
              <a:pPr/>
              <a:t>62</a:t>
            </a:fld>
            <a:endParaRPr lang="en-US"/>
          </a:p>
        </p:txBody>
      </p:sp>
    </p:spTree>
    <p:extLst>
      <p:ext uri="{BB962C8B-B14F-4D97-AF65-F5344CB8AC3E}">
        <p14:creationId xmlns:p14="http://schemas.microsoft.com/office/powerpoint/2010/main" val="712193644"/>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 name="CustomShape 1"/>
          <p:cNvSpPr/>
          <p:nvPr/>
        </p:nvSpPr>
        <p:spPr>
          <a:xfrm>
            <a:off x="457200" y="273600"/>
            <a:ext cx="8228880" cy="1144440"/>
          </a:xfrm>
          <a:prstGeom prst="rect">
            <a:avLst/>
          </a:prstGeom>
          <a:noFill/>
          <a:ln>
            <a:noFill/>
          </a:ln>
        </p:spPr>
        <p:style>
          <a:lnRef idx="0">
            <a:scrgbClr r="0" g="0" b="0"/>
          </a:lnRef>
          <a:fillRef idx="0">
            <a:scrgbClr r="0" g="0" b="0"/>
          </a:fillRef>
          <a:effectRef idx="0">
            <a:scrgbClr r="0" g="0" b="0"/>
          </a:effectRef>
          <a:fontRef idx="minor"/>
        </p:style>
      </p:sp>
      <p:sp>
        <p:nvSpPr>
          <p:cNvPr id="94" name="CustomShape 2"/>
          <p:cNvSpPr/>
          <p:nvPr/>
        </p:nvSpPr>
        <p:spPr>
          <a:xfrm>
            <a:off x="457200" y="2617560"/>
            <a:ext cx="8228880" cy="195048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spAutoFit/>
          </a:bodyPr>
          <a:lstStyle/>
          <a:p>
            <a:pPr algn="ctr">
              <a:lnSpc>
                <a:spcPct val="100000"/>
              </a:lnSpc>
            </a:pPr>
            <a:r>
              <a:rPr lang="en-US" sz="3200" b="0" strike="noStrike" spc="-1">
                <a:latin typeface="Arial"/>
              </a:rPr>
              <a:t>Closing report for TG 9ma</a:t>
            </a:r>
          </a:p>
          <a:p>
            <a:pPr algn="ctr">
              <a:lnSpc>
                <a:spcPct val="100000"/>
              </a:lnSpc>
            </a:pPr>
            <a:endParaRPr lang="en-US" sz="3200" b="0" strike="noStrike" spc="-1">
              <a:latin typeface="Arial"/>
            </a:endParaRPr>
          </a:p>
          <a:p>
            <a:pPr algn="ctr">
              <a:lnSpc>
                <a:spcPct val="100000"/>
              </a:lnSpc>
            </a:pPr>
            <a:r>
              <a:rPr lang="en-US" sz="3200" b="0" strike="noStrike" spc="-1">
                <a:latin typeface="Arial"/>
              </a:rPr>
              <a:t>July 15, 2019</a:t>
            </a:r>
          </a:p>
          <a:p>
            <a:pPr algn="ctr">
              <a:lnSpc>
                <a:spcPct val="100000"/>
              </a:lnSpc>
            </a:pPr>
            <a:r>
              <a:rPr lang="en-US" sz="3200" b="0" strike="noStrike" spc="-1">
                <a:latin typeface="Arial"/>
              </a:rPr>
              <a:t>Tero Kivinen</a:t>
            </a:r>
          </a:p>
        </p:txBody>
      </p:sp>
    </p:spTree>
    <p:extLst>
      <p:ext uri="{BB962C8B-B14F-4D97-AF65-F5344CB8AC3E}">
        <p14:creationId xmlns:p14="http://schemas.microsoft.com/office/powerpoint/2010/main" val="1991604459"/>
      </p:ext>
    </p:extLst>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CustomShape 1"/>
          <p:cNvSpPr/>
          <p:nvPr/>
        </p:nvSpPr>
        <p:spPr>
          <a:xfrm>
            <a:off x="685800" y="685440"/>
            <a:ext cx="7769520" cy="1064160"/>
          </a:xfrm>
          <a:prstGeom prst="rect">
            <a:avLst/>
          </a:prstGeom>
          <a:noFill/>
          <a:ln>
            <a:noFill/>
          </a:ln>
        </p:spPr>
        <p:style>
          <a:lnRef idx="0">
            <a:scrgbClr r="0" g="0" b="0"/>
          </a:lnRef>
          <a:fillRef idx="0">
            <a:scrgbClr r="0" g="0" b="0"/>
          </a:fillRef>
          <a:effectRef idx="0">
            <a:scrgbClr r="0" g="0" b="0"/>
          </a:effectRef>
          <a:fontRef idx="minor"/>
        </p:style>
      </p:sp>
      <p:sp>
        <p:nvSpPr>
          <p:cNvPr id="96" name="CustomShape 2"/>
          <p:cNvSpPr/>
          <p:nvPr/>
        </p:nvSpPr>
        <p:spPr>
          <a:xfrm>
            <a:off x="438120" y="602280"/>
            <a:ext cx="8228160" cy="67032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spAutoFit/>
          </a:bodyPr>
          <a:lstStyle/>
          <a:p>
            <a:pPr algn="ctr">
              <a:lnSpc>
                <a:spcPct val="100000"/>
              </a:lnSpc>
            </a:pPr>
            <a:r>
              <a:rPr lang="en-US" sz="4400" b="0" strike="noStrike" spc="-1">
                <a:solidFill>
                  <a:srgbClr val="000000"/>
                </a:solidFill>
                <a:latin typeface="Arial"/>
                <a:ea typeface="DejaVu Sans"/>
              </a:rPr>
              <a:t>Work Plan</a:t>
            </a:r>
            <a:endParaRPr lang="en-US" sz="4400" b="0" strike="noStrike" spc="-1">
              <a:latin typeface="Arial"/>
            </a:endParaRPr>
          </a:p>
        </p:txBody>
      </p:sp>
      <p:sp>
        <p:nvSpPr>
          <p:cNvPr id="97" name="CustomShape 3"/>
          <p:cNvSpPr/>
          <p:nvPr/>
        </p:nvSpPr>
        <p:spPr>
          <a:xfrm>
            <a:off x="457200" y="1604520"/>
            <a:ext cx="8228160" cy="3976200"/>
          </a:xfrm>
          <a:prstGeom prst="rect">
            <a:avLst/>
          </a:prstGeom>
          <a:noFill/>
          <a:ln>
            <a:noFill/>
          </a:ln>
        </p:spPr>
        <p:style>
          <a:lnRef idx="0">
            <a:scrgbClr r="0" g="0" b="0"/>
          </a:lnRef>
          <a:fillRef idx="0">
            <a:scrgbClr r="0" g="0" b="0"/>
          </a:fillRef>
          <a:effectRef idx="0">
            <a:scrgbClr r="0" g="0" b="0"/>
          </a:effectRef>
          <a:fontRef idx="minor"/>
        </p:style>
        <p:txBody>
          <a:bodyPr lIns="0" tIns="0" rIns="0" bIns="0">
            <a:normAutofit/>
          </a:bodyPr>
          <a:lstStyle/>
          <a:p>
            <a:pPr marL="432000" indent="-322920">
              <a:lnSpc>
                <a:spcPct val="100000"/>
              </a:lnSpc>
              <a:spcBef>
                <a:spcPts val="1417"/>
              </a:spcBef>
              <a:buClr>
                <a:srgbClr val="000000"/>
              </a:buClr>
              <a:buSzPct val="45000"/>
              <a:buFont typeface="Wingdings" charset="2"/>
              <a:buChar char=""/>
            </a:pPr>
            <a:r>
              <a:rPr lang="en-US" sz="3200" b="0" strike="noStrike" spc="-1">
                <a:solidFill>
                  <a:srgbClr val="000000"/>
                </a:solidFill>
                <a:latin typeface="Arial"/>
                <a:ea typeface="DejaVu Sans"/>
              </a:rPr>
              <a:t>Resolve PAR and CSD comments</a:t>
            </a:r>
            <a:endParaRPr lang="en-US" sz="3200" b="0" strike="noStrike" spc="-1">
              <a:latin typeface="Arial"/>
            </a:endParaRPr>
          </a:p>
          <a:p>
            <a:pPr marL="432000" indent="-322920">
              <a:lnSpc>
                <a:spcPct val="100000"/>
              </a:lnSpc>
              <a:spcBef>
                <a:spcPts val="1417"/>
              </a:spcBef>
              <a:buClr>
                <a:srgbClr val="000000"/>
              </a:buClr>
              <a:buSzPct val="45000"/>
              <a:buFont typeface="Wingdings" charset="2"/>
              <a:buChar char=""/>
            </a:pPr>
            <a:r>
              <a:rPr lang="en-US" sz="3200" b="0" strike="noStrike" spc="-1">
                <a:solidFill>
                  <a:srgbClr val="000000"/>
                </a:solidFill>
                <a:latin typeface="Arial"/>
                <a:ea typeface="DejaVu Sans"/>
              </a:rPr>
              <a:t>Start working on the draft document</a:t>
            </a:r>
            <a:endParaRPr lang="en-US" sz="3200" b="0" strike="noStrike" spc="-1">
              <a:latin typeface="Arial"/>
            </a:endParaRPr>
          </a:p>
        </p:txBody>
      </p:sp>
    </p:spTree>
    <p:extLst>
      <p:ext uri="{BB962C8B-B14F-4D97-AF65-F5344CB8AC3E}">
        <p14:creationId xmlns:p14="http://schemas.microsoft.com/office/powerpoint/2010/main" val="2104441189"/>
      </p:ext>
    </p:extLst>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 name="CustomShape 1"/>
          <p:cNvSpPr/>
          <p:nvPr/>
        </p:nvSpPr>
        <p:spPr>
          <a:xfrm>
            <a:off x="685800" y="685440"/>
            <a:ext cx="7769520" cy="1064160"/>
          </a:xfrm>
          <a:prstGeom prst="rect">
            <a:avLst/>
          </a:prstGeom>
          <a:noFill/>
          <a:ln>
            <a:noFill/>
          </a:ln>
        </p:spPr>
        <p:style>
          <a:lnRef idx="0">
            <a:scrgbClr r="0" g="0" b="0"/>
          </a:lnRef>
          <a:fillRef idx="0">
            <a:scrgbClr r="0" g="0" b="0"/>
          </a:fillRef>
          <a:effectRef idx="0">
            <a:scrgbClr r="0" g="0" b="0"/>
          </a:effectRef>
          <a:fontRef idx="minor"/>
        </p:style>
      </p:sp>
      <p:sp>
        <p:nvSpPr>
          <p:cNvPr id="99" name="CustomShape 2"/>
          <p:cNvSpPr/>
          <p:nvPr/>
        </p:nvSpPr>
        <p:spPr>
          <a:xfrm>
            <a:off x="438120" y="602280"/>
            <a:ext cx="8228160" cy="67032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spAutoFit/>
          </a:bodyPr>
          <a:lstStyle/>
          <a:p>
            <a:pPr algn="ctr">
              <a:lnSpc>
                <a:spcPct val="100000"/>
              </a:lnSpc>
            </a:pPr>
            <a:r>
              <a:rPr lang="en-US" sz="4400" b="0" strike="noStrike" spc="-1">
                <a:solidFill>
                  <a:srgbClr val="000000"/>
                </a:solidFill>
                <a:latin typeface="Arial"/>
                <a:ea typeface="DejaVu Sans"/>
              </a:rPr>
              <a:t>Scope</a:t>
            </a:r>
            <a:endParaRPr lang="en-US" sz="4400" b="0" strike="noStrike" spc="-1">
              <a:latin typeface="Arial"/>
            </a:endParaRPr>
          </a:p>
        </p:txBody>
      </p:sp>
      <p:sp>
        <p:nvSpPr>
          <p:cNvPr id="100" name="CustomShape 3"/>
          <p:cNvSpPr/>
          <p:nvPr/>
        </p:nvSpPr>
        <p:spPr>
          <a:xfrm>
            <a:off x="457200" y="1604520"/>
            <a:ext cx="8228160" cy="3976200"/>
          </a:xfrm>
          <a:prstGeom prst="rect">
            <a:avLst/>
          </a:prstGeom>
          <a:noFill/>
          <a:ln>
            <a:noFill/>
          </a:ln>
        </p:spPr>
        <p:style>
          <a:lnRef idx="0">
            <a:scrgbClr r="0" g="0" b="0"/>
          </a:lnRef>
          <a:fillRef idx="0">
            <a:scrgbClr r="0" g="0" b="0"/>
          </a:fillRef>
          <a:effectRef idx="0">
            <a:scrgbClr r="0" g="0" b="0"/>
          </a:effectRef>
          <a:fontRef idx="minor"/>
        </p:style>
        <p:txBody>
          <a:bodyPr lIns="0" tIns="0" rIns="0" bIns="0">
            <a:normAutofit fontScale="88500"/>
          </a:bodyPr>
          <a:lstStyle/>
          <a:p>
            <a:pPr>
              <a:lnSpc>
                <a:spcPct val="100000"/>
              </a:lnSpc>
              <a:spcBef>
                <a:spcPts val="1417"/>
              </a:spcBef>
            </a:pPr>
            <a:r>
              <a:rPr lang="en-US" sz="3200" b="0" strike="noStrike" spc="-1">
                <a:solidFill>
                  <a:srgbClr val="000000"/>
                </a:solidFill>
                <a:latin typeface="Arial"/>
                <a:ea typeface="DejaVu Sans"/>
              </a:rPr>
              <a:t>This standard defines security key management extensions to address session key generation (both 128-bit and 256-bit key lengths), the creation and/or transport of broadcast/multicast keys, and security algorithm agility. New Key Management Protocols (KMPs) are considered as part of this Standard. This standard maintains backwards compatibility with IEEE Std 802.15.9-2016.</a:t>
            </a:r>
            <a:endParaRPr lang="en-US" sz="3200" b="0" strike="noStrike" spc="-1">
              <a:latin typeface="Arial"/>
            </a:endParaRPr>
          </a:p>
        </p:txBody>
      </p:sp>
    </p:spTree>
    <p:extLst>
      <p:ext uri="{BB962C8B-B14F-4D97-AF65-F5344CB8AC3E}">
        <p14:creationId xmlns:p14="http://schemas.microsoft.com/office/powerpoint/2010/main" val="2454438193"/>
      </p:ext>
    </p:extLst>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CustomShape 1"/>
          <p:cNvSpPr/>
          <p:nvPr/>
        </p:nvSpPr>
        <p:spPr>
          <a:xfrm>
            <a:off x="685800" y="685440"/>
            <a:ext cx="7769520" cy="1064160"/>
          </a:xfrm>
          <a:prstGeom prst="rect">
            <a:avLst/>
          </a:prstGeom>
          <a:noFill/>
          <a:ln>
            <a:noFill/>
          </a:ln>
        </p:spPr>
        <p:style>
          <a:lnRef idx="0">
            <a:scrgbClr r="0" g="0" b="0"/>
          </a:lnRef>
          <a:fillRef idx="0">
            <a:scrgbClr r="0" g="0" b="0"/>
          </a:fillRef>
          <a:effectRef idx="0">
            <a:scrgbClr r="0" g="0" b="0"/>
          </a:effectRef>
          <a:fontRef idx="minor"/>
        </p:style>
      </p:sp>
      <p:sp>
        <p:nvSpPr>
          <p:cNvPr id="102" name="CustomShape 2"/>
          <p:cNvSpPr/>
          <p:nvPr/>
        </p:nvSpPr>
        <p:spPr>
          <a:xfrm>
            <a:off x="438120" y="602280"/>
            <a:ext cx="8228160" cy="67032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spAutoFit/>
          </a:bodyPr>
          <a:lstStyle/>
          <a:p>
            <a:pPr algn="ctr">
              <a:lnSpc>
                <a:spcPct val="100000"/>
              </a:lnSpc>
            </a:pPr>
            <a:r>
              <a:rPr lang="en-US" sz="4400" b="0" strike="noStrike" spc="-1">
                <a:solidFill>
                  <a:srgbClr val="000000"/>
                </a:solidFill>
                <a:latin typeface="Arial"/>
                <a:ea typeface="DejaVu Sans"/>
              </a:rPr>
              <a:t>Meeting Achievements</a:t>
            </a:r>
            <a:endParaRPr lang="en-US" sz="4400" b="0" strike="noStrike" spc="-1">
              <a:latin typeface="Arial"/>
            </a:endParaRPr>
          </a:p>
        </p:txBody>
      </p:sp>
      <p:sp>
        <p:nvSpPr>
          <p:cNvPr id="103" name="CustomShape 3"/>
          <p:cNvSpPr/>
          <p:nvPr/>
        </p:nvSpPr>
        <p:spPr>
          <a:xfrm>
            <a:off x="457200" y="1604520"/>
            <a:ext cx="8228160" cy="3976200"/>
          </a:xfrm>
          <a:prstGeom prst="rect">
            <a:avLst/>
          </a:prstGeom>
          <a:noFill/>
          <a:ln>
            <a:noFill/>
          </a:ln>
        </p:spPr>
        <p:style>
          <a:lnRef idx="0">
            <a:scrgbClr r="0" g="0" b="0"/>
          </a:lnRef>
          <a:fillRef idx="0">
            <a:scrgbClr r="0" g="0" b="0"/>
          </a:fillRef>
          <a:effectRef idx="0">
            <a:scrgbClr r="0" g="0" b="0"/>
          </a:effectRef>
          <a:fontRef idx="minor"/>
        </p:style>
        <p:txBody>
          <a:bodyPr lIns="0" tIns="0" rIns="0" bIns="0">
            <a:normAutofit/>
          </a:bodyPr>
          <a:lstStyle/>
          <a:p>
            <a:pPr marL="432000" indent="-322920">
              <a:lnSpc>
                <a:spcPct val="100000"/>
              </a:lnSpc>
              <a:spcBef>
                <a:spcPts val="1417"/>
              </a:spcBef>
              <a:buClr>
                <a:srgbClr val="000000"/>
              </a:buClr>
              <a:buSzPct val="45000"/>
              <a:buFont typeface="Wingdings" charset="2"/>
              <a:buChar char=""/>
            </a:pPr>
            <a:r>
              <a:rPr lang="en-US" sz="3200" b="0" strike="noStrike" spc="-1">
                <a:solidFill>
                  <a:srgbClr val="000000"/>
                </a:solidFill>
                <a:latin typeface="Arial"/>
                <a:ea typeface="DejaVu Sans"/>
              </a:rPr>
              <a:t>PAR and CSD in mentor</a:t>
            </a:r>
            <a:endParaRPr lang="en-US" sz="3200" b="0" strike="noStrike" spc="-1">
              <a:latin typeface="Arial"/>
            </a:endParaRPr>
          </a:p>
          <a:p>
            <a:pPr marL="864000" lvl="1" indent="-322920">
              <a:lnSpc>
                <a:spcPct val="100000"/>
              </a:lnSpc>
              <a:spcBef>
                <a:spcPts val="1134"/>
              </a:spcBef>
              <a:buClr>
                <a:srgbClr val="000000"/>
              </a:buClr>
              <a:buSzPct val="75000"/>
              <a:buFont typeface="Symbol"/>
              <a:buChar char=""/>
            </a:pPr>
            <a:r>
              <a:rPr lang="en-US" sz="3200" b="0" strike="noStrike" spc="-1">
                <a:solidFill>
                  <a:srgbClr val="000000"/>
                </a:solidFill>
                <a:latin typeface="Arial"/>
                <a:ea typeface="DejaVu Sans"/>
              </a:rPr>
              <a:t>PAR 15-19-0215-03</a:t>
            </a:r>
            <a:endParaRPr lang="en-US" sz="3200" b="0" strike="noStrike" spc="-1">
              <a:latin typeface="Arial"/>
            </a:endParaRPr>
          </a:p>
          <a:p>
            <a:pPr marL="864000" lvl="1" indent="-322920">
              <a:lnSpc>
                <a:spcPct val="100000"/>
              </a:lnSpc>
              <a:spcBef>
                <a:spcPts val="1134"/>
              </a:spcBef>
              <a:buClr>
                <a:srgbClr val="000000"/>
              </a:buClr>
              <a:buSzPct val="75000"/>
              <a:buFont typeface="Symbol"/>
              <a:buChar char=""/>
            </a:pPr>
            <a:r>
              <a:rPr lang="en-US" sz="3200" b="0" strike="noStrike" spc="-1">
                <a:solidFill>
                  <a:srgbClr val="000000"/>
                </a:solidFill>
                <a:latin typeface="Arial"/>
                <a:ea typeface="DejaVu Sans"/>
              </a:rPr>
              <a:t>CSD 15-19-0216-02</a:t>
            </a:r>
            <a:endParaRPr lang="en-US" sz="3200" b="0" strike="noStrike" spc="-1">
              <a:latin typeface="Arial"/>
            </a:endParaRPr>
          </a:p>
        </p:txBody>
      </p:sp>
    </p:spTree>
    <p:extLst>
      <p:ext uri="{BB962C8B-B14F-4D97-AF65-F5344CB8AC3E}">
        <p14:creationId xmlns:p14="http://schemas.microsoft.com/office/powerpoint/2010/main" val="1655246215"/>
      </p:ext>
    </p:extLst>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 name="CustomShape 1"/>
          <p:cNvSpPr/>
          <p:nvPr/>
        </p:nvSpPr>
        <p:spPr>
          <a:xfrm>
            <a:off x="685800" y="685440"/>
            <a:ext cx="7769520" cy="1064160"/>
          </a:xfrm>
          <a:prstGeom prst="rect">
            <a:avLst/>
          </a:prstGeom>
          <a:noFill/>
          <a:ln>
            <a:noFill/>
          </a:ln>
        </p:spPr>
        <p:style>
          <a:lnRef idx="0">
            <a:scrgbClr r="0" g="0" b="0"/>
          </a:lnRef>
          <a:fillRef idx="0">
            <a:scrgbClr r="0" g="0" b="0"/>
          </a:fillRef>
          <a:effectRef idx="0">
            <a:scrgbClr r="0" g="0" b="0"/>
          </a:effectRef>
          <a:fontRef idx="minor"/>
        </p:style>
      </p:sp>
      <p:sp>
        <p:nvSpPr>
          <p:cNvPr id="105" name="CustomShape 2"/>
          <p:cNvSpPr/>
          <p:nvPr/>
        </p:nvSpPr>
        <p:spPr>
          <a:xfrm>
            <a:off x="438120" y="602280"/>
            <a:ext cx="8228160" cy="67032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spAutoFit/>
          </a:bodyPr>
          <a:lstStyle/>
          <a:p>
            <a:pPr algn="ctr">
              <a:lnSpc>
                <a:spcPct val="100000"/>
              </a:lnSpc>
            </a:pPr>
            <a:r>
              <a:rPr lang="en-US" sz="4400" b="0" strike="noStrike" spc="-1">
                <a:solidFill>
                  <a:srgbClr val="000000"/>
                </a:solidFill>
                <a:latin typeface="Arial"/>
                <a:ea typeface="DejaVu Sans"/>
              </a:rPr>
              <a:t>Motion to approve PAR and CSD</a:t>
            </a:r>
            <a:endParaRPr lang="en-US" sz="4400" b="0" strike="noStrike" spc="-1">
              <a:latin typeface="Arial"/>
            </a:endParaRPr>
          </a:p>
        </p:txBody>
      </p:sp>
      <p:sp>
        <p:nvSpPr>
          <p:cNvPr id="106" name="CustomShape 3"/>
          <p:cNvSpPr/>
          <p:nvPr/>
        </p:nvSpPr>
        <p:spPr>
          <a:xfrm>
            <a:off x="457200" y="1604520"/>
            <a:ext cx="8228160" cy="3976200"/>
          </a:xfrm>
          <a:prstGeom prst="rect">
            <a:avLst/>
          </a:prstGeom>
          <a:noFill/>
          <a:ln>
            <a:noFill/>
          </a:ln>
        </p:spPr>
        <p:style>
          <a:lnRef idx="0">
            <a:scrgbClr r="0" g="0" b="0"/>
          </a:lnRef>
          <a:fillRef idx="0">
            <a:scrgbClr r="0" g="0" b="0"/>
          </a:fillRef>
          <a:effectRef idx="0">
            <a:scrgbClr r="0" g="0" b="0"/>
          </a:effectRef>
          <a:fontRef idx="minor"/>
        </p:style>
        <p:txBody>
          <a:bodyPr lIns="0" tIns="0" rIns="0" bIns="0">
            <a:normAutofit/>
          </a:bodyPr>
          <a:lstStyle/>
          <a:p>
            <a:r>
              <a:rPr lang="en-US" sz="2800" b="0" strike="noStrike" spc="-1" dirty="0">
                <a:solidFill>
                  <a:srgbClr val="000000"/>
                </a:solidFill>
                <a:latin typeface="Arial"/>
                <a:ea typeface="Arial"/>
              </a:rPr>
              <a:t>WG Motion:</a:t>
            </a:r>
            <a:r>
              <a:rPr lang="en-US" sz="2800" b="0" i="1" strike="noStrike" spc="-1" dirty="0">
                <a:solidFill>
                  <a:srgbClr val="000000"/>
                </a:solidFill>
                <a:latin typeface="Arial"/>
                <a:ea typeface="Arial"/>
              </a:rPr>
              <a:t> request that the PAR and CSD contained in documents </a:t>
            </a:r>
            <a:r>
              <a:rPr lang="en-US" sz="2800" b="0" i="1" strike="noStrike" spc="-1" dirty="0" smtClean="0">
                <a:solidFill>
                  <a:srgbClr val="000000"/>
                </a:solidFill>
                <a:latin typeface="Arial"/>
                <a:ea typeface="Arial"/>
              </a:rPr>
              <a:t>15-19-0215-04 </a:t>
            </a:r>
            <a:r>
              <a:rPr lang="en-US" sz="2800" b="0" i="1" strike="noStrike" spc="-1" dirty="0">
                <a:solidFill>
                  <a:srgbClr val="000000"/>
                </a:solidFill>
                <a:latin typeface="Arial"/>
                <a:ea typeface="Arial"/>
              </a:rPr>
              <a:t>and 15-19-0216-02, respectively, be approved by the IEEE 802.15 WG and that the EC be requested to forward the PAR to </a:t>
            </a:r>
            <a:r>
              <a:rPr lang="en-US" sz="2800" b="0" i="1" strike="noStrike" spc="-1" dirty="0" err="1">
                <a:solidFill>
                  <a:srgbClr val="000000"/>
                </a:solidFill>
                <a:latin typeface="Arial"/>
                <a:ea typeface="Arial"/>
              </a:rPr>
              <a:t>NesCom</a:t>
            </a:r>
            <a:r>
              <a:rPr lang="en-US" sz="2800" b="0" strike="noStrike" spc="-1" dirty="0">
                <a:solidFill>
                  <a:srgbClr val="000000"/>
                </a:solidFill>
                <a:latin typeface="Arial"/>
                <a:ea typeface="DejaVu Sans"/>
              </a:rPr>
              <a:t>. </a:t>
            </a:r>
            <a:r>
              <a:rPr lang="en-US" sz="2800" b="0" i="1" strike="noStrike" spc="-1" dirty="0">
                <a:solidFill>
                  <a:srgbClr val="000000"/>
                </a:solidFill>
                <a:latin typeface="Arial"/>
                <a:ea typeface="Arial"/>
              </a:rPr>
              <a:t>The 802.15 working group chair and technical editor are authorized to make additional modifications to the PAR and CSD as needed to reflect EC discussion at its closing meeting.</a:t>
            </a:r>
            <a:endParaRPr lang="en-US" sz="2800" b="0" strike="noStrike" spc="-1" dirty="0">
              <a:latin typeface="Arial"/>
              <a:ea typeface="Arial"/>
            </a:endParaRPr>
          </a:p>
        </p:txBody>
      </p:sp>
    </p:spTree>
    <p:extLst>
      <p:ext uri="{BB962C8B-B14F-4D97-AF65-F5344CB8AC3E}">
        <p14:creationId xmlns:p14="http://schemas.microsoft.com/office/powerpoint/2010/main" val="1380681089"/>
      </p:ext>
    </p:extLst>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CustomShape 1"/>
          <p:cNvSpPr/>
          <p:nvPr/>
        </p:nvSpPr>
        <p:spPr>
          <a:xfrm>
            <a:off x="685800" y="685440"/>
            <a:ext cx="7769520" cy="1064160"/>
          </a:xfrm>
          <a:prstGeom prst="rect">
            <a:avLst/>
          </a:prstGeom>
          <a:noFill/>
          <a:ln>
            <a:noFill/>
          </a:ln>
        </p:spPr>
        <p:style>
          <a:lnRef idx="0">
            <a:scrgbClr r="0" g="0" b="0"/>
          </a:lnRef>
          <a:fillRef idx="0">
            <a:scrgbClr r="0" g="0" b="0"/>
          </a:fillRef>
          <a:effectRef idx="0">
            <a:scrgbClr r="0" g="0" b="0"/>
          </a:effectRef>
          <a:fontRef idx="minor"/>
        </p:style>
      </p:sp>
      <p:sp>
        <p:nvSpPr>
          <p:cNvPr id="108" name="CustomShape 2"/>
          <p:cNvSpPr/>
          <p:nvPr/>
        </p:nvSpPr>
        <p:spPr>
          <a:xfrm>
            <a:off x="438120" y="602280"/>
            <a:ext cx="8228160" cy="670320"/>
          </a:xfrm>
          <a:prstGeom prst="rect">
            <a:avLst/>
          </a:prstGeom>
          <a:noFill/>
          <a:ln>
            <a:noFill/>
          </a:ln>
        </p:spPr>
        <p:style>
          <a:lnRef idx="0">
            <a:scrgbClr r="0" g="0" b="0"/>
          </a:lnRef>
          <a:fillRef idx="0">
            <a:scrgbClr r="0" g="0" b="0"/>
          </a:fillRef>
          <a:effectRef idx="0">
            <a:scrgbClr r="0" g="0" b="0"/>
          </a:effectRef>
          <a:fontRef idx="minor"/>
        </p:style>
        <p:txBody>
          <a:bodyPr lIns="0" tIns="0" rIns="0" bIns="0" anchor="ctr">
            <a:spAutoFit/>
          </a:bodyPr>
          <a:lstStyle/>
          <a:p>
            <a:pPr algn="ctr">
              <a:lnSpc>
                <a:spcPct val="100000"/>
              </a:lnSpc>
            </a:pPr>
            <a:r>
              <a:rPr lang="en-US" sz="4400" b="0" strike="noStrike" spc="-1">
                <a:solidFill>
                  <a:srgbClr val="000000"/>
                </a:solidFill>
                <a:latin typeface="Arial"/>
                <a:ea typeface="DejaVu Sans"/>
              </a:rPr>
              <a:t>Approve for September</a:t>
            </a:r>
            <a:endParaRPr lang="en-US" sz="4400" b="0" strike="noStrike" spc="-1">
              <a:latin typeface="Arial"/>
            </a:endParaRPr>
          </a:p>
        </p:txBody>
      </p:sp>
      <p:sp>
        <p:nvSpPr>
          <p:cNvPr id="109" name="CustomShape 3"/>
          <p:cNvSpPr/>
          <p:nvPr/>
        </p:nvSpPr>
        <p:spPr>
          <a:xfrm>
            <a:off x="457200" y="1604520"/>
            <a:ext cx="8228160" cy="3976200"/>
          </a:xfrm>
          <a:prstGeom prst="rect">
            <a:avLst/>
          </a:prstGeom>
          <a:noFill/>
          <a:ln>
            <a:noFill/>
          </a:ln>
        </p:spPr>
        <p:style>
          <a:lnRef idx="0">
            <a:scrgbClr r="0" g="0" b="0"/>
          </a:lnRef>
          <a:fillRef idx="0">
            <a:scrgbClr r="0" g="0" b="0"/>
          </a:fillRef>
          <a:effectRef idx="0">
            <a:scrgbClr r="0" g="0" b="0"/>
          </a:effectRef>
          <a:fontRef idx="minor"/>
        </p:style>
        <p:txBody>
          <a:bodyPr lIns="0" tIns="0" rIns="0" bIns="0">
            <a:normAutofit/>
          </a:bodyPr>
          <a:lstStyle/>
          <a:p>
            <a:pPr marL="432000" indent="-322920">
              <a:lnSpc>
                <a:spcPct val="100000"/>
              </a:lnSpc>
              <a:spcBef>
                <a:spcPts val="1417"/>
              </a:spcBef>
              <a:buClr>
                <a:srgbClr val="000000"/>
              </a:buClr>
              <a:buSzPct val="45000"/>
              <a:buFont typeface="Wingdings" charset="2"/>
              <a:buChar char=""/>
            </a:pPr>
            <a:r>
              <a:rPr lang="en-US" sz="3200" b="0" strike="noStrike" spc="-1">
                <a:solidFill>
                  <a:srgbClr val="000000"/>
                </a:solidFill>
                <a:latin typeface="Arial"/>
                <a:ea typeface="DejaVu Sans"/>
              </a:rPr>
              <a:t>Start working on the draft document</a:t>
            </a:r>
            <a:endParaRPr lang="en-US" sz="3200" b="0" strike="noStrike" spc="-1">
              <a:latin typeface="Arial"/>
            </a:endParaRPr>
          </a:p>
        </p:txBody>
      </p:sp>
    </p:spTree>
    <p:extLst>
      <p:ext uri="{BB962C8B-B14F-4D97-AF65-F5344CB8AC3E}">
        <p14:creationId xmlns:p14="http://schemas.microsoft.com/office/powerpoint/2010/main" val="2899330457"/>
      </p:ext>
    </p:extLst>
  </p:cSld>
  <p:clrMapOvr>
    <a:masterClrMapping/>
  </p:clrMapOvr>
  <mc:AlternateContent xmlns:mc="http://schemas.openxmlformats.org/markup-compatibility/2006" xmlns:p14="http://schemas.microsoft.com/office/powerpoint/2010/main">
    <mc:Choice Requires="p14">
      <p:transition spd="slow" p14:dur="2000"/>
    </mc:Choice>
    <mc:Fallback xmlns="" xmlns:p15="http://schemas.microsoft.com/office/powerpoint/2012/main">
      <p:transition spd="slow"/>
    </mc:Fallback>
  </mc:AlternateContent>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solidFill>
                  <a:srgbClr val="000000"/>
                </a:solidFill>
              </a:rPr>
              <a:t>Slide </a:t>
            </a:r>
            <a:fld id="{E1A173A1-C39B-41EB-BCF2-B522BCC141FC}" type="slidenum">
              <a:rPr lang="en-US" altLang="ja-JP">
                <a:solidFill>
                  <a:srgbClr val="000000"/>
                </a:solidFill>
              </a:rPr>
              <a:pPr/>
              <a:t>69</a:t>
            </a:fld>
            <a:endParaRPr lang="en-US" altLang="ja-JP" dirty="0">
              <a:solidFill>
                <a:srgbClr val="000000"/>
              </a:solidFill>
            </a:endParaRPr>
          </a:p>
        </p:txBody>
      </p:sp>
      <p:sp>
        <p:nvSpPr>
          <p:cNvPr id="26626" name="Rectangle 2"/>
          <p:cNvSpPr>
            <a:spLocks noGrp="1" noChangeArrowheads="1"/>
          </p:cNvSpPr>
          <p:nvPr>
            <p:ph type="ctrTitle"/>
          </p:nvPr>
        </p:nvSpPr>
        <p:spPr>
          <a:xfrm>
            <a:off x="755576" y="1052735"/>
            <a:ext cx="7593294" cy="5039951"/>
          </a:xfrm>
        </p:spPr>
        <p:txBody>
          <a:bodyPr/>
          <a:lstStyle/>
          <a:p>
            <a:r>
              <a:rPr lang="en-US" altLang="ja-JP" b="1" dirty="0">
                <a:ea typeface="ＭＳ Ｐゴシック" pitchFamily="50" charset="-128"/>
              </a:rPr>
              <a:t>IEEE 802.15 IG DEP </a:t>
            </a:r>
            <a:br>
              <a:rPr lang="en-US" altLang="ja-JP" b="1" dirty="0">
                <a:ea typeface="ＭＳ Ｐゴシック" pitchFamily="50" charset="-128"/>
              </a:rPr>
            </a:br>
            <a:r>
              <a:rPr lang="en-US" altLang="ja-JP" b="1" dirty="0">
                <a:ea typeface="ＭＳ Ｐゴシック" pitchFamily="50" charset="-128"/>
              </a:rPr>
              <a:t/>
            </a:r>
            <a:br>
              <a:rPr lang="en-US" altLang="ja-JP" b="1" dirty="0">
                <a:ea typeface="ＭＳ Ｐゴシック" pitchFamily="50" charset="-128"/>
              </a:rPr>
            </a:br>
            <a:r>
              <a:rPr lang="en-US" altLang="ja-JP" sz="4400" dirty="0">
                <a:ea typeface="ＭＳ Ｐゴシック" pitchFamily="50" charset="-128"/>
              </a:rPr>
              <a:t>Closing Report</a:t>
            </a:r>
            <a:r>
              <a:rPr lang="en-US" altLang="ja-JP" dirty="0">
                <a:ea typeface="ＭＳ Ｐゴシック" pitchFamily="50" charset="-128"/>
              </a:rPr>
              <a:t/>
            </a:r>
            <a:br>
              <a:rPr lang="en-US" altLang="ja-JP" dirty="0">
                <a:ea typeface="ＭＳ Ｐゴシック" pitchFamily="50" charset="-128"/>
              </a:rPr>
            </a:br>
            <a:r>
              <a:rPr lang="en-US" altLang="ja-JP" dirty="0">
                <a:ea typeface="ＭＳ Ｐゴシック" pitchFamily="50" charset="-128"/>
              </a:rPr>
              <a:t/>
            </a:r>
            <a:br>
              <a:rPr lang="en-US" altLang="ja-JP" dirty="0">
                <a:ea typeface="ＭＳ Ｐゴシック" pitchFamily="50" charset="-128"/>
              </a:rPr>
            </a:br>
            <a:r>
              <a:rPr lang="en-US" altLang="ja-JP" dirty="0">
                <a:ea typeface="ＭＳ Ｐゴシック" pitchFamily="50" charset="-128"/>
              </a:rPr>
              <a:t>Vienna, Austria</a:t>
            </a:r>
            <a:br>
              <a:rPr lang="en-US" altLang="ja-JP" dirty="0">
                <a:ea typeface="ＭＳ Ｐゴシック" pitchFamily="50" charset="-128"/>
              </a:rPr>
            </a:br>
            <a:r>
              <a:rPr lang="en-US" altLang="ja-JP" dirty="0">
                <a:ea typeface="ＭＳ Ｐゴシック" pitchFamily="50" charset="-128"/>
              </a:rPr>
              <a:t>July 19</a:t>
            </a:r>
            <a:r>
              <a:rPr lang="en-US" altLang="ja-JP" baseline="30000" dirty="0">
                <a:ea typeface="ＭＳ Ｐゴシック" pitchFamily="50" charset="-128"/>
              </a:rPr>
              <a:t>th</a:t>
            </a:r>
            <a:r>
              <a:rPr lang="en-US" altLang="ja-JP" dirty="0">
                <a:ea typeface="ＭＳ Ｐゴシック" pitchFamily="50" charset="-128"/>
              </a:rPr>
              <a:t>, 2019</a:t>
            </a:r>
            <a:br>
              <a:rPr lang="en-US" altLang="ja-JP" dirty="0">
                <a:ea typeface="ＭＳ Ｐゴシック" pitchFamily="50" charset="-128"/>
              </a:rPr>
            </a:br>
            <a:r>
              <a:rPr lang="en-US" altLang="ja-JP" sz="3200" dirty="0">
                <a:ea typeface="ＭＳ Ｐゴシック" pitchFamily="50" charset="-128"/>
              </a:rPr>
              <a:t>Chair by</a:t>
            </a:r>
            <a:br>
              <a:rPr lang="en-US" altLang="ja-JP" sz="3200" dirty="0">
                <a:ea typeface="ＭＳ Ｐゴシック" pitchFamily="50" charset="-128"/>
              </a:rPr>
            </a:br>
            <a:r>
              <a:rPr lang="en-US" altLang="ja-JP" sz="2800" dirty="0">
                <a:ea typeface="ＭＳ Ｐゴシック" pitchFamily="50" charset="-128"/>
              </a:rPr>
              <a:t>Ryuji Kohno(YNU/CWC-Nippon)</a:t>
            </a:r>
            <a:br>
              <a:rPr lang="en-US" altLang="ja-JP" sz="2800" dirty="0">
                <a:ea typeface="ＭＳ Ｐゴシック" pitchFamily="50" charset="-128"/>
              </a:rPr>
            </a:br>
            <a:r>
              <a:rPr lang="en-US" altLang="ja-JP" sz="2800" dirty="0">
                <a:ea typeface="ＭＳ Ｐゴシック" pitchFamily="50" charset="-128"/>
              </a:rPr>
              <a:t>Reported by</a:t>
            </a:r>
            <a:br>
              <a:rPr lang="en-US" altLang="ja-JP" sz="2800" dirty="0">
                <a:ea typeface="ＭＳ Ｐゴシック" pitchFamily="50" charset="-128"/>
              </a:rPr>
            </a:br>
            <a:r>
              <a:rPr lang="en-US" altLang="ja-JP" sz="2800" dirty="0">
                <a:ea typeface="ＭＳ Ｐゴシック" pitchFamily="50" charset="-128"/>
              </a:rPr>
              <a:t>Huan-Bang Li (NICT)</a:t>
            </a:r>
            <a:endParaRPr lang="ja-JP" altLang="ja-JP" dirty="0"/>
          </a:p>
        </p:txBody>
      </p:sp>
      <p:sp>
        <p:nvSpPr>
          <p:cNvPr id="2" name="日付プレースホルダー 1">
            <a:extLst>
              <a:ext uri="{FF2B5EF4-FFF2-40B4-BE49-F238E27FC236}">
                <a16:creationId xmlns:a16="http://schemas.microsoft.com/office/drawing/2014/main" xmlns="" id="{BAA4A5E0-100F-46A5-9D8A-CCAF871AD89A}"/>
              </a:ext>
            </a:extLst>
          </p:cNvPr>
          <p:cNvSpPr>
            <a:spLocks noGrp="1"/>
          </p:cNvSpPr>
          <p:nvPr>
            <p:ph type="dt" sz="half" idx="2"/>
          </p:nvPr>
        </p:nvSpPr>
        <p:spPr/>
        <p:txBody>
          <a:bodyPr/>
          <a:lstStyle/>
          <a:p>
            <a:r>
              <a:rPr lang="en-US" altLang="ja-JP" dirty="0">
                <a:solidFill>
                  <a:srgbClr val="000000"/>
                </a:solidFill>
              </a:rPr>
              <a:t>July 2019</a:t>
            </a:r>
          </a:p>
        </p:txBody>
      </p:sp>
    </p:spTree>
    <p:extLst>
      <p:ext uri="{BB962C8B-B14F-4D97-AF65-F5344CB8AC3E}">
        <p14:creationId xmlns:p14="http://schemas.microsoft.com/office/powerpoint/2010/main" val="34145888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smtClean="0"/>
              <a:t>July 2019</a:t>
            </a:r>
          </a:p>
        </p:txBody>
      </p:sp>
      <p:sp>
        <p:nvSpPr>
          <p:cNvPr id="8195" name="Footer Placeholder 4"/>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smtClean="0"/>
              <a:t>Robert F. Heile, Decawave</a:t>
            </a:r>
            <a:endParaRPr lang="en-US" sz="1200"/>
          </a:p>
        </p:txBody>
      </p:sp>
      <p:sp>
        <p:nvSpPr>
          <p:cNvPr id="8196" name="Slide Number Placeholder 5"/>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smtClean="0"/>
              <a:t>Slide </a:t>
            </a:r>
            <a:fld id="{38B4FFB0-9BB0-4207-8695-ECB6F29324A1}" type="slidenum">
              <a:rPr lang="en-US" sz="1200" smtClean="0"/>
              <a:pPr>
                <a:defRPr/>
              </a:pPr>
              <a:t>7</a:t>
            </a:fld>
            <a:endParaRPr lang="en-US" sz="1200" smtClean="0"/>
          </a:p>
        </p:txBody>
      </p:sp>
      <p:sp>
        <p:nvSpPr>
          <p:cNvPr id="8197" name="Rectangle 2"/>
          <p:cNvSpPr>
            <a:spLocks noGrp="1" noChangeArrowheads="1"/>
          </p:cNvSpPr>
          <p:nvPr>
            <p:ph type="body" idx="1"/>
          </p:nvPr>
        </p:nvSpPr>
        <p:spPr>
          <a:xfrm>
            <a:off x="990600" y="1676400"/>
            <a:ext cx="7543800" cy="4114800"/>
          </a:xfrm>
        </p:spPr>
        <p:txBody>
          <a:bodyPr/>
          <a:lstStyle/>
          <a:p>
            <a:pPr marL="914400" lvl="1" indent="-457200" fontAlgn="b">
              <a:lnSpc>
                <a:spcPct val="80000"/>
              </a:lnSpc>
              <a:buFont typeface="+mj-lt"/>
              <a:buAutoNum type="arabicPeriod"/>
              <a:defRPr/>
            </a:pPr>
            <a:endParaRPr lang="en-US" sz="800" dirty="0" smtClean="0">
              <a:latin typeface="Arial Rounded MT Bold" pitchFamily="34" charset="0"/>
              <a:cs typeface="Times New Roman" pitchFamily="18" charset="0"/>
            </a:endParaRPr>
          </a:p>
          <a:p>
            <a:pPr marL="0" indent="0" fontAlgn="b">
              <a:spcBef>
                <a:spcPts val="0"/>
              </a:spcBef>
              <a:spcAft>
                <a:spcPts val="0"/>
              </a:spcAft>
              <a:buFontTx/>
              <a:buNone/>
              <a:defRPr/>
            </a:pPr>
            <a:r>
              <a:rPr lang="en-US" sz="2400" dirty="0" smtClean="0">
                <a:latin typeface="Arial Rounded MT Bold" pitchFamily="34" charset="0"/>
                <a:ea typeface="+mn-ea"/>
                <a:cs typeface="Times New Roman" pitchFamily="18" charset="0"/>
              </a:rPr>
              <a:t>IETF Standing Committee (not meeting in Vienna)</a:t>
            </a:r>
          </a:p>
          <a:p>
            <a:pPr marL="1009650" lvl="1" indent="-609600" fontAlgn="b">
              <a:spcBef>
                <a:spcPts val="0"/>
              </a:spcBef>
              <a:spcAft>
                <a:spcPts val="0"/>
              </a:spcAft>
              <a:buFont typeface="+mj-lt"/>
              <a:buAutoNum type="arabicPeriod"/>
              <a:defRPr/>
            </a:pPr>
            <a:r>
              <a:rPr lang="en-US" sz="2200" dirty="0" smtClean="0">
                <a:latin typeface="Arial Rounded MT Bold" pitchFamily="34" charset="0"/>
                <a:cs typeface="Times New Roman" pitchFamily="18" charset="0"/>
              </a:rPr>
              <a:t>IETF105 Prep</a:t>
            </a:r>
          </a:p>
          <a:p>
            <a:pPr marL="1009650" lvl="1" indent="-609600" fontAlgn="b">
              <a:spcBef>
                <a:spcPts val="0"/>
              </a:spcBef>
              <a:spcAft>
                <a:spcPts val="0"/>
              </a:spcAft>
              <a:buFont typeface="+mj-lt"/>
              <a:buAutoNum type="arabicPeriod"/>
              <a:defRPr/>
            </a:pPr>
            <a:r>
              <a:rPr lang="en-US" sz="2200" dirty="0" smtClean="0">
                <a:latin typeface="Arial Rounded MT Bold" pitchFamily="34" charset="0"/>
                <a:cs typeface="Times New Roman" pitchFamily="18" charset="0"/>
              </a:rPr>
              <a:t>Next steps on 15.4w (LPWA) and IETF LPWAN</a:t>
            </a:r>
          </a:p>
          <a:p>
            <a:pPr marL="1009650" lvl="1" indent="-609600" fontAlgn="b">
              <a:spcBef>
                <a:spcPts val="0"/>
              </a:spcBef>
              <a:spcAft>
                <a:spcPts val="0"/>
              </a:spcAft>
              <a:buFont typeface="+mj-lt"/>
              <a:buAutoNum type="arabicPeriod"/>
              <a:defRPr/>
            </a:pPr>
            <a:r>
              <a:rPr lang="en-US" sz="2200" dirty="0" smtClean="0">
                <a:latin typeface="Arial Rounded MT Bold" pitchFamily="34" charset="0"/>
                <a:cs typeface="Times New Roman" pitchFamily="18" charset="0"/>
              </a:rPr>
              <a:t>Hear contributions</a:t>
            </a:r>
          </a:p>
          <a:p>
            <a:pPr marL="1009650" lvl="1" indent="-609600" fontAlgn="b">
              <a:spcBef>
                <a:spcPts val="0"/>
              </a:spcBef>
              <a:spcAft>
                <a:spcPts val="0"/>
              </a:spcAft>
              <a:buFont typeface="+mj-lt"/>
              <a:buAutoNum type="arabicPeriod"/>
              <a:defRPr/>
            </a:pPr>
            <a:r>
              <a:rPr lang="en-US" sz="2200" dirty="0" smtClean="0">
                <a:latin typeface="Arial Rounded MT Bold" pitchFamily="34" charset="0"/>
                <a:cs typeface="Times New Roman" pitchFamily="18" charset="0"/>
              </a:rPr>
              <a:t>Next steps</a:t>
            </a:r>
          </a:p>
          <a:p>
            <a:pPr marL="914400" lvl="1" indent="-457200" fontAlgn="b">
              <a:spcBef>
                <a:spcPts val="0"/>
              </a:spcBef>
              <a:spcAft>
                <a:spcPts val="600"/>
              </a:spcAft>
              <a:buFont typeface="+mj-lt"/>
              <a:buAutoNum type="arabicPeriod"/>
              <a:defRPr/>
            </a:pPr>
            <a:endParaRPr lang="en-US" sz="800" dirty="0" smtClean="0">
              <a:latin typeface="Arial Rounded MT Bold" pitchFamily="34" charset="0"/>
              <a:cs typeface="Times New Roman" pitchFamily="18" charset="0"/>
            </a:endParaRPr>
          </a:p>
          <a:p>
            <a:pPr marL="0" indent="0" fontAlgn="b">
              <a:spcBef>
                <a:spcPts val="0"/>
              </a:spcBef>
              <a:spcAft>
                <a:spcPts val="0"/>
              </a:spcAft>
              <a:buFontTx/>
              <a:buNone/>
              <a:defRPr/>
            </a:pPr>
            <a:r>
              <a:rPr lang="en-US" sz="2400" dirty="0" smtClean="0">
                <a:latin typeface="Arial Rounded MT Bold" pitchFamily="34" charset="0"/>
                <a:ea typeface="+mn-ea"/>
                <a:cs typeface="Times New Roman" pitchFamily="18" charset="0"/>
              </a:rPr>
              <a:t>NEW </a:t>
            </a:r>
            <a:r>
              <a:rPr lang="en-US" sz="2400" dirty="0">
                <a:latin typeface="Arial Rounded MT Bold" pitchFamily="34" charset="0"/>
                <a:ea typeface="+mn-ea"/>
                <a:cs typeface="Times New Roman" pitchFamily="18" charset="0"/>
              </a:rPr>
              <a:t>PROJECTS </a:t>
            </a:r>
            <a:r>
              <a:rPr lang="en-US" sz="2400" dirty="0" smtClean="0">
                <a:latin typeface="Arial Rounded MT Bold" pitchFamily="34" charset="0"/>
                <a:ea typeface="+mn-ea"/>
                <a:cs typeface="Times New Roman" pitchFamily="18" charset="0"/>
              </a:rPr>
              <a:t>STANDING COMMITTEE </a:t>
            </a:r>
            <a:r>
              <a:rPr lang="en-US" sz="2400" dirty="0">
                <a:latin typeface="Arial Rounded MT Bold" pitchFamily="34" charset="0"/>
                <a:ea typeface="+mn-ea"/>
                <a:cs typeface="Times New Roman" pitchFamily="18" charset="0"/>
              </a:rPr>
              <a:t>(WNG)</a:t>
            </a:r>
          </a:p>
          <a:p>
            <a:pPr marL="1009650" lvl="1" indent="-609600" fontAlgn="b">
              <a:spcBef>
                <a:spcPts val="0"/>
              </a:spcBef>
              <a:spcAft>
                <a:spcPts val="600"/>
              </a:spcAft>
              <a:buFontTx/>
              <a:buAutoNum type="arabicPeriod"/>
              <a:defRPr/>
            </a:pPr>
            <a:r>
              <a:rPr lang="en-US" sz="2200" dirty="0">
                <a:solidFill>
                  <a:srgbClr val="000000"/>
                </a:solidFill>
                <a:latin typeface="Arial Rounded MT Bold" pitchFamily="34" charset="0"/>
                <a:cs typeface="Arial" charset="0"/>
              </a:rPr>
              <a:t>Review/discuss </a:t>
            </a:r>
            <a:r>
              <a:rPr lang="en-US" sz="2200" dirty="0" smtClean="0">
                <a:solidFill>
                  <a:srgbClr val="000000"/>
                </a:solidFill>
                <a:latin typeface="Arial Rounded MT Bold" pitchFamily="34" charset="0"/>
                <a:cs typeface="Arial" charset="0"/>
              </a:rPr>
              <a:t>contributions</a:t>
            </a:r>
          </a:p>
          <a:p>
            <a:pPr marL="0" indent="0" fontAlgn="b">
              <a:spcBef>
                <a:spcPts val="0"/>
              </a:spcBef>
              <a:spcAft>
                <a:spcPts val="0"/>
              </a:spcAft>
              <a:buFontTx/>
              <a:buNone/>
              <a:defRPr/>
            </a:pPr>
            <a:r>
              <a:rPr lang="en-US" sz="2600" dirty="0" smtClean="0">
                <a:solidFill>
                  <a:srgbClr val="000000"/>
                </a:solidFill>
                <a:latin typeface="Arial Rounded MT Bold" pitchFamily="34" charset="0"/>
                <a:cs typeface="Arial" charset="0"/>
              </a:rPr>
              <a:t>MAINTENANCE STANDING COMMITTEE</a:t>
            </a:r>
          </a:p>
          <a:p>
            <a:pPr marL="914400" lvl="1" indent="-457200" fontAlgn="b">
              <a:spcBef>
                <a:spcPts val="0"/>
              </a:spcBef>
              <a:spcAft>
                <a:spcPts val="600"/>
              </a:spcAft>
              <a:buFont typeface="+mj-lt"/>
              <a:buAutoNum type="arabicPeriod"/>
              <a:defRPr/>
            </a:pPr>
            <a:r>
              <a:rPr lang="en-US" sz="2200" dirty="0">
                <a:solidFill>
                  <a:srgbClr val="000000"/>
                </a:solidFill>
                <a:latin typeface="Arial Rounded MT Bold" pitchFamily="34" charset="0"/>
                <a:cs typeface="Arial" charset="0"/>
              </a:rPr>
              <a:t>Review/discuss </a:t>
            </a:r>
            <a:r>
              <a:rPr lang="en-US" sz="2200" dirty="0" smtClean="0">
                <a:solidFill>
                  <a:srgbClr val="000000"/>
                </a:solidFill>
                <a:latin typeface="Arial Rounded MT Bold" pitchFamily="34" charset="0"/>
                <a:cs typeface="Arial" charset="0"/>
              </a:rPr>
              <a:t>contributions (if any)</a:t>
            </a:r>
            <a:endParaRPr lang="en-US" sz="2200" dirty="0">
              <a:solidFill>
                <a:srgbClr val="000000"/>
              </a:solidFill>
              <a:latin typeface="Arial Rounded MT Bold" pitchFamily="34" charset="0"/>
              <a:cs typeface="Arial" charset="0"/>
            </a:endParaRPr>
          </a:p>
          <a:p>
            <a:pPr marL="0" indent="0" fontAlgn="b">
              <a:spcBef>
                <a:spcPts val="0"/>
              </a:spcBef>
              <a:spcAft>
                <a:spcPts val="0"/>
              </a:spcAft>
              <a:buFontTx/>
              <a:buNone/>
              <a:defRPr/>
            </a:pPr>
            <a:r>
              <a:rPr lang="en-US" sz="2600" dirty="0" smtClean="0">
                <a:solidFill>
                  <a:srgbClr val="000000"/>
                </a:solidFill>
                <a:latin typeface="Arial Rounded MT Bold" pitchFamily="34" charset="0"/>
                <a:cs typeface="Arial" charset="0"/>
              </a:rPr>
              <a:t>RULES STANDING COMMITTEE</a:t>
            </a:r>
            <a:endParaRPr lang="en-US" sz="2600" dirty="0">
              <a:solidFill>
                <a:srgbClr val="000000"/>
              </a:solidFill>
              <a:latin typeface="Arial Rounded MT Bold" pitchFamily="34" charset="0"/>
              <a:cs typeface="Arial" charset="0"/>
            </a:endParaRPr>
          </a:p>
          <a:p>
            <a:pPr marL="1009650" lvl="1" indent="-609600" fontAlgn="b">
              <a:spcBef>
                <a:spcPts val="0"/>
              </a:spcBef>
              <a:spcAft>
                <a:spcPts val="0"/>
              </a:spcAft>
              <a:buFontTx/>
              <a:buAutoNum type="arabicPeriod"/>
              <a:defRPr/>
            </a:pPr>
            <a:r>
              <a:rPr lang="en-US" sz="2200" dirty="0">
                <a:solidFill>
                  <a:srgbClr val="000000"/>
                </a:solidFill>
                <a:latin typeface="Arial Rounded MT Bold" pitchFamily="34" charset="0"/>
                <a:cs typeface="Arial" charset="0"/>
              </a:rPr>
              <a:t>Review/discuss </a:t>
            </a:r>
            <a:r>
              <a:rPr lang="en-US" sz="2200" dirty="0" smtClean="0">
                <a:solidFill>
                  <a:srgbClr val="000000"/>
                </a:solidFill>
                <a:latin typeface="Arial Rounded MT Bold" pitchFamily="34" charset="0"/>
                <a:cs typeface="Arial" charset="0"/>
              </a:rPr>
              <a:t>changes regarding creating a TAG group category in the OM.</a:t>
            </a:r>
            <a:endParaRPr lang="en-US" sz="2200" dirty="0">
              <a:solidFill>
                <a:srgbClr val="000000"/>
              </a:solidFill>
              <a:latin typeface="Arial Rounded MT Bold" pitchFamily="34" charset="0"/>
              <a:cs typeface="Arial" charset="0"/>
            </a:endParaRPr>
          </a:p>
          <a:p>
            <a:pPr marL="400050" lvl="1" indent="0" fontAlgn="b">
              <a:lnSpc>
                <a:spcPct val="80000"/>
              </a:lnSpc>
              <a:buFontTx/>
              <a:buNone/>
              <a:defRPr/>
            </a:pPr>
            <a:endParaRPr lang="en-US" sz="2200" dirty="0">
              <a:latin typeface="Arial Rounded MT Bold" pitchFamily="34" charset="0"/>
              <a:cs typeface="Times New Roman" pitchFamily="18" charset="0"/>
            </a:endParaRPr>
          </a:p>
          <a:p>
            <a:pPr marL="609600" indent="-609600" fontAlgn="b">
              <a:lnSpc>
                <a:spcPct val="80000"/>
              </a:lnSpc>
              <a:buFontTx/>
              <a:buNone/>
              <a:defRPr/>
            </a:pPr>
            <a:endParaRPr lang="en-US" sz="2200" dirty="0" smtClean="0">
              <a:latin typeface="Arial Rounded MT Bold" pitchFamily="34" charset="0"/>
              <a:ea typeface="+mn-ea"/>
              <a:cs typeface="Times New Roman" pitchFamily="18" charset="0"/>
            </a:endParaRPr>
          </a:p>
          <a:p>
            <a:pPr marL="609600" indent="-609600" fontAlgn="b">
              <a:lnSpc>
                <a:spcPct val="80000"/>
              </a:lnSpc>
              <a:buFontTx/>
              <a:buNone/>
              <a:defRPr/>
            </a:pPr>
            <a:endParaRPr lang="en-US" sz="2400" dirty="0" smtClean="0">
              <a:latin typeface="Arial Rounded MT Bold" pitchFamily="34" charset="0"/>
              <a:ea typeface="+mn-ea"/>
              <a:cs typeface="Times New Roman" pitchFamily="18" charset="0"/>
            </a:endParaRPr>
          </a:p>
        </p:txBody>
      </p:sp>
      <p:sp>
        <p:nvSpPr>
          <p:cNvPr id="8198" name="Rectangle 3"/>
          <p:cNvSpPr>
            <a:spLocks noGrp="1" noChangeArrowheads="1"/>
          </p:cNvSpPr>
          <p:nvPr>
            <p:ph type="title"/>
          </p:nvPr>
        </p:nvSpPr>
        <p:spPr/>
        <p:txBody>
          <a:bodyPr/>
          <a:lstStyle/>
          <a:p>
            <a:pPr>
              <a:defRPr/>
            </a:pPr>
            <a:r>
              <a:rPr lang="en-US" sz="3200" dirty="0" smtClean="0"/>
              <a:t>Vienna </a:t>
            </a:r>
            <a:r>
              <a:rPr lang="en-US" sz="3200" dirty="0"/>
              <a:t>Session Objectives</a:t>
            </a:r>
            <a:br>
              <a:rPr lang="en-US" sz="3200" dirty="0"/>
            </a:br>
            <a:r>
              <a:rPr lang="en-US" sz="3200" dirty="0" smtClean="0"/>
              <a:t>July 14-19, 2019</a:t>
            </a:r>
            <a:endParaRPr lang="en-US" sz="3200"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93711" y="1198823"/>
            <a:ext cx="8568951" cy="5132541"/>
          </a:xfrm>
        </p:spPr>
        <p:txBody>
          <a:bodyPr/>
          <a:lstStyle/>
          <a:p>
            <a:pPr algn="just">
              <a:lnSpc>
                <a:spcPts val="2400"/>
              </a:lnSpc>
            </a:pPr>
            <a:r>
              <a:rPr lang="en-US" altLang="ja-JP" sz="2000" dirty="0"/>
              <a:t>IG-DEP activities as amendment of existing IEEE802.15.6 for WBAN or a new standard, conventional focused use cases, additional use cases, technical requirement, draft of PAR and CSD have been rereviewed.</a:t>
            </a:r>
          </a:p>
          <a:p>
            <a:pPr algn="just">
              <a:lnSpc>
                <a:spcPts val="2400"/>
              </a:lnSpc>
            </a:pPr>
            <a:r>
              <a:rPr lang="en-US" altLang="ja-JP" sz="2000" b="1" dirty="0"/>
              <a:t>Cooperation with ETSI smart BAN and smart M2M projects </a:t>
            </a:r>
            <a:r>
              <a:rPr lang="en-US" altLang="ja-JP" sz="2000" dirty="0"/>
              <a:t>has been discussed including commonality and difference although ETSI is directing smart implementation while IG-DEP is focusing on dependability for high QoS and QoL. </a:t>
            </a:r>
          </a:p>
          <a:p>
            <a:pPr algn="just">
              <a:lnSpc>
                <a:spcPts val="2400"/>
              </a:lnSpc>
            </a:pPr>
            <a:r>
              <a:rPr lang="en-US" altLang="ja-JP" sz="2000" b="1" dirty="0"/>
              <a:t>According to request from BMI Center of NICT</a:t>
            </a:r>
            <a:r>
              <a:rPr lang="en-US" altLang="ja-JP" sz="2000" dirty="0"/>
              <a:t>, IG-DEP restarts </a:t>
            </a:r>
            <a:r>
              <a:rPr lang="en-US" altLang="ja-JP" sz="2000" b="1" dirty="0"/>
              <a:t>amendment of 15.6 standard for medical BAN </a:t>
            </a:r>
            <a:r>
              <a:rPr lang="en-US" altLang="ja-JP" sz="2000" dirty="0"/>
              <a:t>applicable to 40 times more sensors and 5 times higher aggregate data rate for EEG or </a:t>
            </a:r>
            <a:r>
              <a:rPr lang="en-US" altLang="ja-JP" sz="2000" dirty="0" err="1"/>
              <a:t>ECoG</a:t>
            </a:r>
            <a:r>
              <a:rPr lang="en-US" altLang="ja-JP" sz="2000" dirty="0"/>
              <a:t>.</a:t>
            </a:r>
          </a:p>
          <a:p>
            <a:pPr algn="just">
              <a:lnSpc>
                <a:spcPts val="2400"/>
              </a:lnSpc>
            </a:pPr>
            <a:r>
              <a:rPr lang="en-US" altLang="ja-JP" sz="2000" b="1" dirty="0"/>
              <a:t>Coexistence between 5G and UWB-BAN</a:t>
            </a:r>
            <a:r>
              <a:rPr lang="en-US" altLang="ja-JP" sz="2000" dirty="0"/>
              <a:t>, and overall performance in case of </a:t>
            </a:r>
            <a:r>
              <a:rPr lang="en-US" altLang="ja-JP" sz="2000" b="1" dirty="0"/>
              <a:t>overlaid multiple BANs </a:t>
            </a:r>
            <a:r>
              <a:rPr lang="en-US" altLang="ja-JP" sz="2000" dirty="0"/>
              <a:t>have been discussed as resolve inter- and intra-system interference problems to guarantee enhanced dependability as an amendment of 15.6 MAC and PHY.</a:t>
            </a:r>
          </a:p>
          <a:p>
            <a:pPr algn="just">
              <a:lnSpc>
                <a:spcPts val="2400"/>
              </a:lnSpc>
            </a:pPr>
            <a:r>
              <a:rPr lang="en-US" altLang="ja-JP" sz="2000" dirty="0"/>
              <a:t>By </a:t>
            </a:r>
            <a:r>
              <a:rPr lang="en-US" altLang="ja-JP" sz="2000" b="1" dirty="0"/>
              <a:t>updating technical requirement</a:t>
            </a:r>
            <a:r>
              <a:rPr lang="en-US" altLang="ja-JP" sz="2000" dirty="0"/>
              <a:t> for dependable BAN, focused use cases which have common requirement has been summarized.</a:t>
            </a:r>
          </a:p>
        </p:txBody>
      </p:sp>
      <p:sp>
        <p:nvSpPr>
          <p:cNvPr id="3" name="タイトル 2"/>
          <p:cNvSpPr>
            <a:spLocks noGrp="1"/>
          </p:cNvSpPr>
          <p:nvPr>
            <p:ph type="title"/>
          </p:nvPr>
        </p:nvSpPr>
        <p:spPr>
          <a:xfrm>
            <a:off x="685800" y="518863"/>
            <a:ext cx="7772400" cy="776907"/>
          </a:xfrm>
        </p:spPr>
        <p:txBody>
          <a:bodyPr/>
          <a:lstStyle/>
          <a:p>
            <a:r>
              <a:rPr lang="en-US" altLang="ja-JP" b="1" dirty="0"/>
              <a:t>Meeting Objectives</a:t>
            </a:r>
            <a:endParaRPr kumimoji="1" lang="ja-JP" altLang="en-US" b="1" dirty="0"/>
          </a:p>
        </p:txBody>
      </p:sp>
      <p:sp>
        <p:nvSpPr>
          <p:cNvPr id="5" name="スライド番号プレースホルダー 4"/>
          <p:cNvSpPr>
            <a:spLocks noGrp="1"/>
          </p:cNvSpPr>
          <p:nvPr>
            <p:ph type="sldNum" sz="quarter" idx="12"/>
          </p:nvPr>
        </p:nvSpPr>
        <p:spPr/>
        <p:txBody>
          <a:bodyPr/>
          <a:lstStyle/>
          <a:p>
            <a:r>
              <a:rPr lang="en-US" altLang="ja-JP" dirty="0">
                <a:solidFill>
                  <a:srgbClr val="000000"/>
                </a:solidFill>
              </a:rPr>
              <a:t>Slide </a:t>
            </a:r>
            <a:fld id="{17C47D4F-CAA3-4307-B0EF-8C4B3E0CF21D}" type="slidenum">
              <a:rPr lang="en-US" altLang="ja-JP" smtClean="0">
                <a:solidFill>
                  <a:srgbClr val="000000"/>
                </a:solidFill>
              </a:rPr>
              <a:pPr/>
              <a:t>70</a:t>
            </a:fld>
            <a:endParaRPr lang="en-US" altLang="ja-JP" dirty="0">
              <a:solidFill>
                <a:srgbClr val="000000"/>
              </a:solidFill>
            </a:endParaRPr>
          </a:p>
        </p:txBody>
      </p:sp>
      <p:sp>
        <p:nvSpPr>
          <p:cNvPr id="7"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solidFill>
                  <a:srgbClr val="000000"/>
                </a:solidFill>
              </a:rPr>
              <a:t>July 2019</a:t>
            </a:r>
          </a:p>
        </p:txBody>
      </p:sp>
    </p:spTree>
    <p:extLst>
      <p:ext uri="{BB962C8B-B14F-4D97-AF65-F5344CB8AC3E}">
        <p14:creationId xmlns:p14="http://schemas.microsoft.com/office/powerpoint/2010/main" val="163844937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p:cNvSpPr>
            <a:spLocks noGrp="1"/>
          </p:cNvSpPr>
          <p:nvPr>
            <p:ph type="title"/>
          </p:nvPr>
        </p:nvSpPr>
        <p:spPr>
          <a:xfrm>
            <a:off x="472006" y="634008"/>
            <a:ext cx="7772400" cy="1066800"/>
          </a:xfrm>
        </p:spPr>
        <p:txBody>
          <a:bodyPr/>
          <a:lstStyle/>
          <a:p>
            <a:r>
              <a:rPr lang="en-US" altLang="ja-JP" b="1" dirty="0"/>
              <a:t>IG DEP </a:t>
            </a:r>
            <a:r>
              <a:rPr kumimoji="1" lang="en-US" altLang="ja-JP" b="1" dirty="0"/>
              <a:t>schedule for the week</a:t>
            </a:r>
            <a:endParaRPr kumimoji="1" lang="ja-JP" altLang="en-US" b="1" dirty="0"/>
          </a:p>
        </p:txBody>
      </p:sp>
      <p:sp>
        <p:nvSpPr>
          <p:cNvPr id="5" name="スライド番号プレースホルダー 4"/>
          <p:cNvSpPr>
            <a:spLocks noGrp="1"/>
          </p:cNvSpPr>
          <p:nvPr>
            <p:ph type="sldNum" sz="quarter" idx="12"/>
          </p:nvPr>
        </p:nvSpPr>
        <p:spPr/>
        <p:txBody>
          <a:bodyPr/>
          <a:lstStyle/>
          <a:p>
            <a:r>
              <a:rPr lang="en-US" altLang="ja-JP" dirty="0">
                <a:solidFill>
                  <a:srgbClr val="000000"/>
                </a:solidFill>
              </a:rPr>
              <a:t>Slide </a:t>
            </a:r>
            <a:fld id="{17C47D4F-CAA3-4307-B0EF-8C4B3E0CF21D}" type="slidenum">
              <a:rPr lang="en-US" altLang="ja-JP" smtClean="0">
                <a:solidFill>
                  <a:srgbClr val="000000"/>
                </a:solidFill>
              </a:rPr>
              <a:pPr/>
              <a:t>71</a:t>
            </a:fld>
            <a:endParaRPr lang="en-US" altLang="ja-JP" dirty="0">
              <a:solidFill>
                <a:srgbClr val="000000"/>
              </a:solidFill>
            </a:endParaRPr>
          </a:p>
        </p:txBody>
      </p:sp>
      <p:graphicFrame>
        <p:nvGraphicFramePr>
          <p:cNvPr id="9" name="コンテンツ プレースホルダー 8"/>
          <p:cNvGraphicFramePr>
            <a:graphicFrameLocks noGrp="1"/>
          </p:cNvGraphicFramePr>
          <p:nvPr>
            <p:ph idx="1"/>
            <p:extLst>
              <p:ext uri="{D42A27DB-BD31-4B8C-83A1-F6EECF244321}">
                <p14:modId xmlns:p14="http://schemas.microsoft.com/office/powerpoint/2010/main" val="714709753"/>
              </p:ext>
            </p:extLst>
          </p:nvPr>
        </p:nvGraphicFramePr>
        <p:xfrm>
          <a:off x="956916" y="1556792"/>
          <a:ext cx="7287490" cy="4370785"/>
        </p:xfrm>
        <a:graphic>
          <a:graphicData uri="http://schemas.openxmlformats.org/drawingml/2006/table">
            <a:tbl>
              <a:tblPr firstRow="1" bandRow="1">
                <a:tableStyleId>{93296810-A885-4BE3-A3E7-6D5BEEA58F35}</a:tableStyleId>
              </a:tblPr>
              <a:tblGrid>
                <a:gridCol w="967577">
                  <a:extLst>
                    <a:ext uri="{9D8B030D-6E8A-4147-A177-3AD203B41FA5}">
                      <a16:colId xmlns:a16="http://schemas.microsoft.com/office/drawing/2014/main" xmlns="" val="20000"/>
                    </a:ext>
                  </a:extLst>
                </a:gridCol>
                <a:gridCol w="1495379">
                  <a:extLst>
                    <a:ext uri="{9D8B030D-6E8A-4147-A177-3AD203B41FA5}">
                      <a16:colId xmlns:a16="http://schemas.microsoft.com/office/drawing/2014/main" xmlns="" val="20001"/>
                    </a:ext>
                  </a:extLst>
                </a:gridCol>
                <a:gridCol w="1584176">
                  <a:extLst>
                    <a:ext uri="{9D8B030D-6E8A-4147-A177-3AD203B41FA5}">
                      <a16:colId xmlns:a16="http://schemas.microsoft.com/office/drawing/2014/main" xmlns="" val="20002"/>
                    </a:ext>
                  </a:extLst>
                </a:gridCol>
                <a:gridCol w="1656184">
                  <a:extLst>
                    <a:ext uri="{9D8B030D-6E8A-4147-A177-3AD203B41FA5}">
                      <a16:colId xmlns:a16="http://schemas.microsoft.com/office/drawing/2014/main" xmlns="" val="20003"/>
                    </a:ext>
                  </a:extLst>
                </a:gridCol>
                <a:gridCol w="1584174">
                  <a:extLst>
                    <a:ext uri="{9D8B030D-6E8A-4147-A177-3AD203B41FA5}">
                      <a16:colId xmlns:a16="http://schemas.microsoft.com/office/drawing/2014/main" xmlns="" val="20004"/>
                    </a:ext>
                  </a:extLst>
                </a:gridCol>
              </a:tblGrid>
              <a:tr h="487193">
                <a:tc>
                  <a:txBody>
                    <a:bodyPr/>
                    <a:lstStyle/>
                    <a:p>
                      <a:endParaRPr kumimoji="1" lang="ja-JP" altLang="en-US" dirty="0"/>
                    </a:p>
                  </a:txBody>
                  <a:tcPr/>
                </a:tc>
                <a:tc>
                  <a:txBody>
                    <a:bodyPr/>
                    <a:lstStyle/>
                    <a:p>
                      <a:pPr algn="ctr"/>
                      <a:r>
                        <a:rPr kumimoji="1" lang="en-US" altLang="ja-JP" dirty="0"/>
                        <a:t>Monday</a:t>
                      </a:r>
                      <a:endParaRPr kumimoji="1" lang="ja-JP" altLang="en-US" dirty="0"/>
                    </a:p>
                  </a:txBody>
                  <a:tcPr anchor="ctr"/>
                </a:tc>
                <a:tc>
                  <a:txBody>
                    <a:bodyPr/>
                    <a:lstStyle/>
                    <a:p>
                      <a:pPr algn="ctr"/>
                      <a:r>
                        <a:rPr kumimoji="1" lang="en-US" altLang="ja-JP" dirty="0"/>
                        <a:t>Tuesday</a:t>
                      </a:r>
                      <a:endParaRPr kumimoji="1" lang="ja-JP" altLang="en-US" dirty="0"/>
                    </a:p>
                  </a:txBody>
                  <a:tcPr anchor="ctr"/>
                </a:tc>
                <a:tc>
                  <a:txBody>
                    <a:bodyPr/>
                    <a:lstStyle/>
                    <a:p>
                      <a:pPr algn="ctr"/>
                      <a:r>
                        <a:rPr kumimoji="1" lang="en-US" altLang="ja-JP" dirty="0"/>
                        <a:t>Wednesday</a:t>
                      </a:r>
                      <a:endParaRPr kumimoji="1" lang="ja-JP" altLang="en-US" dirty="0"/>
                    </a:p>
                  </a:txBody>
                  <a:tcPr anchor="ctr"/>
                </a:tc>
                <a:tc>
                  <a:txBody>
                    <a:bodyPr/>
                    <a:lstStyle/>
                    <a:p>
                      <a:pPr algn="ctr"/>
                      <a:r>
                        <a:rPr kumimoji="1" lang="en-US" altLang="ja-JP" dirty="0"/>
                        <a:t>Thursday</a:t>
                      </a:r>
                      <a:endParaRPr kumimoji="1" lang="ja-JP" altLang="en-US" dirty="0"/>
                    </a:p>
                  </a:txBody>
                  <a:tcPr anchor="ctr"/>
                </a:tc>
                <a:extLst>
                  <a:ext uri="{0D108BD9-81ED-4DB2-BD59-A6C34878D82A}">
                    <a16:rowId xmlns:a16="http://schemas.microsoft.com/office/drawing/2014/main" xmlns="" val="10000"/>
                  </a:ext>
                </a:extLst>
              </a:tr>
              <a:tr h="709428">
                <a:tc>
                  <a:txBody>
                    <a:bodyPr/>
                    <a:lstStyle/>
                    <a:p>
                      <a:pPr algn="ctr"/>
                      <a:r>
                        <a:rPr kumimoji="1" lang="en-US" altLang="ja-JP" dirty="0"/>
                        <a:t>AM1</a:t>
                      </a:r>
                      <a:endParaRPr kumimoji="1" lang="ja-JP" altLang="en-US" dirty="0"/>
                    </a:p>
                  </a:txBody>
                  <a:tcPr anchor="ctr"/>
                </a:tc>
                <a:tc>
                  <a:txBody>
                    <a:bodyPr/>
                    <a:lstStyle/>
                    <a:p>
                      <a:pPr algn="ctr"/>
                      <a:r>
                        <a:rPr kumimoji="1" lang="en-US" altLang="ja-JP" dirty="0">
                          <a:solidFill>
                            <a:schemeClr val="tx1"/>
                          </a:solidFill>
                        </a:rPr>
                        <a:t>IG-DEP</a:t>
                      </a:r>
                    </a:p>
                    <a:p>
                      <a:pPr algn="ctr"/>
                      <a:r>
                        <a:rPr kumimoji="1" lang="en-US" altLang="ja-JP" dirty="0">
                          <a:solidFill>
                            <a:schemeClr val="tx1"/>
                          </a:solidFill>
                        </a:rPr>
                        <a:t>RM#0.15</a:t>
                      </a:r>
                    </a:p>
                  </a:txBody>
                  <a:tcPr anchor="ctr"/>
                </a:tc>
                <a:tc>
                  <a:txBody>
                    <a:bodyPr/>
                    <a:lstStyle/>
                    <a:p>
                      <a:pPr algn="ctr"/>
                      <a:endParaRPr kumimoji="1" lang="en-US" altLang="ja-JP" dirty="0">
                        <a:solidFill>
                          <a:schemeClr val="tx1"/>
                        </a:solidFill>
                      </a:endParaRPr>
                    </a:p>
                  </a:txBody>
                  <a:tcPr anchor="ctr"/>
                </a:tc>
                <a:tc>
                  <a:txBody>
                    <a:bodyPr/>
                    <a:lstStyle/>
                    <a:p>
                      <a:pPr algn="ctr"/>
                      <a:r>
                        <a:rPr kumimoji="1" lang="en-US" altLang="ja-JP" dirty="0">
                          <a:solidFill>
                            <a:schemeClr val="tx1"/>
                          </a:solidFill>
                        </a:rPr>
                        <a:t>IG-DEP</a:t>
                      </a:r>
                    </a:p>
                    <a:p>
                      <a:pPr algn="ctr"/>
                      <a:r>
                        <a:rPr kumimoji="1" lang="en-US" altLang="ja-JP" dirty="0">
                          <a:solidFill>
                            <a:schemeClr val="tx1"/>
                          </a:solidFill>
                        </a:rPr>
                        <a:t>RM#0.16</a:t>
                      </a: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extLst>
                  <a:ext uri="{0D108BD9-81ED-4DB2-BD59-A6C34878D82A}">
                    <a16:rowId xmlns:a16="http://schemas.microsoft.com/office/drawing/2014/main" xmlns="" val="10001"/>
                  </a:ext>
                </a:extLst>
              </a:tr>
              <a:tr h="709428">
                <a:tc>
                  <a:txBody>
                    <a:bodyPr/>
                    <a:lstStyle/>
                    <a:p>
                      <a:pPr algn="ctr"/>
                      <a:r>
                        <a:rPr kumimoji="1" lang="en-US" altLang="ja-JP" dirty="0"/>
                        <a:t>AM2</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dirty="0">
                        <a:solidFill>
                          <a:schemeClr val="tx1"/>
                        </a:solidFill>
                      </a:endParaRPr>
                    </a:p>
                  </a:txBody>
                  <a:tcPr anchor="ctr"/>
                </a:tc>
                <a:tc>
                  <a:txBody>
                    <a:bodyPr/>
                    <a:lstStyle/>
                    <a:p>
                      <a:pPr algn="ctr"/>
                      <a:r>
                        <a:rPr kumimoji="1" lang="en-US" altLang="ja-JP" dirty="0">
                          <a:solidFill>
                            <a:schemeClr val="tx1"/>
                          </a:solidFill>
                        </a:rPr>
                        <a:t>WNG</a:t>
                      </a:r>
                    </a:p>
                    <a:p>
                      <a:pPr algn="ctr"/>
                      <a:r>
                        <a:rPr kumimoji="1" lang="en-US" altLang="ja-JP" dirty="0">
                          <a:solidFill>
                            <a:schemeClr val="tx1"/>
                          </a:solidFill>
                        </a:rPr>
                        <a:t>Mid-Plenary</a:t>
                      </a:r>
                      <a:endParaRPr kumimoji="1" lang="ja-JP" altLang="en-US" dirty="0">
                        <a:solidFill>
                          <a:schemeClr val="tx1"/>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extLst>
                  <a:ext uri="{0D108BD9-81ED-4DB2-BD59-A6C34878D82A}">
                    <a16:rowId xmlns:a16="http://schemas.microsoft.com/office/drawing/2014/main" xmlns="" val="10002"/>
                  </a:ext>
                </a:extLst>
              </a:tr>
              <a:tr h="709428">
                <a:tc>
                  <a:txBody>
                    <a:bodyPr/>
                    <a:lstStyle/>
                    <a:p>
                      <a:pPr algn="ctr"/>
                      <a:r>
                        <a:rPr kumimoji="1" lang="en-US" altLang="ja-JP" dirty="0"/>
                        <a:t>PM1</a:t>
                      </a:r>
                      <a:endParaRPr kumimoji="1" lang="ja-JP" altLang="en-US" dirty="0"/>
                    </a:p>
                  </a:txBody>
                  <a:tcPr anchor="ctr"/>
                </a:tc>
                <a:tc>
                  <a:txBody>
                    <a:bodyPr/>
                    <a:lstStyle/>
                    <a:p>
                      <a:pPr algn="ctr"/>
                      <a:endParaRPr kumimoji="1" lang="ja-JP" altLang="en-US"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dirty="0">
                        <a:solidFill>
                          <a:schemeClr val="tx1"/>
                        </a:solidFill>
                      </a:endParaRPr>
                    </a:p>
                  </a:txBody>
                  <a:tcPr anchor="ctr"/>
                </a:tc>
                <a:tc>
                  <a:txBody>
                    <a:bodyPr/>
                    <a:lstStyle/>
                    <a:p>
                      <a:pPr algn="ctr"/>
                      <a:r>
                        <a:rPr kumimoji="1" lang="en-US" altLang="ja-JP" dirty="0">
                          <a:solidFill>
                            <a:schemeClr val="tx1"/>
                          </a:solidFill>
                        </a:rPr>
                        <a:t>IG-DEP</a:t>
                      </a:r>
                    </a:p>
                    <a:p>
                      <a:pPr algn="ctr"/>
                      <a:r>
                        <a:rPr kumimoji="1" lang="en-US" altLang="ja-JP" dirty="0">
                          <a:solidFill>
                            <a:schemeClr val="tx1"/>
                          </a:solidFill>
                        </a:rPr>
                        <a:t>RM#0.16</a:t>
                      </a:r>
                    </a:p>
                  </a:txBody>
                  <a:tcPr anchor="ctr"/>
                </a:tc>
                <a:tc>
                  <a:txBody>
                    <a:bodyPr/>
                    <a:lstStyle/>
                    <a:p>
                      <a:pPr algn="ctr"/>
                      <a:endParaRPr kumimoji="1" lang="en-US" altLang="ja-JP" dirty="0">
                        <a:solidFill>
                          <a:schemeClr val="tx1"/>
                        </a:solidFill>
                      </a:endParaRPr>
                    </a:p>
                  </a:txBody>
                  <a:tcPr anchor="ctr"/>
                </a:tc>
                <a:extLst>
                  <a:ext uri="{0D108BD9-81ED-4DB2-BD59-A6C34878D82A}">
                    <a16:rowId xmlns:a16="http://schemas.microsoft.com/office/drawing/2014/main" xmlns="" val="10003"/>
                  </a:ext>
                </a:extLst>
              </a:tr>
              <a:tr h="840908">
                <a:tc>
                  <a:txBody>
                    <a:bodyPr/>
                    <a:lstStyle/>
                    <a:p>
                      <a:pPr algn="ctr"/>
                      <a:r>
                        <a:rPr kumimoji="1" lang="en-US" altLang="ja-JP" dirty="0"/>
                        <a:t>PM2</a:t>
                      </a:r>
                      <a:endParaRPr kumimoji="1" lang="ja-JP" altLang="en-US" dirty="0"/>
                    </a:p>
                  </a:txBody>
                  <a:tcPr anchor="ctr"/>
                </a:tc>
                <a:tc>
                  <a:txBody>
                    <a:bodyPr/>
                    <a:lstStyle/>
                    <a:p>
                      <a:pPr algn="ctr"/>
                      <a:endParaRPr kumimoji="1" lang="en-US" altLang="ja-JP" dirty="0">
                        <a:solidFill>
                          <a:schemeClr val="tx1"/>
                        </a:solidFill>
                      </a:endParaRPr>
                    </a:p>
                    <a:p>
                      <a:pPr algn="ctr"/>
                      <a:endParaRPr kumimoji="1" lang="en-US" altLang="ja-JP"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u="none" dirty="0">
                        <a:solidFill>
                          <a:schemeClr val="tx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dirty="0">
                        <a:solidFill>
                          <a:schemeClr val="tx1"/>
                        </a:solidFill>
                      </a:endParaRPr>
                    </a:p>
                  </a:txBody>
                  <a:tcPr anchor="ctr"/>
                </a:tc>
                <a:tc>
                  <a:txBody>
                    <a:bodyPr/>
                    <a:lstStyle/>
                    <a:p>
                      <a:pPr algn="ctr"/>
                      <a:endParaRPr kumimoji="1" lang="en-US" altLang="ja-JP" dirty="0">
                        <a:solidFill>
                          <a:schemeClr val="tx1"/>
                        </a:solidFill>
                      </a:endParaRPr>
                    </a:p>
                  </a:txBody>
                  <a:tcPr anchor="ctr"/>
                </a:tc>
                <a:extLst>
                  <a:ext uri="{0D108BD9-81ED-4DB2-BD59-A6C34878D82A}">
                    <a16:rowId xmlns:a16="http://schemas.microsoft.com/office/drawing/2014/main" xmlns="" val="10004"/>
                  </a:ext>
                </a:extLst>
              </a:tr>
              <a:tr h="840908">
                <a:tc>
                  <a:txBody>
                    <a:bodyPr/>
                    <a:lstStyle/>
                    <a:p>
                      <a:pPr algn="ctr"/>
                      <a:r>
                        <a:rPr kumimoji="1" lang="en-US" altLang="ja-JP" dirty="0"/>
                        <a:t>PM3</a:t>
                      </a:r>
                      <a:endParaRPr kumimoji="1" lang="ja-JP" altLang="en-US" dirty="0"/>
                    </a:p>
                  </a:txBody>
                  <a:tcPr anchor="ctr"/>
                </a:tc>
                <a:tc>
                  <a:txBody>
                    <a:bodyPr/>
                    <a:lstStyle/>
                    <a:p>
                      <a:pPr algn="ctr"/>
                      <a:endParaRPr kumimoji="1" lang="en-US" altLang="ja-JP" dirty="0">
                        <a:solidFill>
                          <a:schemeClr val="tx1"/>
                        </a:solidFill>
                      </a:endParaRPr>
                    </a:p>
                  </a:txBody>
                  <a:tcPr anchor="ctr"/>
                </a:tc>
                <a:tc>
                  <a:txBody>
                    <a:bodyPr/>
                    <a:lstStyle/>
                    <a:p>
                      <a:pPr algn="ctr"/>
                      <a:endParaRPr kumimoji="1" lang="en-US" altLang="ja-JP" u="none" dirty="0">
                        <a:solidFill>
                          <a:schemeClr val="tx1"/>
                        </a:solidFill>
                      </a:endParaRPr>
                    </a:p>
                  </a:txBody>
                  <a:tcPr anchor="ctr"/>
                </a:tc>
                <a:tc>
                  <a:txBody>
                    <a:bodyPr/>
                    <a:lstStyle/>
                    <a:p>
                      <a:pPr algn="ctr"/>
                      <a:endParaRPr kumimoji="1" lang="ja-JP" altLang="en-US" u="none" dirty="0">
                        <a:solidFill>
                          <a:schemeClr val="tx1"/>
                        </a:solidFill>
                      </a:endParaRPr>
                    </a:p>
                  </a:txBody>
                  <a:tcPr anchor="ctr"/>
                </a:tc>
                <a:tc>
                  <a:txBody>
                    <a:bodyPr/>
                    <a:lstStyle/>
                    <a:p>
                      <a:pPr algn="ctr"/>
                      <a:r>
                        <a:rPr kumimoji="1" lang="en-US" altLang="ja-JP" dirty="0">
                          <a:solidFill>
                            <a:schemeClr val="tx1"/>
                          </a:solidFill>
                        </a:rPr>
                        <a:t>IEEE802.15</a:t>
                      </a:r>
                    </a:p>
                    <a:p>
                      <a:pPr algn="ctr"/>
                      <a:r>
                        <a:rPr kumimoji="1" lang="en-US" altLang="ja-JP" dirty="0">
                          <a:solidFill>
                            <a:schemeClr val="tx1"/>
                          </a:solidFill>
                        </a:rPr>
                        <a:t>Closing Plenary</a:t>
                      </a:r>
                      <a:endParaRPr kumimoji="1" lang="ja-JP" altLang="en-US" dirty="0">
                        <a:solidFill>
                          <a:schemeClr val="tx1"/>
                        </a:solidFill>
                      </a:endParaRPr>
                    </a:p>
                  </a:txBody>
                  <a:tcPr anchor="ctr"/>
                </a:tc>
                <a:extLst>
                  <a:ext uri="{0D108BD9-81ED-4DB2-BD59-A6C34878D82A}">
                    <a16:rowId xmlns:a16="http://schemas.microsoft.com/office/drawing/2014/main" xmlns="" val="10005"/>
                  </a:ext>
                </a:extLst>
              </a:tr>
            </a:tbl>
          </a:graphicData>
        </a:graphic>
      </p:graphicFrame>
      <p:sp>
        <p:nvSpPr>
          <p:cNvPr id="7" name="Rectangle 4">
            <a:extLst>
              <a:ext uri="{FF2B5EF4-FFF2-40B4-BE49-F238E27FC236}">
                <a16:creationId xmlns:a16="http://schemas.microsoft.com/office/drawing/2014/main" xmlns="" id="{241314BB-C225-4373-BE60-66ECA5333830}"/>
              </a:ext>
            </a:extLst>
          </p:cNvPr>
          <p:cNvSpPr>
            <a:spLocks noGrp="1" noChangeArrowheads="1"/>
          </p:cNvSpPr>
          <p:nvPr>
            <p:ph type="dt" sz="half" idx="2"/>
          </p:nvPr>
        </p:nvSpPr>
        <p:spPr bwMode="auto">
          <a:xfrm>
            <a:off x="684483" y="394156"/>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a:solidFill>
                  <a:srgbClr val="000000"/>
                </a:solidFill>
              </a:rPr>
              <a:t>July 2019</a:t>
            </a:r>
            <a:endParaRPr lang="en-US" altLang="ja-JP" dirty="0">
              <a:solidFill>
                <a:srgbClr val="000000"/>
              </a:solidFill>
            </a:endParaRPr>
          </a:p>
        </p:txBody>
      </p:sp>
    </p:spTree>
    <p:extLst>
      <p:ext uri="{BB962C8B-B14F-4D97-AF65-F5344CB8AC3E}">
        <p14:creationId xmlns:p14="http://schemas.microsoft.com/office/powerpoint/2010/main" val="356489435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685800" y="578768"/>
            <a:ext cx="7772400" cy="534411"/>
          </a:xfrm>
        </p:spPr>
        <p:txBody>
          <a:bodyPr/>
          <a:lstStyle/>
          <a:p>
            <a:r>
              <a:rPr lang="en-US" altLang="ja-JP" sz="3600" b="1" dirty="0">
                <a:ea typeface="ＭＳ Ｐゴシック" charset="-128"/>
              </a:rPr>
              <a:t>Meeting Accomplishments</a:t>
            </a:r>
            <a:endParaRPr lang="en-US" altLang="ja-JP" sz="3600" dirty="0">
              <a:ea typeface="ＭＳ Ｐゴシック" charset="-128"/>
            </a:endParaRPr>
          </a:p>
        </p:txBody>
      </p:sp>
      <p:sp>
        <p:nvSpPr>
          <p:cNvPr id="8196" name="Slide Number Placeholder 8"/>
          <p:cNvSpPr>
            <a:spLocks noGrp="1"/>
          </p:cNvSpPr>
          <p:nvPr>
            <p:ph type="sldNum" sz="quarter" idx="4294967295"/>
          </p:nvPr>
        </p:nvSpPr>
        <p:spPr>
          <a:xfrm>
            <a:off x="4344988" y="6475413"/>
            <a:ext cx="530225" cy="18256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eaLnBrk="1" hangingPunct="1">
              <a:spcBef>
                <a:spcPct val="0"/>
              </a:spcBef>
            </a:pPr>
            <a:r>
              <a:rPr lang="en-US" altLang="ja-JP" sz="1200" dirty="0">
                <a:latin typeface="Times New Roman" pitchFamily="18" charset="0"/>
              </a:rPr>
              <a:t>Slide </a:t>
            </a:r>
            <a:fld id="{C5D92B85-B573-4882-990B-EA829E6914E8}" type="slidenum">
              <a:rPr lang="en-US" altLang="ja-JP" sz="1200" smtClean="0">
                <a:latin typeface="Times New Roman" pitchFamily="18" charset="0"/>
              </a:rPr>
              <a:pPr eaLnBrk="1" hangingPunct="1">
                <a:spcBef>
                  <a:spcPct val="0"/>
                </a:spcBef>
              </a:pPr>
              <a:t>72</a:t>
            </a:fld>
            <a:endParaRPr lang="en-US" altLang="ja-JP" sz="1200" dirty="0">
              <a:latin typeface="Times New Roman" pitchFamily="18" charset="0"/>
            </a:endParaRPr>
          </a:p>
        </p:txBody>
      </p:sp>
      <p:sp>
        <p:nvSpPr>
          <p:cNvPr id="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solidFill>
                  <a:srgbClr val="000000"/>
                </a:solidFill>
              </a:rPr>
              <a:t>July 2019</a:t>
            </a:r>
          </a:p>
        </p:txBody>
      </p:sp>
      <p:sp>
        <p:nvSpPr>
          <p:cNvPr id="6" name="Rectangle 3">
            <a:extLst>
              <a:ext uri="{FF2B5EF4-FFF2-40B4-BE49-F238E27FC236}">
                <a16:creationId xmlns:a16="http://schemas.microsoft.com/office/drawing/2014/main" xmlns="" id="{84437E51-E8BD-4F05-98B6-50FE499B15CB}"/>
              </a:ext>
            </a:extLst>
          </p:cNvPr>
          <p:cNvSpPr>
            <a:spLocks noGrp="1" noChangeArrowheads="1"/>
          </p:cNvSpPr>
          <p:nvPr>
            <p:ph idx="1"/>
          </p:nvPr>
        </p:nvSpPr>
        <p:spPr>
          <a:xfrm>
            <a:off x="107504" y="1064121"/>
            <a:ext cx="8928992" cy="5533231"/>
          </a:xfrm>
          <a:ln/>
        </p:spPr>
        <p:txBody>
          <a:bodyPr>
            <a:noAutofit/>
          </a:bodyPr>
          <a:lstStyle/>
          <a:p>
            <a:pPr>
              <a:lnSpc>
                <a:spcPts val="1300"/>
              </a:lnSpc>
            </a:pPr>
            <a:r>
              <a:rPr lang="en-US" altLang="ja-JP" sz="1400" dirty="0"/>
              <a:t>IG DEP meeting call to order</a:t>
            </a:r>
          </a:p>
          <a:p>
            <a:pPr>
              <a:lnSpc>
                <a:spcPts val="1300"/>
              </a:lnSpc>
            </a:pPr>
            <a:r>
              <a:rPr lang="en-US" altLang="ja-JP" sz="1400" dirty="0"/>
              <a:t>Call for essential patents and policies &amp; procedures reminder </a:t>
            </a:r>
          </a:p>
          <a:p>
            <a:pPr>
              <a:lnSpc>
                <a:spcPts val="1300"/>
              </a:lnSpc>
            </a:pPr>
            <a:r>
              <a:rPr lang="en-US" altLang="ja-JP" sz="1400" dirty="0"/>
              <a:t>Approve last meeting minutes: 15-19-0114-00-0dep-ig-dependability-March-2019-meeting-minutes</a:t>
            </a:r>
          </a:p>
          <a:p>
            <a:pPr>
              <a:lnSpc>
                <a:spcPts val="1300"/>
              </a:lnSpc>
            </a:pPr>
            <a:r>
              <a:rPr lang="en-US" altLang="ja-JP" sz="1400" dirty="0"/>
              <a:t>Review</a:t>
            </a:r>
          </a:p>
          <a:p>
            <a:pPr marL="800100" lvl="1">
              <a:lnSpc>
                <a:spcPts val="1600"/>
              </a:lnSpc>
              <a:spcBef>
                <a:spcPts val="0"/>
              </a:spcBef>
              <a:spcAft>
                <a:spcPts val="0"/>
              </a:spcAft>
              <a:buFont typeface="+mj-lt"/>
              <a:buAutoNum type="arabicPeriod"/>
              <a:defRPr/>
            </a:pPr>
            <a:r>
              <a:rPr lang="en-US" altLang="ja-JP" sz="1400" dirty="0">
                <a:cs typeface="Times New Roman" pitchFamily="18" charset="0"/>
              </a:rPr>
              <a:t>Review of IG Dependability Activities for Cars and other IoT &amp; M2M Use cases and Amendment of IEEE802.15.6 Wireless Medical BAN        </a:t>
            </a:r>
            <a:r>
              <a:rPr lang="ja-JP" altLang="en-US" sz="1400" dirty="0">
                <a:cs typeface="Times New Roman" pitchFamily="18" charset="0"/>
              </a:rPr>
              <a:t>　　　　　　　</a:t>
            </a:r>
            <a:r>
              <a:rPr lang="en-US" altLang="ja-JP" sz="1400" dirty="0">
                <a:cs typeface="Times New Roman" pitchFamily="18" charset="0"/>
              </a:rPr>
              <a:t>doc.#15-18-0347-00-0dep</a:t>
            </a:r>
          </a:p>
          <a:p>
            <a:pPr marL="800100" lvl="1">
              <a:lnSpc>
                <a:spcPts val="1600"/>
              </a:lnSpc>
              <a:spcBef>
                <a:spcPts val="0"/>
              </a:spcBef>
              <a:spcAft>
                <a:spcPts val="0"/>
              </a:spcAft>
              <a:buFont typeface="+mj-lt"/>
              <a:buAutoNum type="arabicPeriod"/>
              <a:defRPr/>
            </a:pPr>
            <a:r>
              <a:rPr lang="en-US" altLang="ja-JP" sz="1400" dirty="0">
                <a:cs typeface="Times New Roman" pitchFamily="18" charset="0"/>
              </a:rPr>
              <a:t>Review of IEEE802.15.6 Wireless Medical BAN                doc.#15-18-0384-00-odep</a:t>
            </a:r>
          </a:p>
          <a:p>
            <a:pPr marL="800100" lvl="1">
              <a:lnSpc>
                <a:spcPts val="1600"/>
              </a:lnSpc>
              <a:spcBef>
                <a:spcPts val="0"/>
              </a:spcBef>
              <a:spcAft>
                <a:spcPts val="0"/>
              </a:spcAft>
              <a:buFont typeface="+mj-lt"/>
              <a:buAutoNum type="arabicPeriod"/>
              <a:defRPr/>
            </a:pPr>
            <a:r>
              <a:rPr lang="en-US" altLang="ja-JP" sz="1400" dirty="0">
                <a:cs typeface="Times New Roman" pitchFamily="18" charset="0"/>
              </a:rPr>
              <a:t>Overview of ETSI Smart BAN Project Activities                 doc.#15-18-535-01-0dep</a:t>
            </a:r>
          </a:p>
          <a:p>
            <a:pPr marL="800100" lvl="1">
              <a:lnSpc>
                <a:spcPts val="1600"/>
              </a:lnSpc>
              <a:spcBef>
                <a:spcPts val="0"/>
              </a:spcBef>
              <a:spcAft>
                <a:spcPts val="0"/>
              </a:spcAft>
              <a:buFont typeface="+mj-lt"/>
              <a:buAutoNum type="arabicPeriod"/>
              <a:defRPr/>
            </a:pPr>
            <a:r>
              <a:rPr lang="en-US" altLang="ja-JP" sz="1400" dirty="0">
                <a:cs typeface="Times New Roman" pitchFamily="18" charset="0"/>
              </a:rPr>
              <a:t>Updated  Technical Requirements for Focused Use Cases on WBAN for Human, Robotic and Car Bodies</a:t>
            </a:r>
            <a:r>
              <a:rPr lang="ja-JP" altLang="en-US" sz="1400" dirty="0">
                <a:cs typeface="Times New Roman" pitchFamily="18" charset="0"/>
              </a:rPr>
              <a:t>　                                                                             </a:t>
            </a:r>
            <a:r>
              <a:rPr lang="en-US" altLang="ja-JP" sz="1400" dirty="0">
                <a:cs typeface="Times New Roman" pitchFamily="18" charset="0"/>
              </a:rPr>
              <a:t>doc.#15-19-0157-00-0dep</a:t>
            </a:r>
          </a:p>
          <a:p>
            <a:pPr>
              <a:lnSpc>
                <a:spcPts val="1300"/>
              </a:lnSpc>
            </a:pPr>
            <a:r>
              <a:rPr lang="en-US" altLang="ja-JP" sz="1400" dirty="0"/>
              <a:t>Discussion</a:t>
            </a:r>
          </a:p>
          <a:p>
            <a:pPr marL="804863" indent="0">
              <a:lnSpc>
                <a:spcPts val="1300"/>
              </a:lnSpc>
              <a:buNone/>
            </a:pPr>
            <a:r>
              <a:rPr lang="en-US" altLang="ja-JP" sz="1400" dirty="0"/>
              <a:t>Amendment of PHY and MAC of IEEE802.15.6 Wireless Medical BAN to Dependable BAN for Medicine, Cars and other IoT/M2M Use cases with Data Science</a:t>
            </a:r>
          </a:p>
          <a:p>
            <a:pPr>
              <a:lnSpc>
                <a:spcPts val="1300"/>
              </a:lnSpc>
            </a:pPr>
            <a:r>
              <a:rPr lang="en-US" altLang="ja-JP" sz="1400" dirty="0"/>
              <a:t>Presentation</a:t>
            </a:r>
          </a:p>
          <a:p>
            <a:pPr lvl="1">
              <a:lnSpc>
                <a:spcPts val="1300"/>
              </a:lnSpc>
              <a:buFont typeface="+mj-lt"/>
              <a:buAutoNum type="arabicPeriod"/>
            </a:pPr>
            <a:r>
              <a:rPr lang="en-US" altLang="ja-JP" sz="1400" dirty="0"/>
              <a:t>Transmission power control using integrated terminal between 5G and UWB-BAN to maximize throughput of the BAN                                                        doc.#15-19-0327-00-0dep</a:t>
            </a:r>
          </a:p>
          <a:p>
            <a:pPr lvl="1">
              <a:lnSpc>
                <a:spcPts val="1300"/>
              </a:lnSpc>
              <a:buFont typeface="+mj-lt"/>
              <a:buAutoNum type="arabicPeriod"/>
            </a:pPr>
            <a:r>
              <a:rPr lang="en-US" altLang="ja-JP" sz="1400" dirty="0"/>
              <a:t>Scheme of estimating location of implanted devices in small intestine using UWB wireless localization and two-dimensional mapping                                            doc.#15-19-0290-00-0dep</a:t>
            </a:r>
          </a:p>
          <a:p>
            <a:pPr lvl="1">
              <a:lnSpc>
                <a:spcPts val="1300"/>
              </a:lnSpc>
              <a:buFont typeface="+mj-lt"/>
              <a:buAutoNum type="arabicPeriod"/>
            </a:pPr>
            <a:r>
              <a:rPr lang="en-US" altLang="ja-JP" sz="1400" dirty="0"/>
              <a:t>A dependable MAC protocol for bi-directional transmission for WBAN doc.#15-18-0115-01-0dep</a:t>
            </a:r>
          </a:p>
          <a:p>
            <a:pPr lvl="1">
              <a:lnSpc>
                <a:spcPts val="1300"/>
              </a:lnSpc>
              <a:buFont typeface="+mj-lt"/>
              <a:buAutoNum type="arabicPeriod"/>
            </a:pPr>
            <a:r>
              <a:rPr lang="en-US" altLang="ja-JP" sz="1400" dirty="0"/>
              <a:t>Learning and Recognition with Neural Network of Heart Beats Sensed by WBAN for Patient Stress Estimate for Rehabilitation                                                 doc.#15-19-0124-01-0dep</a:t>
            </a:r>
          </a:p>
          <a:p>
            <a:pPr lvl="1">
              <a:lnSpc>
                <a:spcPts val="1300"/>
              </a:lnSpc>
              <a:buFont typeface="+mj-lt"/>
              <a:buAutoNum type="arabicPeriod"/>
            </a:pPr>
            <a:r>
              <a:rPr lang="en-US" altLang="ja-JP" sz="1400" dirty="0"/>
              <a:t>MAC Protocol with Interference Mitigation Using Negotiation among Coordinators in Multiple Wireless Body Area Networks(BANs)                                               doc.#15-19-0291-00-0dep </a:t>
            </a:r>
          </a:p>
          <a:p>
            <a:pPr>
              <a:lnSpc>
                <a:spcPts val="1300"/>
              </a:lnSpc>
            </a:pPr>
            <a:r>
              <a:rPr lang="en-US" altLang="ja-JP" sz="1400" dirty="0"/>
              <a:t>Discussion</a:t>
            </a:r>
          </a:p>
          <a:p>
            <a:pPr lvl="1">
              <a:lnSpc>
                <a:spcPts val="1300"/>
              </a:lnSpc>
              <a:buFont typeface="+mj-lt"/>
              <a:buAutoNum type="arabicPeriod"/>
            </a:pPr>
            <a:r>
              <a:rPr lang="en-US" altLang="ja-JP" sz="1400" dirty="0"/>
              <a:t>Technical requirement update with possible enable technologies   doc.#15-19-0157-02-0dep</a:t>
            </a:r>
          </a:p>
          <a:p>
            <a:pPr lvl="1">
              <a:lnSpc>
                <a:spcPts val="1300"/>
              </a:lnSpc>
              <a:buFont typeface="+mj-lt"/>
              <a:buAutoNum type="arabicPeriod"/>
            </a:pPr>
            <a:r>
              <a:rPr lang="en-US" altLang="ja-JP" sz="1400" dirty="0"/>
              <a:t>Review and Update of draft of PAR and CSD;                                doc.#15-16-0290-03-0dep</a:t>
            </a:r>
          </a:p>
          <a:p>
            <a:pPr lvl="1">
              <a:lnSpc>
                <a:spcPts val="1300"/>
              </a:lnSpc>
              <a:buFont typeface="+mj-lt"/>
              <a:buAutoNum type="arabicPeriod"/>
            </a:pPr>
            <a:r>
              <a:rPr lang="en-US" altLang="ja-JP" sz="1400" dirty="0"/>
              <a:t>Update of Timeline and Progress to SG/TG/WG</a:t>
            </a:r>
          </a:p>
        </p:txBody>
      </p:sp>
    </p:spTree>
    <p:extLst>
      <p:ext uri="{BB962C8B-B14F-4D97-AF65-F5344CB8AC3E}">
        <p14:creationId xmlns:p14="http://schemas.microsoft.com/office/powerpoint/2010/main" val="25250985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71007" y="1116132"/>
            <a:ext cx="8766313" cy="5440119"/>
          </a:xfrm>
        </p:spPr>
        <p:txBody>
          <a:bodyPr/>
          <a:lstStyle/>
          <a:p>
            <a:pPr marL="0" indent="0">
              <a:lnSpc>
                <a:spcPts val="1600"/>
              </a:lnSpc>
              <a:buNone/>
            </a:pPr>
            <a:r>
              <a:rPr lang="is-IS" altLang="ja-JP" sz="1600" dirty="0"/>
              <a:t>15-19-0141-00-0dep-ig-dependability-march-2019-meeting-agenda by Ryuji Kohno (YNU/CWC-Nippon)</a:t>
            </a:r>
          </a:p>
          <a:p>
            <a:pPr marL="0" indent="0">
              <a:lnSpc>
                <a:spcPts val="1600"/>
              </a:lnSpc>
              <a:buNone/>
            </a:pPr>
            <a:r>
              <a:rPr lang="is-IS" altLang="ja-JP" sz="1600" dirty="0"/>
              <a:t>15-19-0282-00-0dep-ig-dep-opening-information-for-july-2019</a:t>
            </a:r>
            <a:r>
              <a:rPr lang="ja-JP" altLang="en-US" sz="1600" dirty="0"/>
              <a:t> </a:t>
            </a:r>
            <a:r>
              <a:rPr lang="is-IS" altLang="ja-JP" sz="1600" dirty="0"/>
              <a:t>by Ryuji Kohno (YNU/CWC-Nippon)</a:t>
            </a:r>
            <a:r>
              <a:rPr lang="ja-JP" altLang="en-US" sz="1600" dirty="0"/>
              <a:t> </a:t>
            </a:r>
            <a:r>
              <a:rPr lang="en-US" altLang="ja-JP" sz="1600" dirty="0"/>
              <a:t>and</a:t>
            </a:r>
            <a:r>
              <a:rPr lang="ja-JP" altLang="en-US" sz="1600" dirty="0"/>
              <a:t> </a:t>
            </a:r>
            <a:r>
              <a:rPr lang="en-US" altLang="ja-JP" sz="1600" dirty="0"/>
              <a:t>Jussi</a:t>
            </a:r>
            <a:r>
              <a:rPr lang="ja-JP" altLang="en-US" sz="1600" dirty="0"/>
              <a:t> </a:t>
            </a:r>
            <a:r>
              <a:rPr lang="en-US" altLang="ja-JP" sz="1600" dirty="0" err="1"/>
              <a:t>Haapola</a:t>
            </a:r>
            <a:r>
              <a:rPr lang="en-US" altLang="ja-JP" sz="1600" dirty="0"/>
              <a:t> (CWC)</a:t>
            </a:r>
            <a:r>
              <a:rPr lang="ja-JP" altLang="en-US" sz="1600" dirty="0"/>
              <a:t>　</a:t>
            </a:r>
            <a:endParaRPr lang="is-IS" altLang="ja-JP" sz="1600" dirty="0"/>
          </a:p>
          <a:p>
            <a:pPr marL="0" indent="0">
              <a:lnSpc>
                <a:spcPts val="1600"/>
              </a:lnSpc>
              <a:buNone/>
            </a:pPr>
            <a:r>
              <a:rPr lang="is-IS" altLang="ja-JP" sz="1600" dirty="0"/>
              <a:t>15-19-02834-03-0dep-ig-dependability-july-meeting-agenda</a:t>
            </a:r>
            <a:r>
              <a:rPr lang="ja-JP" altLang="en-US" sz="1600" dirty="0"/>
              <a:t> </a:t>
            </a:r>
            <a:r>
              <a:rPr lang="en-US" altLang="ja-JP" sz="1600" dirty="0"/>
              <a:t>by Ryuji Kohno (YNU/CWC-Nippon) and Jussi Haapola (CWC)</a:t>
            </a:r>
            <a:r>
              <a:rPr lang="ja-JP" altLang="en-US" sz="1600" dirty="0"/>
              <a:t>　</a:t>
            </a:r>
            <a:endParaRPr lang="is-IS" altLang="ja-JP" sz="1600" dirty="0"/>
          </a:p>
          <a:p>
            <a:pPr marL="0" indent="0">
              <a:lnSpc>
                <a:spcPts val="1600"/>
              </a:lnSpc>
              <a:buNone/>
            </a:pPr>
            <a:r>
              <a:rPr lang="en-US" altLang="ja-JP" sz="1600" dirty="0"/>
              <a:t>15-18-0347-00-0dep-ig-dep-overview-of-IG-DEP-Overview of Review of IG Dependability Activities for Cars and other IoT &amp; M2M Use cases and Amendment of IEEE802.15.6 Wireless Medical by Ryuji Kohno (YNU/CWC-Nippon) </a:t>
            </a:r>
          </a:p>
          <a:p>
            <a:pPr marL="0" indent="0">
              <a:lnSpc>
                <a:spcPts val="1600"/>
              </a:lnSpc>
              <a:buNone/>
            </a:pPr>
            <a:r>
              <a:rPr lang="en-US" altLang="ja-JP" sz="1600" dirty="0"/>
              <a:t>15-18-0535-01-0dep-ig-dep-Overview of ETSI Smart BAN Project Activities</a:t>
            </a:r>
            <a:r>
              <a:rPr lang="ja-JP" altLang="en-US" sz="1600" dirty="0"/>
              <a:t> </a:t>
            </a:r>
            <a:r>
              <a:rPr lang="en-US" altLang="ja-JP" sz="1600" dirty="0"/>
              <a:t>by</a:t>
            </a:r>
            <a:r>
              <a:rPr lang="ja-JP" altLang="en-US" sz="1600" dirty="0"/>
              <a:t> </a:t>
            </a:r>
            <a:r>
              <a:rPr lang="en-US" altLang="ja-JP" sz="1600" dirty="0"/>
              <a:t>John</a:t>
            </a:r>
            <a:r>
              <a:rPr lang="ja-JP" altLang="en-US" sz="1600" dirty="0"/>
              <a:t> </a:t>
            </a:r>
            <a:r>
              <a:rPr lang="en-US" altLang="ja-JP" sz="1600" dirty="0"/>
              <a:t>Faseroute</a:t>
            </a:r>
            <a:r>
              <a:rPr lang="ja-JP" altLang="en-US" sz="1600" dirty="0"/>
              <a:t> </a:t>
            </a:r>
            <a:r>
              <a:rPr lang="en-US" altLang="ja-JP" sz="1600" dirty="0"/>
              <a:t>(CSEM)</a:t>
            </a:r>
          </a:p>
          <a:p>
            <a:pPr marL="0" indent="0">
              <a:lnSpc>
                <a:spcPts val="1600"/>
              </a:lnSpc>
              <a:buNone/>
            </a:pPr>
            <a:r>
              <a:rPr lang="en-US" altLang="ja-JP" sz="1600" dirty="0"/>
              <a:t>15-19-0290-00-0dep IG DEP Localization of Implanted Devices Combining TDOA, Particle Filter with WBAN</a:t>
            </a:r>
            <a:r>
              <a:rPr lang="ja-JP" altLang="en-US" sz="1600" dirty="0"/>
              <a:t> </a:t>
            </a:r>
            <a:r>
              <a:rPr lang="en-US" altLang="ja-JP" sz="1600" dirty="0"/>
              <a:t>by Ryuji Kohno (YNU/CWC-Nippon)</a:t>
            </a:r>
          </a:p>
          <a:p>
            <a:pPr marL="0" indent="0">
              <a:lnSpc>
                <a:spcPts val="1600"/>
              </a:lnSpc>
              <a:buNone/>
            </a:pPr>
            <a:r>
              <a:rPr lang="en-US" altLang="ja-JP" sz="1600" dirty="0"/>
              <a:t>15-19-0291-00-0dep-ig-dep dependable MAC Protocol with Interference Mitigation Using Negotiation among Coordinators in Multiple Wireless Body Area Networks</a:t>
            </a:r>
            <a:r>
              <a:rPr lang="ja-JP" altLang="en-US" sz="1600" dirty="0"/>
              <a:t> </a:t>
            </a:r>
            <a:r>
              <a:rPr lang="en-US" altLang="ja-JP" sz="1600" dirty="0"/>
              <a:t>(BANs) by Shunya Ogawa(YNU), Ryuji Kohno (YNU/CWC-Nippon)</a:t>
            </a:r>
          </a:p>
          <a:p>
            <a:pPr marL="0" indent="0">
              <a:lnSpc>
                <a:spcPts val="1600"/>
              </a:lnSpc>
              <a:buNone/>
            </a:pPr>
            <a:r>
              <a:rPr lang="en-US" altLang="ja-JP" sz="1600" dirty="0"/>
              <a:t>15-19-0327-00-0dep-ig-dep-Transmission Power Control Using Integrated Terminal between 5G and UWB-BAN to Maximize Throughput of UWB-BAN</a:t>
            </a:r>
            <a:r>
              <a:rPr lang="ja-JP" altLang="en-US" sz="1600" dirty="0"/>
              <a:t> </a:t>
            </a:r>
            <a:r>
              <a:rPr lang="en-US" altLang="ja-JP" sz="1600" dirty="0"/>
              <a:t>by Yoshihiro Kinjo(YNU), Ryuji Kohno (YNU/CWC-Nippon)</a:t>
            </a:r>
            <a:r>
              <a:rPr lang="ja-JP" altLang="en-US" sz="1600" dirty="0"/>
              <a:t>　</a:t>
            </a:r>
            <a:endParaRPr lang="en-US" altLang="ja-JP" sz="1600" dirty="0"/>
          </a:p>
          <a:p>
            <a:pPr marL="0" indent="0">
              <a:lnSpc>
                <a:spcPts val="1600"/>
              </a:lnSpc>
              <a:buNone/>
            </a:pPr>
            <a:r>
              <a:rPr lang="en-US" altLang="ja-JP" sz="1600" dirty="0"/>
              <a:t>15-19-0157-03-0dep-ig-dep-Updated  Technical Requirements for Focused Use Cases on WBAN for Human, Robotic and Car Bodies byRyuji Kohno(YNU/CWC-Nippon)</a:t>
            </a:r>
          </a:p>
          <a:p>
            <a:pPr marL="0" indent="0">
              <a:lnSpc>
                <a:spcPts val="1600"/>
              </a:lnSpc>
              <a:buNone/>
            </a:pPr>
            <a:r>
              <a:rPr lang="fi-FI" altLang="ja-JP" sz="1600" dirty="0"/>
              <a:t>15-19-0338-00-0dep-ig-dep-meeting-minutes-july-2019</a:t>
            </a:r>
            <a:r>
              <a:rPr lang="ja-JP" altLang="en-US" sz="1600" dirty="0"/>
              <a:t> </a:t>
            </a:r>
            <a:r>
              <a:rPr lang="en-US" altLang="ja-JP" sz="1600" dirty="0"/>
              <a:t>by</a:t>
            </a:r>
            <a:r>
              <a:rPr lang="ja-JP" altLang="en-US" sz="1600" dirty="0"/>
              <a:t> </a:t>
            </a:r>
            <a:r>
              <a:rPr lang="en-US" altLang="ja-JP" sz="1600" dirty="0"/>
              <a:t>by Ryuji Kohno (YNU/CWC-Nippon)</a:t>
            </a:r>
            <a:endParaRPr lang="fi-FI" altLang="ja-JP" sz="1600" dirty="0"/>
          </a:p>
          <a:p>
            <a:pPr marL="0" indent="0">
              <a:lnSpc>
                <a:spcPts val="1600"/>
              </a:lnSpc>
              <a:buNone/>
            </a:pPr>
            <a:r>
              <a:rPr lang="fi-FI" altLang="ja-JP" sz="1600" dirty="0"/>
              <a:t>15-19-0337-00-0dep-ig-dep-closing-report-july-2019</a:t>
            </a:r>
            <a:r>
              <a:rPr lang="ja-JP" altLang="en-US" sz="1600" dirty="0"/>
              <a:t> </a:t>
            </a:r>
            <a:r>
              <a:rPr lang="en-US" altLang="ja-JP" sz="1600" dirty="0"/>
              <a:t>by</a:t>
            </a:r>
            <a:r>
              <a:rPr lang="ja-JP" altLang="en-US" sz="1600" dirty="0"/>
              <a:t> </a:t>
            </a:r>
            <a:r>
              <a:rPr lang="en-US" altLang="ja-JP" sz="1600" dirty="0"/>
              <a:t>Ryuji</a:t>
            </a:r>
            <a:r>
              <a:rPr lang="ja-JP" altLang="en-US" sz="1600" dirty="0"/>
              <a:t> </a:t>
            </a:r>
            <a:r>
              <a:rPr lang="en-US" altLang="ja-JP" sz="1600" dirty="0"/>
              <a:t>Kohno(YNU/CWC-Nippon)</a:t>
            </a:r>
            <a:endParaRPr lang="fi-FI" altLang="ja-JP" sz="1600" dirty="0"/>
          </a:p>
          <a:p>
            <a:pPr marL="0" indent="0">
              <a:lnSpc>
                <a:spcPts val="1600"/>
              </a:lnSpc>
              <a:buNone/>
            </a:pPr>
            <a:r>
              <a:rPr lang="fi-FI" altLang="ja-JP" sz="1400" dirty="0"/>
              <a:t>			           </a:t>
            </a:r>
            <a:endParaRPr kumimoji="1" lang="ja-JP" altLang="en-US" sz="1400" dirty="0"/>
          </a:p>
        </p:txBody>
      </p:sp>
      <p:sp>
        <p:nvSpPr>
          <p:cNvPr id="3" name="タイトル 2"/>
          <p:cNvSpPr>
            <a:spLocks noGrp="1"/>
          </p:cNvSpPr>
          <p:nvPr>
            <p:ph type="title"/>
          </p:nvPr>
        </p:nvSpPr>
        <p:spPr>
          <a:xfrm>
            <a:off x="611560" y="522392"/>
            <a:ext cx="7727370" cy="648073"/>
          </a:xfrm>
        </p:spPr>
        <p:txBody>
          <a:bodyPr/>
          <a:lstStyle/>
          <a:p>
            <a:r>
              <a:rPr lang="en-US" altLang="ja-JP" sz="4000" b="1" dirty="0"/>
              <a:t>Contributions</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solidFill>
                  <a:srgbClr val="000000"/>
                </a:solidFill>
              </a:rPr>
              <a:t>Slide </a:t>
            </a:r>
            <a:fld id="{17C47D4F-CAA3-4307-B0EF-8C4B3E0CF21D}" type="slidenum">
              <a:rPr lang="en-US" altLang="ja-JP" smtClean="0">
                <a:solidFill>
                  <a:srgbClr val="000000"/>
                </a:solidFill>
              </a:rPr>
              <a:pPr/>
              <a:t>73</a:t>
            </a:fld>
            <a:endParaRPr lang="en-US" altLang="ja-JP" dirty="0">
              <a:solidFill>
                <a:srgbClr val="000000"/>
              </a:solidFill>
            </a:endParaRPr>
          </a:p>
        </p:txBody>
      </p:sp>
      <p:sp>
        <p:nvSpPr>
          <p:cNvPr id="7"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solidFill>
                  <a:srgbClr val="000000"/>
                </a:solidFill>
              </a:rPr>
              <a:t>July 2019</a:t>
            </a:r>
          </a:p>
        </p:txBody>
      </p:sp>
    </p:spTree>
    <p:extLst>
      <p:ext uri="{BB962C8B-B14F-4D97-AF65-F5344CB8AC3E}">
        <p14:creationId xmlns:p14="http://schemas.microsoft.com/office/powerpoint/2010/main" val="107757976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755650" y="2133600"/>
            <a:ext cx="7764463" cy="2878138"/>
          </a:xfrm>
        </p:spPr>
        <p:txBody>
          <a:bodyPr/>
          <a:lstStyle/>
          <a:p>
            <a:pPr algn="ctr"/>
            <a:r>
              <a:rPr lang="en-US" altLang="ja-JP" b="1" dirty="0">
                <a:solidFill>
                  <a:schemeClr val="tx2"/>
                </a:solidFill>
                <a:latin typeface="Times New Roman" pitchFamily="18" charset="0"/>
                <a:ea typeface="ＭＳ Ｐゴシック" charset="-128"/>
              </a:rPr>
              <a:t>Thank You !</a:t>
            </a:r>
          </a:p>
          <a:p>
            <a:pPr algn="ctr"/>
            <a:endParaRPr lang="en-US" altLang="ja-JP" b="1" dirty="0">
              <a:solidFill>
                <a:schemeClr val="tx2"/>
              </a:solidFill>
              <a:latin typeface="Times New Roman" pitchFamily="18" charset="0"/>
              <a:ea typeface="ＭＳ Ｐゴシック" charset="-128"/>
            </a:endParaRPr>
          </a:p>
          <a:p>
            <a:pPr algn="ctr"/>
            <a:r>
              <a:rPr lang="en-US" altLang="ja-JP" b="1" dirty="0">
                <a:solidFill>
                  <a:schemeClr val="tx2"/>
                </a:solidFill>
                <a:latin typeface="Times New Roman" pitchFamily="18" charset="0"/>
                <a:ea typeface="ＭＳ Ｐゴシック" charset="-128"/>
              </a:rPr>
              <a:t>Any Questions ?</a:t>
            </a:r>
          </a:p>
          <a:p>
            <a:endParaRPr lang="en-US" altLang="ja-JP" dirty="0">
              <a:ea typeface="ＭＳ Ｐゴシック" charset="-128"/>
            </a:endParaRPr>
          </a:p>
        </p:txBody>
      </p:sp>
      <p:sp>
        <p:nvSpPr>
          <p:cNvPr id="11267" name="Slide Number Placeholder 5"/>
          <p:cNvSpPr>
            <a:spLocks noGrp="1"/>
          </p:cNvSpPr>
          <p:nvPr>
            <p:ph type="sldNum" sz="quarter" idx="4294967295"/>
          </p:nvPr>
        </p:nvSpPr>
        <p:spPr>
          <a:xfrm>
            <a:off x="4267944" y="6453336"/>
            <a:ext cx="1600200" cy="2154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eaLnBrk="1" hangingPunct="1">
              <a:spcBef>
                <a:spcPct val="0"/>
              </a:spcBef>
            </a:pPr>
            <a:r>
              <a:rPr lang="en-US" altLang="ja-JP" sz="1200" dirty="0">
                <a:latin typeface="Times New Roman" pitchFamily="18" charset="0"/>
              </a:rPr>
              <a:t>Slide </a:t>
            </a:r>
            <a:fld id="{E38E3EF7-C539-4772-B002-32A88B061C64}" type="slidenum">
              <a:rPr lang="en-US" altLang="ja-JP" sz="1200" smtClean="0">
                <a:latin typeface="Times New Roman" pitchFamily="18" charset="0"/>
              </a:rPr>
              <a:pPr eaLnBrk="1" hangingPunct="1">
                <a:spcBef>
                  <a:spcPct val="0"/>
                </a:spcBef>
              </a:pPr>
              <a:t>74</a:t>
            </a:fld>
            <a:endParaRPr lang="en-US" altLang="ja-JP" sz="1200" dirty="0">
              <a:latin typeface="Times New Roman" pitchFamily="18" charset="0"/>
            </a:endParaRPr>
          </a:p>
        </p:txBody>
      </p:sp>
      <p:sp>
        <p:nvSpPr>
          <p:cNvPr id="7"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solidFill>
                  <a:srgbClr val="000000"/>
                </a:solidFill>
              </a:rPr>
              <a:t>July 2019</a:t>
            </a:r>
          </a:p>
        </p:txBody>
      </p:sp>
    </p:spTree>
    <p:extLst>
      <p:ext uri="{BB962C8B-B14F-4D97-AF65-F5344CB8AC3E}">
        <p14:creationId xmlns:p14="http://schemas.microsoft.com/office/powerpoint/2010/main" val="414314054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rgbClr val="006600"/>
                </a:solidFill>
                <a:latin typeface="Arial Narrow" panose="020B0606020202030204" pitchFamily="34" charset="0"/>
              </a:rPr>
              <a:t>IEEE </a:t>
            </a:r>
            <a:r>
              <a:rPr lang="en-US" dirty="0" smtClean="0">
                <a:solidFill>
                  <a:srgbClr val="006600"/>
                </a:solidFill>
                <a:latin typeface="Arial Narrow" panose="020B0606020202030204" pitchFamily="34" charset="0"/>
              </a:rPr>
              <a:t>P802.15 SC-Maintenance</a:t>
            </a:r>
            <a:br>
              <a:rPr lang="en-US" dirty="0" smtClean="0">
                <a:solidFill>
                  <a:srgbClr val="006600"/>
                </a:solidFill>
                <a:latin typeface="Arial Narrow" panose="020B0606020202030204" pitchFamily="34" charset="0"/>
              </a:rPr>
            </a:br>
            <a:r>
              <a:rPr lang="en-US" dirty="0" smtClean="0">
                <a:solidFill>
                  <a:srgbClr val="006600"/>
                </a:solidFill>
                <a:latin typeface="Arial Narrow" panose="020B0606020202030204" pitchFamily="34" charset="0"/>
              </a:rPr>
              <a:t>Closing Report</a:t>
            </a:r>
            <a:r>
              <a:rPr lang="en-US" dirty="0">
                <a:solidFill>
                  <a:srgbClr val="006600"/>
                </a:solidFill>
                <a:latin typeface="Arial Narrow" panose="020B0606020202030204" pitchFamily="34" charset="0"/>
              </a:rPr>
              <a:t/>
            </a:r>
            <a:br>
              <a:rPr lang="en-US" dirty="0">
                <a:solidFill>
                  <a:srgbClr val="006600"/>
                </a:solidFill>
                <a:latin typeface="Arial Narrow" panose="020B0606020202030204" pitchFamily="34" charset="0"/>
              </a:rPr>
            </a:br>
            <a:endParaRPr lang="en-US" dirty="0"/>
          </a:p>
        </p:txBody>
      </p:sp>
      <p:sp>
        <p:nvSpPr>
          <p:cNvPr id="3" name="Subtitle 2"/>
          <p:cNvSpPr>
            <a:spLocks noGrp="1"/>
          </p:cNvSpPr>
          <p:nvPr>
            <p:ph type="subTitle" idx="1"/>
          </p:nvPr>
        </p:nvSpPr>
        <p:spPr/>
        <p:txBody>
          <a:bodyPr/>
          <a:lstStyle/>
          <a:p>
            <a:r>
              <a:rPr lang="en-US" dirty="0" smtClean="0"/>
              <a:t>Bob Heile</a:t>
            </a:r>
          </a:p>
          <a:p>
            <a:r>
              <a:rPr lang="en-US" dirty="0" smtClean="0"/>
              <a:t>Chair, IEEE 802.15</a:t>
            </a:r>
            <a:endParaRPr lang="en-US" dirty="0"/>
          </a:p>
        </p:txBody>
      </p:sp>
      <p:sp>
        <p:nvSpPr>
          <p:cNvPr id="4" name="Footer Placeholder 3"/>
          <p:cNvSpPr>
            <a:spLocks noGrp="1"/>
          </p:cNvSpPr>
          <p:nvPr>
            <p:ph type="ftr" sz="quarter" idx="10"/>
          </p:nvPr>
        </p:nvSpPr>
        <p:spPr/>
        <p:txBody>
          <a:bodyPr/>
          <a:lstStyle/>
          <a:p>
            <a:pPr>
              <a:defRPr/>
            </a:pPr>
            <a:r>
              <a:rPr lang="en-US" smtClean="0">
                <a:solidFill>
                  <a:srgbClr val="000000"/>
                </a:solidFill>
              </a:rPr>
              <a:t>Bob Heile, Decawave</a:t>
            </a:r>
            <a:endParaRPr lang="en-US">
              <a:solidFill>
                <a:srgbClr val="000000"/>
              </a:solidFill>
            </a:endParaRPr>
          </a:p>
        </p:txBody>
      </p:sp>
      <p:sp>
        <p:nvSpPr>
          <p:cNvPr id="5" name="Slide Number Placeholder 4"/>
          <p:cNvSpPr>
            <a:spLocks noGrp="1"/>
          </p:cNvSpPr>
          <p:nvPr>
            <p:ph type="sldNum" sz="quarter" idx="11"/>
          </p:nvPr>
        </p:nvSpPr>
        <p:spPr/>
        <p:txBody>
          <a:bodyPr/>
          <a:lstStyle/>
          <a:p>
            <a:r>
              <a:rPr lang="en-US" altLang="en-US" smtClean="0">
                <a:solidFill>
                  <a:srgbClr val="000000"/>
                </a:solidFill>
              </a:rPr>
              <a:t>Slide </a:t>
            </a:r>
            <a:fld id="{33C2D74D-07F0-439E-B74B-0BD2020FE930}" type="slidenum">
              <a:rPr lang="en-US" altLang="en-US" smtClean="0">
                <a:solidFill>
                  <a:srgbClr val="000000"/>
                </a:solidFill>
              </a:rPr>
              <a:pPr/>
              <a:t>75</a:t>
            </a:fld>
            <a:endParaRPr lang="en-US" altLang="en-US">
              <a:solidFill>
                <a:srgbClr val="000000"/>
              </a:solidFill>
            </a:endParaRPr>
          </a:p>
        </p:txBody>
      </p:sp>
      <p:sp>
        <p:nvSpPr>
          <p:cNvPr id="6" name="Date Placeholder 5"/>
          <p:cNvSpPr>
            <a:spLocks noGrp="1"/>
          </p:cNvSpPr>
          <p:nvPr>
            <p:ph type="dt" sz="quarter" idx="12"/>
          </p:nvPr>
        </p:nvSpPr>
        <p:spPr/>
        <p:txBody>
          <a:bodyPr/>
          <a:lstStyle/>
          <a:p>
            <a:pPr algn="l">
              <a:defRPr/>
            </a:pPr>
            <a:r>
              <a:rPr lang="en-US" dirty="0" smtClean="0">
                <a:solidFill>
                  <a:srgbClr val="000000"/>
                </a:solidFill>
              </a:rPr>
              <a:t>July 2019</a:t>
            </a:r>
            <a:endParaRPr lang="en-US" dirty="0">
              <a:solidFill>
                <a:srgbClr val="000000"/>
              </a:solidFill>
            </a:endParaRPr>
          </a:p>
        </p:txBody>
      </p:sp>
    </p:spTree>
    <p:extLst>
      <p:ext uri="{BB962C8B-B14F-4D97-AF65-F5344CB8AC3E}">
        <p14:creationId xmlns:p14="http://schemas.microsoft.com/office/powerpoint/2010/main" val="355909114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6600"/>
                </a:solidFill>
                <a:latin typeface="Arial Narrow" panose="020B0606020202030204" pitchFamily="34" charset="0"/>
              </a:rPr>
              <a:t>IEEE P802.15 SC-Maintenance</a:t>
            </a:r>
            <a:br>
              <a:rPr lang="en-US" dirty="0">
                <a:solidFill>
                  <a:srgbClr val="006600"/>
                </a:solidFill>
                <a:latin typeface="Arial Narrow" panose="020B0606020202030204" pitchFamily="34" charset="0"/>
              </a:rPr>
            </a:br>
            <a:r>
              <a:rPr lang="en-US" dirty="0">
                <a:solidFill>
                  <a:srgbClr val="006600"/>
                </a:solidFill>
                <a:latin typeface="Arial Narrow" panose="020B0606020202030204" pitchFamily="34" charset="0"/>
              </a:rPr>
              <a:t>Closing Report</a:t>
            </a:r>
            <a:endParaRPr lang="en-US" dirty="0"/>
          </a:p>
        </p:txBody>
      </p:sp>
      <p:sp>
        <p:nvSpPr>
          <p:cNvPr id="3" name="Content Placeholder 2"/>
          <p:cNvSpPr>
            <a:spLocks noGrp="1"/>
          </p:cNvSpPr>
          <p:nvPr>
            <p:ph idx="1"/>
          </p:nvPr>
        </p:nvSpPr>
        <p:spPr>
          <a:xfrm>
            <a:off x="685800" y="1828800"/>
            <a:ext cx="7772400" cy="4114800"/>
          </a:xfrm>
        </p:spPr>
        <p:txBody>
          <a:bodyPr/>
          <a:lstStyle/>
          <a:p>
            <a:r>
              <a:rPr lang="en-US" dirty="0" smtClean="0"/>
              <a:t>Had one meeting on Tuesday AM1</a:t>
            </a:r>
          </a:p>
          <a:p>
            <a:pPr lvl="0"/>
            <a:r>
              <a:rPr lang="en-US" sz="2200" dirty="0"/>
              <a:t>REVIEW PROPOSED CHANGES TO OM AND </a:t>
            </a:r>
            <a:r>
              <a:rPr lang="en-US" sz="2200" dirty="0" smtClean="0"/>
              <a:t>VOTED TO APPROVE THE CHANGES BELOW:</a:t>
            </a:r>
            <a:endParaRPr lang="en-US" sz="2200" dirty="0"/>
          </a:p>
          <a:p>
            <a:pPr lvl="1"/>
            <a:r>
              <a:rPr lang="en-US" sz="2400" dirty="0"/>
              <a:t>Clause 3.10.4: deleted “For an 802.15 WG letter ballot to be considered valid the abstention rate shall be less than 30%”.</a:t>
            </a:r>
          </a:p>
          <a:p>
            <a:pPr lvl="1"/>
            <a:r>
              <a:rPr lang="en-US" sz="2400" dirty="0"/>
              <a:t>Clause 10.3: added following text “that is substantially similar to the </a:t>
            </a:r>
            <a:r>
              <a:rPr lang="en-US" sz="2400" dirty="0" err="1"/>
              <a:t>ballotable</a:t>
            </a:r>
            <a:r>
              <a:rPr lang="en-US" sz="2400" dirty="0"/>
              <a:t> draft”.  </a:t>
            </a:r>
          </a:p>
          <a:p>
            <a:pPr lvl="1"/>
            <a:r>
              <a:rPr lang="en-US" sz="2400" dirty="0"/>
              <a:t>Clause 11.2.4: deleted Note 2: “a voter should not vote abstain for more than one (1) of the last three (3) mandatory WG letter ballots”  </a:t>
            </a:r>
            <a:r>
              <a:rPr lang="en-US" dirty="0"/>
              <a:t>  </a:t>
            </a:r>
            <a:endParaRPr lang="en-US" dirty="0" smtClean="0"/>
          </a:p>
          <a:p>
            <a:pPr marL="0" indent="0">
              <a:buNone/>
            </a:pPr>
            <a:endParaRPr lang="en-US" dirty="0"/>
          </a:p>
        </p:txBody>
      </p:sp>
      <p:sp>
        <p:nvSpPr>
          <p:cNvPr id="4" name="Footer Placeholder 3"/>
          <p:cNvSpPr>
            <a:spLocks noGrp="1"/>
          </p:cNvSpPr>
          <p:nvPr>
            <p:ph type="ftr" sz="quarter" idx="10"/>
          </p:nvPr>
        </p:nvSpPr>
        <p:spPr/>
        <p:txBody>
          <a:bodyPr/>
          <a:lstStyle/>
          <a:p>
            <a:pPr>
              <a:defRPr/>
            </a:pPr>
            <a:r>
              <a:rPr lang="en-US" smtClean="0">
                <a:solidFill>
                  <a:srgbClr val="000000"/>
                </a:solidFill>
              </a:rPr>
              <a:t>Bob Heile, Decawave</a:t>
            </a:r>
            <a:endParaRPr lang="en-US">
              <a:solidFill>
                <a:srgbClr val="000000"/>
              </a:solidFill>
            </a:endParaRPr>
          </a:p>
        </p:txBody>
      </p:sp>
      <p:sp>
        <p:nvSpPr>
          <p:cNvPr id="5" name="Slide Number Placeholder 4"/>
          <p:cNvSpPr>
            <a:spLocks noGrp="1"/>
          </p:cNvSpPr>
          <p:nvPr>
            <p:ph type="sldNum" sz="quarter" idx="11"/>
          </p:nvPr>
        </p:nvSpPr>
        <p:spPr/>
        <p:txBody>
          <a:bodyPr/>
          <a:lstStyle/>
          <a:p>
            <a:r>
              <a:rPr lang="en-US" altLang="en-US" smtClean="0">
                <a:solidFill>
                  <a:srgbClr val="000000"/>
                </a:solidFill>
              </a:rPr>
              <a:t>Slide </a:t>
            </a:r>
            <a:fld id="{7C8D6DAB-2AF3-4309-B620-5D11F598A71D}" type="slidenum">
              <a:rPr lang="en-US" altLang="en-US" smtClean="0">
                <a:solidFill>
                  <a:srgbClr val="000000"/>
                </a:solidFill>
              </a:rPr>
              <a:pPr/>
              <a:t>76</a:t>
            </a:fld>
            <a:endParaRPr lang="en-US" altLang="en-US">
              <a:solidFill>
                <a:srgbClr val="000000"/>
              </a:solidFill>
            </a:endParaRPr>
          </a:p>
        </p:txBody>
      </p:sp>
      <p:sp>
        <p:nvSpPr>
          <p:cNvPr id="6" name="Date Placeholder 5"/>
          <p:cNvSpPr>
            <a:spLocks noGrp="1"/>
          </p:cNvSpPr>
          <p:nvPr>
            <p:ph type="dt" sz="quarter" idx="12"/>
          </p:nvPr>
        </p:nvSpPr>
        <p:spPr/>
        <p:txBody>
          <a:bodyPr/>
          <a:lstStyle/>
          <a:p>
            <a:pPr algn="l">
              <a:defRPr/>
            </a:pPr>
            <a:r>
              <a:rPr lang="en-US" smtClean="0">
                <a:solidFill>
                  <a:srgbClr val="000000"/>
                </a:solidFill>
              </a:rPr>
              <a:t>July 2019</a:t>
            </a:r>
            <a:endParaRPr lang="en-US">
              <a:solidFill>
                <a:srgbClr val="000000"/>
              </a:solidFill>
            </a:endParaRPr>
          </a:p>
        </p:txBody>
      </p:sp>
    </p:spTree>
    <p:extLst>
      <p:ext uri="{BB962C8B-B14F-4D97-AF65-F5344CB8AC3E}">
        <p14:creationId xmlns:p14="http://schemas.microsoft.com/office/powerpoint/2010/main" val="35921731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6600"/>
                </a:solidFill>
                <a:latin typeface="Arial Narrow" panose="020B0606020202030204" pitchFamily="34" charset="0"/>
              </a:rPr>
              <a:t>IEEE P802.15 SC-Maintenance</a:t>
            </a:r>
            <a:br>
              <a:rPr lang="en-US" dirty="0">
                <a:solidFill>
                  <a:srgbClr val="006600"/>
                </a:solidFill>
                <a:latin typeface="Arial Narrow" panose="020B0606020202030204" pitchFamily="34" charset="0"/>
              </a:rPr>
            </a:br>
            <a:r>
              <a:rPr lang="en-US" dirty="0">
                <a:solidFill>
                  <a:srgbClr val="006600"/>
                </a:solidFill>
                <a:latin typeface="Arial Narrow" panose="020B0606020202030204" pitchFamily="34" charset="0"/>
              </a:rPr>
              <a:t>Closing Report</a:t>
            </a:r>
            <a:endParaRPr lang="en-US" dirty="0"/>
          </a:p>
        </p:txBody>
      </p:sp>
      <p:sp>
        <p:nvSpPr>
          <p:cNvPr id="3" name="Content Placeholder 2"/>
          <p:cNvSpPr>
            <a:spLocks noGrp="1"/>
          </p:cNvSpPr>
          <p:nvPr>
            <p:ph idx="1"/>
          </p:nvPr>
        </p:nvSpPr>
        <p:spPr/>
        <p:txBody>
          <a:bodyPr/>
          <a:lstStyle/>
          <a:p>
            <a:pPr marL="0" indent="0">
              <a:buNone/>
            </a:pPr>
            <a:r>
              <a:rPr lang="en-US" dirty="0" smtClean="0"/>
              <a:t>Motion</a:t>
            </a:r>
          </a:p>
          <a:p>
            <a:r>
              <a:rPr lang="en-US" dirty="0" smtClean="0"/>
              <a:t>Approve changes on </a:t>
            </a:r>
            <a:r>
              <a:rPr lang="en-US" smtClean="0"/>
              <a:t>previous slide </a:t>
            </a:r>
            <a:r>
              <a:rPr lang="en-US" dirty="0" smtClean="0"/>
              <a:t>to 802.15 OM Revision 23</a:t>
            </a:r>
            <a:br>
              <a:rPr lang="en-US" dirty="0" smtClean="0"/>
            </a:br>
            <a:endParaRPr lang="en-US" dirty="0" smtClean="0"/>
          </a:p>
          <a:p>
            <a:pPr marL="0" indent="0">
              <a:buNone/>
            </a:pPr>
            <a:r>
              <a:rPr lang="en-US" dirty="0" smtClean="0"/>
              <a:t>Mover: </a:t>
            </a:r>
          </a:p>
          <a:p>
            <a:pPr marL="0" indent="0">
              <a:buNone/>
            </a:pPr>
            <a:r>
              <a:rPr lang="en-US" dirty="0" smtClean="0"/>
              <a:t>Second: </a:t>
            </a:r>
            <a:br>
              <a:rPr lang="en-US" dirty="0" smtClean="0"/>
            </a:br>
            <a:endParaRPr lang="en-US" dirty="0"/>
          </a:p>
        </p:txBody>
      </p:sp>
      <p:sp>
        <p:nvSpPr>
          <p:cNvPr id="4" name="Footer Placeholder 3"/>
          <p:cNvSpPr>
            <a:spLocks noGrp="1"/>
          </p:cNvSpPr>
          <p:nvPr>
            <p:ph type="ftr" sz="quarter" idx="10"/>
          </p:nvPr>
        </p:nvSpPr>
        <p:spPr/>
        <p:txBody>
          <a:bodyPr/>
          <a:lstStyle/>
          <a:p>
            <a:pPr>
              <a:defRPr/>
            </a:pPr>
            <a:r>
              <a:rPr lang="en-US" smtClean="0">
                <a:solidFill>
                  <a:srgbClr val="000000"/>
                </a:solidFill>
              </a:rPr>
              <a:t>Bob Heile, Decawave</a:t>
            </a:r>
            <a:endParaRPr lang="en-US">
              <a:solidFill>
                <a:srgbClr val="000000"/>
              </a:solidFill>
            </a:endParaRPr>
          </a:p>
        </p:txBody>
      </p:sp>
      <p:sp>
        <p:nvSpPr>
          <p:cNvPr id="5" name="Slide Number Placeholder 4"/>
          <p:cNvSpPr>
            <a:spLocks noGrp="1"/>
          </p:cNvSpPr>
          <p:nvPr>
            <p:ph type="sldNum" sz="quarter" idx="11"/>
          </p:nvPr>
        </p:nvSpPr>
        <p:spPr/>
        <p:txBody>
          <a:bodyPr/>
          <a:lstStyle/>
          <a:p>
            <a:r>
              <a:rPr lang="en-US" altLang="en-US" smtClean="0">
                <a:solidFill>
                  <a:srgbClr val="000000"/>
                </a:solidFill>
              </a:rPr>
              <a:t>Slide </a:t>
            </a:r>
            <a:fld id="{7C8D6DAB-2AF3-4309-B620-5D11F598A71D}" type="slidenum">
              <a:rPr lang="en-US" altLang="en-US" smtClean="0">
                <a:solidFill>
                  <a:srgbClr val="000000"/>
                </a:solidFill>
              </a:rPr>
              <a:pPr/>
              <a:t>77</a:t>
            </a:fld>
            <a:endParaRPr lang="en-US" altLang="en-US">
              <a:solidFill>
                <a:srgbClr val="000000"/>
              </a:solidFill>
            </a:endParaRPr>
          </a:p>
        </p:txBody>
      </p:sp>
      <p:sp>
        <p:nvSpPr>
          <p:cNvPr id="6" name="Date Placeholder 5"/>
          <p:cNvSpPr>
            <a:spLocks noGrp="1"/>
          </p:cNvSpPr>
          <p:nvPr>
            <p:ph type="dt" sz="quarter" idx="12"/>
          </p:nvPr>
        </p:nvSpPr>
        <p:spPr/>
        <p:txBody>
          <a:bodyPr/>
          <a:lstStyle/>
          <a:p>
            <a:pPr algn="l">
              <a:defRPr/>
            </a:pPr>
            <a:r>
              <a:rPr lang="en-US" dirty="0" smtClean="0">
                <a:solidFill>
                  <a:srgbClr val="000000"/>
                </a:solidFill>
              </a:rPr>
              <a:t>July 2019</a:t>
            </a:r>
            <a:endParaRPr lang="en-US" dirty="0">
              <a:solidFill>
                <a:srgbClr val="000000"/>
              </a:solidFill>
            </a:endParaRPr>
          </a:p>
        </p:txBody>
      </p:sp>
    </p:spTree>
    <p:extLst>
      <p:ext uri="{BB962C8B-B14F-4D97-AF65-F5344CB8AC3E}">
        <p14:creationId xmlns:p14="http://schemas.microsoft.com/office/powerpoint/2010/main" val="63631734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4"/>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smtClean="0"/>
              <a:t>July 2019</a:t>
            </a:r>
          </a:p>
        </p:txBody>
      </p:sp>
      <p:sp>
        <p:nvSpPr>
          <p:cNvPr id="10243"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smtClean="0"/>
              <a:t>Robert F. Heile, Decawave</a:t>
            </a:r>
            <a:endParaRPr lang="en-US" sz="1200"/>
          </a:p>
        </p:txBody>
      </p:sp>
      <p:sp>
        <p:nvSpPr>
          <p:cNvPr id="10244" name="Slide Number Placeholder 6"/>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smtClean="0"/>
              <a:t>Slide </a:t>
            </a:r>
            <a:fld id="{219C1867-47CF-411F-B0EE-95650A4BE4CC}" type="slidenum">
              <a:rPr lang="en-US" sz="1200" smtClean="0"/>
              <a:pPr>
                <a:defRPr/>
              </a:pPr>
              <a:t>78</a:t>
            </a:fld>
            <a:endParaRPr lang="en-US" sz="1200" smtClean="0"/>
          </a:p>
        </p:txBody>
      </p:sp>
      <p:sp>
        <p:nvSpPr>
          <p:cNvPr id="10245" name="Rectangle 2"/>
          <p:cNvSpPr>
            <a:spLocks noGrp="1" noChangeArrowheads="1"/>
          </p:cNvSpPr>
          <p:nvPr>
            <p:ph type="title"/>
          </p:nvPr>
        </p:nvSpPr>
        <p:spPr>
          <a:xfrm>
            <a:off x="685800" y="381000"/>
            <a:ext cx="7772400" cy="1066800"/>
          </a:xfrm>
        </p:spPr>
        <p:txBody>
          <a:bodyPr/>
          <a:lstStyle/>
          <a:p>
            <a:pPr>
              <a:defRPr/>
            </a:pPr>
            <a:r>
              <a:rPr lang="en-US" dirty="0"/>
              <a:t>Upcoming Sessions</a:t>
            </a:r>
          </a:p>
        </p:txBody>
      </p:sp>
      <p:sp>
        <p:nvSpPr>
          <p:cNvPr id="10246" name="Rectangle 3"/>
          <p:cNvSpPr>
            <a:spLocks noGrp="1" noChangeArrowheads="1"/>
          </p:cNvSpPr>
          <p:nvPr>
            <p:ph type="body" sz="half" idx="1"/>
          </p:nvPr>
        </p:nvSpPr>
        <p:spPr>
          <a:xfrm>
            <a:off x="838200" y="1295400"/>
            <a:ext cx="7696200" cy="4114800"/>
          </a:xfrm>
        </p:spPr>
        <p:txBody>
          <a:bodyPr/>
          <a:lstStyle/>
          <a:p>
            <a:r>
              <a:rPr lang="en-US" sz="1800" dirty="0" smtClean="0"/>
              <a:t>September </a:t>
            </a:r>
            <a:r>
              <a:rPr lang="en-US" sz="1800" dirty="0"/>
              <a:t>15-20, 2019, Marriott Hanoi (TBC), </a:t>
            </a:r>
            <a:r>
              <a:rPr lang="en-US" sz="1800" i="1" dirty="0"/>
              <a:t>802 Wireless Interim Session.</a:t>
            </a:r>
            <a:r>
              <a:rPr lang="en-US" sz="1800" dirty="0"/>
              <a:t>*</a:t>
            </a:r>
          </a:p>
          <a:p>
            <a:r>
              <a:rPr lang="en-US" sz="1800" dirty="0"/>
              <a:t>November 10-15, 2019, Hilton Waikoloa Village, Kona, HI, USA, </a:t>
            </a:r>
            <a:r>
              <a:rPr lang="en-US" sz="1800" i="1" dirty="0"/>
              <a:t>802 Plenary Session</a:t>
            </a:r>
            <a:r>
              <a:rPr lang="en-US" sz="1800" i="1" dirty="0" smtClean="0"/>
              <a:t>.</a:t>
            </a:r>
          </a:p>
          <a:p>
            <a:r>
              <a:rPr lang="en-US" sz="1800" dirty="0"/>
              <a:t>January 12-17, 2020, Hotel Irvine, Irvine, California, USA, </a:t>
            </a:r>
            <a:r>
              <a:rPr lang="en-US" sz="1800" i="1" dirty="0"/>
              <a:t>802 Wireless Interim Session.</a:t>
            </a:r>
            <a:r>
              <a:rPr lang="en-US" sz="1800" dirty="0"/>
              <a:t>*</a:t>
            </a:r>
          </a:p>
          <a:p>
            <a:r>
              <a:rPr lang="en-US" sz="1800" dirty="0"/>
              <a:t>March 15-20, 2020, Hilton Atlanta, Atlanta Georgia, USA, </a:t>
            </a:r>
            <a:r>
              <a:rPr lang="en-US" sz="1800" i="1" dirty="0"/>
              <a:t>802 Plenary Session.</a:t>
            </a:r>
            <a:endParaRPr lang="en-US" sz="1800" dirty="0"/>
          </a:p>
          <a:p>
            <a:r>
              <a:rPr lang="en-US" sz="1800" dirty="0"/>
              <a:t>May 10-15, 2020, Marriott Hotel, Warsaw, Poland, </a:t>
            </a:r>
            <a:r>
              <a:rPr lang="en-US" sz="1800" i="1" dirty="0"/>
              <a:t>802 Wireless Interim Session.</a:t>
            </a:r>
            <a:r>
              <a:rPr lang="en-US" sz="1800" dirty="0"/>
              <a:t>* (TBC</a:t>
            </a:r>
            <a:r>
              <a:rPr lang="en-US" sz="1800" dirty="0" smtClean="0"/>
              <a:t>)</a:t>
            </a:r>
          </a:p>
          <a:p>
            <a:r>
              <a:rPr lang="en-US" sz="1800" dirty="0"/>
              <a:t>July 12-17, 2020, Sheraton Centre Montreal, Montreal Canada, </a:t>
            </a:r>
            <a:r>
              <a:rPr lang="en-US" sz="1800" i="1" dirty="0"/>
              <a:t>802 Plenary Session.</a:t>
            </a:r>
            <a:endParaRPr lang="en-US" sz="1800" dirty="0"/>
          </a:p>
          <a:p>
            <a:r>
              <a:rPr lang="en-US" sz="1800" dirty="0"/>
              <a:t>September 13-18, 2020, </a:t>
            </a:r>
            <a:r>
              <a:rPr lang="en-US" sz="1800" dirty="0" smtClean="0"/>
              <a:t>Grand Hyatt Atlanta in </a:t>
            </a:r>
            <a:r>
              <a:rPr lang="en-US" sz="1800" dirty="0" err="1" smtClean="0"/>
              <a:t>Buckhead</a:t>
            </a:r>
            <a:r>
              <a:rPr lang="en-US" sz="1800" dirty="0" smtClean="0"/>
              <a:t>, Atlanta, Georgia,</a:t>
            </a:r>
            <a:r>
              <a:rPr lang="en-US" sz="1800" dirty="0"/>
              <a:t> </a:t>
            </a:r>
            <a:r>
              <a:rPr lang="en-US" sz="1800" i="1" dirty="0"/>
              <a:t>802 Wireless Interim Session.</a:t>
            </a:r>
            <a:r>
              <a:rPr lang="en-US" sz="1800" dirty="0"/>
              <a:t>*</a:t>
            </a:r>
          </a:p>
          <a:p>
            <a:r>
              <a:rPr lang="en-US" sz="1800" dirty="0"/>
              <a:t>November 18-13, 2020, Marriott Marquis Queen's Park,  Bangkok, Thailand, </a:t>
            </a:r>
            <a:r>
              <a:rPr lang="en-US" sz="1800" i="1" dirty="0"/>
              <a:t>802 Plenary Session</a:t>
            </a:r>
            <a:r>
              <a:rPr lang="en-US" sz="1800" i="1" dirty="0" smtClean="0"/>
              <a:t>.</a:t>
            </a:r>
            <a:endParaRPr lang="en-US" sz="1800" dirty="0"/>
          </a:p>
          <a:p>
            <a:endParaRPr lang="en-US" sz="1800" dirty="0"/>
          </a:p>
          <a:p>
            <a:pPr>
              <a:defRPr/>
            </a:pPr>
            <a:endParaRPr lang="en-US" sz="1800" dirty="0"/>
          </a:p>
          <a:p>
            <a:pPr>
              <a:defRPr/>
            </a:pPr>
            <a:endParaRPr lang="en-US" sz="18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2"/>
          <p:cNvSpPr>
            <a:spLocks noGrp="1"/>
          </p:cNvSpPr>
          <p:nvPr>
            <p:ph type="dt" sz="quarter" idx="10"/>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400" smtClean="0"/>
              <a:t>July 2019</a:t>
            </a:r>
          </a:p>
        </p:txBody>
      </p:sp>
      <p:sp>
        <p:nvSpPr>
          <p:cNvPr id="9219" name="Footer Placeholder 3"/>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smtClean="0"/>
              <a:t>Robert F. Heile, Decawave</a:t>
            </a:r>
            <a:endParaRPr lang="en-US" sz="1200"/>
          </a:p>
        </p:txBody>
      </p:sp>
      <p:sp>
        <p:nvSpPr>
          <p:cNvPr id="9220" name="Slide Number Placeholder 4"/>
          <p:cNvSpPr>
            <a:spLocks noGrp="1"/>
          </p:cNvSpPr>
          <p:nvPr>
            <p:ph type="sldNum" sz="quarter" idx="12"/>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pitchFamily="18" charset="0"/>
                <a:ea typeface="ＭＳ Ｐゴシック" pitchFamily="34" charset="-128"/>
              </a:defRPr>
            </a:lvl1pPr>
            <a:lvl2pPr marL="742950" indent="-285750">
              <a:defRPr sz="3200">
                <a:solidFill>
                  <a:schemeClr val="tx1"/>
                </a:solidFill>
                <a:latin typeface="Times New Roman" pitchFamily="18" charset="0"/>
                <a:ea typeface="ＭＳ Ｐゴシック" pitchFamily="34" charset="-128"/>
              </a:defRPr>
            </a:lvl2pPr>
            <a:lvl3pPr marL="1143000" indent="-228600">
              <a:defRPr sz="3200">
                <a:solidFill>
                  <a:schemeClr val="tx1"/>
                </a:solidFill>
                <a:latin typeface="Times New Roman" pitchFamily="18" charset="0"/>
                <a:ea typeface="ＭＳ Ｐゴシック" pitchFamily="34" charset="-128"/>
              </a:defRPr>
            </a:lvl3pPr>
            <a:lvl4pPr marL="1600200" indent="-228600">
              <a:defRPr sz="3200">
                <a:solidFill>
                  <a:schemeClr val="tx1"/>
                </a:solidFill>
                <a:latin typeface="Times New Roman" pitchFamily="18" charset="0"/>
                <a:ea typeface="ＭＳ Ｐゴシック" pitchFamily="34" charset="-128"/>
              </a:defRPr>
            </a:lvl4pPr>
            <a:lvl5pPr marL="2057400" indent="-228600">
              <a:defRPr sz="3200">
                <a:solidFill>
                  <a:schemeClr val="tx1"/>
                </a:solidFill>
                <a:latin typeface="Times New Roman" pitchFamily="18" charset="0"/>
                <a:ea typeface="ＭＳ Ｐゴシック" pitchFamily="34" charset="-128"/>
              </a:defRPr>
            </a:lvl5pPr>
            <a:lvl6pPr marL="25146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6pPr>
            <a:lvl7pPr marL="29718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7pPr>
            <a:lvl8pPr marL="34290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8pPr>
            <a:lvl9pPr marL="3886200" indent="-228600" eaLnBrk="0" fontAlgn="base" hangingPunct="0">
              <a:spcBef>
                <a:spcPct val="0"/>
              </a:spcBef>
              <a:spcAft>
                <a:spcPct val="0"/>
              </a:spcAft>
              <a:defRPr sz="3200">
                <a:solidFill>
                  <a:schemeClr val="tx1"/>
                </a:solidFill>
                <a:latin typeface="Times New Roman" pitchFamily="18" charset="0"/>
                <a:ea typeface="ＭＳ Ｐゴシック" pitchFamily="34" charset="-128"/>
              </a:defRPr>
            </a:lvl9pPr>
          </a:lstStyle>
          <a:p>
            <a:pPr>
              <a:defRPr/>
            </a:pPr>
            <a:r>
              <a:rPr lang="en-US" sz="1200" smtClean="0"/>
              <a:t>Slide </a:t>
            </a:r>
            <a:fld id="{598D81A8-676D-4B71-81B0-5919593A92F0}" type="slidenum">
              <a:rPr lang="en-US" sz="1200" smtClean="0"/>
              <a:pPr>
                <a:defRPr/>
              </a:pPr>
              <a:t>8</a:t>
            </a:fld>
            <a:endParaRPr lang="en-US" sz="1200" smtClean="0"/>
          </a:p>
        </p:txBody>
      </p:sp>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6432" y="673961"/>
            <a:ext cx="8123341" cy="5730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a:extLst>
              <a:ext uri="{FF2B5EF4-FFF2-40B4-BE49-F238E27FC236}">
                <a16:creationId xmlns="" xmlns:a16="http://schemas.microsoft.com/office/drawing/2014/main" id="{01DEB9E1-CA6A-A741-8B3E-1C7550BE7A13}"/>
              </a:ext>
            </a:extLst>
          </p:cNvPr>
          <p:cNvSpPr>
            <a:spLocks noGrp="1"/>
          </p:cNvSpPr>
          <p:nvPr>
            <p:ph type="dt" sz="half" idx="10"/>
          </p:nvPr>
        </p:nvSpPr>
        <p:spPr>
          <a:xfrm>
            <a:off x="685800" y="378281"/>
            <a:ext cx="1600200" cy="215444"/>
          </a:xfrm>
        </p:spPr>
        <p:txBody>
          <a:bodyPr/>
          <a:lstStyle/>
          <a:p>
            <a:r>
              <a:rPr lang="en-US" altLang="en-US" smtClean="0"/>
              <a:t>July 2019</a:t>
            </a:r>
            <a:endParaRPr lang="en-US" altLang="en-US" dirty="0"/>
          </a:p>
        </p:txBody>
      </p:sp>
      <p:sp>
        <p:nvSpPr>
          <p:cNvPr id="6" name="Slide Number Placeholder 5">
            <a:extLst>
              <a:ext uri="{FF2B5EF4-FFF2-40B4-BE49-F238E27FC236}">
                <a16:creationId xmlns="" xmlns:a16="http://schemas.microsoft.com/office/drawing/2014/main" id="{BE91960A-E25F-3241-9B80-70C7BBDB6E71}"/>
              </a:ext>
            </a:extLst>
          </p:cNvPr>
          <p:cNvSpPr>
            <a:spLocks noGrp="1"/>
          </p:cNvSpPr>
          <p:nvPr>
            <p:ph type="sldNum" sz="quarter" idx="12"/>
          </p:nvPr>
        </p:nvSpPr>
        <p:spPr/>
        <p:txBody>
          <a:bodyPr/>
          <a:lstStyle/>
          <a:p>
            <a:r>
              <a:rPr lang="en-US" altLang="en-US"/>
              <a:t>Slide </a:t>
            </a:r>
            <a:fld id="{FC48E8D0-BE64-DE41-B35D-CE8EF9001215}" type="slidenum">
              <a:rPr lang="en-US" altLang="en-US"/>
              <a:pPr/>
              <a:t>9</a:t>
            </a:fld>
            <a:endParaRPr lang="en-US" altLang="en-US"/>
          </a:p>
        </p:txBody>
      </p:sp>
      <p:sp>
        <p:nvSpPr>
          <p:cNvPr id="26626" name="Rectangle 2">
            <a:extLst>
              <a:ext uri="{FF2B5EF4-FFF2-40B4-BE49-F238E27FC236}">
                <a16:creationId xmlns="" xmlns:a16="http://schemas.microsoft.com/office/drawing/2014/main" id="{4B11AAFF-A77C-6241-9CB4-D7DF53561B42}"/>
              </a:ext>
            </a:extLst>
          </p:cNvPr>
          <p:cNvSpPr>
            <a:spLocks noGrp="1" noChangeArrowheads="1"/>
          </p:cNvSpPr>
          <p:nvPr>
            <p:ph type="ctrTitle"/>
          </p:nvPr>
        </p:nvSpPr>
        <p:spPr>
          <a:xfrm>
            <a:off x="685800" y="2286000"/>
            <a:ext cx="7772400" cy="1143000"/>
          </a:xfrm>
        </p:spPr>
        <p:txBody>
          <a:bodyPr anchor="ctr"/>
          <a:lstStyle/>
          <a:p>
            <a:r>
              <a:rPr lang="en-US" sz="3600" dirty="0"/>
              <a:t>802.15.4MD</a:t>
            </a:r>
            <a:br>
              <a:rPr lang="en-US" sz="3600" dirty="0"/>
            </a:br>
            <a:r>
              <a:rPr lang="en-US" altLang="en-US" sz="3600" dirty="0"/>
              <a:t>July IEEE 802.15.4md Opening and Closing  V1.0</a:t>
            </a:r>
            <a:br>
              <a:rPr lang="en-US" altLang="en-US" sz="3600" dirty="0"/>
            </a:br>
            <a:endParaRPr lang="en-US" altLang="en-US" sz="3600" dirty="0"/>
          </a:p>
        </p:txBody>
      </p:sp>
      <p:sp>
        <p:nvSpPr>
          <p:cNvPr id="26627" name="Rectangle 3">
            <a:extLst>
              <a:ext uri="{FF2B5EF4-FFF2-40B4-BE49-F238E27FC236}">
                <a16:creationId xmlns="" xmlns:a16="http://schemas.microsoft.com/office/drawing/2014/main" id="{4B6FB049-381E-9741-8824-552CCAF592E0}"/>
              </a:ext>
            </a:extLst>
          </p:cNvPr>
          <p:cNvSpPr>
            <a:spLocks noGrp="1" noChangeArrowheads="1"/>
          </p:cNvSpPr>
          <p:nvPr>
            <p:ph type="subTitle" idx="1"/>
          </p:nvPr>
        </p:nvSpPr>
        <p:spPr>
          <a:xfrm>
            <a:off x="1371600" y="3886200"/>
            <a:ext cx="6400800" cy="1752600"/>
          </a:xfrm>
        </p:spPr>
        <p:txBody>
          <a:bodyPr/>
          <a:lstStyle/>
          <a:p>
            <a:r>
              <a:rPr lang="en-US" sz="3200" dirty="0"/>
              <a:t>Gary Stuebing</a:t>
            </a:r>
          </a:p>
          <a:p>
            <a:r>
              <a:rPr lang="en-US" sz="3200" dirty="0"/>
              <a:t>Cisco</a:t>
            </a:r>
          </a:p>
          <a:p>
            <a:endParaRPr lang="en-US" altLang="en-US" sz="3200" dirty="0"/>
          </a:p>
        </p:txBody>
      </p:sp>
      <p:sp>
        <p:nvSpPr>
          <p:cNvPr id="2" name="Footer Placeholder 1"/>
          <p:cNvSpPr>
            <a:spLocks noGrp="1"/>
          </p:cNvSpPr>
          <p:nvPr>
            <p:ph type="ftr" sz="quarter" idx="11"/>
          </p:nvPr>
        </p:nvSpPr>
        <p:spPr/>
        <p:txBody>
          <a:bodyPr/>
          <a:lstStyle/>
          <a:p>
            <a:pPr>
              <a:defRPr/>
            </a:pPr>
            <a:r>
              <a:rPr lang="en-US" smtClean="0"/>
              <a:t>Robert F. Heile, Decawave</a:t>
            </a:r>
            <a:endParaRPr lang="en-US"/>
          </a:p>
        </p:txBody>
      </p:sp>
    </p:spTree>
    <p:extLst>
      <p:ext uri="{BB962C8B-B14F-4D97-AF65-F5344CB8AC3E}">
        <p14:creationId xmlns:p14="http://schemas.microsoft.com/office/powerpoint/2010/main" val="4201664913"/>
      </p:ext>
    </p:extLst>
  </p:cSld>
  <p:clrMapOvr>
    <a:masterClrMapping/>
  </p:clrMapOvr>
</p:sld>
</file>

<file path=ppt/theme/theme1.xml><?xml version="1.0" encoding="utf-8"?>
<a:theme xmlns:a="http://schemas.openxmlformats.org/drawingml/2006/main" name="IEEE-802_15">
  <a:themeElements>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802-22-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2075" tIns="46038" rIns="92075" bIns="46038"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3200" b="1" i="0" u="none" strike="noStrike" cap="none" normalizeH="0" baseline="0" smtClean="0">
            <a:ln>
              <a:noFill/>
            </a:ln>
            <a:solidFill>
              <a:schemeClr val="tx2"/>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2075" tIns="46038" rIns="92075" bIns="46038"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3200" b="1" i="0" u="none" strike="noStrike" cap="none" normalizeH="0" baseline="0" smtClean="0">
            <a:ln>
              <a:noFill/>
            </a:ln>
            <a:solidFill>
              <a:schemeClr val="tx2"/>
            </a:solidFill>
            <a:effectLst/>
            <a:latin typeface="Times New Roman" pitchFamily="18" charset="0"/>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99"/>
    </a:hlink>
    <a:folHlink>
      <a:srgbClr val="B2B2B2"/>
    </a:folHlink>
  </a:clrScheme>
</a:themeOverride>
</file>

<file path=docProps/app.xml><?xml version="1.0" encoding="utf-8"?>
<Properties xmlns="http://schemas.openxmlformats.org/officeDocument/2006/extended-properties" xmlns:vt="http://schemas.openxmlformats.org/officeDocument/2006/docPropsVTypes">
  <Template>D:\MYDOCU~1\IEEEP8~1.15\TEMPLATE\IEEE-8~1.POT</Template>
  <TotalTime>39359</TotalTime>
  <Words>4093</Words>
  <Application>Microsoft Office PowerPoint</Application>
  <PresentationFormat>On-screen Show (4:3)</PresentationFormat>
  <Paragraphs>1049</Paragraphs>
  <Slides>78</Slides>
  <Notes>26</Notes>
  <HiddenSlides>0</HiddenSlides>
  <MMClips>0</MMClips>
  <ScaleCrop>false</ScaleCrop>
  <HeadingPairs>
    <vt:vector size="6" baseType="variant">
      <vt:variant>
        <vt:lpstr>Theme</vt:lpstr>
      </vt:variant>
      <vt:variant>
        <vt:i4>4</vt:i4>
      </vt:variant>
      <vt:variant>
        <vt:lpstr>Embedded OLE Servers</vt:lpstr>
      </vt:variant>
      <vt:variant>
        <vt:i4>1</vt:i4>
      </vt:variant>
      <vt:variant>
        <vt:lpstr>Slide Titles</vt:lpstr>
      </vt:variant>
      <vt:variant>
        <vt:i4>78</vt:i4>
      </vt:variant>
    </vt:vector>
  </HeadingPairs>
  <TitlesOfParts>
    <vt:vector size="83" baseType="lpstr">
      <vt:lpstr>IEEE-802_15</vt:lpstr>
      <vt:lpstr>802-11-Submission</vt:lpstr>
      <vt:lpstr>IEEE-P802_15</vt:lpstr>
      <vt:lpstr>802-22-Submission</vt:lpstr>
      <vt:lpstr>Document</vt:lpstr>
      <vt:lpstr>20th Anniversary Year 121st Session of meetings of the IEEE 802.15 Working Group for Wireless Specialty Networks</vt:lpstr>
      <vt:lpstr>PowerPoint Presentation</vt:lpstr>
      <vt:lpstr>Vienna Session Objectives July 14-19, 2019</vt:lpstr>
      <vt:lpstr>Vienna Session Objectives July 14-19, 2019</vt:lpstr>
      <vt:lpstr>Vienna Session Objectives July 14-19, 2019</vt:lpstr>
      <vt:lpstr>Vienna Session Objectives July 14-19, 2019</vt:lpstr>
      <vt:lpstr>Vienna Session Objectives July 14-19, 2019</vt:lpstr>
      <vt:lpstr>PowerPoint Presentation</vt:lpstr>
      <vt:lpstr>802.15.4MD July IEEE 802.15.4md Opening and Closing  V1.0 </vt:lpstr>
      <vt:lpstr>15.4md Sessions this Week</vt:lpstr>
      <vt:lpstr>Agenda </vt:lpstr>
      <vt:lpstr>Agenda </vt:lpstr>
      <vt:lpstr>IEEE 802.15.4md Closing Report </vt:lpstr>
      <vt:lpstr>IEEE 802.15.4md Closing Report </vt:lpstr>
      <vt:lpstr>IEEE 802.15.4md Closing Report </vt:lpstr>
      <vt:lpstr>Closing Report  - Revised Timeline</vt:lpstr>
      <vt:lpstr>Closing Report  - Revised Timeline</vt:lpstr>
      <vt:lpstr>PowerPoint Presentation</vt:lpstr>
      <vt:lpstr>PowerPoint Presentation</vt:lpstr>
      <vt:lpstr>PowerPoint Presentation</vt:lpstr>
      <vt:lpstr>TG 802.15.4w LPWA July 2019 Closing Report</vt:lpstr>
      <vt:lpstr>Main Agenda Items for the Week</vt:lpstr>
      <vt:lpstr>TG 15.4w Schedule for the Week</vt:lpstr>
      <vt:lpstr>Meeting Achievements</vt:lpstr>
      <vt:lpstr>TG4w Draft Schedule</vt:lpstr>
      <vt:lpstr>CRG Telephone Conferences</vt:lpstr>
      <vt:lpstr>WG SA Conditional Motion</vt:lpstr>
      <vt:lpstr>Meeting Minutes</vt:lpstr>
      <vt:lpstr>TG4w Goals for Hanoi</vt:lpstr>
      <vt:lpstr>Thank You! Any Questions?</vt:lpstr>
      <vt:lpstr>IEEE 802.15.4y SECN Closing report</vt:lpstr>
      <vt:lpstr>PowerPoint Presentation</vt:lpstr>
      <vt:lpstr>PowerPoint Presentation</vt:lpstr>
      <vt:lpstr>PowerPoint Presentation</vt:lpstr>
      <vt:lpstr>PowerPoint Presentation</vt:lpstr>
      <vt:lpstr>IEEE 802.15.4z EiR Closing report</vt:lpstr>
      <vt:lpstr>Accomplishments</vt:lpstr>
      <vt:lpstr>Motion</vt:lpstr>
      <vt:lpstr>Timeline</vt:lpstr>
      <vt:lpstr>Agenda for September Interim</vt:lpstr>
      <vt:lpstr>IEEE 802.15 TG13  Multi-Gbit/s Optical Wireless Communication  July 2019 Closing Slides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TG22 Spectrum Sharing Closing Report</vt:lpstr>
      <vt:lpstr>TG22 Spectrum Sharing Closing Report</vt:lpstr>
      <vt:lpstr>TG22 Spectrum Sharing Closing Report IEEE P802.22.3 Spectrum Characterization and Occupancy to Sponsor Ballot</vt:lpstr>
      <vt:lpstr>TG22 Spectrum Sharing Closing Report IEEE P802.22.3 Spectrum Characterization and Occupancy to Sponsor Ballot</vt:lpstr>
      <vt:lpstr>TG22 Spectrum Sharing Closing Report CRG for IEEE P802.22.3 Sponsor Ballot</vt:lpstr>
      <vt:lpstr>TG22 Spectrum Sharing Closing Report Goals for next Meeting</vt:lpstr>
      <vt:lpstr>TAG THz July 2019  Closing Report</vt:lpstr>
      <vt:lpstr>Meetings/Contributions (1/2)</vt:lpstr>
      <vt:lpstr>Meetings/Contributions (2/2)</vt:lpstr>
      <vt:lpstr>Tasks accomplished</vt:lpstr>
      <vt:lpstr>TAG THz Motion on Text on Input to ITU-R WP1A </vt:lpstr>
      <vt:lpstr>WG Motion on Text for Response to ITU-R WP1A</vt:lpstr>
      <vt:lpstr>Next meetings</vt:lpstr>
      <vt:lpstr>PowerPoint Presentation</vt:lpstr>
      <vt:lpstr>PowerPoint Presentation</vt:lpstr>
      <vt:lpstr>PowerPoint Presentation</vt:lpstr>
      <vt:lpstr>PowerPoint Presentation</vt:lpstr>
      <vt:lpstr>PowerPoint Presentation</vt:lpstr>
      <vt:lpstr>PowerPoint Presentation</vt:lpstr>
      <vt:lpstr>IEEE 802.15 IG DEP   Closing Report  Vienna, Austria July 19th, 2019 Chair by Ryuji Kohno(YNU/CWC-Nippon) Reported by Huan-Bang Li (NICT)</vt:lpstr>
      <vt:lpstr>Meeting Objectives</vt:lpstr>
      <vt:lpstr>IG DEP schedule for the week</vt:lpstr>
      <vt:lpstr>Meeting Accomplishments</vt:lpstr>
      <vt:lpstr>Contributions</vt:lpstr>
      <vt:lpstr>PowerPoint Presentation</vt:lpstr>
      <vt:lpstr>IEEE P802.15 SC-Maintenance Closing Report </vt:lpstr>
      <vt:lpstr>IEEE P802.15 SC-Maintenance Closing Report</vt:lpstr>
      <vt:lpstr>IEEE P802.15 SC-Maintenance Closing Report</vt:lpstr>
      <vt:lpstr>Upcoming Sessions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WG-Report-to-the-802-Plenary-Mar05</dc:title>
  <dc:subject>IEEE 802.15 &lt;subject&gt;</dc:subject>
  <dc:creator>Robert F. Heile</dc:creator>
  <cp:lastModifiedBy>bheile</cp:lastModifiedBy>
  <cp:revision>750</cp:revision>
  <cp:lastPrinted>2000-07-07T01:25:49Z</cp:lastPrinted>
  <dcterms:created xsi:type="dcterms:W3CDTF">1999-06-22T06:24:01Z</dcterms:created>
  <dcterms:modified xsi:type="dcterms:W3CDTF">2019-08-05T18:56:36Z</dcterms:modified>
</cp:coreProperties>
</file>