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88803C74-6A2F-432D-A168-599E02EE2825}"/>
    <pc:docChg chg="modSld">
      <pc:chgData name="Tim Harrington" userId="c9ef61428b357156" providerId="LiveId" clId="{88803C74-6A2F-432D-A168-599E02EE2825}" dt="2019-07-18T17:10:57.278" v="1" actId="20577"/>
      <pc:docMkLst>
        <pc:docMk/>
      </pc:docMkLst>
      <pc:sldChg chg="modSp">
        <pc:chgData name="Tim Harrington" userId="c9ef61428b357156" providerId="LiveId" clId="{88803C74-6A2F-432D-A168-599E02EE2825}" dt="2019-07-18T17:10:57.278" v="1" actId="20577"/>
        <pc:sldMkLst>
          <pc:docMk/>
          <pc:sldMk cId="4052264342" sldId="340"/>
        </pc:sldMkLst>
        <pc:spChg chg="mod">
          <ac:chgData name="Tim Harrington" userId="c9ef61428b357156" providerId="LiveId" clId="{88803C74-6A2F-432D-A168-599E02EE2825}" dt="2019-07-18T17:10:57.278" v="1" actId="20577"/>
          <ac:spMkLst>
            <pc:docMk/>
            <pc:sldMk cId="4052264342" sldId="340"/>
            <ac:spMk id="3" creationId="{DC6B2EBD-D716-4052-86CF-AF196D4228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15-19-0360-00-004z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July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July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Timhr950@Pro-IDconsulting.com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Plenary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July 18,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0" indent="0" algn="ctr"/>
            <a:r>
              <a:rPr lang="en-US" dirty="0"/>
              <a:t>Significant progress in Comment Resolution to WG Letter Ballot 156</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graphicFrame>
        <p:nvGraphicFramePr>
          <p:cNvPr id="4" name="Table 3">
            <a:extLst>
              <a:ext uri="{FF2B5EF4-FFF2-40B4-BE49-F238E27FC236}">
                <a16:creationId xmlns:a16="http://schemas.microsoft.com/office/drawing/2014/main" id="{5B8A5BD3-2E7F-468B-81C1-1156EDF1A475}"/>
              </a:ext>
            </a:extLst>
          </p:cNvPr>
          <p:cNvGraphicFramePr>
            <a:graphicFrameLocks noGrp="1"/>
          </p:cNvGraphicFramePr>
          <p:nvPr>
            <p:extLst>
              <p:ext uri="{D42A27DB-BD31-4B8C-83A1-F6EECF244321}">
                <p14:modId xmlns:p14="http://schemas.microsoft.com/office/powerpoint/2010/main" val="298150452"/>
              </p:ext>
            </p:extLst>
          </p:nvPr>
        </p:nvGraphicFramePr>
        <p:xfrm>
          <a:off x="769938" y="2564904"/>
          <a:ext cx="7604126" cy="3816425"/>
        </p:xfrm>
        <a:graphic>
          <a:graphicData uri="http://schemas.openxmlformats.org/drawingml/2006/table">
            <a:tbl>
              <a:tblPr/>
              <a:tblGrid>
                <a:gridCol w="1368033">
                  <a:extLst>
                    <a:ext uri="{9D8B030D-6E8A-4147-A177-3AD203B41FA5}">
                      <a16:colId xmlns:a16="http://schemas.microsoft.com/office/drawing/2014/main" val="102529062"/>
                    </a:ext>
                  </a:extLst>
                </a:gridCol>
                <a:gridCol w="1243665">
                  <a:extLst>
                    <a:ext uri="{9D8B030D-6E8A-4147-A177-3AD203B41FA5}">
                      <a16:colId xmlns:a16="http://schemas.microsoft.com/office/drawing/2014/main" val="2556951660"/>
                    </a:ext>
                  </a:extLst>
                </a:gridCol>
                <a:gridCol w="1474633">
                  <a:extLst>
                    <a:ext uri="{9D8B030D-6E8A-4147-A177-3AD203B41FA5}">
                      <a16:colId xmlns:a16="http://schemas.microsoft.com/office/drawing/2014/main" val="4134483571"/>
                    </a:ext>
                  </a:extLst>
                </a:gridCol>
                <a:gridCol w="1137065">
                  <a:extLst>
                    <a:ext uri="{9D8B030D-6E8A-4147-A177-3AD203B41FA5}">
                      <a16:colId xmlns:a16="http://schemas.microsoft.com/office/drawing/2014/main" val="265368791"/>
                    </a:ext>
                  </a:extLst>
                </a:gridCol>
                <a:gridCol w="1137065">
                  <a:extLst>
                    <a:ext uri="{9D8B030D-6E8A-4147-A177-3AD203B41FA5}">
                      <a16:colId xmlns:a16="http://schemas.microsoft.com/office/drawing/2014/main" val="4162983796"/>
                    </a:ext>
                  </a:extLst>
                </a:gridCol>
                <a:gridCol w="1243665">
                  <a:extLst>
                    <a:ext uri="{9D8B030D-6E8A-4147-A177-3AD203B41FA5}">
                      <a16:colId xmlns:a16="http://schemas.microsoft.com/office/drawing/2014/main" val="1090723988"/>
                    </a:ext>
                  </a:extLst>
                </a:gridCol>
              </a:tblGrid>
              <a:tr h="466022">
                <a:tc gridSpan="6">
                  <a:txBody>
                    <a:bodyPr/>
                    <a:lstStyle/>
                    <a:p>
                      <a:pPr algn="ctr" fontAlgn="ctr"/>
                      <a:r>
                        <a:rPr lang="en-US" sz="1600" b="1" i="0" u="none" strike="noStrike" baseline="0" dirty="0">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0415206"/>
                  </a:ext>
                </a:extLst>
              </a:tr>
              <a:tr h="267963">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364678"/>
                  </a:ext>
                </a:extLst>
              </a:tr>
              <a:tr h="789245">
                <a:tc>
                  <a:txBody>
                    <a:bodyPr/>
                    <a:lstStyle/>
                    <a:p>
                      <a:pPr algn="ctr" fontAlgn="ctr"/>
                      <a:r>
                        <a:rPr lang="en-US" sz="1600" b="1" i="0" u="none" strike="noStrike" baseline="0" dirty="0">
                          <a:effectLst/>
                          <a:latin typeface="Arial" panose="020B0604020202020204" pitchFamily="34" charset="0"/>
                        </a:rPr>
                        <a:t>Total LB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With Blank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With non-blank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Rejected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Accepted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Revised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2119571116"/>
                  </a:ext>
                </a:extLst>
              </a:tr>
              <a:tr h="669908">
                <a:tc>
                  <a:txBody>
                    <a:bodyPr/>
                    <a:lstStyle/>
                    <a:p>
                      <a:pPr algn="ctr" fontAlgn="ctr"/>
                      <a:r>
                        <a:rPr lang="en-US" sz="1600" b="1" i="0" u="none" strike="noStrike" baseline="0" dirty="0">
                          <a:effectLst/>
                          <a:latin typeface="Arial" panose="020B0604020202020204" pitchFamily="34" charset="0"/>
                        </a:rPr>
                        <a:t>2890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186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2704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baseline="0">
                          <a:effectLst/>
                          <a:latin typeface="Arial" panose="020B0604020202020204" pitchFamily="34" charset="0"/>
                        </a:rPr>
                        <a:t>212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a:effectLst/>
                          <a:latin typeface="Arial" panose="020B0604020202020204" pitchFamily="34" charset="0"/>
                        </a:rPr>
                        <a:t>869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a:effectLst/>
                          <a:latin typeface="Arial" panose="020B0604020202020204" pitchFamily="34" charset="0"/>
                        </a:rPr>
                        <a:t>1623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3687013267"/>
                  </a:ext>
                </a:extLst>
              </a:tr>
              <a:tr h="263082">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98755"/>
                  </a:ext>
                </a:extLst>
              </a:tr>
              <a:tr h="422334">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600" b="1" i="0" u="none" strike="noStrike" baseline="0" dirty="0">
                          <a:effectLst/>
                          <a:latin typeface="Arial" panose="020B0604020202020204" pitchFamily="34" charset="0"/>
                        </a:rPr>
                        <a:t>Okay</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1600" b="1" i="0" u="none" strike="noStrike" baseline="0">
                          <a:effectLst/>
                          <a:latin typeface="Arial" panose="020B0604020202020204" pitchFamily="34" charset="0"/>
                        </a:rPr>
                        <a:t>2704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7419828"/>
                  </a:ext>
                </a:extLst>
              </a:tr>
              <a:tr h="267963">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30509036"/>
                  </a:ext>
                </a:extLst>
              </a:tr>
              <a:tr h="669908">
                <a:tc>
                  <a:txBody>
                    <a:bodyPr/>
                    <a:lstStyle/>
                    <a:p>
                      <a:pPr algn="ctr" fontAlgn="ctr"/>
                      <a:endParaRPr lang="en-US" sz="1600" b="1" i="0" u="none" strike="noStrike" baseline="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1" i="0" u="none" strike="noStrike" baseline="0" dirty="0">
                          <a:effectLst/>
                          <a:latin typeface="Arial" panose="020B0604020202020204" pitchFamily="34" charset="0"/>
                        </a:rPr>
                        <a:t>93.56%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1627381026"/>
                  </a:ext>
                </a:extLst>
              </a:tr>
            </a:tbl>
          </a:graphicData>
        </a:graphic>
      </p:graphicFrame>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P802.15.4z_D2 with the following membership: </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Seongah Jeong (Samsung), Aditya Padaki(Samsung), Billy Verso (Decawave), Frank Leong (NXP), Tim Harrington (Chair) (Pro-ID), Ben Rolfe (Blind Creek), David Barras (3dB), Boris Danev (3dB), Brima Ibrahim(NXP), Peter Sauer (Microchip), </a:t>
            </a:r>
            <a:r>
              <a:rPr lang="en-US" sz="1800" i="1" dirty="0" err="1">
                <a:solidFill>
                  <a:srgbClr val="000000"/>
                </a:solidFill>
                <a:latin typeface="+mj-lt"/>
                <a:ea typeface="Calibri" panose="020F0502020204030204" pitchFamily="34" charset="0"/>
              </a:rPr>
              <a:t>Jaroslaw</a:t>
            </a:r>
            <a:r>
              <a:rPr lang="en-US" sz="1800" i="1" dirty="0">
                <a:solidFill>
                  <a:srgbClr val="000000"/>
                </a:solidFill>
                <a:latin typeface="+mj-lt"/>
                <a:ea typeface="Calibri" panose="020F0502020204030204" pitchFamily="34" charset="0"/>
              </a:rPr>
              <a:t> </a:t>
            </a:r>
            <a:r>
              <a:rPr lang="en-US" sz="1800" i="1" dirty="0" err="1">
                <a:solidFill>
                  <a:srgbClr val="000000"/>
                </a:solidFill>
                <a:latin typeface="+mj-lt"/>
                <a:ea typeface="Calibri" panose="020F0502020204030204" pitchFamily="34" charset="0"/>
              </a:rPr>
              <a:t>Niewczas</a:t>
            </a:r>
            <a:r>
              <a:rPr lang="en-US" sz="1800" i="1" dirty="0">
                <a:solidFill>
                  <a:srgbClr val="000000"/>
                </a:solidFill>
                <a:latin typeface="+mj-lt"/>
                <a:ea typeface="Calibri" panose="020F0502020204030204" pitchFamily="34" charset="0"/>
              </a:rPr>
              <a:t> (Decawave), Zheda Li (Samsung), Clint Chaplin (Samsung), Jochen Hammerschmidt (Apple)</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534575"/>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a:t>
            </a:r>
            <a:r>
              <a:rPr lang="en-US"/>
              <a:t>September Interim</a:t>
            </a:r>
            <a:endParaRPr lang="en-US" dirty="0"/>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 If Ready</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5418</TotalTime>
  <Words>404</Words>
  <Application>Microsoft Office PowerPoint</Application>
  <PresentationFormat>On-screen Show (4:3)</PresentationFormat>
  <Paragraphs>65</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September Interim</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2019-07-18T17:11:06Z</dcterms:modified>
</cp:coreProperties>
</file>