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24" r:id="rId3"/>
    <p:sldId id="386" r:id="rId4"/>
    <p:sldId id="754" r:id="rId5"/>
    <p:sldId id="817" r:id="rId6"/>
    <p:sldId id="829" r:id="rId7"/>
    <p:sldId id="830" r:id="rId8"/>
    <p:sldId id="832" r:id="rId9"/>
    <p:sldId id="833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0" autoAdjust="0"/>
    <p:restoredTop sz="95409" autoAdjust="0"/>
  </p:normalViewPr>
  <p:slideViewPr>
    <p:cSldViewPr>
      <p:cViewPr varScale="1">
        <p:scale>
          <a:sx n="62" d="100"/>
          <a:sy n="62" d="100"/>
        </p:scale>
        <p:origin x="1022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DFEC75B-208D-4717-A1AF-804B53ECFC72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E91D925-7433-475C-A61E-55A7B7F5E438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81CA195A-8EAA-43F4-A374-22257D3123E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675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75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2250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5384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9556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2251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2199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342705" y="304026"/>
            <a:ext cx="30392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-0359-00-0013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July 2019 </a:t>
            </a:r>
            <a:r>
              <a:rPr lang="en-US" altLang="en-US" sz="3000" dirty="0" smtClean="0"/>
              <a:t>Closing Slides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2019-07-18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3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Closing plenary slides </a:t>
            </a:r>
            <a:r>
              <a:rPr lang="en-US" altLang="en-US" dirty="0" smtClean="0"/>
              <a:t>for </a:t>
            </a:r>
            <a:r>
              <a:rPr lang="en-US" altLang="en-US" dirty="0"/>
              <a:t>the </a:t>
            </a:r>
            <a:r>
              <a:rPr lang="en-US" altLang="en-US" dirty="0" smtClean="0"/>
              <a:t>July 2019 </a:t>
            </a:r>
            <a:r>
              <a:rPr lang="en-US" altLang="en-US" dirty="0"/>
              <a:t>session in </a:t>
            </a:r>
            <a:r>
              <a:rPr lang="en-US" altLang="en-US" dirty="0" smtClean="0"/>
              <a:t>Vienna.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6EC035D-6983-44A7-9182-D0B7115AE266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7651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schedule </a:t>
            </a:r>
            <a:r>
              <a:rPr lang="en-US" altLang="en-US" sz="3200" dirty="0" smtClean="0">
                <a:solidFill>
                  <a:schemeClr val="tx2"/>
                </a:solidFill>
              </a:rPr>
              <a:t>for Vienna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graphicFrame>
        <p:nvGraphicFramePr>
          <p:cNvPr id="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409733"/>
              </p:ext>
            </p:extLst>
          </p:nvPr>
        </p:nvGraphicFramePr>
        <p:xfrm>
          <a:off x="990600" y="1600200"/>
          <a:ext cx="7162800" cy="45065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108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MON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TUE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WED</a:t>
                      </a:r>
                    </a:p>
                  </a:txBody>
                  <a:tcPr marT="45744" marB="4574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THU</a:t>
                      </a:r>
                    </a:p>
                  </a:txBody>
                  <a:tcPr marT="45744" marB="4574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TGbb#1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tx1"/>
                          </a:solidFill>
                        </a:rPr>
                        <a:t>TGbb#4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>
                          <a:solidFill>
                            <a:schemeClr val="tx1"/>
                          </a:solidFill>
                        </a:rPr>
                        <a:t>TG13#5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WG opening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TG13#2</a:t>
                      </a:r>
                      <a:endParaRPr lang="en-US" sz="1600" b="1" i="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dirty="0" smtClean="0"/>
                        <a:t>WG midweek</a:t>
                      </a:r>
                      <a:endParaRPr lang="en-US" sz="1600" i="1" dirty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i="0" dirty="0" smtClean="0">
                          <a:solidFill>
                            <a:schemeClr val="tx1"/>
                          </a:solidFill>
                        </a:rPr>
                        <a:t>TG13#6</a:t>
                      </a:r>
                      <a:endParaRPr lang="en-US" sz="1600" b="1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PM1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TG13#1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TG13#3</a:t>
                      </a:r>
                      <a:endParaRPr lang="en-US" sz="1600" b="1" i="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 smtClean="0"/>
                        <a:t>TG13#4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i="1" dirty="0" smtClean="0">
                          <a:solidFill>
                            <a:schemeClr val="tx1"/>
                          </a:solidFill>
                        </a:rPr>
                        <a:t>TGbb#5</a:t>
                      </a:r>
                      <a:endParaRPr lang="de-DE" sz="160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PM2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TGbb#2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dirty="0" smtClean="0">
                          <a:latin typeface="+mn-lt"/>
                        </a:rPr>
                        <a:t>TGbb#3</a:t>
                      </a:r>
                      <a:endParaRPr lang="en-US" sz="1600" b="1" dirty="0" smtClean="0"/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endParaRPr lang="de-DE" sz="1600" i="1" strike="sngStrike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0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PM3</a:t>
                      </a: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5738" algn="l"/>
                        </a:tabLst>
                        <a:defRPr/>
                      </a:pPr>
                      <a:endParaRPr lang="de-DE" sz="1600" i="1" dirty="0" smtClean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T="45744" marB="4574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0" i="1" dirty="0" smtClean="0"/>
                        <a:t>WG </a:t>
                      </a:r>
                      <a:r>
                        <a:rPr lang="de-DE" sz="1600" b="0" i="1" dirty="0" err="1" smtClean="0"/>
                        <a:t>closing</a:t>
                      </a:r>
                      <a:endParaRPr lang="de-DE" sz="1600" b="0" i="1" dirty="0" smtClean="0"/>
                    </a:p>
                  </a:txBody>
                  <a:tcPr marT="45744" marB="45744" anchor="ctr"/>
                </a:tc>
                <a:extLst>
                  <a:ext uri="{0D108BD9-81ED-4DB2-BD59-A6C34878D82A}">
                    <a16:rowId xmlns:a16="http://schemas.microsoft.com/office/drawing/2014/main" val="533189499"/>
                  </a:ext>
                </a:extLst>
              </a:tr>
            </a:tbl>
          </a:graphicData>
        </a:graphic>
      </p:graphicFrame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900" y="1843088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/>
              <a:t>6</a:t>
            </a:r>
            <a:r>
              <a:rPr lang="de-DE" dirty="0" smtClean="0"/>
              <a:t> </a:t>
            </a:r>
            <a:r>
              <a:rPr lang="de-DE" dirty="0" err="1" smtClean="0"/>
              <a:t>slots</a:t>
            </a:r>
            <a:r>
              <a:rPr lang="de-DE" dirty="0" smtClean="0"/>
              <a:t> in </a:t>
            </a:r>
            <a:r>
              <a:rPr lang="de-DE" dirty="0" smtClean="0"/>
              <a:t>Vienna</a:t>
            </a:r>
            <a:endParaRPr lang="de-DE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Finalize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endParaRPr lang="de-DE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Created</a:t>
            </a:r>
            <a:r>
              <a:rPr lang="de-DE" dirty="0" smtClean="0"/>
              <a:t> TBD </a:t>
            </a:r>
            <a:r>
              <a:rPr lang="de-DE" dirty="0" err="1" smtClean="0"/>
              <a:t>list</a:t>
            </a:r>
            <a:r>
              <a:rPr lang="de-DE" dirty="0" smtClean="0"/>
              <a:t> (</a:t>
            </a:r>
            <a:r>
              <a:rPr lang="de-DE" dirty="0" err="1" smtClean="0"/>
              <a:t>appended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meeting</a:t>
            </a:r>
            <a:r>
              <a:rPr lang="de-DE" dirty="0" smtClean="0"/>
              <a:t> </a:t>
            </a:r>
            <a:r>
              <a:rPr lang="de-DE" dirty="0" err="1" smtClean="0"/>
              <a:t>slides</a:t>
            </a:r>
            <a:r>
              <a:rPr lang="de-DE" dirty="0" smtClean="0"/>
              <a:t> in </a:t>
            </a:r>
            <a:r>
              <a:rPr lang="de-DE" dirty="0" err="1" smtClean="0"/>
              <a:t>doc</a:t>
            </a:r>
            <a:r>
              <a:rPr lang="de-DE" dirty="0" smtClean="0"/>
              <a:t>. 15-19/0274r5)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TBDs </a:t>
            </a:r>
            <a:r>
              <a:rPr lang="de-DE" dirty="0" err="1" smtClean="0"/>
              <a:t>mostly</a:t>
            </a:r>
            <a:r>
              <a:rPr lang="de-DE" dirty="0" smtClean="0"/>
              <a:t> </a:t>
            </a:r>
            <a:r>
              <a:rPr lang="de-DE" dirty="0"/>
              <a:t>in MAC, </a:t>
            </a:r>
            <a:r>
              <a:rPr lang="de-DE" dirty="0" err="1"/>
              <a:t>partly</a:t>
            </a:r>
            <a:r>
              <a:rPr lang="de-DE" dirty="0"/>
              <a:t> </a:t>
            </a:r>
            <a:r>
              <a:rPr lang="de-DE" dirty="0" err="1"/>
              <a:t>related</a:t>
            </a:r>
            <a:r>
              <a:rPr lang="de-DE" dirty="0"/>
              <a:t> also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smtClean="0"/>
              <a:t>PHYs</a:t>
            </a:r>
            <a:endParaRPr lang="de-DE" dirty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Worked</a:t>
            </a:r>
            <a:r>
              <a:rPr lang="de-DE" dirty="0" smtClean="0"/>
              <a:t> on TBDs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/>
              <a:t>Discuss</a:t>
            </a:r>
            <a:r>
              <a:rPr lang="de-DE" dirty="0"/>
              <a:t> CA </a:t>
            </a:r>
            <a:r>
              <a:rPr lang="de-DE" dirty="0" err="1"/>
              <a:t>document</a:t>
            </a:r>
            <a:endParaRPr lang="de-DE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Prepare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coming</a:t>
            </a:r>
            <a:r>
              <a:rPr lang="de-DE" dirty="0" smtClean="0"/>
              <a:t> out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meeting</a:t>
            </a:r>
            <a:r>
              <a:rPr lang="de-DE" dirty="0" smtClean="0"/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Send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smtClean="0"/>
              <a:t>informal </a:t>
            </a:r>
            <a:r>
              <a:rPr lang="de-DE" dirty="0" err="1" smtClean="0"/>
              <a:t>circulation</a:t>
            </a:r>
            <a:r>
              <a:rPr lang="de-DE" dirty="0" smtClean="0"/>
              <a:t> WG15 Technical Editor</a:t>
            </a:r>
            <a:endParaRPr lang="de-DE" dirty="0"/>
          </a:p>
          <a:p>
            <a:pPr marL="342900" indent="-342900" algn="just">
              <a:spcBef>
                <a:spcPts val="0"/>
              </a:spcBef>
              <a:spcAft>
                <a:spcPts val="300"/>
              </a:spcAft>
              <a:defRPr/>
            </a:pPr>
            <a:endParaRPr lang="en-GB" altLang="en-US" sz="1800" dirty="0" smtClean="0"/>
          </a:p>
          <a:p>
            <a:pPr algn="just"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endParaRPr lang="en-GB" altLang="en-US" sz="1800" dirty="0" smtClean="0"/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E92B1CF-42C3-4957-B9D9-3C50DCFDE0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9699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>
                <a:solidFill>
                  <a:schemeClr val="tx2"/>
                </a:solidFill>
              </a:rPr>
              <a:t>TG13 activities this week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4D25468-B7C5-44CB-8F34-DA9B54F6219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66563" name="Rectangle 3"/>
          <p:cNvSpPr txBox="1">
            <a:spLocks noChangeArrowheads="1"/>
          </p:cNvSpPr>
          <p:nvPr/>
        </p:nvSpPr>
        <p:spPr bwMode="auto">
          <a:xfrm>
            <a:off x="685800" y="929268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</a:t>
            </a:r>
            <a:r>
              <a:rPr lang="en-US" altLang="en-US" sz="3600" dirty="0" smtClean="0"/>
              <a:t>53</a:t>
            </a:r>
            <a:endParaRPr lang="en-US" altLang="en-US" dirty="0"/>
          </a:p>
        </p:txBody>
      </p:sp>
      <p:sp>
        <p:nvSpPr>
          <p:cNvPr id="6656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66565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Include the resolution of comments against TG13 draft </a:t>
            </a:r>
            <a:r>
              <a:rPr lang="en-GB" altLang="en-US" dirty="0" smtClean="0">
                <a:sym typeface="Wingdings" panose="05000000000000000000" pitchFamily="2" charset="2"/>
              </a:rPr>
              <a:t>5.0 </a:t>
            </a:r>
            <a:r>
              <a:rPr lang="en-GB" altLang="en-US" dirty="0" smtClean="0">
                <a:sym typeface="Wingdings" panose="05000000000000000000" pitchFamily="2" charset="2"/>
              </a:rPr>
              <a:t>as contained </a:t>
            </a:r>
            <a:r>
              <a:rPr lang="en-US" altLang="en-US" dirty="0" smtClean="0"/>
              <a:t>in </a:t>
            </a:r>
            <a:r>
              <a:rPr lang="en-US" altLang="en-US" dirty="0"/>
              <a:t>doc. </a:t>
            </a:r>
            <a:r>
              <a:rPr lang="en-US" altLang="en-US" dirty="0" smtClean="0"/>
              <a:t>15-19/0323r0 </a:t>
            </a:r>
            <a:r>
              <a:rPr lang="en-US" altLang="en-US" dirty="0" smtClean="0"/>
              <a:t>into the new TG13 draft </a:t>
            </a:r>
            <a:r>
              <a:rPr lang="en-US" altLang="en-US" dirty="0" smtClean="0"/>
              <a:t>D6.0</a:t>
            </a:r>
            <a:r>
              <a:rPr lang="en-US" altLang="en-US" dirty="0" smtClean="0"/>
              <a:t>. The Technical Editor is granted the right to correct the section numbering and make editorial changes.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Moved </a:t>
            </a:r>
            <a:r>
              <a:rPr lang="en-GB" altLang="en-US" dirty="0" smtClean="0">
                <a:sym typeface="Wingdings" panose="05000000000000000000" pitchFamily="2" charset="2"/>
              </a:rPr>
              <a:t>by  	Nikola</a:t>
            </a:r>
            <a:r>
              <a:rPr lang="en-GB" altLang="en-US" dirty="0" smtClean="0">
                <a:sym typeface="Wingdings" panose="05000000000000000000" pitchFamily="2" charset="2"/>
              </a:rPr>
              <a:t>	</a:t>
            </a: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Seconded by	</a:t>
            </a:r>
            <a:r>
              <a:rPr lang="en-GB" altLang="en-US" dirty="0" smtClean="0">
                <a:sym typeface="Wingdings" panose="05000000000000000000" pitchFamily="2" charset="2"/>
              </a:rPr>
              <a:t>Sang-Kyu</a:t>
            </a:r>
            <a:endParaRPr lang="en-GB" altLang="en-US" dirty="0" smtClean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Y / N / A = </a:t>
            </a:r>
            <a:r>
              <a:rPr lang="en-GB" altLang="en-US" dirty="0" smtClean="0">
                <a:sym typeface="Wingdings" panose="05000000000000000000" pitchFamily="2" charset="2"/>
              </a:rPr>
              <a:t>4 </a:t>
            </a:r>
            <a:r>
              <a:rPr lang="en-GB" altLang="en-US" dirty="0" smtClean="0">
                <a:sym typeface="Wingdings" panose="05000000000000000000" pitchFamily="2" charset="2"/>
              </a:rPr>
              <a:t>/ </a:t>
            </a:r>
            <a:r>
              <a:rPr lang="en-GB" altLang="en-US" dirty="0" smtClean="0">
                <a:sym typeface="Wingdings" panose="05000000000000000000" pitchFamily="2" charset="2"/>
              </a:rPr>
              <a:t>0 </a:t>
            </a:r>
            <a:r>
              <a:rPr lang="en-GB" altLang="en-US" dirty="0" smtClean="0">
                <a:sym typeface="Wingdings" panose="05000000000000000000" pitchFamily="2" charset="2"/>
              </a:rPr>
              <a:t>/ </a:t>
            </a:r>
            <a:r>
              <a:rPr lang="en-GB" altLang="en-US" dirty="0" smtClean="0">
                <a:sym typeface="Wingdings" panose="05000000000000000000" pitchFamily="2" charset="2"/>
              </a:rPr>
              <a:t>0 </a:t>
            </a:r>
            <a:r>
              <a:rPr lang="en-GB" altLang="en-US" dirty="0" smtClean="0">
                <a:sym typeface="Wingdings" panose="05000000000000000000" pitchFamily="2" charset="2"/>
              </a:rPr>
              <a:t>		</a:t>
            </a:r>
          </a:p>
          <a:p>
            <a:pPr algn="just">
              <a:buFontTx/>
              <a:buNone/>
            </a:pPr>
            <a:r>
              <a:rPr lang="en-GB" altLang="en-US" dirty="0" smtClean="0">
                <a:sym typeface="Wingdings" panose="05000000000000000000" pitchFamily="2" charset="2"/>
              </a:rPr>
              <a:t>Motion passed.</a:t>
            </a:r>
          </a:p>
          <a:p>
            <a:pPr algn="just">
              <a:buFontTx/>
              <a:buNone/>
            </a:pPr>
            <a:endParaRPr lang="en-GB" altLang="en-US" dirty="0">
              <a:sym typeface="Wingdings" panose="05000000000000000000" pitchFamily="2" charset="2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227909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until September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630238" indent="-630238"/>
            <a:r>
              <a:rPr lang="de-DE" b="0" dirty="0" smtClean="0"/>
              <a:t>  	Create </a:t>
            </a:r>
            <a:r>
              <a:rPr lang="de-DE" b="0" dirty="0" err="1"/>
              <a:t>new</a:t>
            </a:r>
            <a:r>
              <a:rPr lang="de-DE" b="0" dirty="0"/>
              <a:t> </a:t>
            </a:r>
            <a:r>
              <a:rPr lang="de-DE" b="0" dirty="0" err="1"/>
              <a:t>draft</a:t>
            </a:r>
            <a:r>
              <a:rPr lang="de-DE" b="0" dirty="0"/>
              <a:t> D6.0 </a:t>
            </a:r>
            <a:r>
              <a:rPr lang="de-DE" b="0" dirty="0" err="1"/>
              <a:t>and</a:t>
            </a:r>
            <a:r>
              <a:rPr lang="de-DE" b="0" dirty="0"/>
              <a:t> send </a:t>
            </a:r>
            <a:r>
              <a:rPr lang="de-DE" b="0" dirty="0" err="1"/>
              <a:t>it</a:t>
            </a:r>
            <a:r>
              <a:rPr lang="de-DE" b="0" dirty="0"/>
              <a:t> </a:t>
            </a:r>
            <a:r>
              <a:rPr lang="de-DE" b="0" dirty="0" err="1"/>
              <a:t>for</a:t>
            </a:r>
            <a:r>
              <a:rPr lang="de-DE" b="0" dirty="0"/>
              <a:t> informal </a:t>
            </a:r>
            <a:r>
              <a:rPr lang="de-DE" b="0" dirty="0" err="1"/>
              <a:t>review</a:t>
            </a:r>
            <a:r>
              <a:rPr lang="de-DE" b="0" dirty="0"/>
              <a:t>  </a:t>
            </a:r>
            <a:r>
              <a:rPr lang="de-DE" b="0" dirty="0" smtClean="0"/>
              <a:t>	</a:t>
            </a:r>
            <a:r>
              <a:rPr lang="de-DE" b="0" dirty="0" err="1" smtClean="0"/>
              <a:t>by</a:t>
            </a:r>
            <a:r>
              <a:rPr lang="de-DE" b="0" dirty="0" smtClean="0"/>
              <a:t> </a:t>
            </a:r>
            <a:r>
              <a:rPr lang="de-DE" b="0" dirty="0"/>
              <a:t>TG13 </a:t>
            </a:r>
            <a:r>
              <a:rPr lang="de-DE" b="0" dirty="0" err="1"/>
              <a:t>and</a:t>
            </a:r>
            <a:r>
              <a:rPr lang="de-DE" b="0" dirty="0"/>
              <a:t> </a:t>
            </a:r>
            <a:r>
              <a:rPr lang="de-DE" b="0" dirty="0" err="1" smtClean="0"/>
              <a:t>to</a:t>
            </a:r>
            <a:r>
              <a:rPr lang="de-DE" b="0" dirty="0" smtClean="0"/>
              <a:t> </a:t>
            </a:r>
            <a:r>
              <a:rPr lang="de-DE" b="0" dirty="0" err="1" smtClean="0"/>
              <a:t>the</a:t>
            </a:r>
            <a:r>
              <a:rPr lang="de-DE" b="0" dirty="0" smtClean="0"/>
              <a:t> WG Technical Editor (James </a:t>
            </a:r>
            <a:r>
              <a:rPr lang="de-DE" b="0" dirty="0" err="1" smtClean="0"/>
              <a:t>Gilb</a:t>
            </a:r>
            <a:r>
              <a:rPr lang="de-DE" b="0" dirty="0" smtClean="0"/>
              <a:t>)</a:t>
            </a:r>
          </a:p>
          <a:p>
            <a:r>
              <a:rPr lang="de-DE" b="0" dirty="0" smtClean="0"/>
              <a:t> 	</a:t>
            </a:r>
            <a:r>
              <a:rPr lang="de-DE" b="0" dirty="0" err="1" smtClean="0"/>
              <a:t>Continue</a:t>
            </a:r>
            <a:r>
              <a:rPr lang="de-DE" b="0" dirty="0" smtClean="0"/>
              <a:t> </a:t>
            </a:r>
            <a:r>
              <a:rPr lang="de-DE" b="0" dirty="0" err="1"/>
              <a:t>working</a:t>
            </a:r>
            <a:r>
              <a:rPr lang="de-DE" b="0" dirty="0"/>
              <a:t> on </a:t>
            </a:r>
            <a:r>
              <a:rPr lang="de-DE" b="0" dirty="0" smtClean="0"/>
              <a:t>TBDs, </a:t>
            </a:r>
            <a:r>
              <a:rPr lang="de-DE" b="0" dirty="0" err="1" smtClean="0"/>
              <a:t>create</a:t>
            </a:r>
            <a:r>
              <a:rPr lang="de-DE" b="0" dirty="0" smtClean="0"/>
              <a:t> </a:t>
            </a:r>
            <a:r>
              <a:rPr lang="de-DE" b="0" dirty="0" err="1" smtClean="0"/>
              <a:t>new</a:t>
            </a:r>
            <a:r>
              <a:rPr lang="de-DE" b="0" dirty="0" smtClean="0"/>
              <a:t> </a:t>
            </a:r>
            <a:r>
              <a:rPr lang="de-DE" b="0" dirty="0" err="1" smtClean="0"/>
              <a:t>text</a:t>
            </a:r>
            <a:r>
              <a:rPr lang="de-DE" b="0" dirty="0" smtClean="0"/>
              <a:t> </a:t>
            </a:r>
            <a:r>
              <a:rPr lang="de-DE" b="0" dirty="0" err="1" smtClean="0"/>
              <a:t>blocks</a:t>
            </a:r>
            <a:endParaRPr lang="de-DE" sz="1400" b="0" dirty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47557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/>
              <a:t>TG13 Motion </a:t>
            </a:r>
            <a:r>
              <a:rPr lang="en-US" altLang="en-US" sz="3600" dirty="0" smtClean="0"/>
              <a:t>#54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buNone/>
              <a:defRPr/>
            </a:pPr>
            <a:r>
              <a:rPr lang="en-GB" altLang="en-US" dirty="0" smtClean="0"/>
              <a:t>TG13 </a:t>
            </a:r>
            <a:r>
              <a:rPr lang="en-GB" altLang="en-US" dirty="0" err="1" smtClean="0"/>
              <a:t>Telcos</a:t>
            </a:r>
            <a:r>
              <a:rPr lang="en-GB" altLang="en-US" dirty="0" smtClean="0"/>
              <a:t> are scheduled on</a:t>
            </a:r>
          </a:p>
          <a:p>
            <a:pPr marL="808038" lvl="1" indent="-268288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July 30 	 	10:00-11:00 EST on </a:t>
            </a:r>
            <a:r>
              <a:rPr lang="en-GB" altLang="en-US" sz="2400" dirty="0" smtClean="0"/>
              <a:t>TBD</a:t>
            </a:r>
            <a:endParaRPr lang="en-GB" altLang="en-US" sz="2400" dirty="0" smtClean="0"/>
          </a:p>
          <a:p>
            <a:pPr marL="808038" lvl="1" indent="-268288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August 13</a:t>
            </a:r>
            <a:r>
              <a:rPr lang="en-GB" altLang="en-US" sz="2400" dirty="0"/>
              <a:t>	</a:t>
            </a:r>
            <a:r>
              <a:rPr lang="en-GB" altLang="en-US" sz="2400" dirty="0" smtClean="0"/>
              <a:t>10:00-11:00 </a:t>
            </a:r>
            <a:r>
              <a:rPr lang="en-GB" altLang="en-US" sz="2400" dirty="0"/>
              <a:t>EST on </a:t>
            </a:r>
            <a:r>
              <a:rPr lang="en-GB" altLang="en-US" sz="2400" dirty="0" smtClean="0"/>
              <a:t>TBD</a:t>
            </a:r>
            <a:endParaRPr lang="en-GB" altLang="en-US" sz="2400" dirty="0"/>
          </a:p>
          <a:p>
            <a:pPr marL="808038" lvl="1" indent="-268288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August 27</a:t>
            </a:r>
            <a:r>
              <a:rPr lang="en-GB" altLang="en-US" sz="2400" dirty="0"/>
              <a:t>	</a:t>
            </a:r>
            <a:r>
              <a:rPr lang="en-GB" altLang="en-US" sz="2400" dirty="0" smtClean="0"/>
              <a:t>10:00-11:00 </a:t>
            </a:r>
            <a:r>
              <a:rPr lang="en-GB" altLang="en-US" sz="2400" dirty="0"/>
              <a:t>EST </a:t>
            </a:r>
            <a:r>
              <a:rPr lang="en-GB" altLang="en-US" sz="2400" dirty="0" smtClean="0"/>
              <a:t>on </a:t>
            </a:r>
            <a:r>
              <a:rPr lang="en-GB" altLang="en-US" sz="2400" dirty="0" smtClean="0"/>
              <a:t>TBD</a:t>
            </a:r>
            <a:endParaRPr lang="en-GB" altLang="en-US" sz="2400" dirty="0" smtClean="0"/>
          </a:p>
          <a:p>
            <a:pPr marL="808038" lvl="1" indent="-268288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September 10	10:00-11:00 </a:t>
            </a:r>
            <a:r>
              <a:rPr lang="en-GB" altLang="en-US" sz="2400" dirty="0"/>
              <a:t>EST on </a:t>
            </a:r>
            <a:r>
              <a:rPr lang="en-GB" altLang="en-US" sz="2400" dirty="0" smtClean="0"/>
              <a:t>TBD</a:t>
            </a:r>
            <a:endParaRPr lang="en-GB" altLang="en-US" sz="2400" dirty="0" smtClean="0"/>
          </a:p>
          <a:p>
            <a:pPr algn="just">
              <a:buNone/>
              <a:defRPr/>
            </a:pPr>
            <a:endParaRPr lang="en-GB" altLang="en-US" dirty="0" smtClean="0"/>
          </a:p>
          <a:p>
            <a:pPr algn="just">
              <a:buNone/>
              <a:defRPr/>
            </a:pPr>
            <a:r>
              <a:rPr lang="en-GB" altLang="en-US" dirty="0" smtClean="0"/>
              <a:t>Moved </a:t>
            </a:r>
            <a:r>
              <a:rPr lang="en-GB" altLang="en-US" dirty="0" smtClean="0"/>
              <a:t>by 	Nikola</a:t>
            </a:r>
            <a:endParaRPr lang="en-GB" altLang="en-US" dirty="0" smtClean="0"/>
          </a:p>
          <a:p>
            <a:pPr algn="just">
              <a:buNone/>
              <a:defRPr/>
            </a:pPr>
            <a:r>
              <a:rPr lang="en-GB" altLang="en-US" dirty="0" smtClean="0"/>
              <a:t>Seconded </a:t>
            </a:r>
            <a:r>
              <a:rPr lang="en-GB" altLang="en-US" dirty="0" smtClean="0"/>
              <a:t>by 	Sang-Kyu</a:t>
            </a:r>
            <a:endParaRPr lang="en-GB" altLang="en-US" dirty="0" smtClean="0"/>
          </a:p>
          <a:p>
            <a:pPr algn="just">
              <a:buNone/>
              <a:defRPr/>
            </a:pPr>
            <a:endParaRPr lang="en-GB" altLang="en-US" dirty="0"/>
          </a:p>
          <a:p>
            <a:pPr algn="just">
              <a:buNone/>
              <a:defRPr/>
            </a:pPr>
            <a:r>
              <a:rPr lang="en-GB" altLang="en-US" dirty="0" smtClean="0"/>
              <a:t>Motion passed unanimously.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35379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September meeting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6 </a:t>
            </a:r>
            <a:r>
              <a:rPr lang="de-DE" b="0" dirty="0" err="1" smtClean="0"/>
              <a:t>slots</a:t>
            </a:r>
            <a:r>
              <a:rPr lang="de-DE" b="0" dirty="0" smtClean="0"/>
              <a:t> </a:t>
            </a:r>
            <a:r>
              <a:rPr lang="de-DE" b="0" dirty="0" err="1" smtClean="0"/>
              <a:t>requested</a:t>
            </a:r>
            <a:endParaRPr lang="de-DE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Resolve</a:t>
            </a:r>
            <a:r>
              <a:rPr lang="de-DE" b="0" dirty="0" smtClean="0"/>
              <a:t> </a:t>
            </a:r>
            <a:r>
              <a:rPr lang="de-DE" b="0" dirty="0" err="1"/>
              <a:t>comments</a:t>
            </a:r>
            <a:r>
              <a:rPr lang="de-DE" b="0" dirty="0"/>
              <a:t> </a:t>
            </a:r>
            <a:r>
              <a:rPr lang="de-DE" b="0" dirty="0" err="1"/>
              <a:t>from</a:t>
            </a:r>
            <a:r>
              <a:rPr lang="de-DE" b="0" dirty="0"/>
              <a:t> internal </a:t>
            </a:r>
            <a:r>
              <a:rPr lang="de-DE" b="0" dirty="0" err="1"/>
              <a:t>and</a:t>
            </a:r>
            <a:r>
              <a:rPr lang="de-DE" b="0" dirty="0"/>
              <a:t> informal </a:t>
            </a:r>
            <a:r>
              <a:rPr lang="de-DE" b="0" dirty="0" smtClean="0"/>
              <a:t>WG </a:t>
            </a:r>
            <a:r>
              <a:rPr lang="de-DE" b="0" dirty="0" err="1" smtClean="0"/>
              <a:t>review</a:t>
            </a:r>
            <a:endParaRPr lang="de-DE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Create </a:t>
            </a:r>
            <a:r>
              <a:rPr lang="de-DE" b="0" dirty="0"/>
              <a:t>D7.0 </a:t>
            </a:r>
            <a:r>
              <a:rPr lang="de-DE" b="0" dirty="0" err="1"/>
              <a:t>and</a:t>
            </a:r>
            <a:r>
              <a:rPr lang="de-DE" b="0" dirty="0"/>
              <a:t> send </a:t>
            </a:r>
            <a:r>
              <a:rPr lang="de-DE" b="0" dirty="0" err="1"/>
              <a:t>it</a:t>
            </a:r>
            <a:r>
              <a:rPr lang="de-DE" b="0" dirty="0"/>
              <a:t> </a:t>
            </a:r>
            <a:r>
              <a:rPr lang="de-DE" b="0" dirty="0" err="1"/>
              <a:t>to</a:t>
            </a:r>
            <a:r>
              <a:rPr lang="de-DE" b="0" dirty="0"/>
              <a:t> WGLB</a:t>
            </a: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40227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July 2019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New TG13 timeline (doc. 11-17/0288r9)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88277"/>
              </p:ext>
            </p:extLst>
          </p:nvPr>
        </p:nvGraphicFramePr>
        <p:xfrm>
          <a:off x="-1" y="1752598"/>
          <a:ext cx="9144000" cy="455555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5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4354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2019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 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Include missing 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 </a:t>
                      </a:r>
                      <a:endParaRPr lang="en-US" altLang="zh-CN" sz="16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 2019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8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Work on additional new text</a:t>
                      </a:r>
                      <a:endParaRPr lang="en-US" altLang="zh-CN" sz="1800" b="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May </a:t>
                      </a:r>
                      <a:r>
                        <a:rPr lang="en-US" b="0" dirty="0" smtClean="0"/>
                        <a:t>2019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endParaRPr lang="de-DE" altLang="zh-CN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D5.0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June </a:t>
                      </a:r>
                      <a:r>
                        <a:rPr lang="en-US" b="0" dirty="0" smtClean="0"/>
                        <a:t>2019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Work on additional new text</a:t>
                      </a:r>
                    </a:p>
                    <a:p>
                      <a:endParaRPr lang="en-US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9592"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July </a:t>
                      </a:r>
                      <a:r>
                        <a:rPr lang="en-US" sz="1600" b="0" dirty="0" smtClean="0"/>
                        <a:t>2019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0" dirty="0" smtClean="0"/>
                        <a:t>Include new text in D6.0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600" b="0" dirty="0" smtClean="0"/>
                        <a:t>Create TBD list and start to work on it </a:t>
                      </a:r>
                      <a:endParaRPr lang="en-US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August 2019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Send</a:t>
                      </a:r>
                      <a:r>
                        <a:rPr lang="en-US" baseline="0" dirty="0" smtClean="0"/>
                        <a:t> D6.0 to informal review by WG technical Editor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Work on TBD 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September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Include new text from TBD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Resolve Technical Editor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D7.0 to WGLB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Create comments in WGLB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Resolve open issues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1611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Review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Go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SB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04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524</Words>
  <Application>Microsoft Office PowerPoint</Application>
  <PresentationFormat>Bildschirmpräsentation (4:3)</PresentationFormat>
  <Paragraphs>162</Paragraphs>
  <Slides>9</Slides>
  <Notes>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MS PGothic</vt:lpstr>
      <vt:lpstr>MS PGothic</vt:lpstr>
      <vt:lpstr>Arial</vt:lpstr>
      <vt:lpstr>Times New Roman</vt:lpstr>
      <vt:lpstr>Wingdings</vt:lpstr>
      <vt:lpstr>802-11-Submission</vt:lpstr>
      <vt:lpstr>Document</vt:lpstr>
      <vt:lpstr>IEEE 802.15 TG13  Multi-Gbit/s Optical Wireless Communication  July 2019 Closing Slides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15-19/0274r5</dc:title>
  <dc:subject>Task Group AY November 2015 Meeting Agenda</dc:subject>
  <dc:creator>Jungnickel, Volker</dc:creator>
  <cp:keywords>July 2019</cp:keywords>
  <cp:lastModifiedBy>Jungnickel, Volker</cp:lastModifiedBy>
  <cp:revision>5235</cp:revision>
  <cp:lastPrinted>2014-11-04T15:04:57Z</cp:lastPrinted>
  <dcterms:created xsi:type="dcterms:W3CDTF">2007-04-17T18:10:23Z</dcterms:created>
  <dcterms:modified xsi:type="dcterms:W3CDTF">2019-07-18T14:48:21Z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