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369" r:id="rId2"/>
    <p:sldId id="372" r:id="rId3"/>
    <p:sldId id="376" r:id="rId4"/>
    <p:sldId id="380" r:id="rId5"/>
    <p:sldId id="378" r:id="rId6"/>
    <p:sldId id="379" r:id="rId7"/>
    <p:sldId id="381"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varScale="1">
        <p:scale>
          <a:sx n="88" d="100"/>
          <a:sy n="88" d="100"/>
        </p:scale>
        <p:origin x="-85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a:t>July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Apurva Mody, BAE Systems</a:t>
            </a:r>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a:t>Textmasterformat bearbeiten</a:t>
            </a:r>
          </a:p>
          <a:p>
            <a:pPr lvl="1"/>
            <a:r>
              <a:rPr lang="de-DE" altLang="en-US" dirty="0"/>
              <a:t>Zweite Ebene</a:t>
            </a:r>
          </a:p>
          <a:p>
            <a:pPr lvl="2"/>
            <a:r>
              <a:rPr lang="de-DE" altLang="en-US" dirty="0"/>
              <a:t>Dritte Ebene</a:t>
            </a:r>
          </a:p>
          <a:p>
            <a:pPr lvl="3"/>
            <a:r>
              <a:rPr lang="de-DE" altLang="en-US" dirty="0"/>
              <a:t>Vierte Ebene</a:t>
            </a:r>
          </a:p>
          <a:p>
            <a:pPr lvl="4"/>
            <a:r>
              <a:rPr lang="de-DE" altLang="en-US" dirty="0"/>
              <a:t>Fünfte Ebene</a:t>
            </a:r>
            <a:endParaRPr lang="en-US" alt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a:t>July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Apurva Mody, BAE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a:t>
            </a:r>
            <a:r>
              <a:rPr lang="en-US" sz="1400" b="1" i="0" kern="1200" dirty="0">
                <a:solidFill>
                  <a:schemeClr val="tx1"/>
                </a:solidFill>
                <a:effectLst/>
                <a:latin typeface="Times New Roman" pitchFamily="18" charset="0"/>
                <a:ea typeface="+mn-ea"/>
                <a:cs typeface="+mn-cs"/>
              </a:rPr>
              <a:t>15-19-0358-01-0000</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5/dcn/19/15-19-0305-01-0000-802-15-22-3-par-extension.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22/dcn/19/22-19-0029-00-0003-802-22-3-draft-5-ballot-resolution.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22/dcn/19/22-19-0028-01-0003-updated-csd-for-p802-22-3-transfer-of-project-to-ieee-802-15-wg.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3900" y="2492896"/>
            <a:ext cx="7772400" cy="1066800"/>
          </a:xfrm>
        </p:spPr>
        <p:txBody>
          <a:bodyPr/>
          <a:lstStyle/>
          <a:p>
            <a:r>
              <a:rPr lang="en-US" dirty="0" smtClean="0"/>
              <a:t>TG22 </a:t>
            </a:r>
            <a:r>
              <a:rPr lang="en-US" dirty="0"/>
              <a:t>Spectrum Sharing Closing Report</a:t>
            </a:r>
            <a:br>
              <a:rPr lang="en-US" dirty="0"/>
            </a:br>
            <a:r>
              <a:rPr lang="en-US" dirty="0"/>
              <a:t>Austria Center, Vienna, Austria</a:t>
            </a:r>
            <a:br>
              <a:rPr lang="en-US" dirty="0"/>
            </a:br>
            <a:r>
              <a:rPr lang="en-US" dirty="0"/>
              <a:t/>
            </a:r>
            <a:br>
              <a:rPr lang="en-US" dirty="0"/>
            </a:br>
            <a:r>
              <a:rPr lang="en-US" sz="2800" dirty="0"/>
              <a:t>Apurva N. Mody</a:t>
            </a:r>
            <a:br>
              <a:rPr lang="en-US" sz="2800" dirty="0"/>
            </a:br>
            <a:r>
              <a:rPr lang="en-US" sz="2800" dirty="0"/>
              <a:t>Chair, TG22</a:t>
            </a:r>
          </a:p>
        </p:txBody>
      </p:sp>
      <p:sp>
        <p:nvSpPr>
          <p:cNvPr id="4" name="Datumsplatzhalter 3"/>
          <p:cNvSpPr>
            <a:spLocks noGrp="1"/>
          </p:cNvSpPr>
          <p:nvPr>
            <p:ph type="dt" sz="half" idx="10"/>
          </p:nvPr>
        </p:nvSpPr>
        <p:spPr/>
        <p:txBody>
          <a:bodyPr/>
          <a:lstStyle/>
          <a:p>
            <a:pPr>
              <a:defRPr/>
            </a:pPr>
            <a:r>
              <a:rPr lang="en-US" altLang="en-US" sz="140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a:t>Apurva Mody, BAE Systems</a:t>
            </a:r>
          </a:p>
        </p:txBody>
      </p:sp>
      <p:sp>
        <p:nvSpPr>
          <p:cNvPr id="6" name="Foliennummernplatzhalter 5"/>
          <p:cNvSpPr>
            <a:spLocks noGrp="1"/>
          </p:cNvSpPr>
          <p:nvPr>
            <p:ph type="sldNum" sz="quarter" idx="12"/>
          </p:nvPr>
        </p:nvSpPr>
        <p:spPr/>
        <p:txBody>
          <a:bodyPr/>
          <a:lstStyle/>
          <a:p>
            <a:pPr>
              <a:defRPr/>
            </a:pPr>
            <a:r>
              <a:rPr lang="en-US" altLang="en-US"/>
              <a:t>Slide </a:t>
            </a:r>
            <a:fld id="{D9B19BB7-5E5C-4FE2-8325-CBE2EDC1721D}" type="slidenum">
              <a:rPr lang="en-US" altLang="en-US" smtClean="0"/>
              <a:pPr>
                <a:defRPr/>
              </a:pPr>
              <a:t>1</a:t>
            </a:fld>
            <a:endParaRPr lang="en-US" altLang="en-US"/>
          </a:p>
        </p:txBody>
      </p:sp>
    </p:spTree>
    <p:extLst>
      <p:ext uri="{BB962C8B-B14F-4D97-AF65-F5344CB8AC3E}">
        <p14:creationId xmlns:p14="http://schemas.microsoft.com/office/powerpoint/2010/main" val="234761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TG22 Spectrum Sharing Closing Report</a:t>
            </a:r>
          </a:p>
        </p:txBody>
      </p:sp>
      <p:sp>
        <p:nvSpPr>
          <p:cNvPr id="3" name="Inhaltsplatzhalter 2"/>
          <p:cNvSpPr>
            <a:spLocks noGrp="1"/>
          </p:cNvSpPr>
          <p:nvPr>
            <p:ph idx="1"/>
          </p:nvPr>
        </p:nvSpPr>
        <p:spPr>
          <a:xfrm>
            <a:off x="683568" y="1772816"/>
            <a:ext cx="7772400" cy="4114800"/>
          </a:xfrm>
        </p:spPr>
        <p:txBody>
          <a:bodyPr/>
          <a:lstStyle/>
          <a:p>
            <a:pPr marL="0" indent="0">
              <a:buNone/>
            </a:pPr>
            <a:r>
              <a:rPr lang="en-US" sz="2400" dirty="0"/>
              <a:t>Accomplishments:</a:t>
            </a:r>
          </a:p>
          <a:p>
            <a:r>
              <a:rPr lang="en-US" sz="2400" dirty="0"/>
              <a:t>Created PAR extension for 802.15.22.3</a:t>
            </a:r>
          </a:p>
          <a:p>
            <a:r>
              <a:rPr lang="en-US" sz="2400" dirty="0"/>
              <a:t>Responded to comments received from 802.11/802.3 on PAR extension</a:t>
            </a:r>
          </a:p>
          <a:p>
            <a:r>
              <a:rPr lang="en-US" sz="2400" dirty="0"/>
              <a:t>Put together package to start 802.15.22.3 SA Ballot</a:t>
            </a:r>
          </a:p>
          <a:p>
            <a:endParaRPr lang="en-US" sz="2400" dirty="0"/>
          </a:p>
          <a:p>
            <a:pPr lvl="1"/>
            <a:endParaRPr lang="en-US" sz="2400" dirty="0"/>
          </a:p>
          <a:p>
            <a:pPr lvl="1"/>
            <a:endParaRPr lang="en-US" sz="2400" dirty="0"/>
          </a:p>
          <a:p>
            <a:pPr lvl="1"/>
            <a:endParaRPr lang="en-US" sz="2400" dirty="0"/>
          </a:p>
        </p:txBody>
      </p:sp>
      <p:sp>
        <p:nvSpPr>
          <p:cNvPr id="4" name="Datumsplatzhalter 3"/>
          <p:cNvSpPr>
            <a:spLocks noGrp="1"/>
          </p:cNvSpPr>
          <p:nvPr>
            <p:ph type="dt" sz="half" idx="10"/>
          </p:nvPr>
        </p:nvSpPr>
        <p:spPr/>
        <p:txBody>
          <a:bodyPr/>
          <a:lstStyle/>
          <a:p>
            <a:pPr>
              <a:defRPr/>
            </a:pPr>
            <a:r>
              <a:rPr lang="en-US" altLang="en-US" sz="140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a:t>Apurva Mody, BAE Systems</a:t>
            </a:r>
          </a:p>
        </p:txBody>
      </p:sp>
      <p:sp>
        <p:nvSpPr>
          <p:cNvPr id="6" name="Foliennummernplatzhalter 5"/>
          <p:cNvSpPr>
            <a:spLocks noGrp="1"/>
          </p:cNvSpPr>
          <p:nvPr>
            <p:ph type="sldNum" sz="quarter" idx="12"/>
          </p:nvPr>
        </p:nvSpPr>
        <p:spPr/>
        <p:txBody>
          <a:bodyPr/>
          <a:lstStyle/>
          <a:p>
            <a:pPr>
              <a:defRPr/>
            </a:pPr>
            <a:r>
              <a:rPr lang="en-US" altLang="en-US"/>
              <a:t>Slide </a:t>
            </a:r>
            <a:fld id="{D9B19BB7-5E5C-4FE2-8325-CBE2EDC1721D}" type="slidenum">
              <a:rPr lang="en-US" altLang="en-US" smtClean="0"/>
              <a:pPr>
                <a:defRPr/>
              </a:pPr>
              <a:t>2</a:t>
            </a:fld>
            <a:endParaRPr lang="en-US" altLang="en-US"/>
          </a:p>
        </p:txBody>
      </p:sp>
    </p:spTree>
    <p:extLst>
      <p:ext uri="{BB962C8B-B14F-4D97-AF65-F5344CB8AC3E}">
        <p14:creationId xmlns:p14="http://schemas.microsoft.com/office/powerpoint/2010/main" val="4060849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TG22 Spectrum Sharing Closing Report</a:t>
            </a:r>
          </a:p>
        </p:txBody>
      </p:sp>
      <p:sp>
        <p:nvSpPr>
          <p:cNvPr id="3" name="Content Placeholder 2"/>
          <p:cNvSpPr>
            <a:spLocks noGrp="1"/>
          </p:cNvSpPr>
          <p:nvPr>
            <p:ph idx="1"/>
          </p:nvPr>
        </p:nvSpPr>
        <p:spPr>
          <a:ln>
            <a:noFill/>
          </a:ln>
        </p:spPr>
        <p:txBody>
          <a:bodyPr/>
          <a:lstStyle/>
          <a:p>
            <a:pPr marL="0" indent="0">
              <a:buNone/>
            </a:pPr>
            <a:r>
              <a:rPr lang="en-US" sz="2800" dirty="0"/>
              <a:t>Motion</a:t>
            </a:r>
          </a:p>
          <a:p>
            <a:pPr marL="285750" indent="-285750">
              <a:buFont typeface="Arial" panose="020B0604020202020204" pitchFamily="34" charset="0"/>
              <a:buChar char="•"/>
            </a:pPr>
            <a:r>
              <a:rPr lang="en-US" sz="2800" dirty="0"/>
              <a:t>Approve forwarding P802.15.22.3 PAR extension documentation in </a:t>
            </a:r>
            <a:r>
              <a:rPr lang="en-US" sz="2800" dirty="0">
                <a:hlinkClick r:id="rId2"/>
              </a:rPr>
              <a:t>https://mentor.ieee.org/802.15/dcn/19/15-19-0305-01-0000-802-15-22-3-par-extension.pdf</a:t>
            </a:r>
            <a:r>
              <a:rPr lang="en-US" sz="2800" dirty="0"/>
              <a:t> to </a:t>
            </a:r>
            <a:r>
              <a:rPr lang="en-US" sz="2800" dirty="0" err="1"/>
              <a:t>NesCom</a:t>
            </a:r>
            <a:r>
              <a:rPr lang="en-US" sz="2800" dirty="0"/>
              <a:t/>
            </a:r>
            <a:br>
              <a:rPr lang="en-US" sz="2800" dirty="0"/>
            </a:br>
            <a:endParaRPr lang="en-US" sz="2800" dirty="0"/>
          </a:p>
          <a:p>
            <a:pPr marL="0" indent="0">
              <a:buNone/>
            </a:pPr>
            <a:r>
              <a:rPr lang="en-US" sz="2800" dirty="0"/>
              <a:t>Moved: </a:t>
            </a:r>
            <a:r>
              <a:rPr lang="en-US" sz="2800" dirty="0" err="1"/>
              <a:t>Mody</a:t>
            </a:r>
            <a:endParaRPr lang="en-US" sz="2800" dirty="0"/>
          </a:p>
          <a:p>
            <a:pPr marL="0" indent="0">
              <a:buNone/>
            </a:pPr>
            <a:r>
              <a:rPr lang="en-US" sz="2800" dirty="0"/>
              <a:t>Second: Hislop</a:t>
            </a:r>
          </a:p>
        </p:txBody>
      </p:sp>
      <p:sp>
        <p:nvSpPr>
          <p:cNvPr id="4" name="Date Placeholder 3"/>
          <p:cNvSpPr>
            <a:spLocks noGrp="1"/>
          </p:cNvSpPr>
          <p:nvPr>
            <p:ph type="dt" sz="half" idx="10"/>
          </p:nvPr>
        </p:nvSpPr>
        <p:spPr/>
        <p:txBody>
          <a:bodyPr/>
          <a:lstStyle/>
          <a:p>
            <a:pPr>
              <a:defRPr/>
            </a:pPr>
            <a:r>
              <a:rPr lang="en-US" altLang="en-US" sz="1400"/>
              <a:t>July 2019</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a:t>Apurva Mody, BAE Systems</a:t>
            </a:r>
          </a:p>
        </p:txBody>
      </p:sp>
      <p:sp>
        <p:nvSpPr>
          <p:cNvPr id="6" name="Slide Number Placeholder 5"/>
          <p:cNvSpPr>
            <a:spLocks noGrp="1"/>
          </p:cNvSpPr>
          <p:nvPr>
            <p:ph type="sldNum" sz="quarter" idx="12"/>
          </p:nvPr>
        </p:nvSpPr>
        <p:spPr/>
        <p:txBody>
          <a:bodyPr/>
          <a:lstStyle/>
          <a:p>
            <a:pPr>
              <a:defRPr/>
            </a:pPr>
            <a:r>
              <a:rPr lang="en-US" altLang="en-US"/>
              <a:t>Slide </a:t>
            </a:r>
            <a:fld id="{D9B19BB7-5E5C-4FE2-8325-CBE2EDC1721D}" type="slidenum">
              <a:rPr lang="en-US" altLang="en-US" smtClean="0"/>
              <a:pPr>
                <a:defRPr/>
              </a:pPr>
              <a:t>3</a:t>
            </a:fld>
            <a:endParaRPr lang="en-US" altLang="en-US"/>
          </a:p>
        </p:txBody>
      </p:sp>
    </p:spTree>
    <p:extLst>
      <p:ext uri="{BB962C8B-B14F-4D97-AF65-F5344CB8AC3E}">
        <p14:creationId xmlns:p14="http://schemas.microsoft.com/office/powerpoint/2010/main" val="3030072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4048"/>
            <a:ext cx="7772400" cy="1066800"/>
          </a:xfrm>
        </p:spPr>
        <p:txBody>
          <a:bodyPr/>
          <a:lstStyle/>
          <a:p>
            <a:r>
              <a:rPr lang="en-US" sz="3200" dirty="0"/>
              <a:t>TG22 Spectrum Sharing Closing Report</a:t>
            </a:r>
            <a:r>
              <a:rPr lang="en-US" sz="3200" dirty="0">
                <a:solidFill>
                  <a:srgbClr val="006600"/>
                </a:solidFill>
                <a:latin typeface="Arial Narrow" panose="020B0606020202030204" pitchFamily="34" charset="0"/>
              </a:rPr>
              <a:t/>
            </a:r>
            <a:br>
              <a:rPr lang="en-US" sz="3200" dirty="0">
                <a:solidFill>
                  <a:srgbClr val="006600"/>
                </a:solidFill>
                <a:latin typeface="Arial Narrow" panose="020B0606020202030204" pitchFamily="34" charset="0"/>
              </a:rPr>
            </a:br>
            <a:r>
              <a:rPr lang="en-US" sz="3200" dirty="0">
                <a:solidFill>
                  <a:srgbClr val="006600"/>
                </a:solidFill>
                <a:latin typeface="Arial Narrow" panose="020B0606020202030204" pitchFamily="34" charset="0"/>
              </a:rPr>
              <a:t>IEEE P802.22.3 Spectrum Characterization and Occupancy to Sponsor Ballot</a:t>
            </a:r>
            <a:endParaRPr lang="en-US" sz="3200" dirty="0"/>
          </a:p>
        </p:txBody>
      </p:sp>
      <p:sp>
        <p:nvSpPr>
          <p:cNvPr id="3" name="Content Placeholder 2"/>
          <p:cNvSpPr>
            <a:spLocks noGrp="1"/>
          </p:cNvSpPr>
          <p:nvPr>
            <p:ph idx="1"/>
          </p:nvPr>
        </p:nvSpPr>
        <p:spPr>
          <a:xfrm>
            <a:off x="685800" y="2626568"/>
            <a:ext cx="7772400" cy="3394720"/>
          </a:xfrm>
        </p:spPr>
        <p:txBody>
          <a:bodyPr/>
          <a:lstStyle/>
          <a:p>
            <a:r>
              <a:rPr lang="en-US" sz="2400" dirty="0"/>
              <a:t>Last Ballot on D5 was unanimous (9, 0, 0)</a:t>
            </a:r>
          </a:p>
          <a:p>
            <a:r>
              <a:rPr lang="en-US" sz="2400" dirty="0"/>
              <a:t>MEC review successfully completed</a:t>
            </a:r>
          </a:p>
          <a:p>
            <a:r>
              <a:rPr lang="en-US" sz="2400" dirty="0"/>
              <a:t>All 55 (non MBS) comments rejected</a:t>
            </a:r>
          </a:p>
          <a:p>
            <a:r>
              <a:rPr lang="en-US" sz="2400" dirty="0"/>
              <a:t>An unchanged draft D5 would go to Sponsor Ballot</a:t>
            </a:r>
          </a:p>
          <a:p>
            <a:r>
              <a:rPr lang="en-US" sz="2400" dirty="0"/>
              <a:t>Comment Resolution Spreadsheet can be found at: </a:t>
            </a:r>
            <a:r>
              <a:rPr lang="en-US" sz="2400" dirty="0">
                <a:hlinkClick r:id="rId2"/>
              </a:rPr>
              <a:t>https://mentor.ieee.org/802.22/dcn/19/22-19-0029-00-0003-802-22-3-draft-5-ballot-resolution.xlsx</a:t>
            </a:r>
            <a:endParaRPr lang="en-US" sz="2400" dirty="0"/>
          </a:p>
        </p:txBody>
      </p:sp>
      <p:sp>
        <p:nvSpPr>
          <p:cNvPr id="4" name="Footer Placeholder 3"/>
          <p:cNvSpPr>
            <a:spLocks noGrp="1"/>
          </p:cNvSpPr>
          <p:nvPr>
            <p:ph type="ftr" sz="quarter" idx="10"/>
          </p:nvPr>
        </p:nvSpPr>
        <p:spPr/>
        <p:txBody>
          <a:bodyPr/>
          <a:lstStyle/>
          <a:p>
            <a:pPr>
              <a:defRPr/>
            </a:pPr>
            <a:r>
              <a:rPr lang="en-US"/>
              <a:t>Apurva Mody, BAE Systems</a:t>
            </a:r>
          </a:p>
        </p:txBody>
      </p:sp>
      <p:sp>
        <p:nvSpPr>
          <p:cNvPr id="5" name="Slide Number Placeholder 4"/>
          <p:cNvSpPr>
            <a:spLocks noGrp="1"/>
          </p:cNvSpPr>
          <p:nvPr>
            <p:ph type="sldNum" sz="quarter" idx="11"/>
          </p:nvPr>
        </p:nvSpPr>
        <p:spPr/>
        <p:txBody>
          <a:bodyPr/>
          <a:lstStyle/>
          <a:p>
            <a:r>
              <a:rPr lang="en-US" altLang="en-US"/>
              <a:t>Slide </a:t>
            </a:r>
            <a:fld id="{7C8D6DAB-2AF3-4309-B620-5D11F598A71D}" type="slidenum">
              <a:rPr lang="en-US" altLang="en-US" smtClean="0"/>
              <a:pPr/>
              <a:t>4</a:t>
            </a:fld>
            <a:endParaRPr lang="en-US" altLang="en-US"/>
          </a:p>
        </p:txBody>
      </p:sp>
      <p:sp>
        <p:nvSpPr>
          <p:cNvPr id="6" name="Date Placeholder 5"/>
          <p:cNvSpPr>
            <a:spLocks noGrp="1"/>
          </p:cNvSpPr>
          <p:nvPr>
            <p:ph type="dt" sz="quarter" idx="12"/>
          </p:nvPr>
        </p:nvSpPr>
        <p:spPr/>
        <p:txBody>
          <a:bodyPr/>
          <a:lstStyle/>
          <a:p>
            <a:pPr>
              <a:defRPr/>
            </a:pPr>
            <a:r>
              <a:rPr lang="en-US"/>
              <a:t>July 2019</a:t>
            </a:r>
          </a:p>
        </p:txBody>
      </p:sp>
    </p:spTree>
    <p:extLst>
      <p:ext uri="{BB962C8B-B14F-4D97-AF65-F5344CB8AC3E}">
        <p14:creationId xmlns:p14="http://schemas.microsoft.com/office/powerpoint/2010/main" val="3178927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22040"/>
            <a:ext cx="7772400" cy="1066800"/>
          </a:xfrm>
        </p:spPr>
        <p:txBody>
          <a:bodyPr/>
          <a:lstStyle/>
          <a:p>
            <a:r>
              <a:rPr lang="en-US" sz="3200" dirty="0"/>
              <a:t>TG22 Spectrum Sharing Closing Report</a:t>
            </a:r>
            <a:r>
              <a:rPr lang="en-US" sz="3200" kern="0" dirty="0">
                <a:solidFill>
                  <a:srgbClr val="006600"/>
                </a:solidFill>
                <a:latin typeface="Arial Narrow" panose="020B0606020202030204" pitchFamily="34" charset="0"/>
              </a:rPr>
              <a:t/>
            </a:r>
            <a:br>
              <a:rPr lang="en-US" sz="3200" kern="0" dirty="0">
                <a:solidFill>
                  <a:srgbClr val="006600"/>
                </a:solidFill>
                <a:latin typeface="Arial Narrow" panose="020B0606020202030204" pitchFamily="34" charset="0"/>
              </a:rPr>
            </a:br>
            <a:r>
              <a:rPr lang="en-US" sz="3200" kern="0" dirty="0">
                <a:solidFill>
                  <a:srgbClr val="006600"/>
                </a:solidFill>
                <a:latin typeface="Arial Narrow" panose="020B0606020202030204" pitchFamily="34" charset="0"/>
              </a:rPr>
              <a:t>IEEE P802.22.3 Spectrum Characterization and Occupancy to Sponsor Ballot</a:t>
            </a:r>
            <a:endParaRPr lang="en-US" sz="3200" dirty="0"/>
          </a:p>
        </p:txBody>
      </p:sp>
      <p:sp>
        <p:nvSpPr>
          <p:cNvPr id="3" name="Content Placeholder 2"/>
          <p:cNvSpPr>
            <a:spLocks noGrp="1"/>
          </p:cNvSpPr>
          <p:nvPr>
            <p:ph idx="1"/>
          </p:nvPr>
        </p:nvSpPr>
        <p:spPr>
          <a:xfrm>
            <a:off x="685800" y="2122512"/>
            <a:ext cx="7772400" cy="4114800"/>
          </a:xfrm>
        </p:spPr>
        <p:txBody>
          <a:bodyPr/>
          <a:lstStyle/>
          <a:p>
            <a:pPr marL="0" indent="0">
              <a:buNone/>
            </a:pPr>
            <a:r>
              <a:rPr lang="en-US" sz="2400" dirty="0"/>
              <a:t>Motion</a:t>
            </a:r>
          </a:p>
          <a:p>
            <a:r>
              <a:rPr lang="en-US" sz="2400" dirty="0"/>
              <a:t>Approve sending 802.15.22.3 D05 to SA Ballot</a:t>
            </a:r>
            <a:br>
              <a:rPr lang="en-US" sz="2400" dirty="0"/>
            </a:br>
            <a:r>
              <a:rPr lang="en-US" sz="2400" dirty="0"/>
              <a:t>Confirm the CSD for 802.15.22.3 in </a:t>
            </a:r>
            <a:r>
              <a:rPr lang="en-US" sz="2400" dirty="0">
                <a:hlinkClick r:id="rId2"/>
              </a:rPr>
              <a:t>https://mentor.ieee.org/802.22/dcn/19/22-19-0028-01-0003-updated-csd-for-p802-22-3-transfer-of-project-to-ieee-802-15-wg.docx</a:t>
            </a:r>
          </a:p>
          <a:p>
            <a:pPr marL="0" indent="0">
              <a:buNone/>
            </a:pPr>
            <a:endParaRPr lang="en-US" sz="2400" dirty="0"/>
          </a:p>
          <a:p>
            <a:pPr marL="0" indent="0">
              <a:buNone/>
            </a:pPr>
            <a:r>
              <a:rPr lang="en-US" sz="2400" dirty="0"/>
              <a:t>Mover: </a:t>
            </a:r>
            <a:r>
              <a:rPr lang="en-US" sz="2400" dirty="0" err="1"/>
              <a:t>Mody</a:t>
            </a:r>
            <a:endParaRPr lang="en-US" sz="2400" dirty="0"/>
          </a:p>
          <a:p>
            <a:pPr marL="0" indent="0">
              <a:buNone/>
            </a:pPr>
            <a:r>
              <a:rPr lang="en-US" sz="2400" dirty="0"/>
              <a:t>Second: Hislop</a:t>
            </a:r>
            <a:br>
              <a:rPr lang="en-US" sz="2400" dirty="0"/>
            </a:br>
            <a:endParaRPr lang="en-US" sz="2400" dirty="0"/>
          </a:p>
        </p:txBody>
      </p:sp>
      <p:sp>
        <p:nvSpPr>
          <p:cNvPr id="4" name="Footer Placeholder 3"/>
          <p:cNvSpPr>
            <a:spLocks noGrp="1"/>
          </p:cNvSpPr>
          <p:nvPr>
            <p:ph type="ftr" sz="quarter" idx="10"/>
          </p:nvPr>
        </p:nvSpPr>
        <p:spPr/>
        <p:txBody>
          <a:bodyPr/>
          <a:lstStyle/>
          <a:p>
            <a:pPr>
              <a:defRPr/>
            </a:pPr>
            <a:r>
              <a:rPr lang="en-US"/>
              <a:t>Apurva Mody, BAE Systems</a:t>
            </a:r>
          </a:p>
        </p:txBody>
      </p:sp>
      <p:sp>
        <p:nvSpPr>
          <p:cNvPr id="5" name="Slide Number Placeholder 4"/>
          <p:cNvSpPr>
            <a:spLocks noGrp="1"/>
          </p:cNvSpPr>
          <p:nvPr>
            <p:ph type="sldNum" sz="quarter" idx="11"/>
          </p:nvPr>
        </p:nvSpPr>
        <p:spPr/>
        <p:txBody>
          <a:bodyPr/>
          <a:lstStyle/>
          <a:p>
            <a:r>
              <a:rPr lang="en-US" altLang="en-US"/>
              <a:t>Slide </a:t>
            </a:r>
            <a:fld id="{7C8D6DAB-2AF3-4309-B620-5D11F598A71D}" type="slidenum">
              <a:rPr lang="en-US" altLang="en-US" smtClean="0"/>
              <a:pPr/>
              <a:t>5</a:t>
            </a:fld>
            <a:endParaRPr lang="en-US" altLang="en-US"/>
          </a:p>
        </p:txBody>
      </p:sp>
      <p:sp>
        <p:nvSpPr>
          <p:cNvPr id="6" name="Date Placeholder 5"/>
          <p:cNvSpPr>
            <a:spLocks noGrp="1"/>
          </p:cNvSpPr>
          <p:nvPr>
            <p:ph type="dt" sz="quarter" idx="12"/>
          </p:nvPr>
        </p:nvSpPr>
        <p:spPr/>
        <p:txBody>
          <a:bodyPr/>
          <a:lstStyle/>
          <a:p>
            <a:pPr>
              <a:defRPr/>
            </a:pPr>
            <a:r>
              <a:rPr lang="en-US"/>
              <a:t>July 2019</a:t>
            </a:r>
          </a:p>
        </p:txBody>
      </p:sp>
    </p:spTree>
    <p:extLst>
      <p:ext uri="{BB962C8B-B14F-4D97-AF65-F5344CB8AC3E}">
        <p14:creationId xmlns:p14="http://schemas.microsoft.com/office/powerpoint/2010/main" val="1719613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22040"/>
            <a:ext cx="7772400" cy="1066800"/>
          </a:xfrm>
        </p:spPr>
        <p:txBody>
          <a:bodyPr/>
          <a:lstStyle/>
          <a:p>
            <a:r>
              <a:rPr lang="en-US" sz="3200" dirty="0"/>
              <a:t>TG22 Spectrum Sharing Closing Report</a:t>
            </a:r>
            <a:r>
              <a:rPr lang="en-US" sz="3200" kern="0" dirty="0">
                <a:solidFill>
                  <a:srgbClr val="006600"/>
                </a:solidFill>
                <a:latin typeface="Arial Narrow" panose="020B0606020202030204" pitchFamily="34" charset="0"/>
              </a:rPr>
              <a:t/>
            </a:r>
            <a:br>
              <a:rPr lang="en-US" sz="3200" kern="0" dirty="0">
                <a:solidFill>
                  <a:srgbClr val="006600"/>
                </a:solidFill>
                <a:latin typeface="Arial Narrow" panose="020B0606020202030204" pitchFamily="34" charset="0"/>
              </a:rPr>
            </a:br>
            <a:r>
              <a:rPr lang="en-US" sz="3200" kern="0" dirty="0">
                <a:solidFill>
                  <a:srgbClr val="006600"/>
                </a:solidFill>
                <a:latin typeface="Arial Narrow" panose="020B0606020202030204" pitchFamily="34" charset="0"/>
              </a:rPr>
              <a:t>CRG for IEEE P802.22.3 Sponsor Ballot</a:t>
            </a:r>
            <a:endParaRPr lang="en-US" sz="3200" dirty="0"/>
          </a:p>
        </p:txBody>
      </p:sp>
      <p:sp>
        <p:nvSpPr>
          <p:cNvPr id="3" name="Content Placeholder 2"/>
          <p:cNvSpPr>
            <a:spLocks noGrp="1"/>
          </p:cNvSpPr>
          <p:nvPr>
            <p:ph idx="1"/>
          </p:nvPr>
        </p:nvSpPr>
        <p:spPr>
          <a:xfrm>
            <a:off x="685800" y="2122512"/>
            <a:ext cx="7772400" cy="4114800"/>
          </a:xfrm>
        </p:spPr>
        <p:txBody>
          <a:bodyPr/>
          <a:lstStyle/>
          <a:p>
            <a:pPr marL="0" indent="0">
              <a:buNone/>
            </a:pPr>
            <a:r>
              <a:rPr lang="en-US" sz="2000" i="1" dirty="0"/>
              <a:t>Move that 802.15 WG approve the formation of a Comment Resolution Group (CRG) for the SA balloting of the P802.15.22.3 D05 with the following membership: Apurva Mody (Chair), Oliver Holland, Roger Hislop, Gianfranco Miele, </a:t>
            </a:r>
            <a:r>
              <a:rPr lang="en-US" sz="2000" i="1" dirty="0" err="1"/>
              <a:t>Ranga</a:t>
            </a:r>
            <a:r>
              <a:rPr lang="en-US" sz="2000" i="1" dirty="0"/>
              <a:t> Reddy, Mike Cotton, Harry </a:t>
            </a:r>
            <a:r>
              <a:rPr lang="en-US" sz="2000" i="1" dirty="0" err="1"/>
              <a:t>Bims</a:t>
            </a:r>
            <a:r>
              <a:rPr lang="en-US" sz="2000" i="1" dirty="0"/>
              <a:t>. The 802.15.22.3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000" dirty="0"/>
              <a:t>Mover: </a:t>
            </a:r>
            <a:r>
              <a:rPr lang="en-US" sz="2000" dirty="0" err="1"/>
              <a:t>Mody</a:t>
            </a:r>
            <a:endParaRPr lang="en-US" sz="2000" dirty="0"/>
          </a:p>
          <a:p>
            <a:pPr marL="0" indent="0">
              <a:buNone/>
            </a:pPr>
            <a:r>
              <a:rPr lang="en-US" sz="2000" dirty="0"/>
              <a:t>Second: Hislop</a:t>
            </a:r>
            <a:br>
              <a:rPr lang="en-US" sz="2000" dirty="0"/>
            </a:br>
            <a:endParaRPr lang="en-US" sz="2000" dirty="0"/>
          </a:p>
        </p:txBody>
      </p:sp>
      <p:sp>
        <p:nvSpPr>
          <p:cNvPr id="4" name="Footer Placeholder 3"/>
          <p:cNvSpPr>
            <a:spLocks noGrp="1"/>
          </p:cNvSpPr>
          <p:nvPr>
            <p:ph type="ftr" sz="quarter" idx="10"/>
          </p:nvPr>
        </p:nvSpPr>
        <p:spPr/>
        <p:txBody>
          <a:bodyPr/>
          <a:lstStyle/>
          <a:p>
            <a:pPr>
              <a:defRPr/>
            </a:pPr>
            <a:r>
              <a:rPr lang="en-US"/>
              <a:t>Apurva Mody, BAE Systems</a:t>
            </a:r>
          </a:p>
        </p:txBody>
      </p:sp>
      <p:sp>
        <p:nvSpPr>
          <p:cNvPr id="5" name="Slide Number Placeholder 4"/>
          <p:cNvSpPr>
            <a:spLocks noGrp="1"/>
          </p:cNvSpPr>
          <p:nvPr>
            <p:ph type="sldNum" sz="quarter" idx="11"/>
          </p:nvPr>
        </p:nvSpPr>
        <p:spPr/>
        <p:txBody>
          <a:bodyPr/>
          <a:lstStyle/>
          <a:p>
            <a:r>
              <a:rPr lang="en-US" altLang="en-US"/>
              <a:t>Slide </a:t>
            </a:r>
            <a:fld id="{7C8D6DAB-2AF3-4309-B620-5D11F598A71D}" type="slidenum">
              <a:rPr lang="en-US" altLang="en-US" smtClean="0"/>
              <a:pPr/>
              <a:t>6</a:t>
            </a:fld>
            <a:endParaRPr lang="en-US" altLang="en-US"/>
          </a:p>
        </p:txBody>
      </p:sp>
      <p:sp>
        <p:nvSpPr>
          <p:cNvPr id="6" name="Date Placeholder 5"/>
          <p:cNvSpPr>
            <a:spLocks noGrp="1"/>
          </p:cNvSpPr>
          <p:nvPr>
            <p:ph type="dt" sz="quarter" idx="12"/>
          </p:nvPr>
        </p:nvSpPr>
        <p:spPr/>
        <p:txBody>
          <a:bodyPr/>
          <a:lstStyle/>
          <a:p>
            <a:pPr>
              <a:defRPr/>
            </a:pPr>
            <a:r>
              <a:rPr lang="en-US"/>
              <a:t>July 2019</a:t>
            </a:r>
          </a:p>
        </p:txBody>
      </p:sp>
    </p:spTree>
    <p:extLst>
      <p:ext uri="{BB962C8B-B14F-4D97-AF65-F5344CB8AC3E}">
        <p14:creationId xmlns:p14="http://schemas.microsoft.com/office/powerpoint/2010/main" val="3481302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TG22 Spectrum Sharing Closing Report</a:t>
            </a:r>
            <a:r>
              <a:rPr lang="en-US" dirty="0">
                <a:solidFill>
                  <a:srgbClr val="006600"/>
                </a:solidFill>
                <a:latin typeface="Arial Narrow" panose="020B0606020202030204" pitchFamily="34" charset="0"/>
              </a:rPr>
              <a:t/>
            </a:r>
            <a:br>
              <a:rPr lang="en-US" dirty="0">
                <a:solidFill>
                  <a:srgbClr val="006600"/>
                </a:solidFill>
                <a:latin typeface="Arial Narrow" panose="020B0606020202030204" pitchFamily="34" charset="0"/>
              </a:rPr>
            </a:br>
            <a:r>
              <a:rPr lang="en-US" dirty="0">
                <a:solidFill>
                  <a:srgbClr val="006600"/>
                </a:solidFill>
                <a:latin typeface="Arial Narrow" panose="020B0606020202030204" pitchFamily="34" charset="0"/>
              </a:rPr>
              <a:t>Goals for next Meeting</a:t>
            </a:r>
            <a:endParaRPr lang="en-US" dirty="0"/>
          </a:p>
        </p:txBody>
      </p:sp>
      <p:sp>
        <p:nvSpPr>
          <p:cNvPr id="3" name="Content Placeholder 2"/>
          <p:cNvSpPr>
            <a:spLocks noGrp="1"/>
          </p:cNvSpPr>
          <p:nvPr>
            <p:ph idx="1"/>
          </p:nvPr>
        </p:nvSpPr>
        <p:spPr/>
        <p:txBody>
          <a:bodyPr/>
          <a:lstStyle/>
          <a:p>
            <a:r>
              <a:rPr lang="en-US" dirty="0"/>
              <a:t>Comment Resolution if required</a:t>
            </a:r>
          </a:p>
          <a:p>
            <a:r>
              <a:rPr lang="en-US" dirty="0"/>
              <a:t>Motion to forward to </a:t>
            </a:r>
            <a:r>
              <a:rPr lang="en-US" dirty="0" err="1"/>
              <a:t>RevCom</a:t>
            </a:r>
            <a:endParaRPr lang="en-US" dirty="0"/>
          </a:p>
        </p:txBody>
      </p:sp>
      <p:sp>
        <p:nvSpPr>
          <p:cNvPr id="4" name="Date Placeholder 3"/>
          <p:cNvSpPr>
            <a:spLocks noGrp="1"/>
          </p:cNvSpPr>
          <p:nvPr>
            <p:ph type="dt" sz="half" idx="10"/>
          </p:nvPr>
        </p:nvSpPr>
        <p:spPr/>
        <p:txBody>
          <a:bodyPr/>
          <a:lstStyle/>
          <a:p>
            <a:pPr>
              <a:defRPr/>
            </a:pPr>
            <a:r>
              <a:rPr lang="en-US" altLang="en-US" sz="1400"/>
              <a:t>July 2019</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a:t>Apurva Mody, BAE Systems</a:t>
            </a:r>
          </a:p>
        </p:txBody>
      </p:sp>
      <p:sp>
        <p:nvSpPr>
          <p:cNvPr id="6" name="Slide Number Placeholder 5"/>
          <p:cNvSpPr>
            <a:spLocks noGrp="1"/>
          </p:cNvSpPr>
          <p:nvPr>
            <p:ph type="sldNum" sz="quarter" idx="12"/>
          </p:nvPr>
        </p:nvSpPr>
        <p:spPr/>
        <p:txBody>
          <a:bodyPr/>
          <a:lstStyle/>
          <a:p>
            <a:pPr>
              <a:defRPr/>
            </a:pPr>
            <a:r>
              <a:rPr lang="en-US" altLang="en-US"/>
              <a:t>Slide </a:t>
            </a:r>
            <a:fld id="{D9B19BB7-5E5C-4FE2-8325-CBE2EDC1721D}" type="slidenum">
              <a:rPr lang="en-US" altLang="en-US" smtClean="0"/>
              <a:pPr>
                <a:defRPr/>
              </a:pPr>
              <a:t>7</a:t>
            </a:fld>
            <a:endParaRPr lang="en-US" altLang="en-US"/>
          </a:p>
        </p:txBody>
      </p:sp>
    </p:spTree>
    <p:extLst>
      <p:ext uri="{BB962C8B-B14F-4D97-AF65-F5344CB8AC3E}">
        <p14:creationId xmlns:p14="http://schemas.microsoft.com/office/powerpoint/2010/main" val="349844802"/>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497</TotalTime>
  <Words>320</Words>
  <Application>Microsoft Office PowerPoint</Application>
  <PresentationFormat>On-screen Show (4:3)</PresentationFormat>
  <Paragraphs>53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IEEE-P802_15_Rbt</vt:lpstr>
      <vt:lpstr>TG22 Spectrum Sharing Closing Report Austria Center, Vienna, Austria  Apurva N. Mody Chair, TG22</vt:lpstr>
      <vt:lpstr>TG22 Spectrum Sharing Closing Report</vt:lpstr>
      <vt:lpstr>TG22 Spectrum Sharing Closing Report</vt:lpstr>
      <vt:lpstr>TG22 Spectrum Sharing Closing Report IEEE P802.22.3 Spectrum Characterization and Occupancy to Sponsor Ballot</vt:lpstr>
      <vt:lpstr>TG22 Spectrum Sharing Closing Report IEEE P802.22.3 Spectrum Characterization and Occupancy to Sponsor Ballot</vt:lpstr>
      <vt:lpstr>TG22 Spectrum Sharing Closing Report CRG for IEEE P802.22.3 Sponsor Ballot</vt:lpstr>
      <vt:lpstr>TG22 Spectrum Sharing Closing Report Goals for next Meeting</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bheile</cp:lastModifiedBy>
  <cp:revision>696</cp:revision>
  <cp:lastPrinted>1998-02-10T13:28:06Z</cp:lastPrinted>
  <dcterms:created xsi:type="dcterms:W3CDTF">2018-03-02T09:48:16Z</dcterms:created>
  <dcterms:modified xsi:type="dcterms:W3CDTF">2019-07-19T09:06:57Z</dcterms:modified>
</cp:coreProperties>
</file>