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4"/>
  </p:notesMasterIdLst>
  <p:handoutMasterIdLst>
    <p:handoutMasterId r:id="rId15"/>
  </p:handoutMasterIdLst>
  <p:sldIdLst>
    <p:sldId id="259" r:id="rId5"/>
    <p:sldId id="258" r:id="rId6"/>
    <p:sldId id="398" r:id="rId7"/>
    <p:sldId id="400" r:id="rId8"/>
    <p:sldId id="311" r:id="rId9"/>
    <p:sldId id="310" r:id="rId10"/>
    <p:sldId id="399" r:id="rId11"/>
    <p:sldId id="273"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3537" autoAdjust="0"/>
  </p:normalViewPr>
  <p:slideViewPr>
    <p:cSldViewPr>
      <p:cViewPr varScale="1">
        <p:scale>
          <a:sx n="74" d="100"/>
          <a:sy n="74" d="100"/>
        </p:scale>
        <p:origin x="1078" y="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750" y="-165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802.15-19-0353-00-0000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May 2019</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802.15-19-0353-00-0000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May 2019</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802.15-19-0353-00-0000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May 2019</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101716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802.15-19-0353-00-0000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May 2019</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802.15-19-0353-00-0000</a:t>
            </a:r>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340922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802.15-19-0353-00-0000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July 2019</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July 2019</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July 2019</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July 2019</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July 2019</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July 2019</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July 2019</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July 2019</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July 2019</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July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July 2019</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July 2019</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2019</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July 2019</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2019</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July 2019</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p:txBody>
          <a:bodyPr/>
          <a:lstStyle/>
          <a:p>
            <a:r>
              <a:rPr lang="en-US" altLang="en-US" dirty="0"/>
              <a:t>July 2019</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2019</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15-19-0353-00-0000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2019</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2019</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2019</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a:t>July 2019</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14300" y="678657"/>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July 2019</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18 July 2019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July 2019</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July 2019</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July 2019</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15-19-</a:t>
            </a:r>
            <a:r>
              <a:rPr lang="en-US" sz="2800" b="1" dirty="0">
                <a:solidFill>
                  <a:srgbClr val="FF0000"/>
                </a:solidFill>
              </a:rPr>
              <a:t>0353</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sz="3300" b="1" i="1" dirty="0"/>
              <a:t>Austria Center Vienna</a:t>
            </a:r>
            <a:br>
              <a:rPr lang="en-US" sz="3600" b="1" i="1" dirty="0"/>
            </a:br>
            <a:r>
              <a:rPr lang="en-US" sz="2800" b="1" i="1" dirty="0"/>
              <a:t> </a:t>
            </a:r>
            <a:r>
              <a:rPr lang="en-US" b="1" dirty="0" err="1"/>
              <a:t>Vienna</a:t>
            </a:r>
            <a:r>
              <a:rPr lang="en-US" b="1" dirty="0"/>
              <a:t>, Austria</a:t>
            </a:r>
          </a:p>
          <a:p>
            <a:r>
              <a:rPr lang="en-US" sz="2800" dirty="0"/>
              <a:t>July 14-19, </a:t>
            </a:r>
            <a:r>
              <a:rPr lang="en-US" altLang="en-US" sz="2800" dirty="0"/>
              <a:t>2019</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600200" y="891151"/>
            <a:ext cx="5829300" cy="486965"/>
          </a:xfrm>
        </p:spPr>
        <p:txBody>
          <a:bodyPr/>
          <a:lstStyle/>
          <a:p>
            <a:r>
              <a:rPr lang="en-US" b="1" dirty="0"/>
              <a:t>802.11 Standards Pipeline</a:t>
            </a:r>
          </a:p>
        </p:txBody>
      </p:sp>
      <p:sp>
        <p:nvSpPr>
          <p:cNvPr id="30723" name="Text Box 3"/>
          <p:cNvSpPr txBox="1">
            <a:spLocks noChangeArrowheads="1"/>
          </p:cNvSpPr>
          <p:nvPr/>
        </p:nvSpPr>
        <p:spPr bwMode="auto">
          <a:xfrm>
            <a:off x="1218948" y="4744311"/>
            <a:ext cx="95410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 &amp; PHY</a:t>
            </a:r>
            <a:endParaRPr lang="en-US" sz="15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4979235" y="5331438"/>
            <a:ext cx="6543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Sponsor</a:t>
            </a:r>
          </a:p>
          <a:p>
            <a:pPr algn="ctr"/>
            <a:r>
              <a:rPr lang="en-US" sz="900" b="1"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291013" y="4901804"/>
            <a:ext cx="161925" cy="74295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26" name="Text Box 6"/>
          <p:cNvSpPr txBox="1">
            <a:spLocks noChangeArrowheads="1"/>
          </p:cNvSpPr>
          <p:nvPr/>
        </p:nvSpPr>
        <p:spPr bwMode="auto">
          <a:xfrm>
            <a:off x="1493045" y="2001775"/>
            <a:ext cx="487634"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a:t>
            </a:r>
            <a:endParaRPr lang="en-US" sz="15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153250" y="5360520"/>
            <a:ext cx="9328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TIG/Study </a:t>
            </a:r>
          </a:p>
          <a:p>
            <a:pPr algn="ctr">
              <a:lnSpc>
                <a:spcPct val="80000"/>
              </a:lnSpc>
            </a:pPr>
            <a:r>
              <a:rPr lang="en-US" sz="900" b="1"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2558656" y="4880372"/>
            <a:ext cx="126206" cy="6858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33" name="Text Box 13"/>
          <p:cNvSpPr txBox="1">
            <a:spLocks noChangeArrowheads="1"/>
          </p:cNvSpPr>
          <p:nvPr/>
        </p:nvSpPr>
        <p:spPr bwMode="auto">
          <a:xfrm>
            <a:off x="6947481" y="5311604"/>
            <a:ext cx="75052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976221" y="5378489"/>
            <a:ext cx="90441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WG  </a:t>
            </a:r>
          </a:p>
          <a:p>
            <a:pPr algn="ctr">
              <a:lnSpc>
                <a:spcPct val="80000"/>
              </a:lnSpc>
            </a:pPr>
            <a:r>
              <a:rPr lang="en-US" sz="900" b="1"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195307"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0746" name="Line 29"/>
          <p:cNvSpPr>
            <a:spLocks noChangeShapeType="1"/>
          </p:cNvSpPr>
          <p:nvPr/>
        </p:nvSpPr>
        <p:spPr bwMode="auto">
          <a:xfrm>
            <a:off x="2099075" y="3543300"/>
            <a:ext cx="59019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b="1"/>
          </a:p>
        </p:txBody>
      </p:sp>
      <p:sp>
        <p:nvSpPr>
          <p:cNvPr id="30749" name="AutoShape 34"/>
          <p:cNvSpPr>
            <a:spLocks/>
          </p:cNvSpPr>
          <p:nvPr/>
        </p:nvSpPr>
        <p:spPr bwMode="auto">
          <a:xfrm rot="-5400000">
            <a:off x="3406381" y="4881563"/>
            <a:ext cx="202406" cy="74295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0" name="Text Box 35"/>
          <p:cNvSpPr txBox="1">
            <a:spLocks noChangeArrowheads="1"/>
          </p:cNvSpPr>
          <p:nvPr/>
        </p:nvSpPr>
        <p:spPr bwMode="auto">
          <a:xfrm>
            <a:off x="2984406" y="5372100"/>
            <a:ext cx="1053494"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TG without </a:t>
            </a:r>
          </a:p>
          <a:p>
            <a:pPr algn="ctr">
              <a:lnSpc>
                <a:spcPct val="80000"/>
              </a:lnSpc>
            </a:pPr>
            <a:r>
              <a:rPr lang="en-US" sz="900" b="1"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281127"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1626989"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3" name="Text Box 38"/>
          <p:cNvSpPr txBox="1">
            <a:spLocks noChangeArrowheads="1"/>
          </p:cNvSpPr>
          <p:nvPr/>
        </p:nvSpPr>
        <p:spPr bwMode="auto">
          <a:xfrm>
            <a:off x="5795994" y="5325394"/>
            <a:ext cx="88998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5869512" y="3027381"/>
            <a:ext cx="742950" cy="4000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802.11ai</a:t>
            </a:r>
          </a:p>
          <a:p>
            <a:pPr algn="ctr">
              <a:defRPr/>
            </a:pPr>
            <a:r>
              <a:rPr lang="en-US" sz="9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152525" y="2495553"/>
            <a:ext cx="1100138" cy="198358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b="1"/>
          </a:p>
        </p:txBody>
      </p:sp>
      <p:sp>
        <p:nvSpPr>
          <p:cNvPr id="30765" name="AutoShape 46"/>
          <p:cNvSpPr>
            <a:spLocks noChangeArrowheads="1"/>
          </p:cNvSpPr>
          <p:nvPr/>
        </p:nvSpPr>
        <p:spPr bwMode="auto">
          <a:xfrm>
            <a:off x="1351955" y="3356373"/>
            <a:ext cx="685800" cy="456010"/>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5878021" y="2016554"/>
            <a:ext cx="735856"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802.11aq</a:t>
            </a:r>
          </a:p>
          <a:p>
            <a:pPr algn="ctr"/>
            <a:r>
              <a:rPr lang="en-US" sz="900" b="1" dirty="0">
                <a:latin typeface="Tahoma" pitchFamily="34" charset="0"/>
                <a:ea typeface="ＭＳ Ｐゴシック" charset="-128"/>
                <a:cs typeface="Arial" pitchFamily="34" charset="0"/>
              </a:rPr>
              <a:t>PAD</a:t>
            </a:r>
          </a:p>
        </p:txBody>
      </p:sp>
      <p:sp>
        <p:nvSpPr>
          <p:cNvPr id="30781" name="AutoShape 46"/>
          <p:cNvSpPr>
            <a:spLocks noChangeArrowheads="1"/>
          </p:cNvSpPr>
          <p:nvPr/>
        </p:nvSpPr>
        <p:spPr bwMode="auto">
          <a:xfrm>
            <a:off x="5896015" y="4549829"/>
            <a:ext cx="742950" cy="40005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900" b="1" dirty="0">
              <a:latin typeface="Tahoma" pitchFamily="34" charset="0"/>
              <a:ea typeface="ＭＳ Ｐゴシック" charset="-128"/>
              <a:cs typeface="Arial" pitchFamily="34" charset="0"/>
            </a:endParaRPr>
          </a:p>
          <a:p>
            <a:pPr algn="ctr"/>
            <a:r>
              <a:rPr lang="en-US" sz="900" b="1" dirty="0">
                <a:latin typeface="Tahoma" pitchFamily="34" charset="0"/>
                <a:ea typeface="ＭＳ Ｐゴシック" charset="-128"/>
                <a:cs typeface="Arial" pitchFamily="34" charset="0"/>
              </a:rPr>
              <a:t>802.11aj</a:t>
            </a:r>
          </a:p>
          <a:p>
            <a:pPr algn="ctr"/>
            <a:r>
              <a:rPr lang="en-US" sz="900" b="1" dirty="0">
                <a:latin typeface="Tahoma" pitchFamily="34" charset="0"/>
                <a:ea typeface="ＭＳ Ｐゴシック" charset="-128"/>
                <a:cs typeface="Arial" pitchFamily="34" charset="0"/>
              </a:rPr>
              <a:t>CMMW</a:t>
            </a:r>
          </a:p>
          <a:p>
            <a:pPr algn="ctr"/>
            <a:endParaRPr lang="en-US" sz="9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5859361" y="2515178"/>
            <a:ext cx="744348"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802.11ak</a:t>
            </a:r>
          </a:p>
          <a:p>
            <a:pPr algn="ctr"/>
            <a:r>
              <a:rPr lang="en-US" sz="900" b="1" dirty="0">
                <a:latin typeface="Tahoma" pitchFamily="34" charset="0"/>
                <a:ea typeface="ＭＳ Ｐゴシック" charset="-128"/>
                <a:cs typeface="Arial" pitchFamily="34" charset="0"/>
              </a:rPr>
              <a:t>GLK</a:t>
            </a:r>
          </a:p>
        </p:txBody>
      </p:sp>
      <p:sp>
        <p:nvSpPr>
          <p:cNvPr id="42" name="AutoShape 46"/>
          <p:cNvSpPr>
            <a:spLocks noChangeArrowheads="1"/>
          </p:cNvSpPr>
          <p:nvPr/>
        </p:nvSpPr>
        <p:spPr bwMode="auto">
          <a:xfrm>
            <a:off x="4074404" y="3602108"/>
            <a:ext cx="742950" cy="37623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802.11ax</a:t>
            </a:r>
          </a:p>
          <a:p>
            <a:pPr algn="ctr"/>
            <a:r>
              <a:rPr lang="en-US" sz="900" b="1"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4081262" y="4060849"/>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802.11ay</a:t>
            </a:r>
          </a:p>
          <a:p>
            <a:pPr algn="ctr"/>
            <a:r>
              <a:rPr lang="en-US" sz="900" b="1"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6970962" y="1934938"/>
            <a:ext cx="685800" cy="31942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b="1" dirty="0">
                <a:latin typeface="Arial" panose="020B0604020202020204" pitchFamily="34" charset="0"/>
                <a:cs typeface="Arial" panose="020B0604020202020204" pitchFamily="34" charset="0"/>
              </a:rPr>
              <a:t>802.11</a:t>
            </a:r>
          </a:p>
          <a:p>
            <a:pPr algn="ctr" eaLnBrk="0" hangingPunct="0">
              <a:defRPr/>
            </a:pPr>
            <a:r>
              <a:rPr lang="en-US" sz="1050" b="1" dirty="0">
                <a:latin typeface="Arial" panose="020B0604020202020204" pitchFamily="34" charset="0"/>
                <a:cs typeface="Arial" panose="020B0604020202020204" pitchFamily="34" charset="0"/>
              </a:rPr>
              <a:t>-2016</a:t>
            </a:r>
          </a:p>
        </p:txBody>
      </p:sp>
      <p:sp>
        <p:nvSpPr>
          <p:cNvPr id="5" name="Date Placeholder 4"/>
          <p:cNvSpPr>
            <a:spLocks noGrp="1"/>
          </p:cNvSpPr>
          <p:nvPr>
            <p:ph type="dt" sz="half" idx="10"/>
          </p:nvPr>
        </p:nvSpPr>
        <p:spPr/>
        <p:txBody>
          <a:bodyPr/>
          <a:lstStyle/>
          <a:p>
            <a:pPr>
              <a:defRPr/>
            </a:pPr>
            <a:r>
              <a:rPr lang="en-US"/>
              <a:t>July 2019</a:t>
            </a:r>
            <a:endParaRPr lang="en-US" dirty="0"/>
          </a:p>
        </p:txBody>
      </p:sp>
      <p:sp>
        <p:nvSpPr>
          <p:cNvPr id="44" name="AutoShape 46"/>
          <p:cNvSpPr>
            <a:spLocks noChangeArrowheads="1"/>
          </p:cNvSpPr>
          <p:nvPr/>
        </p:nvSpPr>
        <p:spPr bwMode="auto">
          <a:xfrm>
            <a:off x="4067928" y="2600548"/>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802.11az</a:t>
            </a:r>
          </a:p>
          <a:p>
            <a:pPr algn="ctr"/>
            <a:r>
              <a:rPr lang="en-US" sz="900" b="1"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4070139" y="3058738"/>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802.11ba</a:t>
            </a:r>
          </a:p>
          <a:p>
            <a:pPr algn="ctr"/>
            <a:r>
              <a:rPr lang="en-US" sz="900" b="1" dirty="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5867671" y="3669498"/>
            <a:ext cx="727728" cy="376238"/>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802.11ah</a:t>
            </a:r>
          </a:p>
          <a:p>
            <a:pPr algn="ctr">
              <a:defRPr/>
            </a:pPr>
            <a:r>
              <a:rPr lang="en-US" sz="900" b="1" dirty="0">
                <a:latin typeface="Tahoma" pitchFamily="34" charset="0"/>
                <a:ea typeface="ＭＳ Ｐゴシック" charset="-128"/>
                <a:cs typeface="Arial" charset="0"/>
              </a:rPr>
              <a:t>&lt; 1Ghz</a:t>
            </a:r>
          </a:p>
        </p:txBody>
      </p:sp>
      <p:sp>
        <p:nvSpPr>
          <p:cNvPr id="48" name="AutoShape 46"/>
          <p:cNvSpPr>
            <a:spLocks noChangeArrowheads="1"/>
          </p:cNvSpPr>
          <p:nvPr/>
        </p:nvSpPr>
        <p:spPr bwMode="auto">
          <a:xfrm>
            <a:off x="3202611" y="3600450"/>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802.11be </a:t>
            </a:r>
            <a:br>
              <a:rPr lang="en-US" sz="900" b="1" dirty="0">
                <a:latin typeface="Tahoma" pitchFamily="34" charset="0"/>
                <a:ea typeface="ＭＳ Ｐゴシック" charset="-128"/>
                <a:cs typeface="Arial" pitchFamily="34" charset="0"/>
              </a:rPr>
            </a:br>
            <a:r>
              <a:rPr lang="en-US" sz="900" b="1" dirty="0" err="1">
                <a:latin typeface="Tahoma" pitchFamily="34" charset="0"/>
                <a:ea typeface="ＭＳ Ｐゴシック" charset="-128"/>
                <a:cs typeface="Arial" pitchFamily="34" charset="0"/>
              </a:rPr>
              <a:t>TGbe</a:t>
            </a:r>
            <a:endParaRPr lang="en-US" sz="900" b="1"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6172726"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6" name="AutoShape 46"/>
          <p:cNvSpPr>
            <a:spLocks noChangeArrowheads="1"/>
          </p:cNvSpPr>
          <p:nvPr/>
        </p:nvSpPr>
        <p:spPr bwMode="auto">
          <a:xfrm>
            <a:off x="4057650" y="2129914"/>
            <a:ext cx="742950" cy="398831"/>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b="1" dirty="0">
                <a:latin typeface="Arial" panose="020B0604020202020204" pitchFamily="34" charset="0"/>
                <a:cs typeface="Arial" panose="020B0604020202020204" pitchFamily="34" charset="0"/>
              </a:rPr>
              <a:t>802.11</a:t>
            </a:r>
          </a:p>
          <a:p>
            <a:pPr algn="ctr"/>
            <a:r>
              <a:rPr lang="en-US" sz="1050" b="1" dirty="0" err="1">
                <a:latin typeface="Arial" panose="020B0604020202020204" pitchFamily="34" charset="0"/>
                <a:cs typeface="Arial" panose="020B0604020202020204" pitchFamily="34" charset="0"/>
              </a:rPr>
              <a:t>REVmd</a:t>
            </a:r>
            <a:endParaRPr lang="en-US" sz="1050" b="1"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3161384" y="2628900"/>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802.11bc</a:t>
            </a:r>
          </a:p>
          <a:p>
            <a:pPr algn="ctr"/>
            <a:r>
              <a:rPr lang="en-US" sz="900" b="1"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3171007" y="403383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802.11bd</a:t>
            </a:r>
            <a:br>
              <a:rPr lang="en-US" sz="900" b="1" dirty="0">
                <a:latin typeface="Tahoma" pitchFamily="34" charset="0"/>
                <a:ea typeface="ＭＳ Ｐゴシック" charset="-128"/>
                <a:cs typeface="Arial" pitchFamily="34" charset="0"/>
              </a:rPr>
            </a:br>
            <a:r>
              <a:rPr lang="en-US" sz="900" b="1"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3171007" y="4516069"/>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802.11bb</a:t>
            </a:r>
          </a:p>
          <a:p>
            <a:pPr algn="ctr"/>
            <a:r>
              <a:rPr lang="en-US" sz="900" b="1" dirty="0">
                <a:latin typeface="Tahoma" pitchFamily="34" charset="0"/>
                <a:ea typeface="ＭＳ Ｐゴシック" charset="-128"/>
                <a:cs typeface="Arial" pitchFamily="34" charset="0"/>
              </a:rPr>
              <a:t>LC</a:t>
            </a:r>
          </a:p>
        </p:txBody>
      </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41" name="AutoShape 46"/>
          <p:cNvSpPr>
            <a:spLocks noChangeArrowheads="1"/>
          </p:cNvSpPr>
          <p:nvPr/>
        </p:nvSpPr>
        <p:spPr bwMode="auto">
          <a:xfrm>
            <a:off x="2338071" y="2873123"/>
            <a:ext cx="748030" cy="63056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Random and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Changing MAC</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Addresses</a:t>
            </a:r>
          </a:p>
          <a:p>
            <a:pPr algn="ctr"/>
            <a:r>
              <a:rPr lang="en-US" sz="825" b="1" dirty="0">
                <a:latin typeface="Tahoma" pitchFamily="34" charset="0"/>
                <a:ea typeface="ＭＳ Ｐゴシック" charset="-128"/>
                <a:cs typeface="Arial" pitchFamily="34" charset="0"/>
              </a:rPr>
              <a:t>(RCM) TIG</a:t>
            </a:r>
          </a:p>
        </p:txBody>
      </p:sp>
      <p:sp>
        <p:nvSpPr>
          <p:cNvPr id="3" name="Rectangle 2">
            <a:extLst>
              <a:ext uri="{FF2B5EF4-FFF2-40B4-BE49-F238E27FC236}">
                <a16:creationId xmlns:a16="http://schemas.microsoft.com/office/drawing/2014/main" id="{596618C2-0A23-48DE-9FF9-F47860F29189}"/>
              </a:ext>
            </a:extLst>
          </p:cNvPr>
          <p:cNvSpPr/>
          <p:nvPr/>
        </p:nvSpPr>
        <p:spPr bwMode="auto">
          <a:xfrm>
            <a:off x="685800" y="1524000"/>
            <a:ext cx="8001000" cy="4572000"/>
          </a:xfrm>
          <a:prstGeom prst="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Footer Placeholder 4">
            <a:extLst>
              <a:ext uri="{FF2B5EF4-FFF2-40B4-BE49-F238E27FC236}">
                <a16:creationId xmlns:a16="http://schemas.microsoft.com/office/drawing/2014/main" id="{301537DB-A5E8-4FD8-A7F5-90C99CBCF14E}"/>
              </a:ext>
            </a:extLst>
          </p:cNvPr>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281784312"/>
              </p:ext>
            </p:extLst>
          </p:nvPr>
        </p:nvGraphicFramePr>
        <p:xfrm>
          <a:off x="742156" y="1650666"/>
          <a:ext cx="8266113" cy="3703978"/>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Sept  2019</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LB238</a:t>
                      </a:r>
                    </a:p>
                  </a:txBody>
                  <a:tcPr anchor="ctr"/>
                </a:tc>
                <a:tc>
                  <a:txBody>
                    <a:bodyPr/>
                    <a:lstStyle/>
                    <a:p>
                      <a:r>
                        <a:rPr lang="en-US" sz="1400" dirty="0"/>
                        <a:t>D4.0</a:t>
                      </a:r>
                    </a:p>
                  </a:txBody>
                  <a:tcPr anchor="ctr"/>
                </a:tc>
                <a:tc>
                  <a:txBody>
                    <a:bodyPr/>
                    <a:lstStyle/>
                    <a:p>
                      <a:pPr algn="ctr"/>
                      <a:r>
                        <a:rPr lang="en-US" sz="1400" dirty="0"/>
                        <a:t>~2100 total</a:t>
                      </a:r>
                    </a:p>
                  </a:txBody>
                  <a:tcPr anchor="ctr"/>
                </a:tc>
                <a:tc>
                  <a:txBody>
                    <a:bodyPr/>
                    <a:lstStyle/>
                    <a:p>
                      <a:pPr algn="ctr"/>
                      <a:endParaRPr lang="en-US" sz="1400" baseline="0" dirty="0"/>
                    </a:p>
                    <a:p>
                      <a:pPr algn="ctr"/>
                      <a:r>
                        <a:rPr lang="en-US" sz="1400" baseline="0" dirty="0"/>
                        <a:t>~ 250 remaining</a:t>
                      </a:r>
                    </a:p>
                  </a:txBody>
                  <a:tcPr anchor="ctr"/>
                </a:tc>
                <a:tc>
                  <a:txBody>
                    <a:bodyPr/>
                    <a:lstStyle/>
                    <a:p>
                      <a:pPr marL="0" indent="0">
                        <a:buFontTx/>
                        <a:buNone/>
                      </a:pPr>
                      <a:r>
                        <a:rPr lang="en-US" sz="1400" baseline="0" dirty="0"/>
                        <a:t>Recirc  D5.0 Sept 2019</a:t>
                      </a:r>
                      <a:endParaRPr lang="en-US" sz="1400" dirty="0"/>
                    </a:p>
                  </a:txBody>
                  <a:tcPr anchor="ctr"/>
                </a:tc>
                <a:tc>
                  <a:txBody>
                    <a:bodyPr/>
                    <a:lstStyle/>
                    <a:p>
                      <a:pPr algn="ctr"/>
                      <a:r>
                        <a:rPr lang="en-US" sz="1400" dirty="0"/>
                        <a:t>19/0xxxr0</a:t>
                      </a:r>
                    </a:p>
                    <a:p>
                      <a:pPr algn="ctr"/>
                      <a:endParaRPr lang="en-US" sz="1400" dirty="0"/>
                    </a:p>
                  </a:txBody>
                  <a:tcPr anchor="ctr"/>
                </a:tc>
                <a:extLst>
                  <a:ext uri="{0D108BD9-81ED-4DB2-BD59-A6C34878D82A}">
                    <a16:rowId xmlns:a16="http://schemas.microsoft.com/office/drawing/2014/main" val="10001"/>
                  </a:ext>
                </a:extLst>
              </a:tr>
              <a:tr h="708322">
                <a:tc>
                  <a:txBody>
                    <a:bodyPr/>
                    <a:lstStyle/>
                    <a:p>
                      <a:r>
                        <a:rPr lang="en-US" sz="1400" dirty="0" err="1"/>
                        <a:t>REVmd</a:t>
                      </a:r>
                      <a:endParaRPr lang="en-US" sz="1400" dirty="0"/>
                    </a:p>
                  </a:txBody>
                  <a:tcPr anchor="ctr"/>
                </a:tc>
                <a:tc>
                  <a:txBody>
                    <a:bodyPr/>
                    <a:lstStyle/>
                    <a:p>
                      <a:r>
                        <a:rPr lang="en-US" sz="1400" dirty="0"/>
                        <a:t>LB 232</a:t>
                      </a:r>
                    </a:p>
                  </a:txBody>
                  <a:tcPr anchor="ctr"/>
                </a:tc>
                <a:tc>
                  <a:txBody>
                    <a:bodyPr/>
                    <a:lstStyle/>
                    <a:p>
                      <a:r>
                        <a:rPr lang="en-US" sz="1400" dirty="0"/>
                        <a:t>D3.0</a:t>
                      </a:r>
                    </a:p>
                  </a:txBody>
                  <a:tcPr anchor="ctr"/>
                </a:tc>
                <a:tc>
                  <a:txBody>
                    <a:bodyPr/>
                    <a:lstStyle/>
                    <a:p>
                      <a:pPr algn="ctr"/>
                      <a:r>
                        <a:rPr lang="en-US" sz="1400" dirty="0"/>
                        <a:t>~623 total</a:t>
                      </a:r>
                    </a:p>
                  </a:txBody>
                  <a:tcPr anchor="ctr"/>
                </a:tc>
                <a:tc>
                  <a:txBody>
                    <a:bodyPr/>
                    <a:lstStyle/>
                    <a:p>
                      <a:pPr algn="ctr"/>
                      <a:r>
                        <a:rPr lang="en-US" sz="1400" dirty="0"/>
                        <a:t>100</a:t>
                      </a:r>
                      <a:br>
                        <a:rPr lang="en-US" sz="1400" dirty="0"/>
                      </a:br>
                      <a:r>
                        <a:rPr lang="en-US" sz="1400" dirty="0"/>
                        <a:t>remaining</a:t>
                      </a:r>
                    </a:p>
                  </a:txBody>
                  <a:tcPr anchor="ctr"/>
                </a:tc>
                <a:tc>
                  <a:txBody>
                    <a:bodyPr/>
                    <a:lstStyle/>
                    <a:p>
                      <a:pPr marL="0" indent="0">
                        <a:buFontTx/>
                        <a:buNone/>
                      </a:pPr>
                      <a:r>
                        <a:rPr lang="en-US" sz="1400" dirty="0"/>
                        <a:t>Re-circ D4.0 Sept 2019</a:t>
                      </a:r>
                    </a:p>
                  </a:txBody>
                  <a:tcPr anchor="ctr"/>
                </a:tc>
                <a:tc>
                  <a:txBody>
                    <a:bodyPr/>
                    <a:lstStyle/>
                    <a:p>
                      <a:pPr algn="ctr"/>
                      <a:r>
                        <a:rPr lang="en-US" sz="1400" dirty="0"/>
                        <a:t>19/r0xxxr0</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LB 242</a:t>
                      </a:r>
                    </a:p>
                  </a:txBody>
                  <a:tcPr anchor="ctr"/>
                </a:tc>
                <a:tc>
                  <a:txBody>
                    <a:bodyPr/>
                    <a:lstStyle/>
                    <a:p>
                      <a:r>
                        <a:rPr lang="en-US" sz="1400" dirty="0"/>
                        <a:t>D4.0</a:t>
                      </a:r>
                    </a:p>
                  </a:txBody>
                  <a:tcPr anchor="ctr"/>
                </a:tc>
                <a:tc>
                  <a:txBody>
                    <a:bodyPr/>
                    <a:lstStyle/>
                    <a:p>
                      <a:pPr algn="ctr"/>
                      <a:r>
                        <a:rPr lang="en-US" sz="1400" dirty="0"/>
                        <a:t>~100 total</a:t>
                      </a:r>
                    </a:p>
                  </a:txBody>
                  <a:tcPr anchor="ctr"/>
                </a:tc>
                <a:tc>
                  <a:txBody>
                    <a:bodyPr/>
                    <a:lstStyle/>
                    <a:p>
                      <a:pPr algn="ctr"/>
                      <a:r>
                        <a:rPr lang="en-US" sz="1400" dirty="0"/>
                        <a:t>60</a:t>
                      </a:r>
                    </a:p>
                    <a:p>
                      <a:pPr algn="ct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D5.0 Sept 2019</a:t>
                      </a:r>
                    </a:p>
                  </a:txBody>
                  <a:tcPr anchor="ctr"/>
                </a:tc>
                <a:tc>
                  <a:txBody>
                    <a:bodyPr/>
                    <a:lstStyle/>
                    <a:p>
                      <a:pPr algn="ctr"/>
                      <a:r>
                        <a:rPr lang="en-US" sz="1400" dirty="0"/>
                        <a:t>19/0xxxr0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LB 240</a:t>
                      </a:r>
                    </a:p>
                  </a:txBody>
                  <a:tcPr anchor="ctr"/>
                </a:tc>
                <a:tc>
                  <a:txBody>
                    <a:bodyPr/>
                    <a:lstStyle/>
                    <a:p>
                      <a:r>
                        <a:rPr lang="en-US" sz="1400" dirty="0"/>
                        <a:t>D1.0</a:t>
                      </a:r>
                    </a:p>
                  </a:txBody>
                  <a:tcPr anchor="ctr"/>
                </a:tc>
                <a:tc>
                  <a:txBody>
                    <a:bodyPr/>
                    <a:lstStyle/>
                    <a:p>
                      <a:pPr algn="ctr"/>
                      <a:r>
                        <a:rPr lang="en-US" sz="1400" dirty="0"/>
                        <a:t>546 total</a:t>
                      </a:r>
                    </a:p>
                  </a:txBody>
                  <a:tcPr anchor="ctr"/>
                </a:tc>
                <a:tc>
                  <a:txBody>
                    <a:bodyPr/>
                    <a:lstStyle/>
                    <a:p>
                      <a:pPr algn="ctr"/>
                      <a:r>
                        <a:rPr lang="en-US" sz="1400" dirty="0"/>
                        <a:t>~270</a:t>
                      </a:r>
                    </a:p>
                    <a:p>
                      <a:pPr algn="ct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D2.0 Sept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19/0xxxr0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241</a:t>
                      </a:r>
                    </a:p>
                  </a:txBody>
                  <a:tcPr anchor="ctr"/>
                </a:tc>
                <a:tc>
                  <a:txBody>
                    <a:bodyPr/>
                    <a:lstStyle/>
                    <a:p>
                      <a:r>
                        <a:rPr lang="en-US" sz="1400" dirty="0"/>
                        <a:t>D3.0</a:t>
                      </a:r>
                    </a:p>
                  </a:txBody>
                  <a:tcPr anchor="ctr"/>
                </a:tc>
                <a:tc>
                  <a:txBody>
                    <a:bodyPr/>
                    <a:lstStyle/>
                    <a:p>
                      <a:pPr algn="ctr"/>
                      <a:r>
                        <a:rPr lang="en-US" sz="1400" dirty="0"/>
                        <a:t>834 total</a:t>
                      </a:r>
                    </a:p>
                  </a:txBody>
                  <a:tcPr anchor="ctr"/>
                </a:tc>
                <a:tc>
                  <a:txBody>
                    <a:bodyPr/>
                    <a:lstStyle/>
                    <a:p>
                      <a:pPr algn="ctr"/>
                      <a:r>
                        <a:rPr lang="en-US" sz="1400" dirty="0"/>
                        <a:t>~200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D4.0 Sept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19/0xxxr0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04800" y="3502655"/>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759328" y="5638800"/>
            <a:ext cx="81915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19/</a:t>
            </a:r>
            <a:r>
              <a:rPr lang="en-US" sz="1800" b="1" i="1" dirty="0">
                <a:solidFill>
                  <a:srgbClr val="FF0000"/>
                </a:solidFill>
                <a:latin typeface="Verdana" panose="020B0604030504040204" pitchFamily="34" charset="0"/>
              </a:rPr>
              <a:t>0995r0</a:t>
            </a:r>
            <a:r>
              <a:rPr lang="en-US" sz="1800" b="1" i="1" dirty="0">
                <a:solidFill>
                  <a:schemeClr val="accent2"/>
                </a:solidFill>
                <a:latin typeface="Verdana" panose="020B0604030504040204" pitchFamily="34" charset="0"/>
              </a:rPr>
              <a:t> ----- WG Closing Reports July 2019.xppt</a:t>
            </a:r>
            <a:endParaRPr lang="en-US" sz="1800" b="1" i="1" dirty="0">
              <a:solidFill>
                <a:schemeClr val="accent2"/>
              </a:solidFill>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6096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8727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July 2019</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a:spcBef>
                <a:spcPts val="0"/>
              </a:spcBef>
            </a:pPr>
            <a:r>
              <a:rPr lang="en-US" altLang="en-US" sz="2400" b="1" dirty="0"/>
              <a:t>Presentations at July 2019 meeting</a:t>
            </a:r>
          </a:p>
          <a:p>
            <a:pPr marL="0" indent="0">
              <a:spcBef>
                <a:spcPts val="0"/>
              </a:spcBef>
              <a:buNone/>
            </a:pPr>
            <a:endParaRPr lang="en-GB" altLang="en-US" sz="2400" b="1" dirty="0"/>
          </a:p>
          <a:p>
            <a:pPr marL="857250" lvl="1" indent="-457200">
              <a:spcBef>
                <a:spcPct val="0"/>
              </a:spcBef>
              <a:defRPr/>
            </a:pPr>
            <a:r>
              <a:rPr lang="en-US" sz="2400" dirty="0"/>
              <a:t>11-</a:t>
            </a:r>
            <a:r>
              <a:rPr lang="en-US" sz="2400" b="1" dirty="0"/>
              <a:t>19/1294r0</a:t>
            </a:r>
            <a:r>
              <a:rPr lang="en-US" sz="2400" dirty="0"/>
              <a:t> “Wi-Fi sensing”: Usages, Requirements, Technical Feasibility, and Standards Gaps” – Claudio da Silva  (Intel)</a:t>
            </a:r>
          </a:p>
          <a:p>
            <a:pPr lvl="3">
              <a:spcBef>
                <a:spcPts val="0"/>
              </a:spcBef>
              <a:defRPr/>
            </a:pPr>
            <a:r>
              <a:rPr lang="en-US" altLang="en-US" sz="1600" b="1" dirty="0" err="1"/>
              <a:t>Strawpoll</a:t>
            </a:r>
            <a:r>
              <a:rPr lang="en-US" altLang="en-US" sz="1600" b="1" dirty="0"/>
              <a:t>: Group agreed to consider a TIG in the future</a:t>
            </a:r>
            <a:endParaRPr lang="en-US" sz="2000" dirty="0"/>
          </a:p>
          <a:p>
            <a:pPr marL="742950" lvl="2" indent="0">
              <a:spcBef>
                <a:spcPct val="0"/>
              </a:spcBef>
              <a:buNone/>
              <a:defRPr/>
            </a:pPr>
            <a:endParaRPr lang="en-US" sz="2000" dirty="0"/>
          </a:p>
          <a:p>
            <a:pPr marL="457200" indent="-457200">
              <a:spcBef>
                <a:spcPct val="0"/>
              </a:spcBef>
              <a:defRPr/>
            </a:pPr>
            <a:r>
              <a:rPr lang="en-US" sz="2400" b="1" dirty="0"/>
              <a:t>Plans for Sept 2019</a:t>
            </a:r>
          </a:p>
          <a:p>
            <a:pPr marL="857250" lvl="1" indent="-457200">
              <a:spcBef>
                <a:spcPct val="0"/>
              </a:spcBef>
              <a:defRPr/>
            </a:pPr>
            <a:r>
              <a:rPr lang="en-US" sz="2000" dirty="0"/>
              <a:t>TBD</a:t>
            </a:r>
          </a:p>
          <a:p>
            <a:pPr marL="457200" indent="-457200">
              <a:spcBef>
                <a:spcPct val="0"/>
              </a:spcBef>
              <a:defRPr/>
            </a:pPr>
            <a:r>
              <a:rPr lang="en-US" sz="2400" b="1" dirty="0"/>
              <a:t>Closing Report: </a:t>
            </a:r>
            <a:r>
              <a:rPr lang="en-CA" sz="2400" b="1" dirty="0"/>
              <a:t>18/1327r0</a:t>
            </a:r>
            <a:endParaRPr lang="en-US" sz="2400" b="1"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729911"/>
            <a:ext cx="7772400" cy="762000"/>
          </a:xfrm>
        </p:spPr>
        <p:txBody>
          <a:bodyPr/>
          <a:lstStyle/>
          <a:p>
            <a:r>
              <a:rPr lang="en-US" sz="3200" b="1" dirty="0"/>
              <a:t>802.11 WNG  (Wireless Next Generation)</a:t>
            </a:r>
          </a:p>
        </p:txBody>
      </p:sp>
    </p:spTree>
    <p:extLst>
      <p:ext uri="{BB962C8B-B14F-4D97-AF65-F5344CB8AC3E}">
        <p14:creationId xmlns:p14="http://schemas.microsoft.com/office/powerpoint/2010/main" val="189939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802.11bd</a:t>
            </a:r>
            <a:br>
              <a:rPr lang="en-US" sz="3200" b="1" dirty="0"/>
            </a:br>
            <a:r>
              <a:rPr lang="en-US" sz="2800" b="1" dirty="0"/>
              <a:t>(Enhancements for 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dirty="0"/>
              <a:t>Presented 24 technical contributions</a:t>
            </a:r>
          </a:p>
          <a:p>
            <a:r>
              <a:rPr lang="en-US" altLang="en-US" sz="2400" dirty="0"/>
              <a:t>Updated use case baseline document</a:t>
            </a:r>
          </a:p>
          <a:p>
            <a:r>
              <a:rPr lang="en-US" altLang="en-US" sz="2400" dirty="0"/>
              <a:t>Updated Specifications Framework document </a:t>
            </a:r>
          </a:p>
          <a:p>
            <a:pPr lvl="1"/>
            <a:r>
              <a:rPr lang="en-US" altLang="en-US" sz="2000" dirty="0"/>
              <a:t>doc:19/497r2</a:t>
            </a:r>
          </a:p>
          <a:p>
            <a:pPr>
              <a:buFontTx/>
              <a:buChar char="•"/>
            </a:pPr>
            <a:r>
              <a:rPr lang="en-US" altLang="en-US" sz="2400" dirty="0"/>
              <a:t>Selected PHY and MAC Ad-Hoc Co-Chairs </a:t>
            </a:r>
          </a:p>
          <a:p>
            <a:r>
              <a:rPr lang="en-US" altLang="en-US" sz="2400" dirty="0"/>
              <a:t>No change to the .11bd timeline </a:t>
            </a:r>
          </a:p>
          <a:p>
            <a:pPr lvl="1"/>
            <a:r>
              <a:rPr lang="en-US" altLang="en-US" sz="2000" dirty="0"/>
              <a:t>Tracking towards Initial WG letter ballot on Draft D1.0 </a:t>
            </a:r>
            <a:br>
              <a:rPr lang="en-US" altLang="en-US" sz="2000" dirty="0"/>
            </a:br>
            <a:r>
              <a:rPr lang="en-US" altLang="en-US" sz="2000" dirty="0"/>
              <a:t>planned for Nov 2019</a:t>
            </a:r>
          </a:p>
          <a:p>
            <a:r>
              <a:rPr lang="en-US" altLang="en-US" sz="2400" dirty="0"/>
              <a:t>Closing report: 19/1334r0</a:t>
            </a:r>
          </a:p>
          <a:p>
            <a:pPr lvl="1"/>
            <a:endParaRPr lang="en-US" altLang="en-US" sz="2000" dirty="0"/>
          </a:p>
          <a:p>
            <a:pPr marL="0" indent="0">
              <a:buNone/>
            </a:pPr>
            <a:endParaRPr lang="en-US" altLang="en-US" sz="2400" dirty="0"/>
          </a:p>
          <a:p>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47713"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b="1" dirty="0"/>
              <a:t>802.11be</a:t>
            </a:r>
            <a:br>
              <a:rPr lang="en-US" b="1" dirty="0"/>
            </a:br>
            <a:r>
              <a:rPr lang="en-US" b="1" dirty="0"/>
              <a:t>(</a:t>
            </a:r>
            <a:r>
              <a:rPr lang="en-US" sz="2800" b="1" dirty="0"/>
              <a:t>Enhancements for Extremely High Throughput)</a:t>
            </a:r>
          </a:p>
        </p:txBody>
      </p:sp>
      <p:sp>
        <p:nvSpPr>
          <p:cNvPr id="3" name="Content Placeholder 2"/>
          <p:cNvSpPr>
            <a:spLocks noGrp="1"/>
          </p:cNvSpPr>
          <p:nvPr>
            <p:ph idx="1"/>
          </p:nvPr>
        </p:nvSpPr>
        <p:spPr>
          <a:xfrm>
            <a:off x="874713" y="1544168"/>
            <a:ext cx="8001000" cy="2286000"/>
          </a:xfrm>
        </p:spPr>
        <p:txBody>
          <a:bodyPr/>
          <a:lstStyle/>
          <a:p>
            <a:pPr lvl="0"/>
            <a:r>
              <a:rPr lang="en-US" sz="2000" dirty="0"/>
              <a:t>Reviewed 12 technical presentations </a:t>
            </a:r>
          </a:p>
          <a:p>
            <a:pPr lvl="1"/>
            <a:r>
              <a:rPr lang="en-US" sz="1800" dirty="0"/>
              <a:t>HARQ, MU-MIMO</a:t>
            </a:r>
          </a:p>
          <a:p>
            <a:pPr lvl="1"/>
            <a:r>
              <a:rPr lang="en-US" sz="1800" dirty="0"/>
              <a:t>320 MHz channel plan</a:t>
            </a:r>
          </a:p>
          <a:p>
            <a:pPr lvl="1"/>
            <a:r>
              <a:rPr lang="en-US" sz="1800" dirty="0"/>
              <a:t>Channel sounding, </a:t>
            </a:r>
          </a:p>
          <a:p>
            <a:pPr lvl="1"/>
            <a:r>
              <a:rPr lang="en-US" sz="1800" dirty="0"/>
              <a:t>6 GHz support</a:t>
            </a:r>
          </a:p>
          <a:p>
            <a:pPr lvl="1"/>
            <a:r>
              <a:rPr lang="en-US" sz="1800" dirty="0"/>
              <a:t>Tone plan</a:t>
            </a:r>
          </a:p>
          <a:p>
            <a:pPr lvl="1"/>
            <a:r>
              <a:rPr lang="en-US" sz="1800" dirty="0"/>
              <a:t>Channel model</a:t>
            </a:r>
          </a:p>
          <a:p>
            <a:r>
              <a:rPr lang="en-US" sz="2000" dirty="0"/>
              <a:t>Approved channel model – initial release</a:t>
            </a:r>
          </a:p>
          <a:p>
            <a:r>
              <a:rPr lang="en-US" sz="2000" dirty="0"/>
              <a:t>Approved template for SFD</a:t>
            </a:r>
          </a:p>
          <a:p>
            <a:pPr lvl="1"/>
            <a:r>
              <a:rPr lang="en-US" sz="2000" b="1" dirty="0"/>
              <a:t>Plans for September 2019</a:t>
            </a:r>
          </a:p>
          <a:p>
            <a:pPr lvl="1"/>
            <a:r>
              <a:rPr lang="en-US" sz="1800" dirty="0"/>
              <a:t>Complete remaining technical contributions </a:t>
            </a:r>
            <a:br>
              <a:rPr lang="en-US" sz="1800" dirty="0"/>
            </a:br>
            <a:r>
              <a:rPr lang="en-US" sz="1800" dirty="0"/>
              <a:t>on teleconference calls </a:t>
            </a:r>
          </a:p>
          <a:p>
            <a:pPr lvl="1"/>
            <a:r>
              <a:rPr lang="en-US" sz="1800" dirty="0"/>
              <a:t>Continue with new technical contributions.</a:t>
            </a:r>
          </a:p>
          <a:p>
            <a:r>
              <a:rPr lang="en-US" sz="2000" b="1" dirty="0"/>
              <a:t>Opening Report: 19-986r0 </a:t>
            </a:r>
          </a:p>
          <a:p>
            <a:pPr marL="0" indent="0">
              <a:buNone/>
            </a:pPr>
            <a:endParaRPr lang="en-CA" sz="1600" dirty="0"/>
          </a:p>
          <a:p>
            <a:endParaRPr lang="en-US" sz="1600" dirty="0"/>
          </a:p>
        </p:txBody>
      </p:sp>
      <p:sp>
        <p:nvSpPr>
          <p:cNvPr id="4" name="Date Placeholder 3"/>
          <p:cNvSpPr>
            <a:spLocks noGrp="1"/>
          </p:cNvSpPr>
          <p:nvPr>
            <p:ph type="dt" sz="half" idx="10"/>
          </p:nvPr>
        </p:nvSpPr>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3824686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293" y="872256"/>
            <a:ext cx="7770813" cy="285749"/>
          </a:xfrm>
        </p:spPr>
        <p:txBody>
          <a:bodyPr/>
          <a:lstStyle/>
          <a:p>
            <a:r>
              <a:rPr lang="en-US" dirty="0"/>
              <a:t>Editor Amendment Ordering</a:t>
            </a:r>
            <a:endParaRPr lang="en-GB" dirty="0"/>
          </a:p>
        </p:txBody>
      </p:sp>
      <p:sp>
        <p:nvSpPr>
          <p:cNvPr id="6" name="Slide Number Placeholder 5"/>
          <p:cNvSpPr>
            <a:spLocks noGrp="1"/>
          </p:cNvSpPr>
          <p:nvPr>
            <p:ph type="sldNum" idx="12"/>
          </p:nvPr>
        </p:nvSpPr>
        <p:spPr>
          <a:xfrm>
            <a:off x="4355223" y="6475413"/>
            <a:ext cx="509755" cy="184666"/>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bwMode="auto">
          <a:xfrm>
            <a:off x="4648200" y="656774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Al Petrick, Jones-Petrick and Associates</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2019</a:t>
            </a:r>
            <a:endParaRPr lang="en-GB"/>
          </a:p>
        </p:txBody>
      </p:sp>
      <p:sp>
        <p:nvSpPr>
          <p:cNvPr id="7" name="TextBox 6">
            <a:extLst>
              <a:ext uri="{FF2B5EF4-FFF2-40B4-BE49-F238E27FC236}">
                <a16:creationId xmlns:a16="http://schemas.microsoft.com/office/drawing/2014/main" id="{ED1AB531-B3EA-442B-9045-5E02053ABD9A}"/>
              </a:ext>
            </a:extLst>
          </p:cNvPr>
          <p:cNvSpPr txBox="1"/>
          <p:nvPr/>
        </p:nvSpPr>
        <p:spPr>
          <a:xfrm>
            <a:off x="1066800" y="5791200"/>
            <a:ext cx="3421129" cy="400110"/>
          </a:xfrm>
          <a:prstGeom prst="rect">
            <a:avLst/>
          </a:prstGeom>
          <a:noFill/>
        </p:spPr>
        <p:txBody>
          <a:bodyPr wrap="none" rtlCol="0">
            <a:spAutoFit/>
          </a:bodyPr>
          <a:lstStyle/>
          <a:p>
            <a:pPr marL="171450" indent="-171450">
              <a:buFont typeface="Arial" panose="020B0604020202020204" pitchFamily="34" charset="0"/>
              <a:buChar char="•"/>
            </a:pPr>
            <a:r>
              <a:rPr lang="en-US" sz="2000" dirty="0">
                <a:latin typeface="Arial" panose="020B0604020202020204" pitchFamily="34" charset="0"/>
                <a:cs typeface="Arial" panose="020B0604020202020204" pitchFamily="34" charset="0"/>
              </a:rPr>
              <a:t>Closing Report : 19/0990r2</a:t>
            </a:r>
            <a:endParaRPr lang="en-US" sz="11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925F6F6E-F8A7-4011-BA98-B40ABABFE149}"/>
              </a:ext>
            </a:extLst>
          </p:cNvPr>
          <p:cNvPicPr>
            <a:picLocks noChangeAspect="1"/>
          </p:cNvPicPr>
          <p:nvPr/>
        </p:nvPicPr>
        <p:blipFill>
          <a:blip r:embed="rId3"/>
          <a:stretch>
            <a:fillRect/>
          </a:stretch>
        </p:blipFill>
        <p:spPr>
          <a:xfrm>
            <a:off x="404498" y="1722559"/>
            <a:ext cx="7977502" cy="4754441"/>
          </a:xfrm>
          <a:prstGeom prst="rect">
            <a:avLst/>
          </a:prstGeom>
        </p:spPr>
      </p:pic>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July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9457099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3973</TotalTime>
  <Words>582</Words>
  <Application>Microsoft Office PowerPoint</Application>
  <PresentationFormat>On-screen Show (4:3)</PresentationFormat>
  <Paragraphs>215</Paragraphs>
  <Slides>9</Slides>
  <Notes>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9</vt:i4>
      </vt:variant>
    </vt:vector>
  </HeadingPairs>
  <TitlesOfParts>
    <vt:vector size="19"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802.11 Standards Pipeline</vt:lpstr>
      <vt:lpstr>802.11 Task Groups in Comment Resolution</vt:lpstr>
      <vt:lpstr>802.11 WNG  (Wireless Next Generation)</vt:lpstr>
      <vt:lpstr>802.11bd (Enhancements for Next Generation V2X)</vt:lpstr>
      <vt:lpstr>802.11be (Enhancements for Extremely High Throughput)</vt:lpstr>
      <vt:lpstr>Editor Amendment Ordering</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542</cp:revision>
  <cp:lastPrinted>1998-02-10T13:28:06Z</cp:lastPrinted>
  <dcterms:created xsi:type="dcterms:W3CDTF">2016-01-21T14:33:00Z</dcterms:created>
  <dcterms:modified xsi:type="dcterms:W3CDTF">2019-07-18T16:01:18Z</dcterms:modified>
</cp:coreProperties>
</file>