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69" r:id="rId2"/>
    <p:sldId id="372" r:id="rId3"/>
    <p:sldId id="375" r:id="rId4"/>
    <p:sldId id="376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35" autoAdjust="0"/>
    <p:restoredTop sz="94676" autoAdjust="0"/>
  </p:normalViewPr>
  <p:slideViewPr>
    <p:cSldViewPr>
      <p:cViewPr varScale="1">
        <p:scale>
          <a:sx n="83" d="100"/>
          <a:sy n="83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 smtClean="0"/>
            </a:lvl1pPr>
          </a:lstStyle>
          <a:p>
            <a:pPr>
              <a:defRPr/>
            </a:pPr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62A3E17-72DB-429D-82ED-5F7A6D48AB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37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04D3F85-CF48-4006-95B7-5F911FD5F2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0187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04A200C-604C-41CB-87F0-6EA46198B8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9524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EC327CB-982D-421E-9B37-00063087C8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2732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26A83E0-8158-4E4B-9216-7A9A447C73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9598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9B19BB7-5E5C-4FE2-8325-CBE2EDC172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6143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3173F8B-570C-4AD7-A60D-8E1AB1E1F5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5482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61D644A-C660-4A83-8604-94F8CF5806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355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7830CB3-48AF-4C1F-BFBA-5569B05126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1554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CA5B6D0-3BC2-46EC-8AC0-490ACB3B6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3696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15A54A6-D87D-44CA-9552-43124D8DF2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6176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3CA94C3-58BC-4CE9-B143-D9CCEAF4E5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056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3D73E09-099F-475B-8F82-22F5D2BF28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2071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Titelmasterformat durch Klicken bearbeiten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dirty="0" smtClean="0"/>
              <a:t>Textmasterformat bearbeiten</a:t>
            </a:r>
          </a:p>
          <a:p>
            <a:pPr lvl="1"/>
            <a:r>
              <a:rPr lang="de-DE" altLang="en-US" dirty="0" smtClean="0"/>
              <a:t>Zweite Ebene</a:t>
            </a:r>
          </a:p>
          <a:p>
            <a:pPr lvl="2"/>
            <a:r>
              <a:rPr lang="de-DE" altLang="en-US" dirty="0" smtClean="0"/>
              <a:t>Dritte Ebene</a:t>
            </a:r>
          </a:p>
          <a:p>
            <a:pPr lvl="3"/>
            <a:r>
              <a:rPr lang="de-DE" altLang="en-US" dirty="0" smtClean="0"/>
              <a:t>Vierte Ebene</a:t>
            </a:r>
          </a:p>
          <a:p>
            <a:pPr lvl="4"/>
            <a:r>
              <a:rPr lang="de-DE" altLang="en-US" dirty="0" smtClean="0"/>
              <a:t>Fünfte Ebene</a:t>
            </a:r>
            <a:endParaRPr lang="en-US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8281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dirty="0" smtClean="0"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38DC984-A6E3-42AE-BB36-DFDB2E318E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707904" y="394156"/>
            <a:ext cx="4750296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altLang="en-US" sz="1400" b="1" dirty="0"/>
              <a:t>doc.: IEEE </a:t>
            </a:r>
            <a:r>
              <a:rPr lang="en-US" altLang="en-US" sz="14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802-15-19-0346-01-0000</a:t>
            </a:r>
            <a:endParaRPr lang="en-US" altLang="en-US" sz="14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1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081-00-ACSD-802-15-4w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Approval to Start SB</a:t>
            </a:r>
            <a:br>
              <a:rPr lang="en-US" dirty="0" smtClean="0"/>
            </a:br>
            <a:r>
              <a:rPr lang="en-US" dirty="0" smtClean="0"/>
              <a:t>802.15.4w Ballot History ( I / II 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Letter Ballot 155: March 22 – April 22</a:t>
            </a:r>
          </a:p>
          <a:p>
            <a:r>
              <a:rPr lang="en-US" sz="2000" dirty="0"/>
              <a:t>VOTERS  92 </a:t>
            </a:r>
            <a:r>
              <a:rPr lang="en-US" sz="2000" dirty="0" smtClean="0"/>
              <a:t>, VOTED   </a:t>
            </a:r>
            <a:r>
              <a:rPr lang="en-US" sz="2000" dirty="0"/>
              <a:t>48 </a:t>
            </a:r>
          </a:p>
          <a:p>
            <a:r>
              <a:rPr lang="en-US" sz="2000" dirty="0"/>
              <a:t>YES </a:t>
            </a:r>
            <a:r>
              <a:rPr lang="en-US" sz="2000" dirty="0" smtClean="0"/>
              <a:t> 35,  ABSTAIN 12 , NO 1 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100 comments (57 technical, 43 editorial), 4 must be satisfied (MBS) comments</a:t>
            </a:r>
          </a:p>
          <a:p>
            <a:pPr lvl="1"/>
            <a:r>
              <a:rPr lang="en-US" sz="1600" dirty="0" smtClean="0"/>
              <a:t>Accepted comments: 36 (1 MBS)</a:t>
            </a:r>
          </a:p>
          <a:p>
            <a:pPr lvl="1"/>
            <a:r>
              <a:rPr lang="en-US" sz="1600" dirty="0" smtClean="0"/>
              <a:t>Revised comments: 	50 (1 MBS) </a:t>
            </a:r>
          </a:p>
          <a:p>
            <a:pPr lvl="1"/>
            <a:r>
              <a:rPr lang="en-US" sz="1600" dirty="0" smtClean="0"/>
              <a:t>Rejected comments: 	14 (2 MBS) </a:t>
            </a:r>
          </a:p>
          <a:p>
            <a:endParaRPr lang="en-US" sz="2000" dirty="0"/>
          </a:p>
          <a:p>
            <a:r>
              <a:rPr lang="en-US" sz="2000" dirty="0" smtClean="0"/>
              <a:t>Comment resolution contained in document 15-19/193r10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D9B19BB7-5E5C-4FE2-8325-CBE2EDC1721D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761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Approval to Start SB</a:t>
            </a:r>
            <a:br>
              <a:rPr lang="en-US" dirty="0"/>
            </a:br>
            <a:r>
              <a:rPr lang="en-US" dirty="0"/>
              <a:t>802.15.4w </a:t>
            </a:r>
            <a:r>
              <a:rPr lang="en-US" dirty="0" smtClean="0"/>
              <a:t>Ballot History ( II / II 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Letter Ballot 157 Recirculation: May 23 – June 7</a:t>
            </a:r>
          </a:p>
          <a:p>
            <a:r>
              <a:rPr lang="en-US" sz="2000" dirty="0"/>
              <a:t>VOTERS  92 , VOTED   58</a:t>
            </a:r>
          </a:p>
          <a:p>
            <a:r>
              <a:rPr lang="en-US" sz="2000" dirty="0"/>
              <a:t>YES  44,  ABSTAIN 12 , NO 2 </a:t>
            </a:r>
          </a:p>
          <a:p>
            <a:r>
              <a:rPr lang="en-US" sz="2000" dirty="0" smtClean="0"/>
              <a:t>18 comments (16 </a:t>
            </a:r>
            <a:r>
              <a:rPr lang="en-US" sz="2000" dirty="0"/>
              <a:t>technical, </a:t>
            </a:r>
            <a:r>
              <a:rPr lang="en-US" sz="2000" dirty="0" smtClean="0"/>
              <a:t>2 editorial</a:t>
            </a:r>
            <a:r>
              <a:rPr lang="en-US" sz="2000" dirty="0"/>
              <a:t>), </a:t>
            </a:r>
            <a:r>
              <a:rPr lang="en-US" sz="2000" dirty="0" smtClean="0"/>
              <a:t>16 </a:t>
            </a:r>
            <a:r>
              <a:rPr lang="en-US" sz="2000" dirty="0"/>
              <a:t>must be satisfied </a:t>
            </a:r>
            <a:r>
              <a:rPr lang="en-US" sz="2000" dirty="0" smtClean="0"/>
              <a:t>(MBS) comments 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Single new LB 157 “No” voter took part in comment resolution and was satisfied with the resolutions</a:t>
            </a:r>
            <a:endParaRPr lang="en-US" sz="1800" dirty="0" smtClean="0"/>
          </a:p>
          <a:p>
            <a:pPr lvl="1"/>
            <a:r>
              <a:rPr lang="en-US" sz="1600" dirty="0"/>
              <a:t>Accepted comments: </a:t>
            </a:r>
            <a:r>
              <a:rPr lang="en-US" sz="1600" dirty="0" smtClean="0"/>
              <a:t>4 (2 </a:t>
            </a:r>
            <a:r>
              <a:rPr lang="en-US" sz="1600" dirty="0"/>
              <a:t>MBS)</a:t>
            </a:r>
          </a:p>
          <a:p>
            <a:pPr lvl="1"/>
            <a:r>
              <a:rPr lang="en-US" sz="1600" dirty="0"/>
              <a:t>Revised comments: 	</a:t>
            </a:r>
            <a:r>
              <a:rPr lang="en-US" sz="1600" dirty="0" smtClean="0"/>
              <a:t>14 (14 MBS</a:t>
            </a:r>
            <a:r>
              <a:rPr lang="en-US" sz="1600" dirty="0"/>
              <a:t>) </a:t>
            </a:r>
          </a:p>
          <a:p>
            <a:pPr lvl="1"/>
            <a:r>
              <a:rPr lang="en-US" sz="1600" dirty="0"/>
              <a:t>Rejected comments: 	</a:t>
            </a:r>
            <a:r>
              <a:rPr lang="en-US" sz="1600" dirty="0" smtClean="0"/>
              <a:t>0 (0 </a:t>
            </a:r>
            <a:r>
              <a:rPr lang="en-US" sz="1600" dirty="0"/>
              <a:t>MBS) </a:t>
            </a:r>
            <a:endParaRPr lang="en-US" sz="1600" dirty="0" smtClean="0"/>
          </a:p>
          <a:p>
            <a:r>
              <a:rPr lang="en-US" sz="2000" dirty="0" smtClean="0"/>
              <a:t>NO voter from original ballot has also agreed to vote YES</a:t>
            </a:r>
          </a:p>
          <a:p>
            <a:r>
              <a:rPr lang="en-US" sz="2000" dirty="0" smtClean="0"/>
              <a:t>Comment </a:t>
            </a:r>
            <a:r>
              <a:rPr lang="en-US" sz="2000" dirty="0"/>
              <a:t>resolution contained in document </a:t>
            </a:r>
            <a:r>
              <a:rPr lang="en-US" sz="2000" dirty="0" smtClean="0"/>
              <a:t>15-19/267r2</a:t>
            </a:r>
            <a:endParaRPr lang="en-US" sz="2000" dirty="0"/>
          </a:p>
          <a:p>
            <a:endParaRPr lang="en-US" sz="20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D9B19BB7-5E5C-4FE2-8325-CBE2EDC1721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0849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Approval to Start </a:t>
            </a:r>
            <a:r>
              <a:rPr lang="en-US" dirty="0" smtClean="0"/>
              <a:t>15.4w SB</a:t>
            </a:r>
            <a:br>
              <a:rPr lang="en-US" dirty="0" smtClean="0"/>
            </a:br>
            <a:r>
              <a:rPr lang="en-US" dirty="0" smtClean="0"/>
              <a:t>802.15.4w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Finish MEC review</a:t>
            </a:r>
          </a:p>
          <a:p>
            <a:r>
              <a:rPr lang="en-US" dirty="0" smtClean="0"/>
              <a:t>LB159 (</a:t>
            </a:r>
            <a:r>
              <a:rPr lang="en-US" dirty="0" err="1" smtClean="0"/>
              <a:t>recirc</a:t>
            </a:r>
            <a:r>
              <a:rPr lang="en-US" dirty="0" smtClean="0"/>
              <a:t> 2) in process. Closes </a:t>
            </a:r>
            <a:r>
              <a:rPr lang="en-US" dirty="0"/>
              <a:t>Thursday, August 1, 2019 </a:t>
            </a:r>
            <a:endParaRPr lang="en-US" dirty="0" smtClean="0"/>
          </a:p>
          <a:p>
            <a:r>
              <a:rPr lang="en-US" dirty="0" err="1" smtClean="0"/>
              <a:t>Recirc</a:t>
            </a:r>
            <a:r>
              <a:rPr lang="en-US" dirty="0" smtClean="0"/>
              <a:t> 3 (if needed) Start Aug 5, close Aug 20.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D9B19BB7-5E5C-4FE2-8325-CBE2EDC1721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668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Approval to Start 15.4w SB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Motion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Conditionally </a:t>
            </a:r>
            <a:r>
              <a:rPr lang="en-US" sz="2800" dirty="0"/>
              <a:t>approve sending </a:t>
            </a:r>
            <a:r>
              <a:rPr lang="en-US" sz="2800" dirty="0" smtClean="0"/>
              <a:t>802.15.4w D03 (or current version) </a:t>
            </a:r>
            <a:r>
              <a:rPr lang="en-US" sz="2800" dirty="0"/>
              <a:t>to Sponsor </a:t>
            </a:r>
            <a:r>
              <a:rPr lang="en-US" sz="2800" dirty="0" smtClean="0"/>
              <a:t>Ballot and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Confirm </a:t>
            </a:r>
            <a:r>
              <a:rPr lang="en-US" sz="2800" dirty="0"/>
              <a:t>the CSD for </a:t>
            </a:r>
            <a:r>
              <a:rPr lang="en-US" sz="2800" dirty="0" smtClean="0"/>
              <a:t>802.15.4w </a:t>
            </a:r>
            <a:r>
              <a:rPr lang="en-US" sz="2800" dirty="0"/>
              <a:t>in </a:t>
            </a:r>
            <a:r>
              <a:rPr lang="en-US" sz="2800" dirty="0">
                <a:hlinkClick r:id="rId2"/>
              </a:rPr>
              <a:t>https://</a:t>
            </a:r>
            <a:r>
              <a:rPr lang="en-US" sz="2800" dirty="0" smtClean="0">
                <a:hlinkClick r:id="rId2"/>
              </a:rPr>
              <a:t>mentor.ieee.org/802-ec/dcn/18/ec-18-0081-00-ACSD-802-15-4w.docx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(WG 26, 0, 0)</a:t>
            </a:r>
          </a:p>
          <a:p>
            <a:pPr marL="0" indent="0">
              <a:buNone/>
            </a:pPr>
            <a:r>
              <a:rPr lang="en-US" sz="2800" dirty="0" smtClean="0"/>
              <a:t>Moved</a:t>
            </a:r>
            <a:r>
              <a:rPr lang="en-US" sz="2800" dirty="0" smtClean="0"/>
              <a:t>: Heile</a:t>
            </a:r>
          </a:p>
          <a:p>
            <a:pPr marL="0" indent="0">
              <a:buNone/>
            </a:pPr>
            <a:r>
              <a:rPr lang="en-US" sz="2800" dirty="0" smtClean="0"/>
              <a:t>Second: </a:t>
            </a:r>
            <a:r>
              <a:rPr lang="en-US" sz="2800" dirty="0" err="1" smtClean="0"/>
              <a:t>Gilb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D9B19BB7-5E5C-4FE2-8325-CBE2EDC1721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007247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P802_15_Rbt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IEEE-P802_15_Rbt</Template>
  <TotalTime>214</TotalTime>
  <Words>244</Words>
  <Application>Microsoft Office PowerPoint</Application>
  <PresentationFormat>On-screen Show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IEEE-P802_15_Rbt</vt:lpstr>
      <vt:lpstr>Conditional Approval to Start SB 802.15.4w Ballot History ( I / II )</vt:lpstr>
      <vt:lpstr>Conditional Approval to Start SB 802.15.4w Ballot History ( II / II )</vt:lpstr>
      <vt:lpstr>Conditional Approval to Start 15.4w SB 802.15.4w Next Steps</vt:lpstr>
      <vt:lpstr>Conditional Approval to Start 15.4w SB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>IEEE 802.15 &lt;subject&gt;</dc:subject>
  <dc:creator>Joerg Robert</dc:creator>
  <dc:description>&lt;doc#&gt;</dc:description>
  <cp:lastModifiedBy>bheile</cp:lastModifiedBy>
  <cp:revision>681</cp:revision>
  <cp:lastPrinted>1998-02-10T13:28:06Z</cp:lastPrinted>
  <dcterms:created xsi:type="dcterms:W3CDTF">2018-03-02T09:48:16Z</dcterms:created>
  <dcterms:modified xsi:type="dcterms:W3CDTF">2019-07-18T17:03:04Z</dcterms:modified>
</cp:coreProperties>
</file>