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626"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72BBC962-EB59-4DC3-B117-09C4D250673C}"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87863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0213FD38-68C4-49C1-8128-8C6113C141B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909523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33EDFFB-8978-41AF-956D-49149EB3C664}" type="slidenum">
              <a:rPr lang="en-US" altLang="en-US"/>
              <a:pPr>
                <a:defRPr/>
              </a:pPr>
              <a:t>‹Nr.›</a:t>
            </a:fld>
            <a:endParaRPr lang="en-US" altLang="en-US"/>
          </a:p>
        </p:txBody>
      </p:sp>
    </p:spTree>
    <p:extLst>
      <p:ext uri="{BB962C8B-B14F-4D97-AF65-F5344CB8AC3E}">
        <p14:creationId xmlns:p14="http://schemas.microsoft.com/office/powerpoint/2010/main" val="4282085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5CCF19F-F4BD-4651-A9B1-7031FF09737A}" type="slidenum">
              <a:rPr lang="en-US" altLang="en-US"/>
              <a:pPr>
                <a:defRPr/>
              </a:pPr>
              <a:t>‹Nr.›</a:t>
            </a:fld>
            <a:endParaRPr lang="en-US" altLang="en-US"/>
          </a:p>
        </p:txBody>
      </p:sp>
    </p:spTree>
    <p:extLst>
      <p:ext uri="{BB962C8B-B14F-4D97-AF65-F5344CB8AC3E}">
        <p14:creationId xmlns:p14="http://schemas.microsoft.com/office/powerpoint/2010/main" val="3035305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91952BA-5518-4C02-81A2-579F8C9A55CE}" type="slidenum">
              <a:rPr lang="en-US" altLang="en-US"/>
              <a:pPr>
                <a:defRPr/>
              </a:pPr>
              <a:t>‹Nr.›</a:t>
            </a:fld>
            <a:endParaRPr lang="en-US" altLang="en-US"/>
          </a:p>
        </p:txBody>
      </p:sp>
    </p:spTree>
    <p:extLst>
      <p:ext uri="{BB962C8B-B14F-4D97-AF65-F5344CB8AC3E}">
        <p14:creationId xmlns:p14="http://schemas.microsoft.com/office/powerpoint/2010/main" val="283877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9F574F9-0351-4AC8-9C9E-F71D14AC37F2}" type="slidenum">
              <a:rPr lang="en-US" altLang="en-US"/>
              <a:pPr>
                <a:defRPr/>
              </a:pPr>
              <a:t>‹Nr.›</a:t>
            </a:fld>
            <a:endParaRPr lang="en-US" altLang="en-US"/>
          </a:p>
        </p:txBody>
      </p:sp>
    </p:spTree>
    <p:extLst>
      <p:ext uri="{BB962C8B-B14F-4D97-AF65-F5344CB8AC3E}">
        <p14:creationId xmlns:p14="http://schemas.microsoft.com/office/powerpoint/2010/main" val="2550811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C802320-E04D-4049-8CD5-5A70745487C5}" type="slidenum">
              <a:rPr lang="en-US" altLang="en-US"/>
              <a:pPr>
                <a:defRPr/>
              </a:pPr>
              <a:t>‹Nr.›</a:t>
            </a:fld>
            <a:endParaRPr lang="en-US" altLang="en-US"/>
          </a:p>
        </p:txBody>
      </p:sp>
    </p:spTree>
    <p:extLst>
      <p:ext uri="{BB962C8B-B14F-4D97-AF65-F5344CB8AC3E}">
        <p14:creationId xmlns:p14="http://schemas.microsoft.com/office/powerpoint/2010/main" val="6552669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July 2019</a:t>
            </a:r>
            <a:endParaRPr lang="en-US" altLang="en-US"/>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E2D3FD1A-6D7C-44CF-BA57-FAC334945C99}" type="slidenum">
              <a:rPr lang="en-US" altLang="en-US"/>
              <a:pPr>
                <a:defRPr/>
              </a:pPr>
              <a:t>‹Nr.›</a:t>
            </a:fld>
            <a:endParaRPr lang="en-US" altLang="en-US"/>
          </a:p>
        </p:txBody>
      </p:sp>
    </p:spTree>
    <p:extLst>
      <p:ext uri="{BB962C8B-B14F-4D97-AF65-F5344CB8AC3E}">
        <p14:creationId xmlns:p14="http://schemas.microsoft.com/office/powerpoint/2010/main" val="23368042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69C81A4-7CC2-4662-BCD7-C2649B1D06E9}" type="slidenum">
              <a:rPr lang="en-US" altLang="en-US"/>
              <a:pPr>
                <a:defRPr/>
              </a:pPr>
              <a:t>‹Nr.›</a:t>
            </a:fld>
            <a:endParaRPr lang="en-US" altLang="en-US"/>
          </a:p>
        </p:txBody>
      </p:sp>
    </p:spTree>
    <p:extLst>
      <p:ext uri="{BB962C8B-B14F-4D97-AF65-F5344CB8AC3E}">
        <p14:creationId xmlns:p14="http://schemas.microsoft.com/office/powerpoint/2010/main" val="41564584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45B2714C-58B3-43DE-9D87-CE0BE0DC5782}" type="slidenum">
              <a:rPr lang="en-US" altLang="en-US"/>
              <a:pPr>
                <a:defRPr/>
              </a:pPr>
              <a:t>‹Nr.›</a:t>
            </a:fld>
            <a:endParaRPr lang="en-US" altLang="en-US"/>
          </a:p>
        </p:txBody>
      </p:sp>
    </p:spTree>
    <p:extLst>
      <p:ext uri="{BB962C8B-B14F-4D97-AF65-F5344CB8AC3E}">
        <p14:creationId xmlns:p14="http://schemas.microsoft.com/office/powerpoint/2010/main" val="25104193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DDCCBAC-4924-4023-AB96-830AC1917EDE}" type="slidenum">
              <a:rPr lang="en-US" altLang="en-US"/>
              <a:pPr>
                <a:defRPr/>
              </a:pPr>
              <a:t>‹Nr.›</a:t>
            </a:fld>
            <a:endParaRPr lang="en-US" altLang="en-US"/>
          </a:p>
        </p:txBody>
      </p:sp>
    </p:spTree>
    <p:extLst>
      <p:ext uri="{BB962C8B-B14F-4D97-AF65-F5344CB8AC3E}">
        <p14:creationId xmlns:p14="http://schemas.microsoft.com/office/powerpoint/2010/main" val="12028204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863287F-5ADA-4659-9727-84D5DB73F06B}" type="slidenum">
              <a:rPr lang="en-US" altLang="en-US"/>
              <a:pPr>
                <a:defRPr/>
              </a:pPr>
              <a:t>‹Nr.›</a:t>
            </a:fld>
            <a:endParaRPr lang="en-US" altLang="en-US"/>
          </a:p>
        </p:txBody>
      </p:sp>
    </p:spTree>
    <p:extLst>
      <p:ext uri="{BB962C8B-B14F-4D97-AF65-F5344CB8AC3E}">
        <p14:creationId xmlns:p14="http://schemas.microsoft.com/office/powerpoint/2010/main" val="5630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July 2019</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382ED3B0-F233-4E14-B8A2-BA854BC62826}" type="slidenum">
              <a:rPr lang="en-US" altLang="en-US"/>
              <a:pPr>
                <a:defRPr/>
              </a:pPr>
              <a:t>‹Nr.›</a:t>
            </a:fld>
            <a:endParaRPr lang="en-US" altLang="en-US"/>
          </a:p>
        </p:txBody>
      </p:sp>
    </p:spTree>
    <p:extLst>
      <p:ext uri="{BB962C8B-B14F-4D97-AF65-F5344CB8AC3E}">
        <p14:creationId xmlns:p14="http://schemas.microsoft.com/office/powerpoint/2010/main" val="1909397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July 2019</a:t>
            </a:r>
            <a:endParaRPr lang="en-US" alt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52E1C63-FF9D-4AFC-BB2E-BC9A78EADDF2}"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15-19-0334-00-004w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July 2019</a:t>
            </a:r>
            <a:endParaRPr lang="en-US" altLang="en-US" sz="140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EC6DBF9-54A0-4CD7-89E3-88C9EA14DE19}"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Comments on Rejected MBS Comments in LB 155</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[17 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to WG and EC]</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dirty="0" smtClean="0"/>
              <a:t>LB 155 – Rejected MBS CID 18</a:t>
            </a:r>
            <a:endParaRPr lang="en-US" dirty="0"/>
          </a:p>
        </p:txBody>
      </p:sp>
      <p:sp>
        <p:nvSpPr>
          <p:cNvPr id="4" name="Inhaltsplatzhalter 3"/>
          <p:cNvSpPr>
            <a:spLocks noGrp="1"/>
          </p:cNvSpPr>
          <p:nvPr>
            <p:ph idx="1"/>
          </p:nvPr>
        </p:nvSpPr>
        <p:spPr>
          <a:xfrm>
            <a:off x="685800" y="4221088"/>
            <a:ext cx="7772400" cy="1874912"/>
          </a:xfrm>
        </p:spPr>
        <p:txBody>
          <a:bodyPr/>
          <a:lstStyle/>
          <a:p>
            <a:pPr>
              <a:tabLst>
                <a:tab pos="447675" algn="l"/>
              </a:tabLst>
            </a:pPr>
            <a:r>
              <a:rPr lang="en-US" sz="2400" dirty="0" smtClean="0"/>
              <a:t>The comment was rejected because the 100kHz and 200kHz channel spacings were not removed from the specification. The explicit numbers were removed from 24.3. and replaced by a reference to 10.1.2.10.2. where all channel spacings are defined.</a:t>
            </a:r>
            <a:endParaRPr lang="en-US" sz="2400" dirty="0"/>
          </a:p>
        </p:txBody>
      </p:sp>
      <p:sp>
        <p:nvSpPr>
          <p:cNvPr id="4098"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July 2019</a:t>
            </a:r>
            <a:endParaRPr lang="en-US" altLang="en-US" sz="140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554F6D98-FD04-4CD5-A2A0-841CB195DD02}" type="slidenum">
              <a:rPr lang="en-US" altLang="en-US"/>
              <a:pPr/>
              <a:t>2</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3952188398"/>
              </p:ext>
            </p:extLst>
          </p:nvPr>
        </p:nvGraphicFramePr>
        <p:xfrm>
          <a:off x="611560" y="2204865"/>
          <a:ext cx="7772400" cy="1336140"/>
        </p:xfrm>
        <a:graphic>
          <a:graphicData uri="http://schemas.openxmlformats.org/drawingml/2006/table">
            <a:tbl>
              <a:tblPr>
                <a:tableStyleId>{5C22544A-7EE6-4342-B048-85BDC9FD1C3A}</a:tableStyleId>
              </a:tblPr>
              <a:tblGrid>
                <a:gridCol w="464583"/>
                <a:gridCol w="443977"/>
                <a:gridCol w="412130"/>
                <a:gridCol w="466456"/>
                <a:gridCol w="591969"/>
                <a:gridCol w="1468682"/>
                <a:gridCol w="1815246"/>
                <a:gridCol w="434610"/>
                <a:gridCol w="1050932"/>
                <a:gridCol w="623815"/>
              </a:tblGrid>
              <a:tr h="350823">
                <a:tc>
                  <a:txBody>
                    <a:bodyPr/>
                    <a:lstStyle/>
                    <a:p>
                      <a:pPr algn="l" fontAlgn="b"/>
                      <a:r>
                        <a:rPr lang="de-DE" sz="1000" b="0" i="0" u="none" strike="noStrike" kern="1200" dirty="0">
                          <a:solidFill>
                            <a:schemeClr val="dk1"/>
                          </a:solidFill>
                          <a:effectLst/>
                          <a:latin typeface="Arial"/>
                          <a:ea typeface="+mn-ea"/>
                          <a:cs typeface="+mn-cs"/>
                        </a:rPr>
                        <a:t>CID</a:t>
                      </a:r>
                    </a:p>
                  </a:txBody>
                  <a:tcPr marL="5627" marR="5627" marT="5627" marB="0" anchor="b"/>
                </a:tc>
                <a:tc>
                  <a:txBody>
                    <a:bodyPr/>
                    <a:lstStyle/>
                    <a:p>
                      <a:pPr algn="l" fontAlgn="b"/>
                      <a:r>
                        <a:rPr lang="de-DE" sz="1000" b="0" i="0" u="none" strike="noStrike" kern="1200">
                          <a:solidFill>
                            <a:schemeClr val="dk1"/>
                          </a:solidFill>
                          <a:effectLst/>
                          <a:latin typeface="Arial"/>
                          <a:ea typeface="+mn-ea"/>
                          <a:cs typeface="+mn-cs"/>
                        </a:rPr>
                        <a:t>Name</a:t>
                      </a:r>
                    </a:p>
                  </a:txBody>
                  <a:tcPr marL="5627" marR="5627" marT="5627" marB="0" anchor="b"/>
                </a:tc>
                <a:tc>
                  <a:txBody>
                    <a:bodyPr/>
                    <a:lstStyle/>
                    <a:p>
                      <a:pPr algn="l" fontAlgn="b"/>
                      <a:r>
                        <a:rPr lang="de-DE" sz="1000" b="0" i="0" u="none" strike="noStrike" kern="1200">
                          <a:solidFill>
                            <a:schemeClr val="dk1"/>
                          </a:solidFill>
                          <a:effectLst/>
                          <a:latin typeface="Arial"/>
                          <a:ea typeface="+mn-ea"/>
                          <a:cs typeface="+mn-cs"/>
                        </a:rPr>
                        <a:t>Page</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Sub-</a:t>
                      </a:r>
                      <a:r>
                        <a:rPr lang="de-DE" sz="1000" b="0" i="0" u="none" strike="noStrike" kern="1200" dirty="0" err="1">
                          <a:solidFill>
                            <a:schemeClr val="dk1"/>
                          </a:solidFill>
                          <a:effectLst/>
                          <a:latin typeface="Arial"/>
                          <a:ea typeface="+mn-ea"/>
                          <a:cs typeface="+mn-cs"/>
                        </a:rPr>
                        <a:t>clause</a:t>
                      </a:r>
                      <a:endParaRPr lang="de-DE" sz="1000" b="0" i="0" u="none" strike="noStrike" kern="1200" dirty="0">
                        <a:solidFill>
                          <a:schemeClr val="dk1"/>
                        </a:solidFill>
                        <a:effectLst/>
                        <a:latin typeface="Arial"/>
                        <a:ea typeface="+mn-ea"/>
                        <a:cs typeface="+mn-cs"/>
                      </a:endParaRPr>
                    </a:p>
                  </a:txBody>
                  <a:tcPr marL="5627" marR="5627" marT="5627" marB="0" anchor="b"/>
                </a:tc>
                <a:tc>
                  <a:txBody>
                    <a:bodyPr/>
                    <a:lstStyle/>
                    <a:p>
                      <a:pPr algn="l" fontAlgn="b"/>
                      <a:r>
                        <a:rPr lang="de-DE" sz="1000" b="0" i="0" u="none" strike="noStrike" kern="1200">
                          <a:solidFill>
                            <a:schemeClr val="dk1"/>
                          </a:solidFill>
                          <a:effectLst/>
                          <a:latin typeface="Arial"/>
                          <a:ea typeface="+mn-ea"/>
                          <a:cs typeface="+mn-cs"/>
                        </a:rPr>
                        <a:t>Line #</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Comment</a:t>
                      </a:r>
                    </a:p>
                  </a:txBody>
                  <a:tcPr marL="5627" marR="5627" marT="5627" marB="0" anchor="b"/>
                </a:tc>
                <a:tc>
                  <a:txBody>
                    <a:bodyPr/>
                    <a:lstStyle/>
                    <a:p>
                      <a:pPr algn="l" fontAlgn="b"/>
                      <a:r>
                        <a:rPr lang="de-DE" sz="1000" b="0" i="0" u="none" strike="noStrike" kern="1200" dirty="0" err="1">
                          <a:solidFill>
                            <a:schemeClr val="dk1"/>
                          </a:solidFill>
                          <a:effectLst/>
                          <a:latin typeface="Arial"/>
                          <a:ea typeface="+mn-ea"/>
                          <a:cs typeface="+mn-cs"/>
                        </a:rPr>
                        <a:t>Proposed</a:t>
                      </a:r>
                      <a:r>
                        <a:rPr lang="de-DE" sz="1000" b="0" i="0" u="none" strike="noStrike" kern="1200" dirty="0">
                          <a:solidFill>
                            <a:schemeClr val="dk1"/>
                          </a:solidFill>
                          <a:effectLst/>
                          <a:latin typeface="Arial"/>
                          <a:ea typeface="+mn-ea"/>
                          <a:cs typeface="+mn-cs"/>
                        </a:rPr>
                        <a:t> Change</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E/T</a:t>
                      </a:r>
                    </a:p>
                  </a:txBody>
                  <a:tcPr marL="5627" marR="5627" marT="5627" marB="0" anchor="b"/>
                </a:tc>
                <a:tc>
                  <a:txBody>
                    <a:bodyPr/>
                    <a:lstStyle/>
                    <a:p>
                      <a:pPr algn="l" fontAlgn="b"/>
                      <a:r>
                        <a:rPr lang="en-US" sz="1000" b="0" i="0" u="none" strike="noStrike" kern="1200" dirty="0">
                          <a:solidFill>
                            <a:schemeClr val="dk1"/>
                          </a:solidFill>
                          <a:effectLst/>
                          <a:latin typeface="Arial"/>
                          <a:ea typeface="+mn-ea"/>
                          <a:cs typeface="+mn-cs"/>
                        </a:rPr>
                        <a:t>Must Be Satisfied?    (enter Yes or No)</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Resolution</a:t>
                      </a:r>
                    </a:p>
                  </a:txBody>
                  <a:tcPr marL="5627" marR="5627" marT="5627" marB="0" anchor="b"/>
                </a:tc>
              </a:tr>
              <a:tr h="873313">
                <a:tc>
                  <a:txBody>
                    <a:bodyPr/>
                    <a:lstStyle/>
                    <a:p>
                      <a:pPr algn="r" fontAlgn="b"/>
                      <a:r>
                        <a:rPr lang="de-DE" sz="1000" b="0" i="0" u="none" strike="noStrike" dirty="0">
                          <a:effectLst/>
                          <a:latin typeface="Arial"/>
                        </a:rPr>
                        <a:t>18</a:t>
                      </a:r>
                    </a:p>
                  </a:txBody>
                  <a:tcPr marL="9525" marR="9525" marT="9525" marB="0" anchor="b">
                    <a:solidFill>
                      <a:schemeClr val="bg1"/>
                    </a:solidFill>
                  </a:tcPr>
                </a:tc>
                <a:tc>
                  <a:txBody>
                    <a:bodyPr/>
                    <a:lstStyle/>
                    <a:p>
                      <a:pPr algn="l" fontAlgn="b"/>
                      <a:r>
                        <a:rPr lang="de-DE" sz="1000" b="0" i="0" u="none" strike="noStrike" dirty="0" err="1">
                          <a:effectLst/>
                          <a:latin typeface="Arial"/>
                        </a:rPr>
                        <a:t>Kunal</a:t>
                      </a:r>
                      <a:r>
                        <a:rPr lang="de-DE" sz="1000" b="0" i="0" u="none" strike="noStrike" dirty="0">
                          <a:effectLst/>
                          <a:latin typeface="Arial"/>
                        </a:rPr>
                        <a:t> </a:t>
                      </a:r>
                      <a:r>
                        <a:rPr lang="de-DE" sz="1000" b="0" i="0" u="none" strike="noStrike" dirty="0" err="1">
                          <a:effectLst/>
                          <a:latin typeface="Arial"/>
                        </a:rPr>
                        <a:t>shah</a:t>
                      </a:r>
                      <a:endParaRPr lang="de-DE" sz="1000" b="0" i="0" u="none" strike="noStrike" dirty="0">
                        <a:effectLst/>
                        <a:latin typeface="Arial"/>
                      </a:endParaRPr>
                    </a:p>
                  </a:txBody>
                  <a:tcPr marL="9525" marR="9525" marT="9525" marB="0" anchor="b">
                    <a:solidFill>
                      <a:schemeClr val="bg1"/>
                    </a:solidFill>
                  </a:tcPr>
                </a:tc>
                <a:tc>
                  <a:txBody>
                    <a:bodyPr/>
                    <a:lstStyle/>
                    <a:p>
                      <a:pPr algn="r" fontAlgn="b"/>
                      <a:r>
                        <a:rPr lang="de-DE" sz="1000" b="0" i="0" u="none" strike="noStrike">
                          <a:effectLst/>
                          <a:latin typeface="Arial"/>
                        </a:rPr>
                        <a:t>30</a:t>
                      </a:r>
                    </a:p>
                  </a:txBody>
                  <a:tcPr marL="9525" marR="9525" marT="9525" marB="0" anchor="b">
                    <a:solidFill>
                      <a:schemeClr val="bg1"/>
                    </a:solidFill>
                  </a:tcPr>
                </a:tc>
                <a:tc>
                  <a:txBody>
                    <a:bodyPr/>
                    <a:lstStyle/>
                    <a:p>
                      <a:pPr algn="r" fontAlgn="b"/>
                      <a:r>
                        <a:rPr lang="de-DE" sz="1000" b="0" i="0" u="none" strike="noStrike" dirty="0">
                          <a:effectLst/>
                          <a:latin typeface="Arial"/>
                        </a:rPr>
                        <a:t>24,3</a:t>
                      </a:r>
                    </a:p>
                  </a:txBody>
                  <a:tcPr marL="9525" marR="9525" marT="9525" marB="0" anchor="b">
                    <a:solidFill>
                      <a:schemeClr val="bg1"/>
                    </a:solidFill>
                  </a:tcPr>
                </a:tc>
                <a:tc>
                  <a:txBody>
                    <a:bodyPr/>
                    <a:lstStyle/>
                    <a:p>
                      <a:pPr algn="r" fontAlgn="b"/>
                      <a:r>
                        <a:rPr lang="de-DE" sz="1000" b="0" i="0" u="none" strike="noStrike">
                          <a:effectLst/>
                          <a:latin typeface="Arial"/>
                        </a:rPr>
                        <a:t>8</a:t>
                      </a:r>
                    </a:p>
                  </a:txBody>
                  <a:tcPr marL="9525" marR="9525" marT="9525" marB="0" anchor="b">
                    <a:solidFill>
                      <a:schemeClr val="bg1"/>
                    </a:solidFill>
                  </a:tcPr>
                </a:tc>
                <a:tc>
                  <a:txBody>
                    <a:bodyPr/>
                    <a:lstStyle/>
                    <a:p>
                      <a:pPr algn="l" fontAlgn="b"/>
                      <a:r>
                        <a:rPr lang="en-US" sz="1000" b="0" i="0" u="none" strike="noStrike" dirty="0">
                          <a:effectLst/>
                          <a:latin typeface="Arial"/>
                        </a:rPr>
                        <a:t>Explain the reason for removing optional support for 100 kHz and 200 kHz channel </a:t>
                      </a:r>
                      <a:r>
                        <a:rPr lang="en-US" sz="1000" b="0" i="0" u="none" strike="noStrike" dirty="0" err="1">
                          <a:effectLst/>
                          <a:latin typeface="Arial"/>
                        </a:rPr>
                        <a:t>spaing</a:t>
                      </a:r>
                      <a:r>
                        <a:rPr lang="en-US" sz="1000" b="0" i="0" u="none" strike="noStrike" dirty="0">
                          <a:effectLst/>
                          <a:latin typeface="Arial"/>
                        </a:rPr>
                        <a:t>.</a:t>
                      </a:r>
                    </a:p>
                  </a:txBody>
                  <a:tcPr marL="9525" marR="9525" marT="9525" marB="0" anchor="b">
                    <a:solidFill>
                      <a:schemeClr val="bg1"/>
                    </a:solidFill>
                  </a:tcPr>
                </a:tc>
                <a:tc>
                  <a:txBody>
                    <a:bodyPr/>
                    <a:lstStyle/>
                    <a:p>
                      <a:pPr algn="l" fontAlgn="b"/>
                      <a:r>
                        <a:rPr lang="en-US" sz="1000" b="0" i="0" u="none" strike="noStrike" dirty="0">
                          <a:effectLst/>
                          <a:latin typeface="Arial"/>
                        </a:rPr>
                        <a:t>Keep the sentence for 100 and 200 kHz channel spacing support for legacy.</a:t>
                      </a:r>
                    </a:p>
                  </a:txBody>
                  <a:tcPr marL="9525" marR="9525" marT="9525" marB="0" anchor="b">
                    <a:solidFill>
                      <a:schemeClr val="bg1"/>
                    </a:solidFill>
                  </a:tcPr>
                </a:tc>
                <a:tc>
                  <a:txBody>
                    <a:bodyPr/>
                    <a:lstStyle/>
                    <a:p>
                      <a:pPr algn="r" fontAlgn="b"/>
                      <a:r>
                        <a:rPr lang="de-DE" sz="1000" b="0" i="0" u="none" strike="noStrike">
                          <a:effectLst/>
                          <a:latin typeface="Arial"/>
                        </a:rPr>
                        <a:t>T</a:t>
                      </a:r>
                    </a:p>
                  </a:txBody>
                  <a:tcPr marL="9525" marR="9525" marT="9525" marB="0" anchor="b">
                    <a:solidFill>
                      <a:schemeClr val="bg1"/>
                    </a:solidFill>
                  </a:tcPr>
                </a:tc>
                <a:tc>
                  <a:txBody>
                    <a:bodyPr/>
                    <a:lstStyle/>
                    <a:p>
                      <a:pPr algn="r" fontAlgn="b"/>
                      <a:r>
                        <a:rPr lang="de-DE" sz="1100" b="0" i="0" u="none" strike="noStrike">
                          <a:solidFill>
                            <a:srgbClr val="9C0006"/>
                          </a:solidFill>
                          <a:effectLst/>
                          <a:latin typeface="Calibri"/>
                        </a:rPr>
                        <a:t>Yes</a:t>
                      </a:r>
                    </a:p>
                  </a:txBody>
                  <a:tcPr marL="9525" marR="9525" marT="9525" marB="0" anchor="b">
                    <a:solidFill>
                      <a:schemeClr val="bg1"/>
                    </a:solidFill>
                  </a:tcPr>
                </a:tc>
                <a:tc>
                  <a:txBody>
                    <a:bodyPr/>
                    <a:lstStyle/>
                    <a:p>
                      <a:pPr algn="l" fontAlgn="b"/>
                      <a:r>
                        <a:rPr lang="de-DE" sz="1000" b="0" i="0" u="none" strike="noStrike" dirty="0" err="1">
                          <a:effectLst/>
                          <a:latin typeface="Arial"/>
                        </a:rPr>
                        <a:t>Reject</a:t>
                      </a:r>
                      <a:endParaRPr lang="de-DE" sz="1000" b="0" i="0" u="none" strike="noStrike" dirty="0">
                        <a:effectLst/>
                        <a:latin typeface="Arial"/>
                      </a:endParaRPr>
                    </a:p>
                  </a:txBody>
                  <a:tcPr marL="9525" marR="9525" marT="9525" marB="0" anchor="b">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155 – Rejected MBS CID 19</a:t>
            </a:r>
            <a:endParaRPr lang="en-US" dirty="0"/>
          </a:p>
        </p:txBody>
      </p:sp>
      <p:sp>
        <p:nvSpPr>
          <p:cNvPr id="3" name="Inhaltsplatzhalter 2"/>
          <p:cNvSpPr>
            <a:spLocks noGrp="1"/>
          </p:cNvSpPr>
          <p:nvPr>
            <p:ph idx="1"/>
          </p:nvPr>
        </p:nvSpPr>
        <p:spPr>
          <a:xfrm>
            <a:off x="683568" y="3933056"/>
            <a:ext cx="7772400" cy="2090936"/>
          </a:xfrm>
        </p:spPr>
        <p:txBody>
          <a:bodyPr/>
          <a:lstStyle/>
          <a:p>
            <a:r>
              <a:rPr lang="en-US" sz="2400" dirty="0" smtClean="0"/>
              <a:t>The legacy FEC is still part of the draft specification. The polynomials were removed as the legacy FEC is clearly specified by figure 24-6. In the January meeting with James </a:t>
            </a:r>
            <a:r>
              <a:rPr lang="en-US" sz="2400" dirty="0" err="1" smtClean="0"/>
              <a:t>Gilb</a:t>
            </a:r>
            <a:r>
              <a:rPr lang="en-US" sz="2400" dirty="0" smtClean="0"/>
              <a:t> it was agreed that two instances (e.g. the polynomial and the figure) defining the very same thing should be avoided.</a:t>
            </a:r>
            <a:endParaRPr lang="en-US" sz="24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9F574F9-0351-4AC8-9C9E-F71D14AC37F2}" type="slidenum">
              <a:rPr lang="en-US" altLang="en-US" smtClean="0"/>
              <a:pPr>
                <a:defRPr/>
              </a:pPr>
              <a:t>3</a:t>
            </a:fld>
            <a:endParaRPr lang="en-US" altLang="en-US"/>
          </a:p>
        </p:txBody>
      </p:sp>
      <p:graphicFrame>
        <p:nvGraphicFramePr>
          <p:cNvPr id="8" name="Tabelle 7"/>
          <p:cNvGraphicFramePr>
            <a:graphicFrameLocks noGrp="1"/>
          </p:cNvGraphicFramePr>
          <p:nvPr>
            <p:extLst>
              <p:ext uri="{D42A27DB-BD31-4B8C-83A1-F6EECF244321}">
                <p14:modId xmlns:p14="http://schemas.microsoft.com/office/powerpoint/2010/main" val="371666452"/>
              </p:ext>
            </p:extLst>
          </p:nvPr>
        </p:nvGraphicFramePr>
        <p:xfrm>
          <a:off x="611560" y="2204865"/>
          <a:ext cx="7772400" cy="1336140"/>
        </p:xfrm>
        <a:graphic>
          <a:graphicData uri="http://schemas.openxmlformats.org/drawingml/2006/table">
            <a:tbl>
              <a:tblPr>
                <a:tableStyleId>{5C22544A-7EE6-4342-B048-85BDC9FD1C3A}</a:tableStyleId>
              </a:tblPr>
              <a:tblGrid>
                <a:gridCol w="464583"/>
                <a:gridCol w="443977"/>
                <a:gridCol w="412130"/>
                <a:gridCol w="466456"/>
                <a:gridCol w="591969"/>
                <a:gridCol w="1468682"/>
                <a:gridCol w="1815246"/>
                <a:gridCol w="434610"/>
                <a:gridCol w="1050932"/>
                <a:gridCol w="623815"/>
              </a:tblGrid>
              <a:tr h="350823">
                <a:tc>
                  <a:txBody>
                    <a:bodyPr/>
                    <a:lstStyle/>
                    <a:p>
                      <a:pPr algn="l" fontAlgn="b"/>
                      <a:r>
                        <a:rPr lang="de-DE" sz="1000" b="0" i="0" u="none" strike="noStrike" kern="1200" dirty="0">
                          <a:solidFill>
                            <a:schemeClr val="dk1"/>
                          </a:solidFill>
                          <a:effectLst/>
                          <a:latin typeface="Arial"/>
                          <a:ea typeface="+mn-ea"/>
                          <a:cs typeface="+mn-cs"/>
                        </a:rPr>
                        <a:t>CID</a:t>
                      </a:r>
                    </a:p>
                  </a:txBody>
                  <a:tcPr marL="5627" marR="5627" marT="5627" marB="0" anchor="b"/>
                </a:tc>
                <a:tc>
                  <a:txBody>
                    <a:bodyPr/>
                    <a:lstStyle/>
                    <a:p>
                      <a:pPr algn="l" fontAlgn="b"/>
                      <a:r>
                        <a:rPr lang="de-DE" sz="1000" b="0" i="0" u="none" strike="noStrike" kern="1200">
                          <a:solidFill>
                            <a:schemeClr val="dk1"/>
                          </a:solidFill>
                          <a:effectLst/>
                          <a:latin typeface="Arial"/>
                          <a:ea typeface="+mn-ea"/>
                          <a:cs typeface="+mn-cs"/>
                        </a:rPr>
                        <a:t>Name</a:t>
                      </a:r>
                    </a:p>
                  </a:txBody>
                  <a:tcPr marL="5627" marR="5627" marT="5627" marB="0" anchor="b"/>
                </a:tc>
                <a:tc>
                  <a:txBody>
                    <a:bodyPr/>
                    <a:lstStyle/>
                    <a:p>
                      <a:pPr algn="l" fontAlgn="b"/>
                      <a:r>
                        <a:rPr lang="de-DE" sz="1000" b="0" i="0" u="none" strike="noStrike" kern="1200">
                          <a:solidFill>
                            <a:schemeClr val="dk1"/>
                          </a:solidFill>
                          <a:effectLst/>
                          <a:latin typeface="Arial"/>
                          <a:ea typeface="+mn-ea"/>
                          <a:cs typeface="+mn-cs"/>
                        </a:rPr>
                        <a:t>Page</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Sub-</a:t>
                      </a:r>
                      <a:r>
                        <a:rPr lang="de-DE" sz="1000" b="0" i="0" u="none" strike="noStrike" kern="1200" dirty="0" err="1">
                          <a:solidFill>
                            <a:schemeClr val="dk1"/>
                          </a:solidFill>
                          <a:effectLst/>
                          <a:latin typeface="Arial"/>
                          <a:ea typeface="+mn-ea"/>
                          <a:cs typeface="+mn-cs"/>
                        </a:rPr>
                        <a:t>clause</a:t>
                      </a:r>
                      <a:endParaRPr lang="de-DE" sz="1000" b="0" i="0" u="none" strike="noStrike" kern="1200" dirty="0">
                        <a:solidFill>
                          <a:schemeClr val="dk1"/>
                        </a:solidFill>
                        <a:effectLst/>
                        <a:latin typeface="Arial"/>
                        <a:ea typeface="+mn-ea"/>
                        <a:cs typeface="+mn-cs"/>
                      </a:endParaRPr>
                    </a:p>
                  </a:txBody>
                  <a:tcPr marL="5627" marR="5627" marT="5627" marB="0" anchor="b"/>
                </a:tc>
                <a:tc>
                  <a:txBody>
                    <a:bodyPr/>
                    <a:lstStyle/>
                    <a:p>
                      <a:pPr algn="l" fontAlgn="b"/>
                      <a:r>
                        <a:rPr lang="de-DE" sz="1000" b="0" i="0" u="none" strike="noStrike" kern="1200">
                          <a:solidFill>
                            <a:schemeClr val="dk1"/>
                          </a:solidFill>
                          <a:effectLst/>
                          <a:latin typeface="Arial"/>
                          <a:ea typeface="+mn-ea"/>
                          <a:cs typeface="+mn-cs"/>
                        </a:rPr>
                        <a:t>Line #</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Comment</a:t>
                      </a:r>
                    </a:p>
                  </a:txBody>
                  <a:tcPr marL="5627" marR="5627" marT="5627" marB="0" anchor="b"/>
                </a:tc>
                <a:tc>
                  <a:txBody>
                    <a:bodyPr/>
                    <a:lstStyle/>
                    <a:p>
                      <a:pPr algn="l" fontAlgn="b"/>
                      <a:r>
                        <a:rPr lang="de-DE" sz="1000" b="0" i="0" u="none" strike="noStrike" kern="1200" dirty="0" err="1">
                          <a:solidFill>
                            <a:schemeClr val="dk1"/>
                          </a:solidFill>
                          <a:effectLst/>
                          <a:latin typeface="Arial"/>
                          <a:ea typeface="+mn-ea"/>
                          <a:cs typeface="+mn-cs"/>
                        </a:rPr>
                        <a:t>Proposed</a:t>
                      </a:r>
                      <a:r>
                        <a:rPr lang="de-DE" sz="1000" b="0" i="0" u="none" strike="noStrike" kern="1200" dirty="0">
                          <a:solidFill>
                            <a:schemeClr val="dk1"/>
                          </a:solidFill>
                          <a:effectLst/>
                          <a:latin typeface="Arial"/>
                          <a:ea typeface="+mn-ea"/>
                          <a:cs typeface="+mn-cs"/>
                        </a:rPr>
                        <a:t> Change</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E/T</a:t>
                      </a:r>
                    </a:p>
                  </a:txBody>
                  <a:tcPr marL="5627" marR="5627" marT="5627" marB="0" anchor="b"/>
                </a:tc>
                <a:tc>
                  <a:txBody>
                    <a:bodyPr/>
                    <a:lstStyle/>
                    <a:p>
                      <a:pPr algn="l" fontAlgn="b"/>
                      <a:r>
                        <a:rPr lang="en-US" sz="1000" b="0" i="0" u="none" strike="noStrike" kern="1200" dirty="0">
                          <a:solidFill>
                            <a:schemeClr val="dk1"/>
                          </a:solidFill>
                          <a:effectLst/>
                          <a:latin typeface="Arial"/>
                          <a:ea typeface="+mn-ea"/>
                          <a:cs typeface="+mn-cs"/>
                        </a:rPr>
                        <a:t>Must Be Satisfied?    (enter Yes or No)</a:t>
                      </a:r>
                    </a:p>
                  </a:txBody>
                  <a:tcPr marL="5627" marR="5627" marT="5627" marB="0" anchor="b"/>
                </a:tc>
                <a:tc>
                  <a:txBody>
                    <a:bodyPr/>
                    <a:lstStyle/>
                    <a:p>
                      <a:pPr algn="l" fontAlgn="b"/>
                      <a:r>
                        <a:rPr lang="de-DE" sz="1000" b="0" i="0" u="none" strike="noStrike" kern="1200" dirty="0">
                          <a:solidFill>
                            <a:schemeClr val="dk1"/>
                          </a:solidFill>
                          <a:effectLst/>
                          <a:latin typeface="Arial"/>
                          <a:ea typeface="+mn-ea"/>
                          <a:cs typeface="+mn-cs"/>
                        </a:rPr>
                        <a:t>Resolution</a:t>
                      </a:r>
                    </a:p>
                  </a:txBody>
                  <a:tcPr marL="5627" marR="5627" marT="5627" marB="0" anchor="b"/>
                </a:tc>
              </a:tr>
              <a:tr h="873313">
                <a:tc>
                  <a:txBody>
                    <a:bodyPr/>
                    <a:lstStyle/>
                    <a:p>
                      <a:pPr algn="r" fontAlgn="b"/>
                      <a:r>
                        <a:rPr lang="de-DE" sz="1000" b="0" i="0" u="none" strike="noStrike">
                          <a:effectLst/>
                          <a:latin typeface="Arial"/>
                        </a:rPr>
                        <a:t>19</a:t>
                      </a:r>
                    </a:p>
                  </a:txBody>
                  <a:tcPr marL="9525" marR="9525" marT="9525" marB="0" anchor="b">
                    <a:solidFill>
                      <a:schemeClr val="bg1"/>
                    </a:solidFill>
                  </a:tcPr>
                </a:tc>
                <a:tc>
                  <a:txBody>
                    <a:bodyPr/>
                    <a:lstStyle/>
                    <a:p>
                      <a:pPr algn="l" fontAlgn="b"/>
                      <a:r>
                        <a:rPr lang="de-DE" sz="1000" b="0" i="0" u="none" strike="noStrike">
                          <a:effectLst/>
                          <a:latin typeface="Arial"/>
                        </a:rPr>
                        <a:t>Kunal shah</a:t>
                      </a:r>
                    </a:p>
                  </a:txBody>
                  <a:tcPr marL="9525" marR="9525" marT="9525" marB="0" anchor="b">
                    <a:solidFill>
                      <a:schemeClr val="bg1"/>
                    </a:solidFill>
                  </a:tcPr>
                </a:tc>
                <a:tc>
                  <a:txBody>
                    <a:bodyPr/>
                    <a:lstStyle/>
                    <a:p>
                      <a:pPr algn="r" fontAlgn="b"/>
                      <a:r>
                        <a:rPr lang="de-DE" sz="1000" b="0" i="0" u="none" strike="noStrike">
                          <a:effectLst/>
                          <a:latin typeface="Arial"/>
                        </a:rPr>
                        <a:t>33</a:t>
                      </a:r>
                    </a:p>
                  </a:txBody>
                  <a:tcPr marL="9525" marR="9525" marT="9525" marB="0" anchor="b">
                    <a:solidFill>
                      <a:schemeClr val="bg1"/>
                    </a:solidFill>
                  </a:tcPr>
                </a:tc>
                <a:tc>
                  <a:txBody>
                    <a:bodyPr/>
                    <a:lstStyle/>
                    <a:p>
                      <a:pPr algn="r" fontAlgn="b"/>
                      <a:r>
                        <a:rPr lang="de-DE" sz="1000" b="0" i="0" u="none" strike="noStrike">
                          <a:effectLst/>
                          <a:latin typeface="Arial"/>
                        </a:rPr>
                        <a:t>24.3.4.1</a:t>
                      </a:r>
                    </a:p>
                  </a:txBody>
                  <a:tcPr marL="9525" marR="9525" marT="9525" marB="0" anchor="b">
                    <a:solidFill>
                      <a:schemeClr val="bg1"/>
                    </a:solidFill>
                  </a:tcPr>
                </a:tc>
                <a:tc>
                  <a:txBody>
                    <a:bodyPr/>
                    <a:lstStyle/>
                    <a:p>
                      <a:pPr algn="r" fontAlgn="b"/>
                      <a:r>
                        <a:rPr lang="de-DE" sz="1000" b="0" i="0" u="none" strike="noStrike">
                          <a:effectLst/>
                          <a:latin typeface="Arial"/>
                        </a:rPr>
                        <a:t>20</a:t>
                      </a:r>
                    </a:p>
                  </a:txBody>
                  <a:tcPr marL="9525" marR="9525" marT="9525" marB="0" anchor="b">
                    <a:solidFill>
                      <a:schemeClr val="bg1"/>
                    </a:solidFill>
                  </a:tcPr>
                </a:tc>
                <a:tc>
                  <a:txBody>
                    <a:bodyPr/>
                    <a:lstStyle/>
                    <a:p>
                      <a:pPr algn="l" fontAlgn="b"/>
                      <a:r>
                        <a:rPr lang="en-US" sz="1000" b="0" i="0" u="none" strike="noStrike">
                          <a:effectLst/>
                          <a:latin typeface="Arial"/>
                        </a:rPr>
                        <a:t>When FEC is employ for legacy mode, the polynomials should stay as specified in the approved standard. </a:t>
                      </a:r>
                    </a:p>
                  </a:txBody>
                  <a:tcPr marL="9525" marR="9525" marT="9525" marB="0" anchor="b">
                    <a:solidFill>
                      <a:schemeClr val="bg1"/>
                    </a:solidFill>
                  </a:tcPr>
                </a:tc>
                <a:tc>
                  <a:txBody>
                    <a:bodyPr/>
                    <a:lstStyle/>
                    <a:p>
                      <a:pPr algn="l" fontAlgn="b"/>
                      <a:r>
                        <a:rPr lang="en-US" sz="1000" b="0" i="0" u="none" strike="noStrike">
                          <a:effectLst/>
                          <a:latin typeface="Arial"/>
                        </a:rPr>
                        <a:t>Keep the FEC support for non-split mode as is per approved standard.</a:t>
                      </a:r>
                    </a:p>
                  </a:txBody>
                  <a:tcPr marL="9525" marR="9525" marT="9525" marB="0" anchor="b">
                    <a:solidFill>
                      <a:schemeClr val="bg1"/>
                    </a:solidFill>
                  </a:tcPr>
                </a:tc>
                <a:tc>
                  <a:txBody>
                    <a:bodyPr/>
                    <a:lstStyle/>
                    <a:p>
                      <a:pPr algn="r" fontAlgn="b"/>
                      <a:r>
                        <a:rPr lang="de-DE" sz="1000" b="0" i="0" u="none" strike="noStrike">
                          <a:effectLst/>
                          <a:latin typeface="Arial"/>
                        </a:rPr>
                        <a:t>T</a:t>
                      </a:r>
                    </a:p>
                  </a:txBody>
                  <a:tcPr marL="9525" marR="9525" marT="9525" marB="0" anchor="b">
                    <a:solidFill>
                      <a:schemeClr val="bg1"/>
                    </a:solidFill>
                  </a:tcPr>
                </a:tc>
                <a:tc>
                  <a:txBody>
                    <a:bodyPr/>
                    <a:lstStyle/>
                    <a:p>
                      <a:pPr algn="r" fontAlgn="b"/>
                      <a:r>
                        <a:rPr lang="de-DE" sz="1100" b="0" i="0" u="none" strike="noStrike">
                          <a:solidFill>
                            <a:srgbClr val="9C0006"/>
                          </a:solidFill>
                          <a:effectLst/>
                          <a:latin typeface="Calibri"/>
                        </a:rPr>
                        <a:t>Yes</a:t>
                      </a:r>
                    </a:p>
                  </a:txBody>
                  <a:tcPr marL="9525" marR="9525" marT="9525" marB="0" anchor="b">
                    <a:solidFill>
                      <a:schemeClr val="bg1"/>
                    </a:solidFill>
                  </a:tcPr>
                </a:tc>
                <a:tc>
                  <a:txBody>
                    <a:bodyPr/>
                    <a:lstStyle/>
                    <a:p>
                      <a:pPr algn="l" fontAlgn="b"/>
                      <a:r>
                        <a:rPr lang="de-DE" sz="1000" b="0" i="0" u="none" strike="noStrike" dirty="0" err="1">
                          <a:effectLst/>
                          <a:latin typeface="Arial"/>
                        </a:rPr>
                        <a:t>Reject</a:t>
                      </a:r>
                      <a:endParaRPr lang="de-DE" sz="1000" b="0" i="0" u="none" strike="noStrike" dirty="0">
                        <a:effectLst/>
                        <a:latin typeface="Arial"/>
                      </a:endParaRPr>
                    </a:p>
                  </a:txBody>
                  <a:tcPr marL="9525" marR="9525" marT="9525" marB="0" anchor="b">
                    <a:solidFill>
                      <a:schemeClr val="bg1"/>
                    </a:solidFill>
                  </a:tcPr>
                </a:tc>
              </a:tr>
            </a:tbl>
          </a:graphicData>
        </a:graphic>
      </p:graphicFrame>
    </p:spTree>
    <p:extLst>
      <p:ext uri="{BB962C8B-B14F-4D97-AF65-F5344CB8AC3E}">
        <p14:creationId xmlns:p14="http://schemas.microsoft.com/office/powerpoint/2010/main" val="3398617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288</Words>
  <Application>Microsoft Office PowerPoint</Application>
  <PresentationFormat>Bildschirmpräsentation (4:3)</PresentationFormat>
  <Paragraphs>65</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Times New Roman</vt:lpstr>
      <vt:lpstr>Arial</vt:lpstr>
      <vt:lpstr>IEEE-P802_15_Rbt</vt:lpstr>
      <vt:lpstr>PowerPoint-Präsentation</vt:lpstr>
      <vt:lpstr>LB 155 – Rejected MBS CID 18</vt:lpstr>
      <vt:lpstr>LB 155 – Rejected MBS CID 19</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14</cp:revision>
  <cp:lastPrinted>1998-02-10T13:28:06Z</cp:lastPrinted>
  <dcterms:created xsi:type="dcterms:W3CDTF">2019-07-17T11:24:40Z</dcterms:created>
  <dcterms:modified xsi:type="dcterms:W3CDTF">2019-07-17T12:09:33Z</dcterms:modified>
</cp:coreProperties>
</file>