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74" r:id="rId4"/>
    <p:sldId id="268" r:id="rId5"/>
    <p:sldId id="373" r:id="rId6"/>
    <p:sldId id="374" r:id="rId7"/>
    <p:sldId id="375" r:id="rId8"/>
    <p:sldId id="376" r:id="rId9"/>
    <p:sldId id="377" r:id="rId10"/>
    <p:sldId id="378" r:id="rId11"/>
    <p:sldId id="379" r:id="rId12"/>
    <p:sldId id="37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100" d="100"/>
          <a:sy n="100" d="100"/>
        </p:scale>
        <p:origin x="-720"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802.15-19-0328-00-004w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a:t>
            </a:r>
            <a:r>
              <a:rPr lang="en-US" altLang="en-US" sz="1600" dirty="0" smtClean="0">
                <a:solidFill>
                  <a:schemeClr val="tx2"/>
                </a:solidFill>
              </a:rPr>
              <a:t>July 2019 Midweek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17 July, </a:t>
            </a:r>
            <a:r>
              <a:rPr lang="en-US" altLang="en-US" sz="1600" dirty="0" smtClean="0">
                <a:solidFill>
                  <a:schemeClr val="tx2"/>
                </a:solidFill>
              </a:rPr>
              <a:t>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Letter Ballot Recirculation Motion</a:t>
            </a:r>
            <a:endParaRPr lang="en-US" dirty="0"/>
          </a:p>
        </p:txBody>
      </p:sp>
      <p:sp>
        <p:nvSpPr>
          <p:cNvPr id="3" name="Inhaltsplatzhalter 2"/>
          <p:cNvSpPr>
            <a:spLocks noGrp="1"/>
          </p:cNvSpPr>
          <p:nvPr>
            <p:ph idx="1"/>
          </p:nvPr>
        </p:nvSpPr>
        <p:spPr/>
        <p:txBody>
          <a:bodyPr/>
          <a:lstStyle/>
          <a:p>
            <a:r>
              <a:rPr lang="en-US" sz="2400" dirty="0"/>
              <a:t>Move that 802.15 WG start a WG recirculation requesting approval of CA document 15-19-0165-01-004 and document </a:t>
            </a:r>
            <a:r>
              <a:rPr lang="en-US" sz="2400" dirty="0" smtClean="0"/>
              <a:t>P802.15.4w_D3 </a:t>
            </a:r>
            <a:r>
              <a:rPr lang="en-US" sz="2400" dirty="0"/>
              <a:t>and to forward document </a:t>
            </a:r>
            <a:r>
              <a:rPr lang="en-US" sz="2400" dirty="0" smtClean="0"/>
              <a:t>P802.15.4w_D3, </a:t>
            </a:r>
            <a:r>
              <a:rPr lang="en-US" sz="2400" dirty="0"/>
              <a:t>to Standards Association ballot.</a:t>
            </a:r>
          </a:p>
          <a:p>
            <a:endParaRPr lang="en-US" sz="2400" dirty="0"/>
          </a:p>
          <a:p>
            <a:r>
              <a:rPr lang="en-US" sz="2400" dirty="0"/>
              <a:t>Moved by: Joerg Robert</a:t>
            </a:r>
          </a:p>
          <a:p>
            <a:r>
              <a:rPr lang="en-US" sz="2400" dirty="0"/>
              <a:t>Seconded by:</a:t>
            </a:r>
          </a:p>
          <a:p>
            <a:endParaRPr lang="en-US" sz="2400" dirty="0"/>
          </a:p>
          <a:p>
            <a:r>
              <a:rPr lang="en-US" sz="2400" dirty="0" smtClean="0"/>
              <a:t>Result:</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3978969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a:t>
            </a:r>
            <a:r>
              <a:rPr lang="en-US" dirty="0"/>
              <a:t>formation for a WG Letter Ballot</a:t>
            </a:r>
          </a:p>
        </p:txBody>
      </p:sp>
      <p:sp>
        <p:nvSpPr>
          <p:cNvPr id="3" name="Inhaltsplatzhalter 2"/>
          <p:cNvSpPr>
            <a:spLocks noGrp="1"/>
          </p:cNvSpPr>
          <p:nvPr>
            <p:ph idx="1"/>
          </p:nvPr>
        </p:nvSpPr>
        <p:spPr>
          <a:xfrm>
            <a:off x="685800" y="1700808"/>
            <a:ext cx="7772400" cy="4395192"/>
          </a:xfrm>
        </p:spPr>
        <p:txBody>
          <a:bodyPr/>
          <a:lstStyle/>
          <a:p>
            <a:r>
              <a:rPr lang="en-US" sz="1800" dirty="0"/>
              <a:t>Move that 802.15 WG approve the formation of a Comment Resolution Group (CRG) for the WG balloting of the </a:t>
            </a:r>
            <a:r>
              <a:rPr lang="en-US" sz="1800" dirty="0" smtClean="0"/>
              <a:t>P802.15.4w_D3 </a:t>
            </a:r>
            <a:r>
              <a:rPr lang="en-US" sz="1800" dirty="0"/>
              <a:t>with the following membership: Joerg Robert (Chair), </a:t>
            </a:r>
            <a:r>
              <a:rPr lang="en-US" sz="1800" dirty="0" smtClean="0"/>
              <a:t>Charlie </a:t>
            </a:r>
            <a:r>
              <a:rPr lang="en-US" sz="1800" dirty="0"/>
              <a:t>Perkins, Johannes Wechsler, and Hendricus De Ruijter. 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smtClean="0"/>
          </a:p>
          <a:p>
            <a:r>
              <a:rPr lang="en-US" sz="1800" dirty="0"/>
              <a:t>Moved by: Joerg Robert</a:t>
            </a:r>
          </a:p>
          <a:p>
            <a:r>
              <a:rPr lang="en-US" sz="1800" dirty="0"/>
              <a:t>Seconded by:</a:t>
            </a:r>
          </a:p>
          <a:p>
            <a:endParaRPr lang="en-US" sz="1800" dirty="0"/>
          </a:p>
          <a:p>
            <a:r>
              <a:rPr lang="en-US" sz="1800" dirty="0"/>
              <a:t>Result:</a:t>
            </a:r>
          </a:p>
          <a:p>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209526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a:t>
            </a:r>
            <a:r>
              <a:rPr lang="en-US" dirty="0" smtClean="0"/>
              <a:t> </a:t>
            </a:r>
            <a:r>
              <a:rPr lang="en-US" dirty="0" smtClean="0"/>
              <a:t>2019 </a:t>
            </a:r>
            <a:r>
              <a:rPr lang="en-US" dirty="0" smtClean="0"/>
              <a:t>Midweek Status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Atlanta Meeting </a:t>
            </a:r>
            <a:r>
              <a:rPr lang="en-US" sz="2400" dirty="0" smtClean="0"/>
              <a:t>Minutes</a:t>
            </a:r>
            <a:endParaRPr lang="en-US" sz="2400" dirty="0"/>
          </a:p>
          <a:p>
            <a:r>
              <a:rPr lang="en-US" sz="2400" dirty="0" smtClean="0"/>
              <a:t>LB </a:t>
            </a:r>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31595377"/>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Letter Ballot comments</a:t>
            </a:r>
          </a:p>
          <a:p>
            <a:r>
              <a:rPr lang="en-US" sz="2400" dirty="0" smtClean="0"/>
              <a:t>Incorporated </a:t>
            </a:r>
            <a:r>
              <a:rPr lang="en-US" sz="2400" dirty="0" smtClean="0"/>
              <a:t>LB comments into draft </a:t>
            </a:r>
            <a:endParaRPr lang="en-US" sz="2400" dirty="0" smtClean="0"/>
          </a:p>
          <a:p>
            <a:r>
              <a:rPr lang="en-US" sz="2400" dirty="0" smtClean="0"/>
              <a:t>Two motions </a:t>
            </a:r>
            <a:r>
              <a:rPr lang="en-US" sz="2400" dirty="0" smtClean="0"/>
              <a:t>for LB recirculation and formation of CRG</a:t>
            </a:r>
          </a:p>
          <a:p>
            <a:r>
              <a:rPr lang="en-US" sz="2400" dirty="0" smtClean="0"/>
              <a:t>Discussion on future schedule</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Ballot History ( I / II )</a:t>
            </a:r>
            <a:endParaRPr lang="en-US" dirty="0"/>
          </a:p>
        </p:txBody>
      </p:sp>
      <p:sp>
        <p:nvSpPr>
          <p:cNvPr id="3" name="Inhaltsplatzhalter 2"/>
          <p:cNvSpPr>
            <a:spLocks noGrp="1"/>
          </p:cNvSpPr>
          <p:nvPr>
            <p:ph idx="1"/>
          </p:nvPr>
        </p:nvSpPr>
        <p:spPr/>
        <p:txBody>
          <a:bodyPr/>
          <a:lstStyle/>
          <a:p>
            <a:pPr marL="0" indent="0">
              <a:buNone/>
            </a:pPr>
            <a:r>
              <a:rPr lang="en-US" sz="2000" dirty="0" smtClean="0"/>
              <a:t>Letter Ballot 155: March 22 – April 22</a:t>
            </a:r>
          </a:p>
          <a:p>
            <a:r>
              <a:rPr lang="en-US" sz="2000" dirty="0"/>
              <a:t>VOTERS  92 </a:t>
            </a:r>
            <a:r>
              <a:rPr lang="en-US" sz="2000" dirty="0" smtClean="0"/>
              <a:t>, VOTED   </a:t>
            </a:r>
            <a:r>
              <a:rPr lang="en-US" sz="2000" dirty="0"/>
              <a:t>48 </a:t>
            </a:r>
          </a:p>
          <a:p>
            <a:r>
              <a:rPr lang="en-US" sz="2000" dirty="0"/>
              <a:t>YES </a:t>
            </a:r>
            <a:r>
              <a:rPr lang="en-US" sz="2000" dirty="0" smtClean="0"/>
              <a:t> 35,  ABSTAIN 12 , NO 1 </a:t>
            </a:r>
          </a:p>
          <a:p>
            <a:pPr lvl="1"/>
            <a:endParaRPr lang="en-US" sz="1800" dirty="0" smtClean="0"/>
          </a:p>
          <a:p>
            <a:r>
              <a:rPr lang="en-US" sz="2000" dirty="0" smtClean="0"/>
              <a:t>100 comments (57 technical, 43 editorial), 4 must be satisfied (MBS) comments</a:t>
            </a:r>
          </a:p>
          <a:p>
            <a:pPr lvl="1"/>
            <a:endParaRPr lang="en-US" sz="1800" dirty="0" smtClean="0"/>
          </a:p>
          <a:p>
            <a:r>
              <a:rPr lang="en-US" sz="2000" dirty="0" smtClean="0"/>
              <a:t>Accepted comments: 36 (1 MBS)</a:t>
            </a:r>
          </a:p>
          <a:p>
            <a:r>
              <a:rPr lang="en-US" sz="2000" dirty="0" smtClean="0"/>
              <a:t>Revised comments: 	50 (1 MBS) </a:t>
            </a:r>
          </a:p>
          <a:p>
            <a:r>
              <a:rPr lang="en-US" sz="2000" dirty="0" smtClean="0"/>
              <a:t>Rejected comments: 	14 (2 MBS) </a:t>
            </a:r>
          </a:p>
          <a:p>
            <a:endParaRPr lang="en-US" sz="2000" dirty="0"/>
          </a:p>
          <a:p>
            <a:r>
              <a:rPr lang="en-US" sz="2000" dirty="0" smtClean="0"/>
              <a:t>Comment resolution contained in document 15-19/193r10</a:t>
            </a:r>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3703645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Ballot History ( II / 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Letter Ballot 157 Recirculation: May 23 – June 7</a:t>
            </a:r>
          </a:p>
          <a:p>
            <a:r>
              <a:rPr lang="en-US" sz="2000" dirty="0"/>
              <a:t>VOTERS  92 , VOTED   58</a:t>
            </a:r>
          </a:p>
          <a:p>
            <a:r>
              <a:rPr lang="en-US" sz="2000" dirty="0"/>
              <a:t>YES  44,  ABSTAIN 12 , NO 2 </a:t>
            </a:r>
          </a:p>
          <a:p>
            <a:r>
              <a:rPr lang="en-US" sz="2000" dirty="0" smtClean="0"/>
              <a:t>18 comments (16 </a:t>
            </a:r>
            <a:r>
              <a:rPr lang="en-US" sz="2000" dirty="0"/>
              <a:t>technical, </a:t>
            </a:r>
            <a:r>
              <a:rPr lang="en-US" sz="2000" dirty="0" smtClean="0"/>
              <a:t>2 editorial</a:t>
            </a:r>
            <a:r>
              <a:rPr lang="en-US" sz="2000" dirty="0"/>
              <a:t>), </a:t>
            </a:r>
            <a:r>
              <a:rPr lang="en-US" sz="2000" dirty="0" smtClean="0"/>
              <a:t>16 </a:t>
            </a:r>
            <a:r>
              <a:rPr lang="en-US" sz="2000" dirty="0"/>
              <a:t>must be satisfied </a:t>
            </a:r>
            <a:r>
              <a:rPr lang="en-US" sz="2000" dirty="0" smtClean="0"/>
              <a:t>(MBS) comments </a:t>
            </a:r>
          </a:p>
          <a:p>
            <a:pPr lvl="1"/>
            <a:endParaRPr lang="en-US" sz="1800" dirty="0" smtClean="0"/>
          </a:p>
          <a:p>
            <a:r>
              <a:rPr lang="en-US" sz="2000" dirty="0" smtClean="0"/>
              <a:t>Single new LB 157 “No” voter took part in comment resolution</a:t>
            </a:r>
          </a:p>
          <a:p>
            <a:pPr lvl="1"/>
            <a:endParaRPr lang="en-US" sz="1800" dirty="0" smtClean="0"/>
          </a:p>
          <a:p>
            <a:r>
              <a:rPr lang="en-US" sz="2000" dirty="0"/>
              <a:t>Accepted comments: </a:t>
            </a:r>
            <a:r>
              <a:rPr lang="en-US" sz="2000" dirty="0" smtClean="0"/>
              <a:t>4 (2 </a:t>
            </a:r>
            <a:r>
              <a:rPr lang="en-US" sz="2000" dirty="0"/>
              <a:t>MBS)</a:t>
            </a:r>
          </a:p>
          <a:p>
            <a:r>
              <a:rPr lang="en-US" sz="2000" dirty="0"/>
              <a:t>Revised comments: 	</a:t>
            </a:r>
            <a:r>
              <a:rPr lang="en-US" sz="2000" dirty="0" smtClean="0"/>
              <a:t>14 (14 MBS</a:t>
            </a:r>
            <a:r>
              <a:rPr lang="en-US" sz="2000" dirty="0"/>
              <a:t>) </a:t>
            </a:r>
          </a:p>
          <a:p>
            <a:r>
              <a:rPr lang="en-US" sz="2000" dirty="0"/>
              <a:t>Rejected comments: 	</a:t>
            </a:r>
            <a:r>
              <a:rPr lang="en-US" sz="2000" dirty="0" smtClean="0"/>
              <a:t>0 (0 </a:t>
            </a:r>
            <a:r>
              <a:rPr lang="en-US" sz="2000" dirty="0"/>
              <a:t>MBS) </a:t>
            </a:r>
            <a:endParaRPr lang="en-US" sz="2000" dirty="0" smtClean="0"/>
          </a:p>
          <a:p>
            <a:endParaRPr lang="en-US" sz="2000" dirty="0"/>
          </a:p>
          <a:p>
            <a:r>
              <a:rPr lang="en-US" sz="2000" dirty="0"/>
              <a:t>Comment resolution contained in document </a:t>
            </a:r>
            <a:r>
              <a:rPr lang="en-US" sz="2000" dirty="0" smtClean="0"/>
              <a:t>15-19/267r2</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2471874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#35</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a:t>
            </a:r>
            <a:r>
              <a:rPr lang="en-US" sz="2400" dirty="0" smtClean="0"/>
              <a:t>P802.15.4w_D3  </a:t>
            </a:r>
            <a:r>
              <a:rPr lang="en-US" sz="2400" dirty="0"/>
              <a:t>and to forward document </a:t>
            </a:r>
            <a:r>
              <a:rPr lang="en-US" sz="2400" dirty="0" smtClean="0"/>
              <a:t>P802.15.4w_D3,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a:t>
            </a:r>
            <a:r>
              <a:rPr lang="en-US" sz="2400" dirty="0" smtClean="0"/>
              <a:t>: </a:t>
            </a:r>
            <a:r>
              <a:rPr lang="en-US" sz="2400" dirty="0"/>
              <a:t>Johannes Wechsler</a:t>
            </a:r>
          </a:p>
          <a:p>
            <a:pPr lvl="0">
              <a:tabLst>
                <a:tab pos="627063" algn="l"/>
              </a:tabLst>
            </a:pPr>
            <a:r>
              <a:rPr lang="en-US" sz="2400" dirty="0"/>
              <a:t>Seconded by</a:t>
            </a:r>
            <a:r>
              <a:rPr lang="en-US" sz="2400" dirty="0" smtClean="0"/>
              <a:t>: </a:t>
            </a:r>
            <a:r>
              <a:rPr lang="en-GB" sz="2400" dirty="0" err="1"/>
              <a:t>Henk</a:t>
            </a:r>
            <a:r>
              <a:rPr lang="en-GB" sz="2400" dirty="0"/>
              <a:t> de Ruijter</a:t>
            </a:r>
            <a:endParaRPr lang="de-DE" sz="2400" dirty="0"/>
          </a:p>
          <a:p>
            <a:pPr>
              <a:tabLst>
                <a:tab pos="627063" algn="l"/>
              </a:tabLst>
            </a:pPr>
            <a:endParaRPr lang="en-US" sz="2400" dirty="0" smtClean="0"/>
          </a:p>
          <a:p>
            <a:pPr lvl="0">
              <a:tabLst>
                <a:tab pos="627063" algn="l"/>
              </a:tabLst>
            </a:pPr>
            <a:r>
              <a:rPr lang="en-US" sz="2400" dirty="0"/>
              <a:t>Motion passes by unanimous consent</a:t>
            </a:r>
            <a:endParaRPr lang="de-DE" sz="2400" dirty="0"/>
          </a:p>
          <a:p>
            <a:pPr>
              <a:tabLst>
                <a:tab pos="627063" algn="l"/>
              </a:tabLst>
            </a:pPr>
            <a:endParaRPr lang="en-US" sz="2400" dirty="0" smtClean="0"/>
          </a:p>
          <a:p>
            <a:pPr>
              <a:tabLst>
                <a:tab pos="627063" algn="l"/>
              </a:tabLst>
            </a:pPr>
            <a:endParaRPr lang="en-US" sz="2400" dirty="0"/>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548947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#36</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P802.15.4w_D3 </a:t>
            </a:r>
            <a:r>
              <a:rPr lang="en-US" sz="1800" dirty="0"/>
              <a:t>with the following membership: Joerg Robert (Chair), </a:t>
            </a:r>
            <a:r>
              <a:rPr lang="en-US" sz="1800" dirty="0" smtClean="0"/>
              <a:t>Charlie </a:t>
            </a:r>
            <a:r>
              <a:rPr lang="en-US" sz="1800" dirty="0"/>
              <a:t>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a:t>
            </a:r>
            <a:r>
              <a:rPr lang="en-US" sz="1800" dirty="0" smtClean="0"/>
              <a:t>: </a:t>
            </a:r>
            <a:r>
              <a:rPr lang="en-GB" sz="1800" dirty="0"/>
              <a:t>Johannes Wechsler</a:t>
            </a:r>
            <a:endParaRPr lang="en-US" sz="1800" dirty="0"/>
          </a:p>
          <a:p>
            <a:pPr lvl="0"/>
            <a:r>
              <a:rPr lang="en-US" sz="1800" dirty="0"/>
              <a:t>Seconded by</a:t>
            </a:r>
            <a:r>
              <a:rPr lang="en-US" sz="1800" dirty="0" smtClean="0"/>
              <a:t>: </a:t>
            </a:r>
            <a:r>
              <a:rPr lang="en-US" sz="1800" dirty="0" err="1"/>
              <a:t>Henk</a:t>
            </a:r>
            <a:r>
              <a:rPr lang="en-US" sz="1800" dirty="0"/>
              <a:t> de Ruijter</a:t>
            </a:r>
            <a:endParaRPr lang="de-DE" sz="1800" dirty="0"/>
          </a:p>
          <a:p>
            <a:pPr lvl="0"/>
            <a:endParaRPr lang="en-US" sz="1800" dirty="0" smtClean="0"/>
          </a:p>
          <a:p>
            <a:pPr lvl="0"/>
            <a:r>
              <a:rPr lang="en-US" sz="1800" dirty="0" smtClean="0"/>
              <a:t>Motion </a:t>
            </a:r>
            <a:r>
              <a:rPr lang="en-US" sz="1800" dirty="0"/>
              <a:t>passes by unanimous consent</a:t>
            </a:r>
            <a:endParaRPr lang="de-DE" sz="1800" dirty="0"/>
          </a:p>
          <a:p>
            <a:endParaRPr lang="en-US" sz="1800" dirty="0" smtClean="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3270436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701</Words>
  <Application>Microsoft Office PowerPoint</Application>
  <PresentationFormat>Bildschirmpräsentation (4:3)</PresentationFormat>
  <Paragraphs>132</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IEEE-P802_15_Rbt</vt:lpstr>
      <vt:lpstr>PowerPoint-Präsentation</vt:lpstr>
      <vt:lpstr>TG 802.15.4w LPWA July 2019 Midweek Status Report</vt:lpstr>
      <vt:lpstr>Main Agenda Items for the Week</vt:lpstr>
      <vt:lpstr>TG 15.4w Schedule for the Week</vt:lpstr>
      <vt:lpstr>Meeting Achievements</vt:lpstr>
      <vt:lpstr>802.15.4w Ballot History ( I / II )</vt:lpstr>
      <vt:lpstr>802.15.4w Ballot History ( II / II )</vt:lpstr>
      <vt:lpstr>TG Recirculation Motion #35</vt:lpstr>
      <vt:lpstr>Task Group CRG Formation Motion #36</vt:lpstr>
      <vt:lpstr>Letter Ballot Recirculation Motion</vt:lpstr>
      <vt:lpstr>CRG formation for a WG Letter Ballot</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595</cp:revision>
  <cp:lastPrinted>1998-02-10T13:28:06Z</cp:lastPrinted>
  <dcterms:created xsi:type="dcterms:W3CDTF">2018-03-02T09:48:16Z</dcterms:created>
  <dcterms:modified xsi:type="dcterms:W3CDTF">2019-07-17T06:45:51Z</dcterms:modified>
</cp:coreProperties>
</file>