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32"/>
  </p:notesMasterIdLst>
  <p:handoutMasterIdLst>
    <p:handoutMasterId r:id="rId33"/>
  </p:handoutMasterIdLst>
  <p:sldIdLst>
    <p:sldId id="447" r:id="rId3"/>
    <p:sldId id="442" r:id="rId4"/>
    <p:sldId id="448" r:id="rId5"/>
    <p:sldId id="444" r:id="rId6"/>
    <p:sldId id="449" r:id="rId7"/>
    <p:sldId id="462" r:id="rId8"/>
    <p:sldId id="475" r:id="rId9"/>
    <p:sldId id="524" r:id="rId10"/>
    <p:sldId id="497" r:id="rId11"/>
    <p:sldId id="525" r:id="rId12"/>
    <p:sldId id="501" r:id="rId13"/>
    <p:sldId id="500" r:id="rId14"/>
    <p:sldId id="502" r:id="rId15"/>
    <p:sldId id="507" r:id="rId16"/>
    <p:sldId id="508" r:id="rId17"/>
    <p:sldId id="513" r:id="rId18"/>
    <p:sldId id="514" r:id="rId19"/>
    <p:sldId id="509" r:id="rId20"/>
    <p:sldId id="510" r:id="rId21"/>
    <p:sldId id="471" r:id="rId22"/>
    <p:sldId id="506" r:id="rId23"/>
    <p:sldId id="515" r:id="rId24"/>
    <p:sldId id="516" r:id="rId25"/>
    <p:sldId id="476" r:id="rId26"/>
    <p:sldId id="517" r:id="rId27"/>
    <p:sldId id="518" r:id="rId28"/>
    <p:sldId id="519" r:id="rId29"/>
    <p:sldId id="520" r:id="rId30"/>
    <p:sldId id="526" r:id="rId31"/>
  </p:sldIdLst>
  <p:sldSz cx="9144000" cy="6858000" type="screen4x3"/>
  <p:notesSz cx="7315200" cy="9601200"/>
  <p:defaultTextStyle>
    <a:defPPr>
      <a:defRPr lang="en-GB"/>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8"/>
    <a:srgbClr val="00FFFF"/>
    <a:srgbClr val="0033CC"/>
    <a:srgbClr val="00467A"/>
    <a:srgbClr val="003399"/>
    <a:srgbClr val="CC9900"/>
    <a:srgbClr val="FF9933"/>
    <a:srgbClr val="666633"/>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0" autoAdjust="0"/>
    <p:restoredTop sz="86499" autoAdjust="0"/>
  </p:normalViewPr>
  <p:slideViewPr>
    <p:cSldViewPr>
      <p:cViewPr>
        <p:scale>
          <a:sx n="100" d="100"/>
          <a:sy n="100" d="100"/>
        </p:scale>
        <p:origin x="-1768" y="-128"/>
      </p:cViewPr>
      <p:guideLst>
        <p:guide orient="horz" pos="2160"/>
        <p:guide pos="2880"/>
      </p:guideLst>
    </p:cSldViewPr>
  </p:slideViewPr>
  <p:outlineViewPr>
    <p:cViewPr>
      <p:scale>
        <a:sx n="33" d="100"/>
        <a:sy n="33" d="100"/>
      </p:scale>
      <p:origin x="0" y="-1692"/>
    </p:cViewPr>
  </p:outlineViewPr>
  <p:notesTextViewPr>
    <p:cViewPr>
      <p:scale>
        <a:sx n="1" d="1"/>
        <a:sy n="1" d="1"/>
      </p:scale>
      <p:origin x="0" y="0"/>
    </p:cViewPr>
  </p:notesTextViewPr>
  <p:sorterViewPr>
    <p:cViewPr>
      <p:scale>
        <a:sx n="100" d="100"/>
        <a:sy n="100" d="100"/>
      </p:scale>
      <p:origin x="0" y="-7698"/>
    </p:cViewPr>
  </p:sorterViewPr>
  <p:notesViewPr>
    <p:cSldViewPr>
      <p:cViewPr varScale="1">
        <p:scale>
          <a:sx n="58" d="100"/>
          <a:sy n="58" d="100"/>
        </p:scale>
        <p:origin x="254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5.wmf"/><Relationship Id="rId3"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739663" y="173188"/>
            <a:ext cx="284200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73690">
              <a:defRPr sz="1500" b="1"/>
            </a:lvl1pPr>
          </a:lstStyle>
          <a:p>
            <a:r>
              <a:rPr lang="en-GB" altLang="en-US"/>
              <a:t>doc.: IEEE 802.15-&lt;doc#&gt;</a:t>
            </a:r>
          </a:p>
        </p:txBody>
      </p:sp>
      <p:sp>
        <p:nvSpPr>
          <p:cNvPr id="3075" name="Rectangle 3"/>
          <p:cNvSpPr>
            <a:spLocks noGrp="1" noChangeArrowheads="1"/>
          </p:cNvSpPr>
          <p:nvPr>
            <p:ph type="dt" sz="quarter" idx="1"/>
          </p:nvPr>
        </p:nvSpPr>
        <p:spPr bwMode="auto">
          <a:xfrm>
            <a:off x="733530" y="173188"/>
            <a:ext cx="24367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73690">
              <a:defRPr sz="1500" b="1"/>
            </a:lvl1pPr>
          </a:lstStyle>
          <a:p>
            <a:r>
              <a:rPr lang="en-GB" altLang="en-US"/>
              <a:t>&lt;month year&gt;</a:t>
            </a:r>
          </a:p>
        </p:txBody>
      </p:sp>
      <p:sp>
        <p:nvSpPr>
          <p:cNvPr id="3076" name="Rectangle 4"/>
          <p:cNvSpPr>
            <a:spLocks noGrp="1" noChangeArrowheads="1"/>
          </p:cNvSpPr>
          <p:nvPr>
            <p:ph type="ftr" sz="quarter" idx="2"/>
          </p:nvPr>
        </p:nvSpPr>
        <p:spPr bwMode="auto">
          <a:xfrm>
            <a:off x="4389455" y="9292438"/>
            <a:ext cx="2275951" cy="15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73690">
              <a:defRPr sz="1000"/>
            </a:lvl1pPr>
          </a:lstStyle>
          <a:p>
            <a:r>
              <a:rPr lang="en-GB" altLang="en-US"/>
              <a:t>&lt;author&gt;, &lt;company&gt;</a:t>
            </a:r>
          </a:p>
        </p:txBody>
      </p:sp>
      <p:sp>
        <p:nvSpPr>
          <p:cNvPr id="3077" name="Rectangle 5"/>
          <p:cNvSpPr>
            <a:spLocks noGrp="1" noChangeArrowheads="1"/>
          </p:cNvSpPr>
          <p:nvPr>
            <p:ph type="sldNum" sz="quarter" idx="3"/>
          </p:nvPr>
        </p:nvSpPr>
        <p:spPr bwMode="auto">
          <a:xfrm>
            <a:off x="2845359" y="9292438"/>
            <a:ext cx="1462035" cy="15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73690">
              <a:defRPr sz="1000"/>
            </a:lvl1pPr>
          </a:lstStyle>
          <a:p>
            <a:r>
              <a:rPr lang="en-GB" altLang="en-US"/>
              <a:t>Page </a:t>
            </a:r>
            <a:fld id="{EA9D6A23-2C60-4813-8E3B-3A650D68B0CB}" type="slidenum">
              <a:rPr lang="en-GB" altLang="en-US"/>
              <a:pPr/>
              <a:t>‹#›</a:t>
            </a:fld>
            <a:endParaRPr lang="en-GB" altLang="en-US"/>
          </a:p>
        </p:txBody>
      </p:sp>
      <p:sp>
        <p:nvSpPr>
          <p:cNvPr id="3078" name="Line 6"/>
          <p:cNvSpPr>
            <a:spLocks noChangeShapeType="1"/>
          </p:cNvSpPr>
          <p:nvPr/>
        </p:nvSpPr>
        <p:spPr bwMode="auto">
          <a:xfrm>
            <a:off x="731856" y="400735"/>
            <a:ext cx="58514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382" tIns="47691" rIns="95382" bIns="47691" anchor="ctr"/>
          <a:lstStyle/>
          <a:p>
            <a:endParaRPr lang="en-GB"/>
          </a:p>
        </p:txBody>
      </p:sp>
      <p:sp>
        <p:nvSpPr>
          <p:cNvPr id="3079" name="Rectangle 7"/>
          <p:cNvSpPr>
            <a:spLocks noChangeArrowheads="1"/>
          </p:cNvSpPr>
          <p:nvPr/>
        </p:nvSpPr>
        <p:spPr bwMode="auto">
          <a:xfrm>
            <a:off x="731856" y="9292438"/>
            <a:ext cx="750277" cy="19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GB" altLang="en-US" sz="1200"/>
              <a:t>Submission</a:t>
            </a:r>
          </a:p>
        </p:txBody>
      </p:sp>
      <p:sp>
        <p:nvSpPr>
          <p:cNvPr id="3080" name="Line 8"/>
          <p:cNvSpPr>
            <a:spLocks noChangeShapeType="1"/>
          </p:cNvSpPr>
          <p:nvPr/>
        </p:nvSpPr>
        <p:spPr bwMode="auto">
          <a:xfrm>
            <a:off x="731856" y="9280941"/>
            <a:ext cx="601393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382" tIns="47691" rIns="95382" bIns="47691" anchor="ctr"/>
          <a:lstStyle/>
          <a:p>
            <a:endParaRPr lang="en-GB"/>
          </a:p>
        </p:txBody>
      </p:sp>
    </p:spTree>
    <p:extLst>
      <p:ext uri="{BB962C8B-B14F-4D97-AF65-F5344CB8AC3E}">
        <p14:creationId xmlns:p14="http://schemas.microsoft.com/office/powerpoint/2010/main" val="959829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dt" idx="1"/>
          </p:nvPr>
        </p:nvSpPr>
        <p:spPr bwMode="auto">
          <a:xfrm>
            <a:off x="689988" y="91070"/>
            <a:ext cx="28872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73690">
              <a:defRPr sz="1500" b="1"/>
            </a:lvl1pPr>
          </a:lstStyle>
          <a:p>
            <a:r>
              <a:rPr lang="en-GB" altLang="en-US"/>
              <a:t>&lt;month year&gt;</a:t>
            </a:r>
          </a:p>
        </p:txBody>
      </p:sp>
      <p:sp>
        <p:nvSpPr>
          <p:cNvPr id="2052" name="Rectangle 4"/>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74690" y="4560817"/>
            <a:ext cx="5365820" cy="432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700" tIns="48023" rIns="97700" bIns="48023"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054" name="Rectangle 6"/>
          <p:cNvSpPr>
            <a:spLocks noGrp="1" noChangeArrowheads="1"/>
          </p:cNvSpPr>
          <p:nvPr>
            <p:ph type="ftr" sz="quarter" idx="4"/>
          </p:nvPr>
        </p:nvSpPr>
        <p:spPr bwMode="auto">
          <a:xfrm>
            <a:off x="3979147" y="9295723"/>
            <a:ext cx="2647742" cy="19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76909" lvl="4" algn="r" defTabSz="973690">
              <a:defRPr/>
            </a:lvl5pPr>
          </a:lstStyle>
          <a:p>
            <a:pPr lvl="4"/>
            <a:r>
              <a:rPr lang="en-GB" altLang="en-US"/>
              <a:t>&lt;author&gt;, &lt;company&gt;</a:t>
            </a:r>
          </a:p>
        </p:txBody>
      </p:sp>
      <p:sp>
        <p:nvSpPr>
          <p:cNvPr id="2055" name="Rectangle 7"/>
          <p:cNvSpPr>
            <a:spLocks noGrp="1" noChangeArrowheads="1"/>
          </p:cNvSpPr>
          <p:nvPr>
            <p:ph type="sldNum" sz="quarter" idx="5"/>
          </p:nvPr>
        </p:nvSpPr>
        <p:spPr bwMode="auto">
          <a:xfrm>
            <a:off x="3094892" y="9295723"/>
            <a:ext cx="845737" cy="19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73690">
              <a:defRPr/>
            </a:lvl1pPr>
          </a:lstStyle>
          <a:p>
            <a:r>
              <a:rPr lang="en-GB" altLang="en-US"/>
              <a:t>Page </a:t>
            </a:r>
            <a:fld id="{B5B276EE-FE5E-46E4-8817-585F51D057E1}" type="slidenum">
              <a:rPr lang="en-GB" altLang="en-US"/>
              <a:pPr/>
              <a:t>‹#›</a:t>
            </a:fld>
            <a:endParaRPr lang="en-GB" altLang="en-US"/>
          </a:p>
        </p:txBody>
      </p:sp>
      <p:sp>
        <p:nvSpPr>
          <p:cNvPr id="2056" name="Rectangle 8"/>
          <p:cNvSpPr>
            <a:spLocks noChangeArrowheads="1"/>
          </p:cNvSpPr>
          <p:nvPr/>
        </p:nvSpPr>
        <p:spPr bwMode="auto">
          <a:xfrm>
            <a:off x="763675" y="9295723"/>
            <a:ext cx="750277" cy="19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altLang="en-US"/>
              <a:t>Submission</a:t>
            </a:r>
          </a:p>
        </p:txBody>
      </p:sp>
      <p:sp>
        <p:nvSpPr>
          <p:cNvPr id="2057" name="Line 9"/>
          <p:cNvSpPr>
            <a:spLocks noChangeShapeType="1"/>
          </p:cNvSpPr>
          <p:nvPr/>
        </p:nvSpPr>
        <p:spPr bwMode="auto">
          <a:xfrm>
            <a:off x="763675" y="9294080"/>
            <a:ext cx="57878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382" tIns="47691" rIns="95382" bIns="47691" anchor="ctr"/>
          <a:lstStyle/>
          <a:p>
            <a:endParaRPr lang="en-GB"/>
          </a:p>
        </p:txBody>
      </p:sp>
      <p:sp>
        <p:nvSpPr>
          <p:cNvPr id="2058" name="Line 10"/>
          <p:cNvSpPr>
            <a:spLocks noChangeShapeType="1"/>
          </p:cNvSpPr>
          <p:nvPr/>
        </p:nvSpPr>
        <p:spPr bwMode="auto">
          <a:xfrm>
            <a:off x="683289" y="307121"/>
            <a:ext cx="594862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382" tIns="47691" rIns="95382" bIns="47691" anchor="ctr"/>
          <a:lstStyle/>
          <a:p>
            <a:endParaRPr lang="en-GB" dirty="0"/>
          </a:p>
        </p:txBody>
      </p:sp>
    </p:spTree>
    <p:extLst>
      <p:ext uri="{BB962C8B-B14F-4D97-AF65-F5344CB8AC3E}">
        <p14:creationId xmlns:p14="http://schemas.microsoft.com/office/powerpoint/2010/main" val="390189568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727075"/>
            <a:ext cx="4781550" cy="3586163"/>
          </a:xfrm>
        </p:spPr>
      </p:sp>
      <p:sp>
        <p:nvSpPr>
          <p:cNvPr id="3" name="Notes Placeholder 2"/>
          <p:cNvSpPr>
            <a:spLocks noGrp="1"/>
          </p:cNvSpPr>
          <p:nvPr>
            <p:ph type="body" idx="1"/>
          </p:nvPr>
        </p:nvSpPr>
        <p:spPr/>
        <p:txBody>
          <a:bodyPr/>
          <a:lstStyle/>
          <a:p>
            <a:r>
              <a:rPr lang="en-US" b="1" dirty="0" smtClean="0"/>
              <a:t>Note1: </a:t>
            </a:r>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a:t>
            </a:fld>
            <a:endParaRPr lang="en-GB" altLang="en-US"/>
          </a:p>
        </p:txBody>
      </p:sp>
    </p:spTree>
    <p:extLst>
      <p:ext uri="{BB962C8B-B14F-4D97-AF65-F5344CB8AC3E}">
        <p14:creationId xmlns:p14="http://schemas.microsoft.com/office/powerpoint/2010/main" val="2817145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dirty="0" smtClean="0"/>
              <a:t>ZF </a:t>
            </a:r>
            <a:r>
              <a:rPr lang="tr-TR" sz="1200" dirty="0" err="1" smtClean="0"/>
              <a:t>enhances</a:t>
            </a:r>
            <a:r>
              <a:rPr lang="tr-TR" sz="1200" dirty="0" smtClean="0"/>
              <a:t> </a:t>
            </a:r>
            <a:r>
              <a:rPr lang="tr-TR" sz="1200" dirty="0" err="1" smtClean="0"/>
              <a:t>the</a:t>
            </a:r>
            <a:r>
              <a:rPr lang="tr-TR" sz="1200" dirty="0" smtClean="0"/>
              <a:t> </a:t>
            </a:r>
            <a:r>
              <a:rPr lang="tr-TR" sz="1200" dirty="0" err="1" smtClean="0"/>
              <a:t>noise</a:t>
            </a:r>
            <a:r>
              <a:rPr lang="tr-TR" sz="1200" dirty="0" smtClean="0"/>
              <a:t> </a:t>
            </a:r>
            <a:r>
              <a:rPr lang="tr-TR" sz="1200" dirty="0" err="1" smtClean="0"/>
              <a:t>because</a:t>
            </a:r>
            <a:r>
              <a:rPr lang="tr-TR" sz="1200" dirty="0" smtClean="0"/>
              <a:t> of </a:t>
            </a:r>
            <a:r>
              <a:rPr lang="tr-TR" sz="1200" dirty="0" err="1" smtClean="0"/>
              <a:t>inter-chanel</a:t>
            </a:r>
            <a:r>
              <a:rPr lang="tr-TR" sz="1200" dirty="0" smtClean="0"/>
              <a:t> </a:t>
            </a:r>
            <a:r>
              <a:rPr lang="tr-TR" sz="1200" dirty="0" err="1" smtClean="0"/>
              <a:t>interference</a:t>
            </a:r>
            <a:r>
              <a:rPr lang="tr-TR" sz="1200" dirty="0" smtClean="0"/>
              <a:t>.</a:t>
            </a:r>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26</a:t>
            </a:fld>
            <a:endParaRPr lang="en-GB" altLang="en-US"/>
          </a:p>
        </p:txBody>
      </p:sp>
    </p:spTree>
    <p:extLst>
      <p:ext uri="{BB962C8B-B14F-4D97-AF65-F5344CB8AC3E}">
        <p14:creationId xmlns:p14="http://schemas.microsoft.com/office/powerpoint/2010/main" val="121780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27</a:t>
            </a:fld>
            <a:endParaRPr lang="en-GB" altLang="en-US"/>
          </a:p>
        </p:txBody>
      </p:sp>
    </p:spTree>
    <p:extLst>
      <p:ext uri="{BB962C8B-B14F-4D97-AF65-F5344CB8AC3E}">
        <p14:creationId xmlns:p14="http://schemas.microsoft.com/office/powerpoint/2010/main" val="3988417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28</a:t>
            </a:fld>
            <a:endParaRPr lang="en-GB" altLang="en-US"/>
          </a:p>
        </p:txBody>
      </p:sp>
    </p:spTree>
    <p:extLst>
      <p:ext uri="{BB962C8B-B14F-4D97-AF65-F5344CB8AC3E}">
        <p14:creationId xmlns:p14="http://schemas.microsoft.com/office/powerpoint/2010/main" val="4212186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29</a:t>
            </a:fld>
            <a:endParaRPr lang="en-GB" altLang="en-US"/>
          </a:p>
        </p:txBody>
      </p:sp>
    </p:spTree>
    <p:extLst>
      <p:ext uri="{BB962C8B-B14F-4D97-AF65-F5344CB8AC3E}">
        <p14:creationId xmlns:p14="http://schemas.microsoft.com/office/powerpoint/2010/main" val="265085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a:t>
            </a:fld>
            <a:endParaRPr lang="en-GB" altLang="en-US"/>
          </a:p>
        </p:txBody>
      </p:sp>
    </p:spTree>
    <p:extLst>
      <p:ext uri="{BB962C8B-B14F-4D97-AF65-F5344CB8AC3E}">
        <p14:creationId xmlns:p14="http://schemas.microsoft.com/office/powerpoint/2010/main" val="234112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727075"/>
            <a:ext cx="4781550" cy="3586163"/>
          </a:xfrm>
        </p:spPr>
      </p:sp>
      <p:sp>
        <p:nvSpPr>
          <p:cNvPr id="3" name="Notes Placeholder 2"/>
          <p:cNvSpPr>
            <a:spLocks noGrp="1"/>
          </p:cNvSpPr>
          <p:nvPr>
            <p:ph type="body" idx="1"/>
          </p:nvPr>
        </p:nvSpPr>
        <p:spPr/>
        <p:txBody>
          <a:bodyPr/>
          <a:lstStyle/>
          <a:p>
            <a:r>
              <a:rPr lang="en-US" b="1" dirty="0" smtClean="0"/>
              <a:t>Note1: </a:t>
            </a:r>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5</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dirty="0" smtClean="0"/>
              <a:t>Ts :  2BW (Nyquist Rate)</a:t>
            </a:r>
          </a:p>
          <a:p>
            <a:endParaRPr lang="tr-TR" sz="1200" dirty="0" smtClean="0"/>
          </a:p>
          <a:p>
            <a:r>
              <a:rPr lang="tr-TR" sz="1200" dirty="0" smtClean="0"/>
              <a:t>Ideal sinc kullanılmış oluyor</a:t>
            </a:r>
            <a:endParaRPr lang="en-US" sz="1200" dirty="0" smtClean="0"/>
          </a:p>
          <a:p>
            <a:endParaRPr lang="tr-TR"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8</a:t>
            </a:fld>
            <a:endParaRPr lang="en-GB" altLang="en-US"/>
          </a:p>
        </p:txBody>
      </p:sp>
    </p:spTree>
    <p:extLst>
      <p:ext uri="{BB962C8B-B14F-4D97-AF65-F5344CB8AC3E}">
        <p14:creationId xmlns:p14="http://schemas.microsoft.com/office/powerpoint/2010/main" val="1413205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12</a:t>
            </a:fld>
            <a:endParaRPr lang="en-GB" altLang="en-US"/>
          </a:p>
        </p:txBody>
      </p:sp>
    </p:spTree>
    <p:extLst>
      <p:ext uri="{BB962C8B-B14F-4D97-AF65-F5344CB8AC3E}">
        <p14:creationId xmlns:p14="http://schemas.microsoft.com/office/powerpoint/2010/main" val="3490839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smtClean="0">
                <a:solidFill>
                  <a:schemeClr val="tx1"/>
                </a:solidFill>
                <a:effectLst/>
                <a:latin typeface="Times New Roman" pitchFamily="18" charset="0"/>
                <a:ea typeface="+mn-ea"/>
                <a:cs typeface="+mn-cs"/>
              </a:rPr>
              <a:t>Noise </a:t>
            </a:r>
            <a:r>
              <a:rPr lang="tr-TR" sz="1200" b="0" i="0" u="none" strike="noStrike" kern="1200" dirty="0" smtClean="0">
                <a:solidFill>
                  <a:schemeClr val="tx1"/>
                </a:solidFill>
                <a:effectLst/>
                <a:latin typeface="Times New Roman" pitchFamily="18" charset="0"/>
                <a:ea typeface="+mn-ea"/>
                <a:cs typeface="+mn-cs"/>
              </a:rPr>
              <a:t>PSD</a:t>
            </a:r>
            <a:r>
              <a:rPr lang="en-US" sz="1200" b="0" i="0" u="none" strike="noStrike" kern="1200" dirty="0" smtClean="0">
                <a:solidFill>
                  <a:schemeClr val="tx1"/>
                </a:solidFill>
                <a:effectLst/>
                <a:latin typeface="Times New Roman" pitchFamily="18" charset="0"/>
                <a:ea typeface="+mn-ea"/>
                <a:cs typeface="+mn-cs"/>
              </a:rPr>
              <a:t>* </a:t>
            </a:r>
            <a:r>
              <a:rPr lang="tr-TR" sz="1200" b="0" i="0" u="none" strike="noStrike" kern="1200" baseline="0" dirty="0" smtClean="0">
                <a:solidFill>
                  <a:schemeClr val="tx1"/>
                </a:solidFill>
                <a:effectLst/>
                <a:latin typeface="Times New Roman" pitchFamily="18" charset="0"/>
                <a:ea typeface="+mn-ea"/>
                <a:cs typeface="+mn-cs"/>
              </a:rPr>
              <a:t>    </a:t>
            </a:r>
            <a:r>
              <a:rPr lang="en-US" sz="1200" b="0" i="0" u="none" strike="noStrike" kern="1200" dirty="0" smtClean="0">
                <a:solidFill>
                  <a:schemeClr val="tx1"/>
                </a:solidFill>
                <a:effectLst/>
                <a:latin typeface="Times New Roman" pitchFamily="18" charset="0"/>
                <a:ea typeface="+mn-ea"/>
                <a:cs typeface="+mn-cs"/>
              </a:rPr>
              <a:t>10</a:t>
            </a:r>
            <a:r>
              <a:rPr lang="en-US" sz="1200" b="0" i="0" u="none" strike="noStrike" kern="1200" baseline="30000" dirty="0" smtClean="0">
                <a:solidFill>
                  <a:schemeClr val="tx1"/>
                </a:solidFill>
                <a:effectLst/>
                <a:latin typeface="Times New Roman" pitchFamily="18" charset="0"/>
                <a:ea typeface="+mn-ea"/>
                <a:cs typeface="+mn-cs"/>
              </a:rPr>
              <a:t>-22</a:t>
            </a:r>
            <a:r>
              <a:rPr lang="en-US" sz="1200" b="0" i="0" u="none" strike="noStrike" kern="1200" dirty="0" smtClean="0">
                <a:solidFill>
                  <a:schemeClr val="tx1"/>
                </a:solidFill>
                <a:effectLst/>
                <a:latin typeface="Times New Roman" pitchFamily="18" charset="0"/>
                <a:ea typeface="+mn-ea"/>
                <a:cs typeface="+mn-cs"/>
              </a:rPr>
              <a:t> W/Hz</a:t>
            </a:r>
            <a:endParaRPr lang="tr-TR" sz="1200" b="0" i="0" u="none" strike="noStrike" kern="1200" dirty="0" smtClean="0">
              <a:solidFill>
                <a:schemeClr val="tx1"/>
              </a:solidFill>
              <a:effectLst/>
              <a:latin typeface="Times New Roman" pitchFamily="18" charset="0"/>
              <a:ea typeface="+mn-ea"/>
              <a:cs typeface="+mn-cs"/>
            </a:endParaRPr>
          </a:p>
          <a:p>
            <a:pPr rtl="0" eaLnBrk="1" fontAlgn="t" latinLnBrk="0" hangingPunct="1"/>
            <a:endParaRPr lang="tr-TR" sz="1200" b="0" i="0" u="none" strike="noStrike" kern="1200" dirty="0" smtClean="0">
              <a:solidFill>
                <a:schemeClr val="tx1"/>
              </a:solidFill>
              <a:effectLst/>
              <a:latin typeface="Times New Roman" pitchFamily="18" charset="0"/>
              <a:ea typeface="+mn-ea"/>
              <a:cs typeface="+mn-cs"/>
            </a:endParaRPr>
          </a:p>
          <a:p>
            <a:pPr marL="0" marR="0" indent="0" algn="l" defTabSz="933450" rtl="0" eaLnBrk="1" fontAlgn="t" latinLnBrk="0" hangingPunct="1">
              <a:lnSpc>
                <a:spcPct val="100000"/>
              </a:lnSpc>
              <a:spcBef>
                <a:spcPct val="30000"/>
              </a:spcBef>
              <a:spcAft>
                <a:spcPct val="0"/>
              </a:spcAft>
              <a:buClrTx/>
              <a:buSzTx/>
              <a:buFontTx/>
              <a:buNone/>
              <a:tabLst/>
              <a:defRPr/>
            </a:pPr>
            <a:r>
              <a:rPr lang="en-US" sz="1200" dirty="0" smtClean="0"/>
              <a:t>* J. </a:t>
            </a:r>
            <a:r>
              <a:rPr lang="en-US" sz="1200" dirty="0" err="1" smtClean="0"/>
              <a:t>Grubor</a:t>
            </a:r>
            <a:r>
              <a:rPr lang="en-US" sz="1200" dirty="0" smtClean="0"/>
              <a:t>, S. Randel, K. Langer and J. </a:t>
            </a:r>
            <a:r>
              <a:rPr lang="en-US" sz="1200" dirty="0" err="1" smtClean="0"/>
              <a:t>Walewski</a:t>
            </a:r>
            <a:r>
              <a:rPr lang="en-US" sz="1200" dirty="0" smtClean="0"/>
              <a:t>, «Broadband Information Broadcasting Using LED-Based Interior Lighting,» Journal of Lightwave Technology, Vol. 26, No. 24, December 2008.</a:t>
            </a:r>
          </a:p>
          <a:p>
            <a:pPr rtl="0" eaLnBrk="1" fontAlgn="t" latinLnBrk="0" hangingPunct="1"/>
            <a:endParaRPr lang="en-US" sz="1200" b="0" i="0" u="none" strike="noStrike" kern="1200" dirty="0">
              <a:solidFill>
                <a:schemeClr val="tx1"/>
              </a:solidFill>
              <a:effectLst/>
              <a:latin typeface="Times New Roman" pitchFamily="18" charset="0"/>
              <a:ea typeface="+mn-ea"/>
              <a:cs typeface="+mn-cs"/>
            </a:endParaRPr>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14</a:t>
            </a:fld>
            <a:endParaRPr lang="en-GB" altLang="en-US"/>
          </a:p>
        </p:txBody>
      </p:sp>
    </p:spTree>
    <p:extLst>
      <p:ext uri="{BB962C8B-B14F-4D97-AF65-F5344CB8AC3E}">
        <p14:creationId xmlns:p14="http://schemas.microsoft.com/office/powerpoint/2010/main" val="2953699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0069B8"/>
              </a:buClr>
              <a:buFont typeface="Courier New" panose="02070309020205020404" pitchFamily="49" charset="0"/>
              <a:buChar char="o"/>
            </a:pPr>
            <a:r>
              <a:rPr lang="en-US" sz="1200" dirty="0" smtClean="0"/>
              <a:t>In 2x2 MIMO, 	used LEDs are </a:t>
            </a:r>
            <a:r>
              <a:rPr lang="en-US" sz="1200" dirty="0" smtClean="0">
                <a:solidFill>
                  <a:srgbClr val="0069B8"/>
                </a:solidFill>
              </a:rPr>
              <a:t>L1</a:t>
            </a:r>
            <a:r>
              <a:rPr lang="en-US" sz="1200" dirty="0" smtClean="0"/>
              <a:t> and </a:t>
            </a:r>
            <a:r>
              <a:rPr lang="en-US" sz="1200" dirty="0" smtClean="0">
                <a:solidFill>
                  <a:srgbClr val="0069B8"/>
                </a:solidFill>
              </a:rPr>
              <a:t>L6</a:t>
            </a:r>
          </a:p>
          <a:p>
            <a:pPr>
              <a:buClr>
                <a:srgbClr val="0069B8"/>
              </a:buClr>
            </a:pPr>
            <a:r>
              <a:rPr lang="en-US" sz="1200" dirty="0" smtClean="0"/>
              <a:t>		used photodetectors are D4 and D5</a:t>
            </a:r>
          </a:p>
          <a:p>
            <a:pPr marL="285750" indent="-285750">
              <a:buClr>
                <a:srgbClr val="0069B8"/>
              </a:buClr>
              <a:buFont typeface="Courier New" panose="02070309020205020404" pitchFamily="49" charset="0"/>
              <a:buChar char="o"/>
            </a:pPr>
            <a:endParaRPr lang="en-US" sz="1200" dirty="0" smtClean="0"/>
          </a:p>
          <a:p>
            <a:pPr marL="285750" indent="-285750">
              <a:buClr>
                <a:srgbClr val="0069B8"/>
              </a:buClr>
              <a:buFont typeface="Courier New" panose="02070309020205020404" pitchFamily="49" charset="0"/>
              <a:buChar char="o"/>
            </a:pPr>
            <a:r>
              <a:rPr lang="en-US" sz="1200" dirty="0" smtClean="0"/>
              <a:t>In 4x4 MIMO, 	used LEDs are </a:t>
            </a:r>
            <a:r>
              <a:rPr lang="en-US" sz="1200" dirty="0" smtClean="0">
                <a:solidFill>
                  <a:srgbClr val="0069B8"/>
                </a:solidFill>
              </a:rPr>
              <a:t>L1</a:t>
            </a:r>
            <a:r>
              <a:rPr lang="en-US" sz="1200" dirty="0" smtClean="0"/>
              <a:t>, </a:t>
            </a:r>
            <a:r>
              <a:rPr lang="en-US" sz="1200" dirty="0" smtClean="0">
                <a:solidFill>
                  <a:srgbClr val="0069B8"/>
                </a:solidFill>
              </a:rPr>
              <a:t>L3</a:t>
            </a:r>
            <a:r>
              <a:rPr lang="en-US" sz="1200" dirty="0" smtClean="0"/>
              <a:t>, </a:t>
            </a:r>
            <a:r>
              <a:rPr lang="en-US" sz="1200" dirty="0" smtClean="0">
                <a:solidFill>
                  <a:srgbClr val="0069B8"/>
                </a:solidFill>
              </a:rPr>
              <a:t>L5</a:t>
            </a:r>
            <a:r>
              <a:rPr lang="en-US" sz="1200" dirty="0" smtClean="0"/>
              <a:t> and </a:t>
            </a:r>
            <a:r>
              <a:rPr lang="en-US" sz="1200" dirty="0" smtClean="0">
                <a:solidFill>
                  <a:srgbClr val="0069B8"/>
                </a:solidFill>
              </a:rPr>
              <a:t>L6</a:t>
            </a:r>
            <a:r>
              <a:rPr lang="en-US" sz="1200" dirty="0" smtClean="0"/>
              <a:t> </a:t>
            </a:r>
          </a:p>
          <a:p>
            <a:pPr>
              <a:buClr>
                <a:srgbClr val="0069B8"/>
              </a:buClr>
            </a:pPr>
            <a:r>
              <a:rPr lang="en-US" sz="1200" dirty="0" smtClean="0"/>
              <a:t>		used photodetectors are </a:t>
            </a:r>
            <a:r>
              <a:rPr lang="en-US" sz="1200" dirty="0" smtClean="0">
                <a:solidFill>
                  <a:srgbClr val="0069B8"/>
                </a:solidFill>
              </a:rPr>
              <a:t>D3</a:t>
            </a:r>
            <a:r>
              <a:rPr lang="en-US" sz="1200" dirty="0" smtClean="0"/>
              <a:t>, </a:t>
            </a:r>
            <a:r>
              <a:rPr lang="en-US" sz="1200" dirty="0" smtClean="0">
                <a:solidFill>
                  <a:srgbClr val="0069B8"/>
                </a:solidFill>
              </a:rPr>
              <a:t>D4</a:t>
            </a:r>
            <a:r>
              <a:rPr lang="en-US" sz="1200" dirty="0" smtClean="0"/>
              <a:t>, </a:t>
            </a:r>
            <a:r>
              <a:rPr lang="en-US" sz="1200" dirty="0" smtClean="0">
                <a:solidFill>
                  <a:srgbClr val="0069B8"/>
                </a:solidFill>
              </a:rPr>
              <a:t>D5</a:t>
            </a:r>
            <a:r>
              <a:rPr lang="en-US" sz="1200" dirty="0" smtClean="0"/>
              <a:t> and </a:t>
            </a:r>
            <a:r>
              <a:rPr lang="en-US" sz="1200" dirty="0" smtClean="0">
                <a:solidFill>
                  <a:srgbClr val="0069B8"/>
                </a:solidFill>
              </a:rPr>
              <a:t>D8</a:t>
            </a:r>
            <a:r>
              <a:rPr lang="en-US" sz="1200" dirty="0" smtClean="0"/>
              <a:t>.</a:t>
            </a:r>
          </a:p>
          <a:p>
            <a:pPr marL="285750" indent="-285750">
              <a:buClr>
                <a:srgbClr val="0069B8"/>
              </a:buClr>
              <a:buFont typeface="Courier New" panose="02070309020205020404" pitchFamily="49" charset="0"/>
              <a:buChar char="o"/>
            </a:pPr>
            <a:endParaRPr lang="en-US" sz="1200" dirty="0" smtClean="0"/>
          </a:p>
          <a:p>
            <a:pPr marL="285750" indent="-285750">
              <a:buClr>
                <a:srgbClr val="0069B8"/>
              </a:buClr>
              <a:buFont typeface="Courier New" panose="02070309020205020404" pitchFamily="49" charset="0"/>
              <a:buChar char="o"/>
            </a:pPr>
            <a:r>
              <a:rPr lang="en-US" sz="1200" dirty="0" smtClean="0"/>
              <a:t>In 6x6 MIMO, 	all LEDs are used</a:t>
            </a:r>
          </a:p>
          <a:p>
            <a:pPr>
              <a:buClr>
                <a:srgbClr val="0069B8"/>
              </a:buClr>
            </a:pPr>
            <a:r>
              <a:rPr lang="en-US" sz="1200" dirty="0" smtClean="0"/>
              <a:t>		used photodetectors are </a:t>
            </a:r>
            <a:r>
              <a:rPr lang="en-US" sz="1200" dirty="0" smtClean="0">
                <a:solidFill>
                  <a:srgbClr val="0069B8"/>
                </a:solidFill>
              </a:rPr>
              <a:t>D1</a:t>
            </a:r>
            <a:r>
              <a:rPr lang="en-US" sz="1200" dirty="0" smtClean="0"/>
              <a:t>, </a:t>
            </a:r>
            <a:r>
              <a:rPr lang="en-US" sz="1200" dirty="0" smtClean="0">
                <a:solidFill>
                  <a:srgbClr val="0069B8"/>
                </a:solidFill>
              </a:rPr>
              <a:t>D2</a:t>
            </a:r>
            <a:r>
              <a:rPr lang="en-US" sz="1200" dirty="0" smtClean="0"/>
              <a:t>, </a:t>
            </a:r>
            <a:r>
              <a:rPr lang="en-US" sz="1200" dirty="0" smtClean="0">
                <a:solidFill>
                  <a:srgbClr val="0069B8"/>
                </a:solidFill>
              </a:rPr>
              <a:t>D3</a:t>
            </a:r>
            <a:r>
              <a:rPr lang="en-US" sz="1200" dirty="0" smtClean="0"/>
              <a:t>, </a:t>
            </a:r>
            <a:r>
              <a:rPr lang="en-US" sz="1200" dirty="0" smtClean="0">
                <a:solidFill>
                  <a:srgbClr val="0069B8"/>
                </a:solidFill>
              </a:rPr>
              <a:t>D4</a:t>
            </a:r>
            <a:r>
              <a:rPr lang="en-US" sz="1200" dirty="0" smtClean="0"/>
              <a:t>, </a:t>
            </a:r>
            <a:r>
              <a:rPr lang="en-US" sz="1200" dirty="0" smtClean="0">
                <a:solidFill>
                  <a:srgbClr val="0069B8"/>
                </a:solidFill>
              </a:rPr>
              <a:t>D5</a:t>
            </a:r>
            <a:r>
              <a:rPr lang="en-US" sz="1200" dirty="0" smtClean="0"/>
              <a:t> and </a:t>
            </a:r>
            <a:r>
              <a:rPr lang="en-US" sz="1200" dirty="0" smtClean="0">
                <a:solidFill>
                  <a:srgbClr val="0069B8"/>
                </a:solidFill>
              </a:rPr>
              <a:t>D6</a:t>
            </a:r>
            <a:endParaRPr lang="tr-TR" sz="1200" dirty="0" smtClean="0">
              <a:solidFill>
                <a:srgbClr val="0069B8"/>
              </a:solidFill>
            </a:endParaRPr>
          </a:p>
          <a:p>
            <a:pPr>
              <a:buClr>
                <a:srgbClr val="0069B8"/>
              </a:buClr>
            </a:pPr>
            <a:endParaRPr lang="tr-TR" sz="1200" dirty="0" smtClean="0">
              <a:solidFill>
                <a:srgbClr val="0069B8"/>
              </a:solidFill>
            </a:endParaRPr>
          </a:p>
          <a:p>
            <a:pPr rtl="0" eaLnBrk="1" fontAlgn="t" latinLnBrk="0" hangingPunct="1"/>
            <a:r>
              <a:rPr lang="en-US" sz="1200" b="0" i="0" u="none" strike="noStrike" kern="1200" dirty="0" smtClean="0">
                <a:solidFill>
                  <a:schemeClr val="tx1"/>
                </a:solidFill>
                <a:effectLst/>
                <a:latin typeface="Times New Roman" pitchFamily="18" charset="0"/>
                <a:ea typeface="+mn-ea"/>
                <a:cs typeface="+mn-cs"/>
              </a:rPr>
              <a:t>Noise Power Spectral Density</a:t>
            </a:r>
            <a:r>
              <a:rPr lang="tr-TR" sz="1200" b="0" i="0" u="none" strike="noStrike" kern="1200" dirty="0" smtClean="0">
                <a:solidFill>
                  <a:schemeClr val="tx1"/>
                </a:solidFill>
                <a:effectLst/>
                <a:latin typeface="Times New Roman" pitchFamily="18" charset="0"/>
                <a:ea typeface="+mn-ea"/>
                <a:cs typeface="+mn-cs"/>
              </a:rPr>
              <a:t>:</a:t>
            </a:r>
            <a:r>
              <a:rPr lang="tr-TR" sz="1200" b="0" i="0" u="none" strike="noStrike" kern="1200" baseline="0" dirty="0" smtClean="0">
                <a:solidFill>
                  <a:schemeClr val="tx1"/>
                </a:solidFill>
                <a:effectLst/>
                <a:latin typeface="Times New Roman" pitchFamily="18" charset="0"/>
                <a:ea typeface="+mn-ea"/>
                <a:cs typeface="+mn-cs"/>
              </a:rPr>
              <a:t> </a:t>
            </a:r>
            <a:r>
              <a:rPr lang="en-US" sz="1200" b="0" i="0" u="none" strike="noStrike" kern="1200" dirty="0" smtClean="0">
                <a:solidFill>
                  <a:schemeClr val="tx1"/>
                </a:solidFill>
                <a:effectLst/>
                <a:latin typeface="Times New Roman" pitchFamily="18" charset="0"/>
                <a:ea typeface="+mn-ea"/>
                <a:cs typeface="+mn-cs"/>
              </a:rPr>
              <a:t>10</a:t>
            </a:r>
            <a:r>
              <a:rPr lang="en-US" sz="1200" b="0" i="0" u="none" strike="noStrike" kern="1200" baseline="30000" dirty="0" smtClean="0">
                <a:solidFill>
                  <a:schemeClr val="tx1"/>
                </a:solidFill>
                <a:effectLst/>
                <a:latin typeface="Times New Roman" pitchFamily="18" charset="0"/>
                <a:ea typeface="+mn-ea"/>
                <a:cs typeface="+mn-cs"/>
              </a:rPr>
              <a:t>-22</a:t>
            </a:r>
            <a:r>
              <a:rPr lang="en-US" sz="1200" b="0" i="0" u="none" strike="noStrike" kern="1200" dirty="0" smtClean="0">
                <a:solidFill>
                  <a:schemeClr val="tx1"/>
                </a:solidFill>
                <a:effectLst/>
                <a:latin typeface="Times New Roman" pitchFamily="18" charset="0"/>
                <a:ea typeface="+mn-ea"/>
                <a:cs typeface="+mn-cs"/>
              </a:rPr>
              <a:t> W/Hz</a:t>
            </a:r>
          </a:p>
          <a:p>
            <a:pPr>
              <a:buClr>
                <a:srgbClr val="0069B8"/>
              </a:buClr>
            </a:pPr>
            <a:endParaRPr lang="en-US" sz="1200" dirty="0" smtClean="0">
              <a:solidFill>
                <a:srgbClr val="0069B8"/>
              </a:solidFill>
            </a:endParaRPr>
          </a:p>
          <a:p>
            <a:pPr>
              <a:buClr>
                <a:srgbClr val="0069B8"/>
              </a:buClr>
            </a:pPr>
            <a:endParaRPr lang="en-US" sz="1200" dirty="0" smtClean="0">
              <a:solidFill>
                <a:srgbClr val="0069B8"/>
              </a:solidFill>
            </a:endParaRPr>
          </a:p>
          <a:p>
            <a:endParaRPr lang="tr-TR"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21</a:t>
            </a:fld>
            <a:endParaRPr lang="en-GB" altLang="en-US"/>
          </a:p>
        </p:txBody>
      </p:sp>
    </p:spTree>
    <p:extLst>
      <p:ext uri="{BB962C8B-B14F-4D97-AF65-F5344CB8AC3E}">
        <p14:creationId xmlns:p14="http://schemas.microsoft.com/office/powerpoint/2010/main" val="2595898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24</a:t>
            </a:fld>
            <a:endParaRPr lang="en-GB" altLang="en-US"/>
          </a:p>
        </p:txBody>
      </p:sp>
    </p:spTree>
    <p:extLst>
      <p:ext uri="{BB962C8B-B14F-4D97-AF65-F5344CB8AC3E}">
        <p14:creationId xmlns:p14="http://schemas.microsoft.com/office/powerpoint/2010/main" val="2423630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25</a:t>
            </a:fld>
            <a:endParaRPr lang="en-GB" altLang="en-US"/>
          </a:p>
        </p:txBody>
      </p:sp>
    </p:spTree>
    <p:extLst>
      <p:ext uri="{BB962C8B-B14F-4D97-AF65-F5344CB8AC3E}">
        <p14:creationId xmlns:p14="http://schemas.microsoft.com/office/powerpoint/2010/main" val="3232969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r>
              <a:rPr lang="en-US" altLang="en-US" dirty="0" smtClean="0"/>
              <a:t>July 2019</a:t>
            </a:r>
            <a:endParaRPr lang="en-GB" altLang="en-US" dirty="0"/>
          </a:p>
        </p:txBody>
      </p:sp>
      <p:sp>
        <p:nvSpPr>
          <p:cNvPr id="5" name="Footer Placeholder 4"/>
          <p:cNvSpPr>
            <a:spLocks noGrp="1"/>
          </p:cNvSpPr>
          <p:nvPr>
            <p:ph type="ftr" sz="quarter" idx="11"/>
          </p:nvPr>
        </p:nvSpPr>
        <p:spPr/>
        <p:txBody>
          <a:bodyPr/>
          <a:lstStyle>
            <a:lvl1pPr>
              <a:defRPr/>
            </a:lvl1pPr>
          </a:lstStyle>
          <a:p>
            <a:r>
              <a:rPr lang="en-GB" altLang="en-US" dirty="0" smtClean="0"/>
              <a:t>Tuncer Baykas et. al</a:t>
            </a:r>
            <a:endParaRPr lang="en-GB" altLang="en-US" dirty="0"/>
          </a:p>
        </p:txBody>
      </p:sp>
      <p:sp>
        <p:nvSpPr>
          <p:cNvPr id="6" name="Slide Number Placeholder 5"/>
          <p:cNvSpPr>
            <a:spLocks noGrp="1"/>
          </p:cNvSpPr>
          <p:nvPr>
            <p:ph type="sldNum" sz="quarter" idx="12"/>
          </p:nvPr>
        </p:nvSpPr>
        <p:spPr/>
        <p:txBody>
          <a:bodyPr/>
          <a:lstStyle>
            <a:lvl1pPr>
              <a:defRPr/>
            </a:lvl1pPr>
          </a:lstStyle>
          <a:p>
            <a:r>
              <a:rPr lang="en-GB" altLang="en-US"/>
              <a:t>Slide </a:t>
            </a:r>
            <a:fld id="{6C911B8A-1E84-42DB-B751-42B7EDCBCFAE}" type="slidenum">
              <a:rPr lang="en-GB" altLang="en-US"/>
              <a:pPr/>
              <a:t>‹#›</a:t>
            </a:fld>
            <a:endParaRPr lang="en-GB" altLang="en-US"/>
          </a:p>
        </p:txBody>
      </p:sp>
    </p:spTree>
    <p:extLst>
      <p:ext uri="{BB962C8B-B14F-4D97-AF65-F5344CB8AC3E}">
        <p14:creationId xmlns:p14="http://schemas.microsoft.com/office/powerpoint/2010/main" val="324061542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dirty="0" smtClean="0"/>
              <a:t>July 2019</a:t>
            </a:r>
            <a:endParaRPr lang="en-GB" dirty="0"/>
          </a:p>
        </p:txBody>
      </p:sp>
      <p:sp>
        <p:nvSpPr>
          <p:cNvPr id="5" name="Footer Placeholder 4"/>
          <p:cNvSpPr>
            <a:spLocks noGrp="1"/>
          </p:cNvSpPr>
          <p:nvPr>
            <p:ph type="ftr" sz="quarter" idx="11"/>
          </p:nvPr>
        </p:nvSpPr>
        <p:spPr/>
        <p:txBody>
          <a:bodyPr/>
          <a:lstStyle/>
          <a:p>
            <a:r>
              <a:rPr lang="en-GB" smtClean="0"/>
              <a:t>Murat Uysal et. al.</a:t>
            </a:r>
            <a:endParaRPr lang="en-GB"/>
          </a:p>
        </p:txBody>
      </p:sp>
      <p:sp>
        <p:nvSpPr>
          <p:cNvPr id="6" name="Slide Number Placeholder 5"/>
          <p:cNvSpPr>
            <a:spLocks noGrp="1"/>
          </p:cNvSpPr>
          <p:nvPr>
            <p:ph type="sldNum" sz="quarter" idx="12"/>
          </p:nvPr>
        </p:nvSpPr>
        <p:spPr/>
        <p:txBody>
          <a:bodyPr/>
          <a:lstStyle/>
          <a:p>
            <a:fld id="{06C830BE-35C3-4E6E-A7DC-03D9B9A5A5C4}" type="slidenum">
              <a:rPr lang="en-GB" smtClean="0"/>
              <a:t>‹#›</a:t>
            </a:fld>
            <a:endParaRPr lang="en-GB"/>
          </a:p>
        </p:txBody>
      </p:sp>
    </p:spTree>
    <p:extLst>
      <p:ext uri="{BB962C8B-B14F-4D97-AF65-F5344CB8AC3E}">
        <p14:creationId xmlns:p14="http://schemas.microsoft.com/office/powerpoint/2010/main" val="4228389585"/>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July 2019</a:t>
            </a:r>
            <a:endParaRPr lang="en-GB" dirty="0"/>
          </a:p>
        </p:txBody>
      </p:sp>
      <p:sp>
        <p:nvSpPr>
          <p:cNvPr id="5" name="Footer Placeholder 4"/>
          <p:cNvSpPr>
            <a:spLocks noGrp="1"/>
          </p:cNvSpPr>
          <p:nvPr>
            <p:ph type="ftr" sz="quarter" idx="11"/>
          </p:nvPr>
        </p:nvSpPr>
        <p:spPr/>
        <p:txBody>
          <a:bodyPr/>
          <a:lstStyle/>
          <a:p>
            <a:r>
              <a:rPr lang="en-GB" smtClean="0"/>
              <a:t>Murat Uysal et. al.</a:t>
            </a:r>
            <a:endParaRPr lang="en-GB"/>
          </a:p>
        </p:txBody>
      </p:sp>
      <p:sp>
        <p:nvSpPr>
          <p:cNvPr id="6" name="Slide Number Placeholder 5"/>
          <p:cNvSpPr>
            <a:spLocks noGrp="1"/>
          </p:cNvSpPr>
          <p:nvPr>
            <p:ph type="sldNum" sz="quarter" idx="12"/>
          </p:nvPr>
        </p:nvSpPr>
        <p:spPr/>
        <p:txBody>
          <a:bodyPr/>
          <a:lstStyle/>
          <a:p>
            <a:fld id="{06C830BE-35C3-4E6E-A7DC-03D9B9A5A5C4}" type="slidenum">
              <a:rPr lang="en-GB" smtClean="0"/>
              <a:t>‹#›</a:t>
            </a:fld>
            <a:endParaRPr lang="en-GB"/>
          </a:p>
        </p:txBody>
      </p:sp>
    </p:spTree>
    <p:extLst>
      <p:ext uri="{BB962C8B-B14F-4D97-AF65-F5344CB8AC3E}">
        <p14:creationId xmlns:p14="http://schemas.microsoft.com/office/powerpoint/2010/main" val="1250947726"/>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dirty="0" smtClean="0"/>
              <a:t>July 2019</a:t>
            </a:r>
            <a:endParaRPr lang="en-GB" dirty="0"/>
          </a:p>
        </p:txBody>
      </p:sp>
      <p:sp>
        <p:nvSpPr>
          <p:cNvPr id="6" name="Footer Placeholder 5"/>
          <p:cNvSpPr>
            <a:spLocks noGrp="1"/>
          </p:cNvSpPr>
          <p:nvPr>
            <p:ph type="ftr" sz="quarter" idx="11"/>
          </p:nvPr>
        </p:nvSpPr>
        <p:spPr/>
        <p:txBody>
          <a:bodyPr/>
          <a:lstStyle/>
          <a:p>
            <a:r>
              <a:rPr lang="en-GB" smtClean="0"/>
              <a:t>Murat Uysal et. al.</a:t>
            </a:r>
            <a:endParaRPr lang="en-GB"/>
          </a:p>
        </p:txBody>
      </p:sp>
      <p:sp>
        <p:nvSpPr>
          <p:cNvPr id="7" name="Slide Number Placeholder 6"/>
          <p:cNvSpPr>
            <a:spLocks noGrp="1"/>
          </p:cNvSpPr>
          <p:nvPr>
            <p:ph type="sldNum" sz="quarter" idx="12"/>
          </p:nvPr>
        </p:nvSpPr>
        <p:spPr/>
        <p:txBody>
          <a:bodyPr/>
          <a:lstStyle/>
          <a:p>
            <a:fld id="{06C830BE-35C3-4E6E-A7DC-03D9B9A5A5C4}" type="slidenum">
              <a:rPr lang="en-GB" smtClean="0"/>
              <a:t>‹#›</a:t>
            </a:fld>
            <a:endParaRPr lang="en-GB"/>
          </a:p>
        </p:txBody>
      </p:sp>
    </p:spTree>
    <p:extLst>
      <p:ext uri="{BB962C8B-B14F-4D97-AF65-F5344CB8AC3E}">
        <p14:creationId xmlns:p14="http://schemas.microsoft.com/office/powerpoint/2010/main" val="3399413911"/>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dirty="0" smtClean="0"/>
              <a:t>July 2019</a:t>
            </a:r>
            <a:endParaRPr lang="en-GB" dirty="0"/>
          </a:p>
        </p:txBody>
      </p:sp>
      <p:sp>
        <p:nvSpPr>
          <p:cNvPr id="8" name="Footer Placeholder 7"/>
          <p:cNvSpPr>
            <a:spLocks noGrp="1"/>
          </p:cNvSpPr>
          <p:nvPr>
            <p:ph type="ftr" sz="quarter" idx="11"/>
          </p:nvPr>
        </p:nvSpPr>
        <p:spPr/>
        <p:txBody>
          <a:bodyPr/>
          <a:lstStyle/>
          <a:p>
            <a:r>
              <a:rPr lang="en-GB" smtClean="0"/>
              <a:t>Murat Uysal et. al.</a:t>
            </a:r>
            <a:endParaRPr lang="en-GB"/>
          </a:p>
        </p:txBody>
      </p:sp>
      <p:sp>
        <p:nvSpPr>
          <p:cNvPr id="9" name="Slide Number Placeholder 8"/>
          <p:cNvSpPr>
            <a:spLocks noGrp="1"/>
          </p:cNvSpPr>
          <p:nvPr>
            <p:ph type="sldNum" sz="quarter" idx="12"/>
          </p:nvPr>
        </p:nvSpPr>
        <p:spPr/>
        <p:txBody>
          <a:bodyPr/>
          <a:lstStyle/>
          <a:p>
            <a:fld id="{06C830BE-35C3-4E6E-A7DC-03D9B9A5A5C4}" type="slidenum">
              <a:rPr lang="en-GB" smtClean="0"/>
              <a:t>‹#›</a:t>
            </a:fld>
            <a:endParaRPr lang="en-GB"/>
          </a:p>
        </p:txBody>
      </p:sp>
    </p:spTree>
    <p:extLst>
      <p:ext uri="{BB962C8B-B14F-4D97-AF65-F5344CB8AC3E}">
        <p14:creationId xmlns:p14="http://schemas.microsoft.com/office/powerpoint/2010/main" val="2691780637"/>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dirty="0" smtClean="0"/>
              <a:t>July 2019</a:t>
            </a:r>
            <a:endParaRPr lang="en-GB" dirty="0"/>
          </a:p>
        </p:txBody>
      </p:sp>
      <p:sp>
        <p:nvSpPr>
          <p:cNvPr id="4" name="Footer Placeholder 3"/>
          <p:cNvSpPr>
            <a:spLocks noGrp="1"/>
          </p:cNvSpPr>
          <p:nvPr>
            <p:ph type="ftr" sz="quarter" idx="11"/>
          </p:nvPr>
        </p:nvSpPr>
        <p:spPr/>
        <p:txBody>
          <a:bodyPr/>
          <a:lstStyle/>
          <a:p>
            <a:r>
              <a:rPr lang="en-GB" smtClean="0"/>
              <a:t>Murat Uysal et. al.</a:t>
            </a:r>
            <a:endParaRPr lang="en-GB"/>
          </a:p>
        </p:txBody>
      </p:sp>
      <p:sp>
        <p:nvSpPr>
          <p:cNvPr id="5" name="Slide Number Placeholder 4"/>
          <p:cNvSpPr>
            <a:spLocks noGrp="1"/>
          </p:cNvSpPr>
          <p:nvPr>
            <p:ph type="sldNum" sz="quarter" idx="12"/>
          </p:nvPr>
        </p:nvSpPr>
        <p:spPr/>
        <p:txBody>
          <a:bodyPr/>
          <a:lstStyle/>
          <a:p>
            <a:fld id="{06C830BE-35C3-4E6E-A7DC-03D9B9A5A5C4}" type="slidenum">
              <a:rPr lang="en-GB" smtClean="0"/>
              <a:t>‹#›</a:t>
            </a:fld>
            <a:endParaRPr lang="en-GB"/>
          </a:p>
        </p:txBody>
      </p:sp>
    </p:spTree>
    <p:extLst>
      <p:ext uri="{BB962C8B-B14F-4D97-AF65-F5344CB8AC3E}">
        <p14:creationId xmlns:p14="http://schemas.microsoft.com/office/powerpoint/2010/main" val="1316458111"/>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July 2019</a:t>
            </a:r>
            <a:endParaRPr lang="en-GB" dirty="0"/>
          </a:p>
        </p:txBody>
      </p:sp>
      <p:sp>
        <p:nvSpPr>
          <p:cNvPr id="3" name="Footer Placeholder 2"/>
          <p:cNvSpPr>
            <a:spLocks noGrp="1"/>
          </p:cNvSpPr>
          <p:nvPr>
            <p:ph type="ftr" sz="quarter" idx="11"/>
          </p:nvPr>
        </p:nvSpPr>
        <p:spPr/>
        <p:txBody>
          <a:bodyPr/>
          <a:lstStyle/>
          <a:p>
            <a:r>
              <a:rPr lang="en-GB" smtClean="0"/>
              <a:t>Murat Uysal et. al.</a:t>
            </a:r>
            <a:endParaRPr lang="en-GB"/>
          </a:p>
        </p:txBody>
      </p:sp>
      <p:sp>
        <p:nvSpPr>
          <p:cNvPr id="4" name="Slide Number Placeholder 3"/>
          <p:cNvSpPr>
            <a:spLocks noGrp="1"/>
          </p:cNvSpPr>
          <p:nvPr>
            <p:ph type="sldNum" sz="quarter" idx="12"/>
          </p:nvPr>
        </p:nvSpPr>
        <p:spPr/>
        <p:txBody>
          <a:bodyPr/>
          <a:lstStyle/>
          <a:p>
            <a:fld id="{06C830BE-35C3-4E6E-A7DC-03D9B9A5A5C4}" type="slidenum">
              <a:rPr lang="en-GB" smtClean="0"/>
              <a:t>‹#›</a:t>
            </a:fld>
            <a:endParaRPr lang="en-GB"/>
          </a:p>
        </p:txBody>
      </p:sp>
    </p:spTree>
    <p:extLst>
      <p:ext uri="{BB962C8B-B14F-4D97-AF65-F5344CB8AC3E}">
        <p14:creationId xmlns:p14="http://schemas.microsoft.com/office/powerpoint/2010/main" val="4220255292"/>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July 2019</a:t>
            </a:r>
            <a:endParaRPr lang="en-GB" dirty="0"/>
          </a:p>
        </p:txBody>
      </p:sp>
      <p:sp>
        <p:nvSpPr>
          <p:cNvPr id="6" name="Footer Placeholder 5"/>
          <p:cNvSpPr>
            <a:spLocks noGrp="1"/>
          </p:cNvSpPr>
          <p:nvPr>
            <p:ph type="ftr" sz="quarter" idx="11"/>
          </p:nvPr>
        </p:nvSpPr>
        <p:spPr/>
        <p:txBody>
          <a:bodyPr/>
          <a:lstStyle/>
          <a:p>
            <a:r>
              <a:rPr lang="en-GB" smtClean="0"/>
              <a:t>Murat Uysal et. al.</a:t>
            </a:r>
            <a:endParaRPr lang="en-GB"/>
          </a:p>
        </p:txBody>
      </p:sp>
      <p:sp>
        <p:nvSpPr>
          <p:cNvPr id="7" name="Slide Number Placeholder 6"/>
          <p:cNvSpPr>
            <a:spLocks noGrp="1"/>
          </p:cNvSpPr>
          <p:nvPr>
            <p:ph type="sldNum" sz="quarter" idx="12"/>
          </p:nvPr>
        </p:nvSpPr>
        <p:spPr/>
        <p:txBody>
          <a:bodyPr/>
          <a:lstStyle/>
          <a:p>
            <a:fld id="{06C830BE-35C3-4E6E-A7DC-03D9B9A5A5C4}" type="slidenum">
              <a:rPr lang="en-GB" smtClean="0"/>
              <a:t>‹#›</a:t>
            </a:fld>
            <a:endParaRPr lang="en-GB"/>
          </a:p>
        </p:txBody>
      </p:sp>
    </p:spTree>
    <p:extLst>
      <p:ext uri="{BB962C8B-B14F-4D97-AF65-F5344CB8AC3E}">
        <p14:creationId xmlns:p14="http://schemas.microsoft.com/office/powerpoint/2010/main" val="345529520"/>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July 2019</a:t>
            </a:r>
            <a:endParaRPr lang="en-GB" dirty="0"/>
          </a:p>
        </p:txBody>
      </p:sp>
      <p:sp>
        <p:nvSpPr>
          <p:cNvPr id="6" name="Footer Placeholder 5"/>
          <p:cNvSpPr>
            <a:spLocks noGrp="1"/>
          </p:cNvSpPr>
          <p:nvPr>
            <p:ph type="ftr" sz="quarter" idx="11"/>
          </p:nvPr>
        </p:nvSpPr>
        <p:spPr/>
        <p:txBody>
          <a:bodyPr/>
          <a:lstStyle/>
          <a:p>
            <a:r>
              <a:rPr lang="en-GB" smtClean="0"/>
              <a:t>Murat Uysal et. al.</a:t>
            </a:r>
            <a:endParaRPr lang="en-GB"/>
          </a:p>
        </p:txBody>
      </p:sp>
      <p:sp>
        <p:nvSpPr>
          <p:cNvPr id="7" name="Slide Number Placeholder 6"/>
          <p:cNvSpPr>
            <a:spLocks noGrp="1"/>
          </p:cNvSpPr>
          <p:nvPr>
            <p:ph type="sldNum" sz="quarter" idx="12"/>
          </p:nvPr>
        </p:nvSpPr>
        <p:spPr/>
        <p:txBody>
          <a:bodyPr/>
          <a:lstStyle/>
          <a:p>
            <a:fld id="{06C830BE-35C3-4E6E-A7DC-03D9B9A5A5C4}" type="slidenum">
              <a:rPr lang="en-GB" smtClean="0"/>
              <a:t>‹#›</a:t>
            </a:fld>
            <a:endParaRPr lang="en-GB"/>
          </a:p>
        </p:txBody>
      </p:sp>
    </p:spTree>
    <p:extLst>
      <p:ext uri="{BB962C8B-B14F-4D97-AF65-F5344CB8AC3E}">
        <p14:creationId xmlns:p14="http://schemas.microsoft.com/office/powerpoint/2010/main" val="2659006686"/>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dirty="0" smtClean="0"/>
              <a:t>July 2019</a:t>
            </a:r>
            <a:endParaRPr lang="en-GB" dirty="0"/>
          </a:p>
        </p:txBody>
      </p:sp>
      <p:sp>
        <p:nvSpPr>
          <p:cNvPr id="5" name="Footer Placeholder 4"/>
          <p:cNvSpPr>
            <a:spLocks noGrp="1"/>
          </p:cNvSpPr>
          <p:nvPr>
            <p:ph type="ftr" sz="quarter" idx="11"/>
          </p:nvPr>
        </p:nvSpPr>
        <p:spPr/>
        <p:txBody>
          <a:bodyPr/>
          <a:lstStyle/>
          <a:p>
            <a:r>
              <a:rPr lang="en-GB" smtClean="0"/>
              <a:t>Murat Uysal et. al.</a:t>
            </a:r>
            <a:endParaRPr lang="en-GB"/>
          </a:p>
        </p:txBody>
      </p:sp>
      <p:sp>
        <p:nvSpPr>
          <p:cNvPr id="6" name="Slide Number Placeholder 5"/>
          <p:cNvSpPr>
            <a:spLocks noGrp="1"/>
          </p:cNvSpPr>
          <p:nvPr>
            <p:ph type="sldNum" sz="quarter" idx="12"/>
          </p:nvPr>
        </p:nvSpPr>
        <p:spPr/>
        <p:txBody>
          <a:bodyPr/>
          <a:lstStyle/>
          <a:p>
            <a:fld id="{06C830BE-35C3-4E6E-A7DC-03D9B9A5A5C4}" type="slidenum">
              <a:rPr lang="en-GB" smtClean="0"/>
              <a:t>‹#›</a:t>
            </a:fld>
            <a:endParaRPr lang="en-GB"/>
          </a:p>
        </p:txBody>
      </p:sp>
    </p:spTree>
    <p:extLst>
      <p:ext uri="{BB962C8B-B14F-4D97-AF65-F5344CB8AC3E}">
        <p14:creationId xmlns:p14="http://schemas.microsoft.com/office/powerpoint/2010/main" val="3260977994"/>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dirty="0" smtClean="0"/>
              <a:t>July 2019</a:t>
            </a:r>
            <a:endParaRPr lang="en-GB" dirty="0"/>
          </a:p>
        </p:txBody>
      </p:sp>
      <p:sp>
        <p:nvSpPr>
          <p:cNvPr id="5" name="Footer Placeholder 4"/>
          <p:cNvSpPr>
            <a:spLocks noGrp="1"/>
          </p:cNvSpPr>
          <p:nvPr>
            <p:ph type="ftr" sz="quarter" idx="11"/>
          </p:nvPr>
        </p:nvSpPr>
        <p:spPr/>
        <p:txBody>
          <a:bodyPr/>
          <a:lstStyle/>
          <a:p>
            <a:r>
              <a:rPr lang="en-GB" smtClean="0"/>
              <a:t>Murat Uysal et. al.</a:t>
            </a:r>
            <a:endParaRPr lang="en-GB"/>
          </a:p>
        </p:txBody>
      </p:sp>
      <p:sp>
        <p:nvSpPr>
          <p:cNvPr id="6" name="Slide Number Placeholder 5"/>
          <p:cNvSpPr>
            <a:spLocks noGrp="1"/>
          </p:cNvSpPr>
          <p:nvPr>
            <p:ph type="sldNum" sz="quarter" idx="12"/>
          </p:nvPr>
        </p:nvSpPr>
        <p:spPr/>
        <p:txBody>
          <a:bodyPr/>
          <a:lstStyle/>
          <a:p>
            <a:fld id="{06C830BE-35C3-4E6E-A7DC-03D9B9A5A5C4}" type="slidenum">
              <a:rPr lang="en-GB" smtClean="0"/>
              <a:t>‹#›</a:t>
            </a:fld>
            <a:endParaRPr lang="en-GB"/>
          </a:p>
        </p:txBody>
      </p:sp>
    </p:spTree>
    <p:extLst>
      <p:ext uri="{BB962C8B-B14F-4D97-AF65-F5344CB8AC3E}">
        <p14:creationId xmlns:p14="http://schemas.microsoft.com/office/powerpoint/2010/main" val="79217526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US" altLang="en-US" dirty="0" smtClean="0"/>
              <a:t>July 2019</a:t>
            </a:r>
            <a:endParaRPr lang="en-GB" altLang="en-US" dirty="0"/>
          </a:p>
        </p:txBody>
      </p:sp>
      <p:sp>
        <p:nvSpPr>
          <p:cNvPr id="5" name="Footer Placeholder 4"/>
          <p:cNvSpPr>
            <a:spLocks noGrp="1"/>
          </p:cNvSpPr>
          <p:nvPr>
            <p:ph type="ftr" sz="quarter" idx="11"/>
          </p:nvPr>
        </p:nvSpPr>
        <p:spPr/>
        <p:txBody>
          <a:bodyPr/>
          <a:lstStyle>
            <a:lvl1pPr>
              <a:defRPr/>
            </a:lvl1pPr>
          </a:lstStyle>
          <a:p>
            <a:r>
              <a:rPr lang="en-GB" altLang="en-US" dirty="0" smtClean="0"/>
              <a:t>Tuncer Baykas et. al</a:t>
            </a:r>
            <a:endParaRPr lang="en-GB" altLang="en-US" dirty="0"/>
          </a:p>
        </p:txBody>
      </p:sp>
      <p:sp>
        <p:nvSpPr>
          <p:cNvPr id="6" name="Slide Number Placeholder 5"/>
          <p:cNvSpPr>
            <a:spLocks noGrp="1"/>
          </p:cNvSpPr>
          <p:nvPr>
            <p:ph type="sldNum" sz="quarter" idx="12"/>
          </p:nvPr>
        </p:nvSpPr>
        <p:spPr/>
        <p:txBody>
          <a:bodyPr/>
          <a:lstStyle>
            <a:lvl1pPr>
              <a:defRPr/>
            </a:lvl1pPr>
          </a:lstStyle>
          <a:p>
            <a:r>
              <a:rPr lang="en-GB" altLang="en-US"/>
              <a:t>Slide </a:t>
            </a:r>
            <a:fld id="{DF19CAC6-B0F6-4D16-95A5-5679B1B7088A}" type="slidenum">
              <a:rPr lang="en-GB" altLang="en-US"/>
              <a:pPr/>
              <a:t>‹#›</a:t>
            </a:fld>
            <a:endParaRPr lang="en-GB" altLang="en-US"/>
          </a:p>
        </p:txBody>
      </p:sp>
    </p:spTree>
    <p:extLst>
      <p:ext uri="{BB962C8B-B14F-4D97-AF65-F5344CB8AC3E}">
        <p14:creationId xmlns:p14="http://schemas.microsoft.com/office/powerpoint/2010/main" val="303541006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smtClean="0"/>
              <a:t>July 2019</a:t>
            </a:r>
            <a:endParaRPr lang="en-GB" altLang="en-US" dirty="0"/>
          </a:p>
        </p:txBody>
      </p:sp>
      <p:sp>
        <p:nvSpPr>
          <p:cNvPr id="5" name="Footer Placeholder 4"/>
          <p:cNvSpPr>
            <a:spLocks noGrp="1"/>
          </p:cNvSpPr>
          <p:nvPr>
            <p:ph type="ftr" sz="quarter" idx="11"/>
          </p:nvPr>
        </p:nvSpPr>
        <p:spPr/>
        <p:txBody>
          <a:bodyPr/>
          <a:lstStyle>
            <a:lvl1pPr>
              <a:defRPr/>
            </a:lvl1pPr>
          </a:lstStyle>
          <a:p>
            <a:r>
              <a:rPr lang="en-GB" altLang="en-US" dirty="0" smtClean="0"/>
              <a:t>Tuncer Baykas et. al</a:t>
            </a:r>
            <a:endParaRPr lang="en-GB" altLang="en-US" dirty="0"/>
          </a:p>
        </p:txBody>
      </p:sp>
      <p:sp>
        <p:nvSpPr>
          <p:cNvPr id="6" name="Slide Number Placeholder 5"/>
          <p:cNvSpPr>
            <a:spLocks noGrp="1"/>
          </p:cNvSpPr>
          <p:nvPr>
            <p:ph type="sldNum" sz="quarter" idx="12"/>
          </p:nvPr>
        </p:nvSpPr>
        <p:spPr/>
        <p:txBody>
          <a:bodyPr/>
          <a:lstStyle>
            <a:lvl1pPr>
              <a:defRPr/>
            </a:lvl1pPr>
          </a:lstStyle>
          <a:p>
            <a:r>
              <a:rPr lang="en-GB" altLang="en-US"/>
              <a:t>Slide </a:t>
            </a:r>
            <a:fld id="{C82FD3B0-7715-40E4-8D30-5463ABC511F9}" type="slidenum">
              <a:rPr lang="en-GB" altLang="en-US"/>
              <a:pPr/>
              <a:t>‹#›</a:t>
            </a:fld>
            <a:endParaRPr lang="en-GB" altLang="en-US"/>
          </a:p>
        </p:txBody>
      </p:sp>
    </p:spTree>
    <p:extLst>
      <p:ext uri="{BB962C8B-B14F-4D97-AF65-F5344CB8AC3E}">
        <p14:creationId xmlns:p14="http://schemas.microsoft.com/office/powerpoint/2010/main" val="261368745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r>
              <a:rPr lang="en-US" altLang="en-US" dirty="0" smtClean="0"/>
              <a:t>July 2019</a:t>
            </a:r>
            <a:endParaRPr lang="en-GB" altLang="en-US" dirty="0"/>
          </a:p>
        </p:txBody>
      </p:sp>
      <p:sp>
        <p:nvSpPr>
          <p:cNvPr id="6" name="Footer Placeholder 5"/>
          <p:cNvSpPr>
            <a:spLocks noGrp="1"/>
          </p:cNvSpPr>
          <p:nvPr>
            <p:ph type="ftr" sz="quarter" idx="11"/>
          </p:nvPr>
        </p:nvSpPr>
        <p:spPr/>
        <p:txBody>
          <a:bodyPr/>
          <a:lstStyle>
            <a:lvl1pPr>
              <a:defRPr/>
            </a:lvl1pPr>
          </a:lstStyle>
          <a:p>
            <a:r>
              <a:rPr lang="en-GB" altLang="en-US" dirty="0" smtClean="0"/>
              <a:t>Tuncer Baykas et. al</a:t>
            </a:r>
            <a:endParaRPr lang="en-GB" altLang="en-US" dirty="0"/>
          </a:p>
        </p:txBody>
      </p:sp>
      <p:sp>
        <p:nvSpPr>
          <p:cNvPr id="7" name="Slide Number Placeholder 6"/>
          <p:cNvSpPr>
            <a:spLocks noGrp="1"/>
          </p:cNvSpPr>
          <p:nvPr>
            <p:ph type="sldNum" sz="quarter" idx="12"/>
          </p:nvPr>
        </p:nvSpPr>
        <p:spPr/>
        <p:txBody>
          <a:bodyPr/>
          <a:lstStyle>
            <a:lvl1pPr>
              <a:defRPr/>
            </a:lvl1pPr>
          </a:lstStyle>
          <a:p>
            <a:r>
              <a:rPr lang="en-GB" altLang="en-US"/>
              <a:t>Slide </a:t>
            </a:r>
            <a:fld id="{2B7C4937-661A-4767-B1FD-F6A1B567A676}" type="slidenum">
              <a:rPr lang="en-GB" altLang="en-US"/>
              <a:pPr/>
              <a:t>‹#›</a:t>
            </a:fld>
            <a:endParaRPr lang="en-GB" altLang="en-US"/>
          </a:p>
        </p:txBody>
      </p:sp>
    </p:spTree>
    <p:extLst>
      <p:ext uri="{BB962C8B-B14F-4D97-AF65-F5344CB8AC3E}">
        <p14:creationId xmlns:p14="http://schemas.microsoft.com/office/powerpoint/2010/main" val="298719658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en-US" altLang="en-US" dirty="0" smtClean="0"/>
              <a:t>July 2019</a:t>
            </a:r>
            <a:endParaRPr lang="en-GB" altLang="en-US" dirty="0"/>
          </a:p>
        </p:txBody>
      </p:sp>
      <p:sp>
        <p:nvSpPr>
          <p:cNvPr id="8" name="Footer Placeholder 7"/>
          <p:cNvSpPr>
            <a:spLocks noGrp="1"/>
          </p:cNvSpPr>
          <p:nvPr>
            <p:ph type="ftr" sz="quarter" idx="11"/>
          </p:nvPr>
        </p:nvSpPr>
        <p:spPr>
          <a:xfrm>
            <a:off x="5562600" y="6477000"/>
            <a:ext cx="3124200" cy="184666"/>
          </a:xfrm>
        </p:spPr>
        <p:txBody>
          <a:bodyPr/>
          <a:lstStyle>
            <a:lvl1pPr>
              <a:defRPr/>
            </a:lvl1pPr>
          </a:lstStyle>
          <a:p>
            <a:r>
              <a:rPr lang="en-GB" altLang="en-US" dirty="0" smtClean="0"/>
              <a:t>Tuncer Baykas et. al</a:t>
            </a:r>
            <a:endParaRPr lang="en-GB" altLang="en-US" dirty="0"/>
          </a:p>
        </p:txBody>
      </p:sp>
      <p:sp>
        <p:nvSpPr>
          <p:cNvPr id="9" name="Slide Number Placeholder 8"/>
          <p:cNvSpPr>
            <a:spLocks noGrp="1"/>
          </p:cNvSpPr>
          <p:nvPr>
            <p:ph type="sldNum" sz="quarter" idx="12"/>
          </p:nvPr>
        </p:nvSpPr>
        <p:spPr/>
        <p:txBody>
          <a:bodyPr/>
          <a:lstStyle>
            <a:lvl1pPr>
              <a:defRPr/>
            </a:lvl1pPr>
          </a:lstStyle>
          <a:p>
            <a:r>
              <a:rPr lang="en-GB" altLang="en-US"/>
              <a:t>Slide </a:t>
            </a:r>
            <a:fld id="{1E31FF97-4AA2-429D-B67D-920088F5F14B}" type="slidenum">
              <a:rPr lang="en-GB" altLang="en-US"/>
              <a:pPr/>
              <a:t>‹#›</a:t>
            </a:fld>
            <a:endParaRPr lang="en-GB" altLang="en-US"/>
          </a:p>
        </p:txBody>
      </p:sp>
    </p:spTree>
    <p:extLst>
      <p:ext uri="{BB962C8B-B14F-4D97-AF65-F5344CB8AC3E}">
        <p14:creationId xmlns:p14="http://schemas.microsoft.com/office/powerpoint/2010/main" val="201683391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US" altLang="en-US" dirty="0" smtClean="0"/>
              <a:t>July 2019</a:t>
            </a:r>
            <a:endParaRPr lang="en-GB" altLang="en-US" dirty="0"/>
          </a:p>
        </p:txBody>
      </p:sp>
      <p:sp>
        <p:nvSpPr>
          <p:cNvPr id="4" name="Footer Placeholder 3"/>
          <p:cNvSpPr>
            <a:spLocks noGrp="1"/>
          </p:cNvSpPr>
          <p:nvPr>
            <p:ph type="ftr" sz="quarter" idx="11"/>
          </p:nvPr>
        </p:nvSpPr>
        <p:spPr>
          <a:xfrm>
            <a:off x="5486400" y="6475413"/>
            <a:ext cx="3124200" cy="184666"/>
          </a:xfrm>
        </p:spPr>
        <p:txBody>
          <a:bodyPr/>
          <a:lstStyle>
            <a:lvl1pPr>
              <a:defRPr/>
            </a:lvl1pPr>
          </a:lstStyle>
          <a:p>
            <a:r>
              <a:rPr lang="en-GB" altLang="en-US" dirty="0" smtClean="0"/>
              <a:t>Tuncer Baykas et. al</a:t>
            </a:r>
            <a:endParaRPr lang="en-GB" altLang="en-US" dirty="0"/>
          </a:p>
        </p:txBody>
      </p:sp>
      <p:sp>
        <p:nvSpPr>
          <p:cNvPr id="5" name="Slide Number Placeholder 4"/>
          <p:cNvSpPr>
            <a:spLocks noGrp="1"/>
          </p:cNvSpPr>
          <p:nvPr>
            <p:ph type="sldNum" sz="quarter" idx="12"/>
          </p:nvPr>
        </p:nvSpPr>
        <p:spPr/>
        <p:txBody>
          <a:bodyPr/>
          <a:lstStyle>
            <a:lvl1pPr>
              <a:defRPr/>
            </a:lvl1pPr>
          </a:lstStyle>
          <a:p>
            <a:r>
              <a:rPr lang="en-GB" altLang="en-US"/>
              <a:t>Slide </a:t>
            </a:r>
            <a:fld id="{4220CE73-4A81-463D-A345-E847D887284F}" type="slidenum">
              <a:rPr lang="en-GB" altLang="en-US"/>
              <a:pPr/>
              <a:t>‹#›</a:t>
            </a:fld>
            <a:endParaRPr lang="en-GB" altLang="en-US"/>
          </a:p>
        </p:txBody>
      </p:sp>
    </p:spTree>
    <p:extLst>
      <p:ext uri="{BB962C8B-B14F-4D97-AF65-F5344CB8AC3E}">
        <p14:creationId xmlns:p14="http://schemas.microsoft.com/office/powerpoint/2010/main" val="298033406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July 2019</a:t>
            </a:r>
            <a:endParaRPr lang="en-GB" altLang="en-US" dirty="0"/>
          </a:p>
        </p:txBody>
      </p:sp>
      <p:sp>
        <p:nvSpPr>
          <p:cNvPr id="3" name="Footer Placeholder 2"/>
          <p:cNvSpPr>
            <a:spLocks noGrp="1"/>
          </p:cNvSpPr>
          <p:nvPr>
            <p:ph type="ftr" sz="quarter" idx="11"/>
          </p:nvPr>
        </p:nvSpPr>
        <p:spPr/>
        <p:txBody>
          <a:bodyPr/>
          <a:lstStyle/>
          <a:p>
            <a:r>
              <a:rPr lang="en-GB" altLang="en-US" smtClean="0"/>
              <a:t>Murat Uysal et. al.</a:t>
            </a:r>
            <a:endParaRPr lang="en-GB" altLang="en-US"/>
          </a:p>
        </p:txBody>
      </p:sp>
      <p:sp>
        <p:nvSpPr>
          <p:cNvPr id="4" name="Slide Number Placeholder 3"/>
          <p:cNvSpPr>
            <a:spLocks noGrp="1"/>
          </p:cNvSpPr>
          <p:nvPr>
            <p:ph type="sldNum" sz="quarter" idx="12"/>
          </p:nvPr>
        </p:nvSpPr>
        <p:spPr/>
        <p:txBody>
          <a:bodyPr/>
          <a:lstStyle/>
          <a:p>
            <a:r>
              <a:rPr lang="en-GB" altLang="en-US" smtClean="0"/>
              <a:t>Slide </a:t>
            </a:r>
            <a:fld id="{2F03CF15-9775-4923-BCFF-1A75B19C3DAF}" type="slidenum">
              <a:rPr lang="en-GB" altLang="en-US" smtClean="0"/>
              <a:pPr/>
              <a:t>‹#›</a:t>
            </a:fld>
            <a:endParaRPr lang="en-GB" altLang="en-US"/>
          </a:p>
        </p:txBody>
      </p:sp>
    </p:spTree>
    <p:extLst>
      <p:ext uri="{BB962C8B-B14F-4D97-AF65-F5344CB8AC3E}">
        <p14:creationId xmlns:p14="http://schemas.microsoft.com/office/powerpoint/2010/main" val="103000699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22098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smtClean="0"/>
              <a:t>July 2019</a:t>
            </a:r>
            <a:endParaRPr lang="en-GB" altLang="en-US" dirty="0"/>
          </a:p>
        </p:txBody>
      </p:sp>
      <p:sp>
        <p:nvSpPr>
          <p:cNvPr id="6" name="Footer Placeholder 5"/>
          <p:cNvSpPr>
            <a:spLocks noGrp="1"/>
          </p:cNvSpPr>
          <p:nvPr>
            <p:ph type="ftr" sz="quarter" idx="11"/>
          </p:nvPr>
        </p:nvSpPr>
        <p:spPr/>
        <p:txBody>
          <a:bodyPr/>
          <a:lstStyle>
            <a:lvl1pPr>
              <a:defRPr/>
            </a:lvl1pPr>
          </a:lstStyle>
          <a:p>
            <a:r>
              <a:rPr lang="en-GB" altLang="en-US" smtClean="0"/>
              <a:t>Murat Uysal et. al.</a:t>
            </a:r>
            <a:endParaRPr lang="en-GB" altLang="en-US"/>
          </a:p>
        </p:txBody>
      </p:sp>
      <p:sp>
        <p:nvSpPr>
          <p:cNvPr id="7" name="Slide Number Placeholder 6"/>
          <p:cNvSpPr>
            <a:spLocks noGrp="1"/>
          </p:cNvSpPr>
          <p:nvPr>
            <p:ph type="sldNum" sz="quarter" idx="12"/>
          </p:nvPr>
        </p:nvSpPr>
        <p:spPr/>
        <p:txBody>
          <a:bodyPr/>
          <a:lstStyle>
            <a:lvl1pPr>
              <a:defRPr/>
            </a:lvl1pPr>
          </a:lstStyle>
          <a:p>
            <a:r>
              <a:rPr lang="en-GB" altLang="en-US"/>
              <a:t>Slide </a:t>
            </a:r>
            <a:fld id="{55533516-1556-46F1-BB44-5BB0BD2B3B67}" type="slidenum">
              <a:rPr lang="en-GB" altLang="en-US"/>
              <a:pPr/>
              <a:t>‹#›</a:t>
            </a:fld>
            <a:endParaRPr lang="en-GB" alt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04514276"/>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dirty="0" smtClean="0"/>
              <a:t>July 2019</a:t>
            </a:r>
            <a:endParaRPr lang="en-GB" dirty="0"/>
          </a:p>
        </p:txBody>
      </p:sp>
      <p:sp>
        <p:nvSpPr>
          <p:cNvPr id="5" name="Footer Placeholder 4"/>
          <p:cNvSpPr>
            <a:spLocks noGrp="1"/>
          </p:cNvSpPr>
          <p:nvPr>
            <p:ph type="ftr" sz="quarter" idx="11"/>
          </p:nvPr>
        </p:nvSpPr>
        <p:spPr/>
        <p:txBody>
          <a:bodyPr/>
          <a:lstStyle/>
          <a:p>
            <a:r>
              <a:rPr lang="en-GB" smtClean="0"/>
              <a:t>Murat Uysal et. al.</a:t>
            </a:r>
            <a:endParaRPr lang="en-GB"/>
          </a:p>
        </p:txBody>
      </p:sp>
      <p:sp>
        <p:nvSpPr>
          <p:cNvPr id="6" name="Slide Number Placeholder 5"/>
          <p:cNvSpPr>
            <a:spLocks noGrp="1"/>
          </p:cNvSpPr>
          <p:nvPr>
            <p:ph type="sldNum" sz="quarter" idx="12"/>
          </p:nvPr>
        </p:nvSpPr>
        <p:spPr/>
        <p:txBody>
          <a:bodyPr/>
          <a:lstStyle/>
          <a:p>
            <a:fld id="{06C830BE-35C3-4E6E-A7DC-03D9B9A5A5C4}" type="slidenum">
              <a:rPr lang="en-GB" smtClean="0"/>
              <a:t>‹#›</a:t>
            </a:fld>
            <a:endParaRPr lang="en-GB"/>
          </a:p>
        </p:txBody>
      </p:sp>
    </p:spTree>
    <p:extLst>
      <p:ext uri="{BB962C8B-B14F-4D97-AF65-F5344CB8AC3E}">
        <p14:creationId xmlns:p14="http://schemas.microsoft.com/office/powerpoint/2010/main" val="413400753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theme" Target="../theme/theme2.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dirty="0" smtClean="0"/>
              <a:t>July 2019</a:t>
            </a:r>
            <a:endParaRPr lang="en-GB" alt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GB" altLang="en-US" dirty="0" smtClean="0"/>
              <a:t>Tuncer Baykas et</a:t>
            </a:r>
            <a:r>
              <a:rPr lang="en-GB" altLang="en-US" dirty="0" smtClean="0"/>
              <a:t>. al.</a:t>
            </a:r>
            <a:endParaRPr lang="en-GB"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GB" altLang="en-US"/>
              <a:t>Slide </a:t>
            </a:r>
            <a:fld id="{2F03CF15-9775-4923-BCFF-1A75B19C3DAF}" type="slidenum">
              <a:rPr lang="en-GB" altLang="en-US"/>
              <a:pPr/>
              <a:t>‹#›</a:t>
            </a:fld>
            <a:endParaRPr lang="en-GB" altLang="en-US"/>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indent="0" algn="just" defTabSz="914400" rtl="0" eaLnBrk="0" fontAlgn="base" latinLnBrk="0" hangingPunct="0">
              <a:lnSpc>
                <a:spcPct val="100000"/>
              </a:lnSpc>
              <a:spcBef>
                <a:spcPct val="0"/>
              </a:spcBef>
              <a:spcAft>
                <a:spcPct val="0"/>
              </a:spcAft>
              <a:buClrTx/>
              <a:buSzTx/>
              <a:buFontTx/>
              <a:buNone/>
              <a:tabLst/>
              <a:defRPr/>
            </a:pPr>
            <a:r>
              <a:rPr lang="tr-TR" sz="1400" b="1" dirty="0" smtClean="0"/>
              <a:t>                                   doc.: IEEE 15-</a:t>
            </a:r>
            <a:r>
              <a:rPr lang="tr-TR" sz="1400" b="1" dirty="0" smtClean="0"/>
              <a:t>19-0322-</a:t>
            </a:r>
            <a:r>
              <a:rPr lang="tr-TR" sz="1400" b="1" dirty="0" smtClean="0"/>
              <a:t>00-</a:t>
            </a:r>
            <a:r>
              <a:rPr lang="tr-TR" sz="1400" b="1" dirty="0" smtClean="0"/>
              <a:t>0013</a:t>
            </a:r>
            <a:endParaRPr lang="en-GB" altLang="en-US" sz="1400" dirty="0" smtClean="0">
              <a:solidFill>
                <a:schemeClr val="tx2"/>
              </a:solidFill>
            </a:endParaRPr>
          </a:p>
        </p:txBody>
      </p:sp>
      <p:sp>
        <p:nvSpPr>
          <p:cNvPr id="1032" name="Line 8"/>
          <p:cNvSpPr>
            <a:spLocks noChangeShapeType="1"/>
          </p:cNvSpPr>
          <p:nvPr/>
        </p:nvSpPr>
        <p:spPr bwMode="auto">
          <a:xfrm>
            <a:off x="7239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xmlns:p14="http://schemas.microsoft.com/office/powerpoint/2010/main" id="1" dur="indefinite" restart="never" nodeType="tmRoot"/>
      </p:par>
    </p:tnLst>
  </p:timing>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July 2019</a:t>
            </a:r>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Murat Uysal et. al.</a:t>
            </a: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830BE-35C3-4E6E-A7DC-03D9B9A5A5C4}" type="slidenum">
              <a:rPr lang="en-GB" smtClean="0"/>
              <a:t>‹#›</a:t>
            </a:fld>
            <a:endParaRPr lang="en-GB"/>
          </a:p>
        </p:txBody>
      </p:sp>
    </p:spTree>
    <p:extLst>
      <p:ext uri="{BB962C8B-B14F-4D97-AF65-F5344CB8AC3E}">
        <p14:creationId xmlns:p14="http://schemas.microsoft.com/office/powerpoint/2010/main" val="3050213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mailto:tbaykas@ieee.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 Id="rId3" Type="http://schemas.openxmlformats.org/officeDocument/2006/relationships/image" Target="../media/image1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1" Type="http://schemas.openxmlformats.org/officeDocument/2006/relationships/slideLayout" Target="../slideLayouts/slideLayout7.xml"/><Relationship Id="rId2"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1" Type="http://schemas.openxmlformats.org/officeDocument/2006/relationships/slideLayout" Target="../slideLayouts/slideLayout7.xml"/><Relationship Id="rId2"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4.wmf"/><Relationship Id="rId6" Type="http://schemas.openxmlformats.org/officeDocument/2006/relationships/oleObject" Target="../embeddings/oleObject2.bin"/><Relationship Id="rId7" Type="http://schemas.openxmlformats.org/officeDocument/2006/relationships/image" Target="../media/image5.wmf"/><Relationship Id="rId8" Type="http://schemas.openxmlformats.org/officeDocument/2006/relationships/oleObject" Target="../embeddings/oleObject3.bin"/><Relationship Id="rId9" Type="http://schemas.openxmlformats.org/officeDocument/2006/relationships/image" Target="../media/image6.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altLang="en-US" dirty="0" smtClean="0"/>
              <a:t>July 2019</a:t>
            </a:r>
            <a:endParaRPr lang="en-GB" altLang="en-US" dirty="0"/>
          </a:p>
        </p:txBody>
      </p:sp>
      <p:sp>
        <p:nvSpPr>
          <p:cNvPr id="5" name="Footer Placeholder 2"/>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
        <p:nvSpPr>
          <p:cNvPr id="6" name="Slide Number Placeholder 3"/>
          <p:cNvSpPr>
            <a:spLocks noGrp="1"/>
          </p:cNvSpPr>
          <p:nvPr>
            <p:ph type="sldNum" sz="quarter" idx="12"/>
          </p:nvPr>
        </p:nvSpPr>
        <p:spPr>
          <a:xfrm>
            <a:off x="4344988" y="6475413"/>
            <a:ext cx="530225" cy="182562"/>
          </a:xfrm>
        </p:spPr>
        <p:txBody>
          <a:bodyPr/>
          <a:lstStyle/>
          <a:p>
            <a:r>
              <a:rPr lang="en-GB" altLang="en-US" smtClean="0"/>
              <a:t>Slide </a:t>
            </a:r>
            <a:fld id="{CFDD6AC5-DC33-4D44-9281-707405832B35}" type="slidenum">
              <a:rPr lang="en-GB" altLang="en-US" smtClean="0"/>
              <a:pPr/>
              <a:t>1</a:t>
            </a:fld>
            <a:endParaRPr lang="en-GB" altLang="en-US"/>
          </a:p>
        </p:txBody>
      </p:sp>
      <p:sp>
        <p:nvSpPr>
          <p:cNvPr id="27651" name="Rectangle 3"/>
          <p:cNvSpPr>
            <a:spLocks noChangeArrowheads="1"/>
          </p:cNvSpPr>
          <p:nvPr/>
        </p:nvSpPr>
        <p:spPr bwMode="auto">
          <a:xfrm>
            <a:off x="228600" y="723067"/>
            <a:ext cx="8763000" cy="517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800" b="1" u="sng" dirty="0" smtClean="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smtClean="0">
              <a:solidFill>
                <a:schemeClr val="tx2"/>
              </a:solidFill>
            </a:endParaRPr>
          </a:p>
          <a:p>
            <a:endParaRPr lang="en-US" altLang="en-US" sz="1600" dirty="0" smtClean="0">
              <a:solidFill>
                <a:schemeClr val="tx2"/>
              </a:solidFill>
            </a:endParaRPr>
          </a:p>
          <a:p>
            <a:pPr algn="just">
              <a:spcAft>
                <a:spcPts val="600"/>
              </a:spcAft>
            </a:pPr>
            <a:r>
              <a:rPr lang="en-US" altLang="en-US" sz="1600" b="1" dirty="0" smtClean="0">
                <a:solidFill>
                  <a:schemeClr val="tx2"/>
                </a:solidFill>
              </a:rPr>
              <a:t>Submission Title:</a:t>
            </a:r>
            <a:r>
              <a:rPr lang="en-US" altLang="en-US" sz="1600" dirty="0" smtClean="0">
                <a:solidFill>
                  <a:schemeClr val="tx2"/>
                </a:solidFill>
              </a:rPr>
              <a:t> Adaptive MIMO </a:t>
            </a:r>
            <a:r>
              <a:rPr lang="en-US" altLang="en-US" sz="1600" dirty="0" smtClean="0">
                <a:solidFill>
                  <a:schemeClr val="tx2"/>
                </a:solidFill>
              </a:rPr>
              <a:t>OFDM in IEEE 802.15.13</a:t>
            </a:r>
            <a:endParaRPr lang="en-US" altLang="en-US" sz="1600" dirty="0" smtClean="0">
              <a:solidFill>
                <a:schemeClr val="tx2"/>
              </a:solidFill>
            </a:endParaRPr>
          </a:p>
          <a:p>
            <a:pPr algn="just">
              <a:spcAft>
                <a:spcPts val="600"/>
              </a:spcAft>
            </a:pPr>
            <a:r>
              <a:rPr lang="en-US" altLang="en-US" sz="1600" b="1" dirty="0" smtClean="0">
                <a:solidFill>
                  <a:schemeClr val="tx2"/>
                </a:solidFill>
              </a:rPr>
              <a:t>Date Submitted: </a:t>
            </a:r>
            <a:r>
              <a:rPr lang="en-US" altLang="en-US" sz="1600" dirty="0" smtClean="0">
                <a:solidFill>
                  <a:schemeClr val="tx2"/>
                </a:solidFill>
              </a:rPr>
              <a:t>July, 2019</a:t>
            </a:r>
            <a:r>
              <a:rPr lang="en-US" altLang="en-US" sz="1600" dirty="0" smtClean="0">
                <a:solidFill>
                  <a:schemeClr val="tx2"/>
                </a:solidFill>
              </a:rPr>
              <a:t>	</a:t>
            </a:r>
          </a:p>
          <a:p>
            <a:pPr algn="just">
              <a:spcAft>
                <a:spcPts val="600"/>
              </a:spcAft>
            </a:pPr>
            <a:r>
              <a:rPr lang="en-US" altLang="en-US" sz="1600" b="1" dirty="0" smtClean="0">
                <a:solidFill>
                  <a:schemeClr val="tx2"/>
                </a:solidFill>
              </a:rPr>
              <a:t>Source:</a:t>
            </a:r>
            <a:r>
              <a:rPr lang="en-US" altLang="en-US" sz="1600" dirty="0" smtClean="0">
                <a:solidFill>
                  <a:schemeClr val="tx2"/>
                </a:solidFill>
              </a:rPr>
              <a:t> </a:t>
            </a:r>
            <a:r>
              <a:rPr lang="en-US" altLang="en-US" sz="1600" dirty="0" smtClean="0">
                <a:solidFill>
                  <a:schemeClr val="tx2"/>
                </a:solidFill>
              </a:rPr>
              <a:t>Tuncer </a:t>
            </a:r>
            <a:r>
              <a:rPr lang="en-US" altLang="en-US" sz="1600" dirty="0">
                <a:solidFill>
                  <a:schemeClr val="tx2"/>
                </a:solidFill>
              </a:rPr>
              <a:t>Baykas (</a:t>
            </a:r>
            <a:r>
              <a:rPr lang="en-US" altLang="en-US" sz="1600" dirty="0" err="1" smtClean="0">
                <a:solidFill>
                  <a:schemeClr val="tx2"/>
                </a:solidFill>
              </a:rPr>
              <a:t>Vestel</a:t>
            </a:r>
            <a:r>
              <a:rPr lang="en-US" altLang="en-US" sz="1600" dirty="0" smtClean="0">
                <a:solidFill>
                  <a:schemeClr val="tx2"/>
                </a:solidFill>
              </a:rPr>
              <a:t>, Istanbul </a:t>
            </a:r>
            <a:r>
              <a:rPr lang="en-US" altLang="en-US" sz="1600" dirty="0" err="1" smtClean="0">
                <a:solidFill>
                  <a:schemeClr val="tx2"/>
                </a:solidFill>
              </a:rPr>
              <a:t>Medipol</a:t>
            </a:r>
            <a:r>
              <a:rPr lang="en-US" altLang="en-US" sz="1600" dirty="0" smtClean="0">
                <a:solidFill>
                  <a:schemeClr val="tx2"/>
                </a:solidFill>
              </a:rPr>
              <a:t> University), </a:t>
            </a:r>
            <a:r>
              <a:rPr lang="en-US" altLang="en-US" sz="1600" dirty="0">
                <a:solidFill>
                  <a:schemeClr val="tx2"/>
                </a:solidFill>
              </a:rPr>
              <a:t>Murat </a:t>
            </a:r>
            <a:r>
              <a:rPr lang="en-US" altLang="en-US" sz="1600" dirty="0" err="1">
                <a:solidFill>
                  <a:schemeClr val="tx2"/>
                </a:solidFill>
              </a:rPr>
              <a:t>Uysal</a:t>
            </a:r>
            <a:r>
              <a:rPr lang="en-US" altLang="en-US" sz="1600" dirty="0">
                <a:solidFill>
                  <a:schemeClr val="tx2"/>
                </a:solidFill>
              </a:rPr>
              <a:t> (</a:t>
            </a:r>
            <a:r>
              <a:rPr lang="en-US" altLang="en-US" sz="1600" dirty="0" err="1">
                <a:solidFill>
                  <a:schemeClr val="tx2"/>
                </a:solidFill>
              </a:rPr>
              <a:t>Ozyegin</a:t>
            </a:r>
            <a:r>
              <a:rPr lang="en-US" altLang="en-US" sz="1600" dirty="0">
                <a:solidFill>
                  <a:schemeClr val="tx2"/>
                </a:solidFill>
              </a:rPr>
              <a:t> University), Omer </a:t>
            </a:r>
            <a:r>
              <a:rPr lang="en-US" altLang="en-US" sz="1600" dirty="0" err="1">
                <a:solidFill>
                  <a:schemeClr val="tx2"/>
                </a:solidFill>
              </a:rPr>
              <a:t>Narmanlioglu</a:t>
            </a:r>
            <a:r>
              <a:rPr lang="en-US" altLang="en-US" sz="1600" dirty="0">
                <a:solidFill>
                  <a:schemeClr val="tx2"/>
                </a:solidFill>
              </a:rPr>
              <a:t> (</a:t>
            </a:r>
            <a:r>
              <a:rPr lang="en-US" altLang="en-US" sz="1600" dirty="0" err="1">
                <a:solidFill>
                  <a:schemeClr val="tx2"/>
                </a:solidFill>
              </a:rPr>
              <a:t>Ozyegin</a:t>
            </a:r>
            <a:r>
              <a:rPr lang="en-US" altLang="en-US" sz="1600" dirty="0">
                <a:solidFill>
                  <a:schemeClr val="tx2"/>
                </a:solidFill>
              </a:rPr>
              <a:t> University), </a:t>
            </a:r>
            <a:r>
              <a:rPr lang="en-US" altLang="en-US" sz="1600" dirty="0" err="1">
                <a:solidFill>
                  <a:schemeClr val="tx2"/>
                </a:solidFill>
              </a:rPr>
              <a:t>Refik</a:t>
            </a:r>
            <a:r>
              <a:rPr lang="en-US" altLang="en-US" sz="1600" dirty="0">
                <a:solidFill>
                  <a:schemeClr val="tx2"/>
                </a:solidFill>
              </a:rPr>
              <a:t> </a:t>
            </a:r>
            <a:r>
              <a:rPr lang="en-US" altLang="en-US" sz="1600" dirty="0" err="1">
                <a:solidFill>
                  <a:schemeClr val="tx2"/>
                </a:solidFill>
              </a:rPr>
              <a:t>Kizilirmak</a:t>
            </a:r>
            <a:r>
              <a:rPr lang="en-US" altLang="en-US" sz="1600" dirty="0">
                <a:solidFill>
                  <a:schemeClr val="tx2"/>
                </a:solidFill>
              </a:rPr>
              <a:t> (</a:t>
            </a:r>
            <a:r>
              <a:rPr lang="en-US" altLang="en-US" sz="1600" dirty="0" err="1">
                <a:solidFill>
                  <a:schemeClr val="tx2"/>
                </a:solidFill>
              </a:rPr>
              <a:t>Nazarbayev</a:t>
            </a:r>
            <a:r>
              <a:rPr lang="en-US" altLang="en-US" sz="1600" dirty="0">
                <a:solidFill>
                  <a:schemeClr val="tx2"/>
                </a:solidFill>
              </a:rPr>
              <a:t> University</a:t>
            </a:r>
            <a:r>
              <a:rPr lang="en-US" altLang="en-US" sz="1600" dirty="0" smtClean="0">
                <a:solidFill>
                  <a:schemeClr val="tx2"/>
                </a:solidFill>
              </a:rPr>
              <a:t>), </a:t>
            </a:r>
            <a:r>
              <a:rPr lang="en-US" altLang="en-US" sz="1600" dirty="0" err="1" smtClean="0">
                <a:solidFill>
                  <a:schemeClr val="tx2"/>
                </a:solidFill>
              </a:rPr>
              <a:t>Cihat</a:t>
            </a:r>
            <a:r>
              <a:rPr lang="en-US" altLang="en-US" sz="1600" dirty="0" smtClean="0">
                <a:solidFill>
                  <a:schemeClr val="tx2"/>
                </a:solidFill>
              </a:rPr>
              <a:t> </a:t>
            </a:r>
            <a:r>
              <a:rPr lang="en-US" altLang="en-US" sz="1600" dirty="0" err="1">
                <a:solidFill>
                  <a:schemeClr val="tx2"/>
                </a:solidFill>
              </a:rPr>
              <a:t>A</a:t>
            </a:r>
            <a:r>
              <a:rPr lang="en-US" altLang="en-US" sz="1600" dirty="0" err="1" smtClean="0">
                <a:solidFill>
                  <a:schemeClr val="tx2"/>
                </a:solidFill>
              </a:rPr>
              <a:t>ytac</a:t>
            </a:r>
            <a:r>
              <a:rPr lang="en-US" altLang="en-US" sz="1600" dirty="0" smtClean="0">
                <a:solidFill>
                  <a:schemeClr val="tx2"/>
                </a:solidFill>
              </a:rPr>
              <a:t> (</a:t>
            </a:r>
            <a:r>
              <a:rPr lang="en-US" altLang="en-US" sz="1600" dirty="0" err="1" smtClean="0">
                <a:solidFill>
                  <a:schemeClr val="tx2"/>
                </a:solidFill>
              </a:rPr>
              <a:t>Vestel</a:t>
            </a:r>
            <a:r>
              <a:rPr lang="en-US" altLang="en-US" sz="1600" dirty="0" smtClean="0">
                <a:solidFill>
                  <a:schemeClr val="tx2"/>
                </a:solidFill>
              </a:rPr>
              <a:t>) </a:t>
            </a:r>
            <a:endParaRPr lang="en-US" altLang="en-US" sz="1600" dirty="0" smtClean="0">
              <a:solidFill>
                <a:schemeClr val="tx2"/>
              </a:solidFill>
            </a:endParaRPr>
          </a:p>
          <a:p>
            <a:pPr algn="just"/>
            <a:r>
              <a:rPr lang="en-US" altLang="en-US" sz="1600" b="1" dirty="0" smtClean="0">
                <a:solidFill>
                  <a:schemeClr val="tx2"/>
                </a:solidFill>
              </a:rPr>
              <a:t>Address</a:t>
            </a:r>
            <a:r>
              <a:rPr lang="en-US" altLang="en-US" sz="1600" dirty="0" smtClean="0">
                <a:solidFill>
                  <a:schemeClr val="tx2"/>
                </a:solidFill>
              </a:rPr>
              <a:t>: </a:t>
            </a:r>
            <a:r>
              <a:rPr lang="en-US" altLang="en-US" sz="1600" dirty="0" smtClean="0">
                <a:solidFill>
                  <a:schemeClr val="tx2"/>
                </a:solidFill>
              </a:rPr>
              <a:t>Istanbul </a:t>
            </a:r>
            <a:r>
              <a:rPr lang="en-US" altLang="en-US" sz="1600" dirty="0" err="1" smtClean="0">
                <a:solidFill>
                  <a:schemeClr val="tx2"/>
                </a:solidFill>
              </a:rPr>
              <a:t>Medipol</a:t>
            </a:r>
            <a:r>
              <a:rPr lang="en-US" altLang="en-US" sz="1600" dirty="0" smtClean="0">
                <a:solidFill>
                  <a:schemeClr val="tx2"/>
                </a:solidFill>
              </a:rPr>
              <a:t> </a:t>
            </a:r>
            <a:r>
              <a:rPr lang="en-US" altLang="en-US" sz="1600" dirty="0" smtClean="0">
                <a:solidFill>
                  <a:schemeClr val="tx2"/>
                </a:solidFill>
              </a:rPr>
              <a:t>University, </a:t>
            </a:r>
            <a:r>
              <a:rPr lang="en-US" altLang="en-US" sz="1600" dirty="0" smtClean="0">
                <a:solidFill>
                  <a:schemeClr val="tx2"/>
                </a:solidFill>
              </a:rPr>
              <a:t>Istanbul</a:t>
            </a:r>
            <a:r>
              <a:rPr lang="en-US" altLang="en-US" sz="1600" dirty="0" smtClean="0">
                <a:solidFill>
                  <a:schemeClr val="tx2"/>
                </a:solidFill>
              </a:rPr>
              <a:t>, Turkey </a:t>
            </a:r>
            <a:r>
              <a:rPr lang="en-US" altLang="en-US" sz="1600" dirty="0" smtClean="0">
                <a:solidFill>
                  <a:schemeClr val="tx2"/>
                </a:solidFill>
              </a:rPr>
              <a:t>E</a:t>
            </a:r>
            <a:r>
              <a:rPr lang="en-US" altLang="en-US" sz="1600" dirty="0" smtClean="0">
                <a:solidFill>
                  <a:schemeClr val="tx2"/>
                </a:solidFill>
              </a:rPr>
              <a:t>-Mail: </a:t>
            </a:r>
            <a:r>
              <a:rPr lang="en-US" altLang="en-US" sz="1600" dirty="0" smtClean="0">
                <a:solidFill>
                  <a:schemeClr val="tx2"/>
                </a:solidFill>
                <a:hlinkClick r:id="rId3"/>
              </a:rPr>
              <a:t>tbaykas@ieee.org</a:t>
            </a:r>
            <a:endParaRPr lang="en-US" altLang="en-US" sz="1600" dirty="0" smtClean="0">
              <a:solidFill>
                <a:schemeClr val="tx2"/>
              </a:solidFill>
            </a:endParaRPr>
          </a:p>
          <a:p>
            <a:pPr algn="just"/>
            <a:endParaRPr lang="en-US" altLang="en-US" sz="1600" b="1" dirty="0" smtClean="0">
              <a:solidFill>
                <a:schemeClr val="tx2"/>
              </a:solidFill>
            </a:endParaRPr>
          </a:p>
          <a:p>
            <a:pPr algn="just">
              <a:spcAft>
                <a:spcPts val="600"/>
              </a:spcAft>
            </a:pPr>
            <a:r>
              <a:rPr lang="en-US" altLang="en-US" sz="1600" b="1" dirty="0" smtClean="0">
                <a:solidFill>
                  <a:schemeClr val="tx2"/>
                </a:solidFill>
              </a:rPr>
              <a:t>Abstract:</a:t>
            </a:r>
            <a:r>
              <a:rPr lang="en-US" altLang="en-US" sz="1600" dirty="0" smtClean="0">
                <a:solidFill>
                  <a:schemeClr val="tx2"/>
                </a:solidFill>
              </a:rPr>
              <a:t>	This contribution presents </a:t>
            </a:r>
            <a:r>
              <a:rPr lang="en-US" altLang="en-US" sz="1600" dirty="0" smtClean="0">
                <a:solidFill>
                  <a:schemeClr val="tx2"/>
                </a:solidFill>
              </a:rPr>
              <a:t>adaptive MIMO </a:t>
            </a:r>
            <a:r>
              <a:rPr lang="en-US" altLang="en-US" sz="1600" dirty="0">
                <a:solidFill>
                  <a:schemeClr val="tx2"/>
                </a:solidFill>
              </a:rPr>
              <a:t>OFDM </a:t>
            </a:r>
            <a:r>
              <a:rPr lang="en-US" altLang="en-US" sz="1600" dirty="0" smtClean="0">
                <a:solidFill>
                  <a:schemeClr val="tx2"/>
                </a:solidFill>
              </a:rPr>
              <a:t>architecture </a:t>
            </a:r>
            <a:r>
              <a:rPr lang="en-US" altLang="en-US" sz="1600" dirty="0" smtClean="0">
                <a:solidFill>
                  <a:schemeClr val="tx2"/>
                </a:solidFill>
              </a:rPr>
              <a:t>for IEEE 802.15.13.</a:t>
            </a:r>
            <a:endParaRPr lang="en-US" altLang="en-US" sz="1600" b="1" dirty="0">
              <a:solidFill>
                <a:schemeClr val="tx2"/>
              </a:solidFill>
            </a:endParaRPr>
          </a:p>
          <a:p>
            <a:pPr algn="just">
              <a:spcAft>
                <a:spcPts val="600"/>
              </a:spcAft>
            </a:pPr>
            <a:r>
              <a:rPr lang="en-US" altLang="en-US" sz="1600" b="1" dirty="0" smtClean="0">
                <a:solidFill>
                  <a:schemeClr val="tx2"/>
                </a:solidFill>
              </a:rPr>
              <a:t>Purpose</a:t>
            </a:r>
            <a:r>
              <a:rPr lang="en-US" altLang="en-US" sz="1600" b="1" dirty="0" smtClean="0">
                <a:solidFill>
                  <a:schemeClr val="tx2"/>
                </a:solidFill>
              </a:rPr>
              <a:t>:</a:t>
            </a:r>
            <a:r>
              <a:rPr lang="en-US" altLang="en-US" sz="1600" dirty="0" smtClean="0">
                <a:solidFill>
                  <a:schemeClr val="tx2"/>
                </a:solidFill>
              </a:rPr>
              <a:t> </a:t>
            </a:r>
            <a:r>
              <a:rPr lang="en-US" sz="1600" dirty="0" smtClean="0">
                <a:solidFill>
                  <a:schemeClr val="tx2"/>
                </a:solidFill>
              </a:rPr>
              <a:t>This </a:t>
            </a:r>
            <a:r>
              <a:rPr lang="en-US" sz="1600" dirty="0" smtClean="0">
                <a:solidFill>
                  <a:schemeClr val="tx2"/>
                </a:solidFill>
              </a:rPr>
              <a:t>document provides </a:t>
            </a:r>
            <a:r>
              <a:rPr lang="en-US" altLang="en-US" sz="1600" dirty="0" smtClean="0">
                <a:solidFill>
                  <a:schemeClr val="tx2"/>
                </a:solidFill>
              </a:rPr>
              <a:t>an </a:t>
            </a:r>
            <a:r>
              <a:rPr lang="en-US" altLang="en-US" sz="1600" dirty="0" smtClean="0">
                <a:solidFill>
                  <a:schemeClr val="tx2"/>
                </a:solidFill>
              </a:rPr>
              <a:t>adaptive MIMO OFDM architecture. </a:t>
            </a:r>
            <a:endParaRPr lang="en-US" altLang="en-US" sz="1600" dirty="0" smtClean="0">
              <a:solidFill>
                <a:schemeClr val="tx2"/>
              </a:solidFill>
            </a:endParaRPr>
          </a:p>
          <a:p>
            <a:pPr algn="just">
              <a:spcAft>
                <a:spcPts val="600"/>
              </a:spcAft>
            </a:pPr>
            <a:endParaRPr lang="en-US" altLang="en-US" sz="1600" dirty="0" smtClean="0">
              <a:solidFill>
                <a:schemeClr val="tx2"/>
              </a:solidFill>
            </a:endParaRPr>
          </a:p>
          <a:p>
            <a:pPr algn="just">
              <a:spcAft>
                <a:spcPts val="600"/>
              </a:spcAft>
            </a:pPr>
            <a:endParaRPr lang="en-US" altLang="en-US" sz="1600" b="1" dirty="0">
              <a:solidFill>
                <a:schemeClr val="tx2"/>
              </a:solidFill>
            </a:endParaRPr>
          </a:p>
          <a:p>
            <a:pPr algn="just">
              <a:spcAft>
                <a:spcPts val="600"/>
              </a:spcAft>
            </a:pPr>
            <a:r>
              <a:rPr lang="en-US" altLang="en-US" sz="1600" b="1" dirty="0" smtClean="0">
                <a:solidFill>
                  <a:schemeClr val="tx2"/>
                </a:solidFill>
              </a:rPr>
              <a:t>Notice</a:t>
            </a:r>
            <a:r>
              <a:rPr lang="en-US" altLang="en-US" sz="1600" b="1" dirty="0" smtClean="0">
                <a:solidFill>
                  <a:schemeClr val="tx2"/>
                </a:solidFill>
              </a:rPr>
              <a:t>:</a:t>
            </a:r>
            <a:r>
              <a:rPr lang="en-US" altLang="en-US" sz="1600" dirty="0" smtClean="0">
                <a:solidFill>
                  <a:schemeClr val="tx2"/>
                </a:solidFill>
              </a:rPr>
              <a:t> This document has been prepared to assist the IEEE P802.15.</a:t>
            </a:r>
            <a:r>
              <a:rPr lang="tr-TR" altLang="en-US" sz="1600" dirty="0" smtClean="0">
                <a:solidFill>
                  <a:schemeClr val="tx2"/>
                </a:solidFill>
              </a:rPr>
              <a:t> </a:t>
            </a:r>
            <a:r>
              <a:rPr lang="en-US" altLang="en-US" sz="1600" dirty="0" smtClean="0">
                <a:solidFill>
                  <a:schemeClr val="tx2"/>
                </a:solidFill>
              </a:rPr>
              <a:t>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r>
              <a:rPr lang="en-US" altLang="en-US" sz="1600" b="1" dirty="0" smtClean="0">
                <a:solidFill>
                  <a:schemeClr val="tx2"/>
                </a:solidFill>
              </a:rPr>
              <a:t>Release:</a:t>
            </a:r>
            <a:r>
              <a:rPr lang="en-US" altLang="en-US" sz="1600" dirty="0" smtClean="0">
                <a:solidFill>
                  <a:schemeClr val="tx2"/>
                </a:solidFill>
              </a:rPr>
              <a:t> The contributor acknowledges and accepts that this contribution becomes the property of IEEE and may be made publicly available by P802.15.</a:t>
            </a:r>
            <a:r>
              <a:rPr lang="en-US" sz="1600" b="1" dirty="0" smtClean="0"/>
              <a:t> </a:t>
            </a:r>
            <a:r>
              <a:rPr lang="en-US" altLang="en-US" sz="1600" dirty="0" smtClean="0">
                <a:solidFill>
                  <a:schemeClr val="tx2"/>
                </a:solidFill>
              </a:rPr>
              <a:t>	</a:t>
            </a:r>
            <a:endParaRPr lang="en-US" altLang="en-US" sz="1600" i="1" dirty="0">
              <a:solidFill>
                <a:schemeClr val="tx2"/>
              </a:solidFill>
            </a:endParaRPr>
          </a:p>
        </p:txBody>
      </p:sp>
    </p:spTree>
    <p:extLst>
      <p:ext uri="{BB962C8B-B14F-4D97-AF65-F5344CB8AC3E}">
        <p14:creationId xmlns:p14="http://schemas.microsoft.com/office/powerpoint/2010/main" val="42915450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78281"/>
            <a:ext cx="1600200" cy="215444"/>
          </a:xfrm>
        </p:spPr>
        <p:txBody>
          <a:bodyPr/>
          <a:lstStyle/>
          <a:p>
            <a:r>
              <a:rPr lang="en-US" altLang="en-US" dirty="0" smtClean="0"/>
              <a:t>July 2019</a:t>
            </a:r>
            <a:endParaRPr lang="en-GB" altLang="en-US" dirty="0"/>
          </a:p>
        </p:txBody>
      </p:sp>
      <p:sp>
        <p:nvSpPr>
          <p:cNvPr id="4" name="Slide Number Placeholder 3"/>
          <p:cNvSpPr>
            <a:spLocks noGrp="1"/>
          </p:cNvSpPr>
          <p:nvPr>
            <p:ph type="sldNum" sz="quarter" idx="12"/>
          </p:nvPr>
        </p:nvSpPr>
        <p:spPr>
          <a:xfrm>
            <a:off x="4344988" y="6475413"/>
            <a:ext cx="530225" cy="182562"/>
          </a:xfrm>
        </p:spPr>
        <p:txBody>
          <a:bodyPr/>
          <a:lstStyle/>
          <a:p>
            <a:r>
              <a:rPr lang="en-GB" altLang="en-US" smtClean="0"/>
              <a:t>Slide </a:t>
            </a:r>
            <a:fld id="{2F03CF15-9775-4923-BCFF-1A75B19C3DAF}" type="slidenum">
              <a:rPr lang="en-GB" altLang="en-US" smtClean="0"/>
              <a:pPr/>
              <a:t>10</a:t>
            </a:fld>
            <a:endParaRPr lang="en-GB" altLang="en-US"/>
          </a:p>
        </p:txBody>
      </p:sp>
      <p:sp>
        <p:nvSpPr>
          <p:cNvPr id="6" name="Rectangle 2"/>
          <p:cNvSpPr txBox="1">
            <a:spLocks noChangeArrowheads="1"/>
          </p:cNvSpPr>
          <p:nvPr/>
        </p:nvSpPr>
        <p:spPr>
          <a:xfrm>
            <a:off x="533400" y="685800"/>
            <a:ext cx="7848600" cy="534987"/>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PHY</a:t>
            </a:r>
            <a:r>
              <a:rPr lang="tr-TR" sz="3200" b="1" dirty="0" smtClean="0">
                <a:solidFill>
                  <a:srgbClr val="0070C0"/>
                </a:solidFill>
              </a:rPr>
              <a:t> Data</a:t>
            </a:r>
            <a:r>
              <a:rPr lang="en-US" sz="3200" b="1" dirty="0" smtClean="0">
                <a:solidFill>
                  <a:srgbClr val="0070C0"/>
                </a:solidFill>
              </a:rPr>
              <a:t> Rates</a:t>
            </a:r>
            <a:endParaRPr lang="en-US" sz="3200" dirty="0" smtClean="0">
              <a:solidFill>
                <a:srgbClr val="80B4CE"/>
              </a:solidFill>
              <a:effectLst>
                <a:outerShdw blurRad="38100" dist="38100" dir="2700000" algn="tl">
                  <a:srgbClr val="000000">
                    <a:alpha val="43137"/>
                  </a:srgbClr>
                </a:outerShdw>
              </a:effectLst>
            </a:endParaRPr>
          </a:p>
        </p:txBody>
      </p:sp>
      <p:sp>
        <p:nvSpPr>
          <p:cNvPr id="9" name="Rectangle 8"/>
          <p:cNvSpPr/>
          <p:nvPr/>
        </p:nvSpPr>
        <p:spPr>
          <a:xfrm>
            <a:off x="5715000" y="2879631"/>
            <a:ext cx="1447832" cy="276999"/>
          </a:xfrm>
          <a:prstGeom prst="rect">
            <a:avLst/>
          </a:prstGeom>
        </p:spPr>
        <p:txBody>
          <a:bodyPr wrap="none">
            <a:spAutoFit/>
          </a:bodyPr>
          <a:lstStyle/>
          <a:p>
            <a:r>
              <a:rPr lang="en-US" b="1" dirty="0" smtClean="0">
                <a:solidFill>
                  <a:srgbClr val="0070C0"/>
                </a:solidFill>
              </a:rPr>
              <a:t>Multiplexing Mode</a:t>
            </a:r>
            <a:endParaRPr lang="en-US" dirty="0"/>
          </a:p>
        </p:txBody>
      </p:sp>
      <p:sp>
        <p:nvSpPr>
          <p:cNvPr id="10" name="Rectangle 9"/>
          <p:cNvSpPr/>
          <p:nvPr/>
        </p:nvSpPr>
        <p:spPr>
          <a:xfrm>
            <a:off x="1981200" y="2879631"/>
            <a:ext cx="1199367" cy="276999"/>
          </a:xfrm>
          <a:prstGeom prst="rect">
            <a:avLst/>
          </a:prstGeom>
        </p:spPr>
        <p:txBody>
          <a:bodyPr wrap="none">
            <a:spAutoFit/>
          </a:bodyPr>
          <a:lstStyle/>
          <a:p>
            <a:r>
              <a:rPr lang="en-US" b="1" dirty="0" smtClean="0">
                <a:solidFill>
                  <a:srgbClr val="0070C0"/>
                </a:solidFill>
              </a:rPr>
              <a:t>Diversity </a:t>
            </a:r>
            <a:r>
              <a:rPr lang="en-US" b="1" dirty="0">
                <a:solidFill>
                  <a:srgbClr val="0070C0"/>
                </a:solidFill>
              </a:rPr>
              <a:t>Mode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078204688"/>
              </p:ext>
            </p:extLst>
          </p:nvPr>
        </p:nvGraphicFramePr>
        <p:xfrm>
          <a:off x="685800" y="3249930"/>
          <a:ext cx="3835400" cy="2693670"/>
        </p:xfrm>
        <a:graphic>
          <a:graphicData uri="http://schemas.openxmlformats.org/drawingml/2006/table">
            <a:tbl>
              <a:tblPr/>
              <a:tblGrid>
                <a:gridCol w="782345"/>
                <a:gridCol w="610611"/>
                <a:gridCol w="610611"/>
                <a:gridCol w="610611"/>
                <a:gridCol w="610611"/>
                <a:gridCol w="610611"/>
              </a:tblGrid>
              <a:tr h="190500">
                <a:tc gridSpan="6">
                  <a:txBody>
                    <a:bodyPr/>
                    <a:lstStyle/>
                    <a:p>
                      <a:pPr algn="ctr" fontAlgn="b"/>
                      <a:r>
                        <a:rPr lang="en-US" sz="1200" b="1" i="0" u="none" strike="noStrike" dirty="0">
                          <a:solidFill>
                            <a:schemeClr val="tx1"/>
                          </a:solidFill>
                          <a:effectLst/>
                          <a:latin typeface="Calibri" panose="020F0502020204030204" pitchFamily="34" charset="0"/>
                        </a:rPr>
                        <a:t>PHY data </a:t>
                      </a:r>
                      <a:r>
                        <a:rPr lang="en-US" sz="1200" b="1" i="0" u="none" strike="noStrike" dirty="0" smtClean="0">
                          <a:solidFill>
                            <a:schemeClr val="tx1"/>
                          </a:solidFill>
                          <a:effectLst/>
                          <a:latin typeface="Calibri" panose="020F0502020204030204" pitchFamily="34" charset="0"/>
                        </a:rPr>
                        <a:t>rates</a:t>
                      </a:r>
                      <a:r>
                        <a:rPr lang="en-US" sz="1200" b="1" i="0" u="none" strike="noStrike" baseline="0" dirty="0" smtClean="0">
                          <a:solidFill>
                            <a:schemeClr val="tx1"/>
                          </a:solidFill>
                          <a:effectLst/>
                          <a:latin typeface="Calibri" panose="020F0502020204030204" pitchFamily="34" charset="0"/>
                        </a:rPr>
                        <a:t> (</a:t>
                      </a:r>
                      <a:r>
                        <a:rPr lang="en-US" sz="1200" b="1" i="0" u="none" strike="noStrike" dirty="0" err="1" smtClean="0">
                          <a:solidFill>
                            <a:schemeClr val="tx1"/>
                          </a:solidFill>
                          <a:effectLst/>
                          <a:latin typeface="Calibri" panose="020F0502020204030204" pitchFamily="34" charset="0"/>
                        </a:rPr>
                        <a:t>Gbit</a:t>
                      </a:r>
                      <a:r>
                        <a:rPr lang="en-US" sz="1200" b="1" i="0" u="none" strike="noStrike" dirty="0" smtClean="0">
                          <a:solidFill>
                            <a:schemeClr val="tx1"/>
                          </a:solidFill>
                          <a:effectLst/>
                          <a:latin typeface="Calibri" panose="020F0502020204030204" pitchFamily="34" charset="0"/>
                        </a:rPr>
                        <a:t>/s)</a:t>
                      </a:r>
                      <a:endParaRPr lang="en-US" sz="1200" b="1" i="0" u="none" strike="noStrike" dirty="0">
                        <a:solidFill>
                          <a:schemeClr val="tx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l" fontAlgn="b"/>
                      <a:r>
                        <a:rPr lang="en-US" sz="1200" b="1" i="0" u="none" strike="noStrike">
                          <a:solidFill>
                            <a:schemeClr val="tx1"/>
                          </a:solidFill>
                          <a:effectLst/>
                          <a:latin typeface="Calibri" panose="020F0502020204030204" pitchFamily="34" charset="0"/>
                        </a:rPr>
                        <a:t>Modulation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effectLst/>
                          <a:latin typeface="Calibri" panose="020F0502020204030204" pitchFamily="34" charset="0"/>
                        </a:rPr>
                        <a:t>1x1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effectLst/>
                          <a:latin typeface="Calibri" panose="020F0502020204030204" pitchFamily="34" charset="0"/>
                        </a:rPr>
                        <a:t>2x2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effectLst/>
                          <a:latin typeface="Calibri" panose="020F0502020204030204" pitchFamily="34" charset="0"/>
                        </a:rPr>
                        <a:t>4x4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effectLst/>
                          <a:latin typeface="Calibri" panose="020F0502020204030204" pitchFamily="34" charset="0"/>
                        </a:rPr>
                        <a:t>6x6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effectLst/>
                          <a:latin typeface="Calibri" panose="020F0502020204030204" pitchFamily="34" charset="0"/>
                        </a:rPr>
                        <a:t>8x8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1" i="0" u="none" strike="noStrike">
                          <a:solidFill>
                            <a:schemeClr val="tx1"/>
                          </a:solidFill>
                          <a:effectLst/>
                          <a:latin typeface="Calibri" panose="020F0502020204030204" pitchFamily="34" charset="0"/>
                        </a:rPr>
                        <a:t>BPSK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1" i="0" u="none" strike="noStrike">
                          <a:solidFill>
                            <a:schemeClr val="tx1"/>
                          </a:solidFill>
                          <a:effectLst/>
                          <a:latin typeface="Calibri" panose="020F0502020204030204" pitchFamily="34" charset="0"/>
                        </a:rPr>
                        <a:t>4-QAM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chemeClr val="tx1"/>
                          </a:solidFill>
                          <a:effectLst/>
                          <a:latin typeface="Calibri" panose="020F0502020204030204" pitchFamily="34" charset="0"/>
                        </a:rPr>
                        <a:t>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chemeClr val="tx1"/>
                          </a:solidFill>
                          <a:effectLst/>
                          <a:latin typeface="Calibri" panose="020F0502020204030204" pitchFamily="34" charset="0"/>
                        </a:rPr>
                        <a:t>8-QAM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0,54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0,54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0,54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0,54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chemeClr val="tx1"/>
                          </a:solidFill>
                          <a:effectLst/>
                          <a:latin typeface="Calibri" panose="020F0502020204030204" pitchFamily="34" charset="0"/>
                        </a:rPr>
                        <a:t>0,54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chemeClr val="tx1"/>
                          </a:solidFill>
                          <a:effectLst/>
                          <a:latin typeface="Calibri" panose="020F0502020204030204" pitchFamily="34" charset="0"/>
                        </a:rPr>
                        <a:t>16-QAM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chemeClr val="tx1"/>
                          </a:solidFill>
                          <a:effectLst/>
                          <a:latin typeface="Calibri" panose="020F0502020204030204" pitchFamily="34" charset="0"/>
                        </a:rPr>
                        <a:t>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chemeClr val="tx1"/>
                          </a:solidFill>
                          <a:effectLst/>
                          <a:latin typeface="Calibri" panose="020F0502020204030204" pitchFamily="34" charset="0"/>
                        </a:rPr>
                        <a:t>32-QAM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Calibri" panose="020F0502020204030204" pitchFamily="34" charset="0"/>
                        </a:rPr>
                        <a:t>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chemeClr val="tx1"/>
                          </a:solidFill>
                          <a:effectLst/>
                          <a:latin typeface="Calibri" panose="020F0502020204030204" pitchFamily="34" charset="0"/>
                        </a:rPr>
                        <a:t>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chemeClr val="tx1"/>
                          </a:solidFill>
                          <a:effectLst/>
                          <a:latin typeface="Calibri" panose="020F0502020204030204" pitchFamily="34" charset="0"/>
                        </a:rPr>
                        <a:t>64-QAM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chemeClr val="tx1"/>
                          </a:solidFill>
                          <a:effectLst/>
                          <a:latin typeface="Calibri" panose="020F0502020204030204" pitchFamily="34" charset="0"/>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chemeClr val="tx1"/>
                          </a:solidFill>
                          <a:effectLst/>
                          <a:latin typeface="Calibri" panose="020F0502020204030204" pitchFamily="34" charset="0"/>
                        </a:rPr>
                        <a:t>128-QAM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chemeClr val="tx1"/>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chemeClr val="tx1"/>
                          </a:solidFill>
                          <a:effectLst/>
                          <a:latin typeface="Calibri" panose="020F0502020204030204" pitchFamily="34" charset="0"/>
                        </a:rPr>
                        <a:t>256-QAM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chemeClr val="tx1"/>
                          </a:solidFill>
                          <a:effectLst/>
                          <a:latin typeface="Calibri" panose="020F0502020204030204" pitchFamily="34"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chemeClr val="tx1"/>
                          </a:solidFill>
                          <a:effectLst/>
                          <a:latin typeface="Calibri" panose="020F0502020204030204" pitchFamily="34" charset="0"/>
                        </a:rPr>
                        <a:t>512-QAM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chemeClr val="tx1"/>
                          </a:solidFill>
                          <a:effectLst/>
                          <a:latin typeface="Calibri" panose="020F0502020204030204" pitchFamily="34" charset="0"/>
                        </a:rPr>
                        <a:t>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chemeClr val="tx1"/>
                          </a:solidFill>
                          <a:effectLst/>
                          <a:latin typeface="Calibri" panose="020F0502020204030204" pitchFamily="34" charset="0"/>
                        </a:rPr>
                        <a:t>1024-QAM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chemeClr val="tx1"/>
                          </a:solidFill>
                          <a:effectLst/>
                          <a:latin typeface="Calibri" panose="020F0502020204030204" pitchFamily="34" charset="0"/>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chemeClr val="tx1"/>
                          </a:solidFill>
                          <a:effectLst/>
                          <a:latin typeface="Calibri" panose="020F0502020204030204" pitchFamily="34" charset="0"/>
                        </a:rPr>
                        <a:t>2048-QAM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chemeClr val="tx1"/>
                          </a:solidFill>
                          <a:effectLst/>
                          <a:latin typeface="Calibri" panose="020F0502020204030204" pitchFamily="34" charset="0"/>
                        </a:rPr>
                        <a:t>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chemeClr val="tx1"/>
                          </a:solidFill>
                          <a:effectLst/>
                          <a:latin typeface="Calibri" panose="020F0502020204030204" pitchFamily="34" charset="0"/>
                        </a:rPr>
                        <a:t>4096-QAM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Calibri" panose="020F0502020204030204" pitchFamily="34" charset="0"/>
                        </a:rPr>
                        <a:t>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chemeClr val="tx1"/>
                          </a:solidFill>
                          <a:effectLst/>
                          <a:latin typeface="Calibri" panose="020F0502020204030204" pitchFamily="34" charset="0"/>
                        </a:rPr>
                        <a:t>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69496364"/>
              </p:ext>
            </p:extLst>
          </p:nvPr>
        </p:nvGraphicFramePr>
        <p:xfrm>
          <a:off x="4610100" y="3249930"/>
          <a:ext cx="3835400" cy="2693670"/>
        </p:xfrm>
        <a:graphic>
          <a:graphicData uri="http://schemas.openxmlformats.org/drawingml/2006/table">
            <a:tbl>
              <a:tblPr/>
              <a:tblGrid>
                <a:gridCol w="782345"/>
                <a:gridCol w="610611"/>
                <a:gridCol w="610611"/>
                <a:gridCol w="610611"/>
                <a:gridCol w="610611"/>
                <a:gridCol w="610611"/>
              </a:tblGrid>
              <a:tr h="190500">
                <a:tc gridSpan="6">
                  <a:txBody>
                    <a:bodyPr/>
                    <a:lstStyle/>
                    <a:p>
                      <a:pPr algn="ctr" fontAlgn="b"/>
                      <a:r>
                        <a:rPr lang="en-US" sz="1200" b="1" i="0" u="none" strike="noStrike" dirty="0">
                          <a:solidFill>
                            <a:srgbClr val="000000"/>
                          </a:solidFill>
                          <a:effectLst/>
                          <a:latin typeface="Calibri" panose="020F0502020204030204" pitchFamily="34" charset="0"/>
                        </a:rPr>
                        <a:t>PHY data </a:t>
                      </a:r>
                      <a:r>
                        <a:rPr lang="en-US" sz="1200" b="1" i="0" u="none" strike="noStrike" dirty="0" smtClean="0">
                          <a:solidFill>
                            <a:srgbClr val="000000"/>
                          </a:solidFill>
                          <a:effectLst/>
                          <a:latin typeface="Calibri" panose="020F0502020204030204" pitchFamily="34" charset="0"/>
                        </a:rPr>
                        <a:t>rates</a:t>
                      </a:r>
                      <a:r>
                        <a:rPr lang="en-US" sz="1200" b="1" i="0" u="none" strike="noStrike" baseline="0" dirty="0" smtClean="0">
                          <a:solidFill>
                            <a:srgbClr val="000000"/>
                          </a:solidFill>
                          <a:effectLst/>
                          <a:latin typeface="Calibri" panose="020F0502020204030204" pitchFamily="34" charset="0"/>
                        </a:rPr>
                        <a:t> (</a:t>
                      </a:r>
                      <a:r>
                        <a:rPr lang="en-US" sz="1200" b="1" i="0" u="none" strike="noStrike" dirty="0" err="1" smtClean="0">
                          <a:solidFill>
                            <a:srgbClr val="000000"/>
                          </a:solidFill>
                          <a:effectLst/>
                          <a:latin typeface="Calibri" panose="020F0502020204030204" pitchFamily="34" charset="0"/>
                        </a:rPr>
                        <a:t>Gbit</a:t>
                      </a:r>
                      <a:r>
                        <a:rPr lang="en-US" sz="1200" b="1" i="0" u="none" strike="noStrike" dirty="0" smtClean="0">
                          <a:solidFill>
                            <a:srgbClr val="000000"/>
                          </a:solidFill>
                          <a:effectLst/>
                          <a:latin typeface="Calibri" panose="020F0502020204030204" pitchFamily="34" charset="0"/>
                        </a:rPr>
                        <a:t>/s)</a:t>
                      </a:r>
                      <a:endParaRPr lang="en-US" sz="12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l" fontAlgn="b"/>
                      <a:r>
                        <a:rPr lang="en-US" sz="1200" b="1" i="0" u="none" strike="noStrike">
                          <a:solidFill>
                            <a:srgbClr val="000000"/>
                          </a:solidFill>
                          <a:effectLst/>
                          <a:latin typeface="Calibri" panose="020F0502020204030204" pitchFamily="34" charset="0"/>
                        </a:rPr>
                        <a:t>Modulation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1x1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2x2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4x4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6x6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8x8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1" i="0" u="none" strike="noStrike">
                          <a:solidFill>
                            <a:srgbClr val="000000"/>
                          </a:solidFill>
                          <a:effectLst/>
                          <a:latin typeface="Calibri" panose="020F0502020204030204" pitchFamily="34" charset="0"/>
                        </a:rPr>
                        <a:t>BPSK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1" i="0" u="none" strike="noStrike">
                          <a:solidFill>
                            <a:srgbClr val="000000"/>
                          </a:solidFill>
                          <a:effectLst/>
                          <a:latin typeface="Calibri" panose="020F0502020204030204" pitchFamily="34" charset="0"/>
                        </a:rPr>
                        <a:t>4-QAM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rgbClr val="000000"/>
                          </a:solidFill>
                          <a:effectLst/>
                          <a:latin typeface="Calibri" panose="020F0502020204030204" pitchFamily="34" charset="0"/>
                        </a:rPr>
                        <a:t>8-QAM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0,54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3,22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rgbClr val="000000"/>
                          </a:solidFill>
                          <a:effectLst/>
                          <a:latin typeface="Calibri" panose="020F0502020204030204" pitchFamily="34" charset="0"/>
                        </a:rPr>
                        <a:t>16-QAM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5,73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rgbClr val="000000"/>
                          </a:solidFill>
                          <a:effectLst/>
                          <a:latin typeface="Calibri" panose="020F0502020204030204" pitchFamily="34" charset="0"/>
                        </a:rPr>
                        <a:t>32-QAM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3,58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7,16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rgbClr val="000000"/>
                          </a:solidFill>
                          <a:effectLst/>
                          <a:latin typeface="Calibri" panose="020F0502020204030204" pitchFamily="34" charset="0"/>
                        </a:rPr>
                        <a:t>64-QAM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6,45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8,60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rgbClr val="000000"/>
                          </a:solidFill>
                          <a:effectLst/>
                          <a:latin typeface="Calibri" panose="020F0502020204030204" pitchFamily="34" charset="0"/>
                        </a:rPr>
                        <a:t>128-QAM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7,52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rgbClr val="000000"/>
                          </a:solidFill>
                          <a:effectLst/>
                          <a:latin typeface="Calibri" panose="020F0502020204030204" pitchFamily="34" charset="0"/>
                        </a:rPr>
                        <a:t>256-QAM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8,60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11,46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rgbClr val="000000"/>
                          </a:solidFill>
                          <a:effectLst/>
                          <a:latin typeface="Calibri" panose="020F0502020204030204" pitchFamily="34" charset="0"/>
                        </a:rPr>
                        <a:t>512-QAM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3,22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6,45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9,67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12,90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rgbClr val="000000"/>
                          </a:solidFill>
                          <a:effectLst/>
                          <a:latin typeface="Calibri" panose="020F0502020204030204" pitchFamily="34" charset="0"/>
                        </a:rPr>
                        <a:t>1024-QAM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3,58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7,16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10,75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14,33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rgbClr val="000000"/>
                          </a:solidFill>
                          <a:effectLst/>
                          <a:latin typeface="Calibri" panose="020F0502020204030204" pitchFamily="34" charset="0"/>
                        </a:rPr>
                        <a:t>2048-QAM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3,94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7,88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15,76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dirty="0">
                          <a:solidFill>
                            <a:srgbClr val="000000"/>
                          </a:solidFill>
                          <a:effectLst/>
                          <a:latin typeface="Calibri" panose="020F0502020204030204" pitchFamily="34" charset="0"/>
                        </a:rPr>
                        <a:t>4096-QAM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8,60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12,90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17,19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120806242"/>
              </p:ext>
            </p:extLst>
          </p:nvPr>
        </p:nvGraphicFramePr>
        <p:xfrm>
          <a:off x="3581400" y="1798089"/>
          <a:ext cx="1830600" cy="854256"/>
        </p:xfrm>
        <a:graphic>
          <a:graphicData uri="http://schemas.openxmlformats.org/drawingml/2006/table">
            <a:tbl>
              <a:tblPr firstRow="1" firstCol="1" bandRow="1"/>
              <a:tblGrid>
                <a:gridCol w="916200"/>
                <a:gridCol w="914400"/>
              </a:tblGrid>
              <a:tr h="213564">
                <a:tc>
                  <a:txBody>
                    <a:bodyPr/>
                    <a:lstStyle/>
                    <a:p>
                      <a:pPr algn="ctr">
                        <a:spcAft>
                          <a:spcPts val="0"/>
                        </a:spcAft>
                      </a:pPr>
                      <a:r>
                        <a:rPr lang="tr-TR" sz="1200" b="0"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t>
                      </a:r>
                      <a:endParaRPr lang="en-US" sz="1200" b="1" i="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200 MHz</a:t>
                      </a:r>
                      <a:endParaRPr lang="en-US" sz="12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64">
                <a:tc>
                  <a:txBody>
                    <a:bodyPr/>
                    <a:lstStyle/>
                    <a:p>
                      <a:pPr algn="ctr"/>
                      <a:r>
                        <a:rPr lang="en-US" sz="1200" i="1" kern="1200" dirty="0" smtClean="0">
                          <a:solidFill>
                            <a:schemeClr val="tx1"/>
                          </a:solidFill>
                          <a:effectLst/>
                          <a:latin typeface="+mn-lt"/>
                          <a:ea typeface="+mn-ea"/>
                          <a:cs typeface="+mn-cs"/>
                        </a:rPr>
                        <a:t>L</a:t>
                      </a:r>
                      <a:r>
                        <a:rPr lang="en-US" sz="1200" i="1" kern="1200" baseline="-25000" dirty="0" smtClean="0">
                          <a:solidFill>
                            <a:schemeClr val="tx1"/>
                          </a:solidFill>
                          <a:effectLst/>
                          <a:latin typeface="+mn-lt"/>
                          <a:ea typeface="+mn-ea"/>
                          <a:cs typeface="+mn-cs"/>
                        </a:rPr>
                        <a:t>SC</a:t>
                      </a:r>
                      <a:endParaRPr lang="en-US" sz="12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2048</a:t>
                      </a:r>
                      <a:endParaRPr lang="en-US" sz="12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64">
                <a:tc>
                  <a:txBody>
                    <a:bodyPr/>
                    <a:lstStyle/>
                    <a:p>
                      <a:pPr algn="ctr"/>
                      <a:r>
                        <a:rPr lang="en-US" sz="1200" i="1" kern="1200" dirty="0" smtClean="0">
                          <a:solidFill>
                            <a:schemeClr val="tx1"/>
                          </a:solidFill>
                          <a:effectLst/>
                          <a:latin typeface="+mn-lt"/>
                          <a:ea typeface="+mn-ea"/>
                          <a:cs typeface="+mn-cs"/>
                        </a:rPr>
                        <a:t>L</a:t>
                      </a:r>
                      <a:r>
                        <a:rPr lang="en-US" sz="1200" i="1" kern="1200" baseline="-25000" dirty="0" smtClean="0">
                          <a:solidFill>
                            <a:schemeClr val="tx1"/>
                          </a:solidFill>
                          <a:effectLst/>
                          <a:latin typeface="+mn-lt"/>
                          <a:ea typeface="+mn-ea"/>
                          <a:cs typeface="+mn-cs"/>
                        </a:rPr>
                        <a:t>D</a:t>
                      </a:r>
                      <a:endParaRPr lang="en-US" sz="12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960</a:t>
                      </a:r>
                      <a:endParaRPr lang="en-US" sz="12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64">
                <a:tc>
                  <a:txBody>
                    <a:bodyPr/>
                    <a:lstStyle/>
                    <a:p>
                      <a:pPr algn="ctr"/>
                      <a:r>
                        <a:rPr lang="en-US" sz="1200" i="1" kern="1200" dirty="0" smtClean="0">
                          <a:solidFill>
                            <a:schemeClr val="tx1"/>
                          </a:solidFill>
                          <a:effectLst/>
                          <a:latin typeface="+mn-lt"/>
                          <a:ea typeface="+mn-ea"/>
                          <a:cs typeface="+mn-cs"/>
                        </a:rPr>
                        <a:t>L</a:t>
                      </a:r>
                      <a:r>
                        <a:rPr lang="en-US" sz="1200" i="1" kern="1200" baseline="-25000" dirty="0" smtClean="0">
                          <a:solidFill>
                            <a:schemeClr val="tx1"/>
                          </a:solidFill>
                          <a:effectLst/>
                          <a:latin typeface="+mn-lt"/>
                          <a:ea typeface="+mn-ea"/>
                          <a:cs typeface="+mn-cs"/>
                        </a:rPr>
                        <a:t>CP</a:t>
                      </a:r>
                      <a:endParaRPr lang="en-US" sz="12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96</a:t>
                      </a:r>
                      <a:endParaRPr lang="en-US" sz="12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TextBox 12"/>
          <p:cNvSpPr txBox="1"/>
          <p:nvPr/>
        </p:nvSpPr>
        <p:spPr>
          <a:xfrm>
            <a:off x="3581400" y="1394111"/>
            <a:ext cx="1665841" cy="307777"/>
          </a:xfrm>
          <a:prstGeom prst="rect">
            <a:avLst/>
          </a:prstGeom>
          <a:noFill/>
        </p:spPr>
        <p:txBody>
          <a:bodyPr wrap="none" rtlCol="0">
            <a:spAutoFit/>
          </a:bodyPr>
          <a:lstStyle/>
          <a:p>
            <a:r>
              <a:rPr lang="en-US" sz="1400" b="1" dirty="0" smtClean="0">
                <a:solidFill>
                  <a:srgbClr val="0069B8"/>
                </a:solidFill>
              </a:rPr>
              <a:t>System Parameters</a:t>
            </a:r>
            <a:endParaRPr lang="en-US" sz="1400" b="1" dirty="0">
              <a:solidFill>
                <a:srgbClr val="0069B8"/>
              </a:solidFill>
            </a:endParaRPr>
          </a:p>
        </p:txBody>
      </p:sp>
      <p:sp>
        <p:nvSpPr>
          <p:cNvPr id="14"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13321736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July 2019</a:t>
            </a:r>
            <a:endParaRPr lang="en-GB" altLang="en-US" dirty="0"/>
          </a:p>
        </p:txBody>
      </p:sp>
      <p:sp>
        <p:nvSpPr>
          <p:cNvPr id="4" name="Slide Number Placeholder 3"/>
          <p:cNvSpPr>
            <a:spLocks noGrp="1"/>
          </p:cNvSpPr>
          <p:nvPr>
            <p:ph type="sldNum" sz="quarter" idx="12"/>
          </p:nvPr>
        </p:nvSpPr>
        <p:spPr>
          <a:xfrm>
            <a:off x="4343400" y="6475413"/>
            <a:ext cx="530225" cy="182562"/>
          </a:xfrm>
        </p:spPr>
        <p:txBody>
          <a:bodyPr/>
          <a:lstStyle/>
          <a:p>
            <a:r>
              <a:rPr lang="en-GB" altLang="en-US" dirty="0" smtClean="0"/>
              <a:t>Slide </a:t>
            </a:r>
            <a:fld id="{2F03CF15-9775-4923-BCFF-1A75B19C3DAF}" type="slidenum">
              <a:rPr lang="en-GB" altLang="en-US" smtClean="0"/>
              <a:pPr/>
              <a:t>11</a:t>
            </a:fld>
            <a:endParaRPr lang="en-GB" altLang="en-US" dirty="0"/>
          </a:p>
        </p:txBody>
      </p:sp>
      <p:sp>
        <p:nvSpPr>
          <p:cNvPr id="42" name="タイトル 1"/>
          <p:cNvSpPr txBox="1">
            <a:spLocks/>
          </p:cNvSpPr>
          <p:nvPr/>
        </p:nvSpPr>
        <p:spPr>
          <a:xfrm>
            <a:off x="533400" y="685800"/>
            <a:ext cx="8458200" cy="457200"/>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r>
              <a:rPr lang="en-US" altLang="ja-JP" sz="3200" b="1" dirty="0" smtClean="0">
                <a:solidFill>
                  <a:srgbClr val="0070C0"/>
                </a:solidFill>
              </a:rPr>
              <a:t>Adaptive Transmission</a:t>
            </a:r>
            <a:r>
              <a:rPr lang="tr-TR" altLang="ja-JP" sz="3200" b="1" dirty="0" smtClean="0">
                <a:solidFill>
                  <a:srgbClr val="0070C0"/>
                </a:solidFill>
              </a:rPr>
              <a:t>: </a:t>
            </a:r>
            <a:r>
              <a:rPr lang="en-US" altLang="ja-JP" sz="3200" dirty="0" smtClean="0">
                <a:solidFill>
                  <a:srgbClr val="0070C0"/>
                </a:solidFill>
              </a:rPr>
              <a:t>Flow Chart </a:t>
            </a:r>
            <a:endParaRPr lang="en-US" altLang="ja-JP" sz="3200" dirty="0">
              <a:solidFill>
                <a:srgbClr val="0070C0"/>
              </a:solidFill>
            </a:endParaRPr>
          </a:p>
        </p:txBody>
      </p:sp>
      <p:sp>
        <p:nvSpPr>
          <p:cNvPr id="7" name="Rectangle 6"/>
          <p:cNvSpPr/>
          <p:nvPr/>
        </p:nvSpPr>
        <p:spPr bwMode="auto">
          <a:xfrm>
            <a:off x="990600" y="1447800"/>
            <a:ext cx="1752600" cy="304800"/>
          </a:xfrm>
          <a:prstGeom prst="rect">
            <a:avLst/>
          </a:prstGeom>
          <a:ln>
            <a:headEnd type="none" w="sm" len="sm"/>
            <a:tailEnd type="none" w="sm" len="s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tx1"/>
                </a:solidFill>
                <a:latin typeface="Times New Roman" pitchFamily="18" charset="0"/>
              </a:rPr>
              <a:t>Initialization</a:t>
            </a:r>
            <a:endParaRPr kumimoji="0" lang="en-US" sz="1400" b="0" i="0" u="none" strike="noStrike" cap="none" normalizeH="0" baseline="0" dirty="0" smtClean="0">
              <a:ln>
                <a:noFill/>
              </a:ln>
              <a:solidFill>
                <a:schemeClr val="tx1"/>
              </a:solidFill>
              <a:effectLst/>
              <a:latin typeface="Times New Roman" pitchFamily="18" charset="0"/>
            </a:endParaRPr>
          </a:p>
        </p:txBody>
      </p:sp>
      <p:sp>
        <p:nvSpPr>
          <p:cNvPr id="22" name="Rectangle 21"/>
          <p:cNvSpPr/>
          <p:nvPr/>
        </p:nvSpPr>
        <p:spPr bwMode="auto">
          <a:xfrm>
            <a:off x="800100" y="1989139"/>
            <a:ext cx="2133600" cy="326232"/>
          </a:xfrm>
          <a:prstGeom prst="rect">
            <a:avLst/>
          </a:prstGeom>
          <a:ln>
            <a:headEnd type="none" w="sm" len="sm"/>
            <a:tailEnd type="none" w="sm" len="s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Channel Estimation</a:t>
            </a:r>
          </a:p>
        </p:txBody>
      </p:sp>
      <p:sp>
        <p:nvSpPr>
          <p:cNvPr id="23" name="Rectangle 22"/>
          <p:cNvSpPr/>
          <p:nvPr/>
        </p:nvSpPr>
        <p:spPr bwMode="auto">
          <a:xfrm>
            <a:off x="711200" y="2551910"/>
            <a:ext cx="2324100" cy="504029"/>
          </a:xfrm>
          <a:prstGeom prst="rect">
            <a:avLst/>
          </a:prstGeom>
          <a:ln>
            <a:headEnd type="none" w="sm" len="sm"/>
            <a:tailEnd type="none" w="sm" len="s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Calculation</a:t>
            </a:r>
            <a:r>
              <a:rPr lang="en-US" sz="1400" dirty="0">
                <a:solidFill>
                  <a:schemeClr val="tx1"/>
                </a:solidFill>
                <a:latin typeface="Times New Roman" pitchFamily="18" charset="0"/>
              </a:rPr>
              <a:t> </a:t>
            </a:r>
            <a:r>
              <a:rPr kumimoji="0" lang="en-US" sz="1400" b="0" i="0" u="none" strike="noStrike" cap="none" normalizeH="0" dirty="0" smtClean="0">
                <a:ln>
                  <a:noFill/>
                </a:ln>
                <a:solidFill>
                  <a:schemeClr val="tx1"/>
                </a:solidFill>
                <a:effectLst/>
                <a:latin typeface="Times New Roman" pitchFamily="18" charset="0"/>
              </a:rPr>
              <a:t>of constraint metric for each </a:t>
            </a:r>
            <a:r>
              <a:rPr lang="en-US" sz="1400" dirty="0" smtClean="0">
                <a:solidFill>
                  <a:schemeClr val="tx1"/>
                </a:solidFill>
                <a:latin typeface="Times New Roman" pitchFamily="18" charset="0"/>
              </a:rPr>
              <a:t>mode</a:t>
            </a:r>
            <a:r>
              <a:rPr kumimoji="0" lang="en-US" sz="1400" b="0" i="0" u="none" strike="noStrike" cap="none" normalizeH="0" dirty="0" smtClean="0">
                <a:ln>
                  <a:noFill/>
                </a:ln>
                <a:solidFill>
                  <a:schemeClr val="tx1"/>
                </a:solidFill>
                <a:effectLst/>
                <a:latin typeface="Times New Roman" pitchFamily="18" charset="0"/>
              </a:rPr>
              <a:t> in LUT</a:t>
            </a:r>
            <a:endParaRPr kumimoji="0" lang="en-US" sz="1400" b="0" i="0" u="none" strike="noStrike" cap="none" normalizeH="0" baseline="0" dirty="0" smtClean="0">
              <a:ln>
                <a:noFill/>
              </a:ln>
              <a:solidFill>
                <a:schemeClr val="tx1"/>
              </a:solidFill>
              <a:effectLst/>
              <a:latin typeface="Times New Roman" pitchFamily="18" charset="0"/>
            </a:endParaRPr>
          </a:p>
        </p:txBody>
      </p:sp>
      <p:sp>
        <p:nvSpPr>
          <p:cNvPr id="24" name="Rectangle 23"/>
          <p:cNvSpPr/>
          <p:nvPr/>
        </p:nvSpPr>
        <p:spPr bwMode="auto">
          <a:xfrm>
            <a:off x="800100" y="3292478"/>
            <a:ext cx="2133600" cy="559590"/>
          </a:xfrm>
          <a:prstGeom prst="rect">
            <a:avLst/>
          </a:prstGeom>
          <a:ln>
            <a:headEnd type="none" w="sm" len="sm"/>
            <a:tailEnd type="none" w="sm" len="s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Construct list</a:t>
            </a:r>
            <a:r>
              <a:rPr kumimoji="0" lang="en-US" sz="1400" b="0" i="0" u="none" strike="noStrike" cap="none" normalizeH="0" dirty="0" smtClean="0">
                <a:ln>
                  <a:noFill/>
                </a:ln>
                <a:solidFill>
                  <a:schemeClr val="tx1"/>
                </a:solidFill>
                <a:effectLst/>
                <a:latin typeface="Times New Roman" pitchFamily="18" charset="0"/>
              </a:rPr>
              <a:t> of </a:t>
            </a:r>
            <a:r>
              <a:rPr lang="en-US" sz="1400" dirty="0" smtClean="0">
                <a:solidFill>
                  <a:schemeClr val="tx1"/>
                </a:solidFill>
                <a:latin typeface="Times New Roman" pitchFamily="18" charset="0"/>
              </a:rPr>
              <a:t>mode</a:t>
            </a:r>
            <a:r>
              <a:rPr kumimoji="0" lang="tr-TR" sz="1400" b="0" i="0" u="none" strike="noStrike" cap="none" normalizeH="0" dirty="0" smtClean="0">
                <a:ln>
                  <a:noFill/>
                </a:ln>
                <a:solidFill>
                  <a:schemeClr val="tx1"/>
                </a:solidFill>
                <a:effectLst/>
                <a:latin typeface="Times New Roman" pitchFamily="18" charset="0"/>
              </a:rPr>
              <a:t>s</a:t>
            </a:r>
            <a:r>
              <a:rPr kumimoji="0" lang="en-US" sz="1400" b="0" i="0" u="none" strike="noStrike" cap="none" normalizeH="0" dirty="0" smtClean="0">
                <a:ln>
                  <a:noFill/>
                </a:ln>
                <a:solidFill>
                  <a:schemeClr val="tx1"/>
                </a:solidFill>
                <a:effectLst/>
                <a:latin typeface="Times New Roman" pitchFamily="18" charset="0"/>
              </a:rPr>
              <a:t> that satisfy the constraint</a:t>
            </a:r>
            <a:endParaRPr kumimoji="0" lang="en-US" sz="1400" b="0" i="0" u="none" strike="noStrike" cap="none" normalizeH="0" baseline="0" dirty="0" smtClean="0">
              <a:ln>
                <a:noFill/>
              </a:ln>
              <a:solidFill>
                <a:schemeClr val="tx1"/>
              </a:solidFill>
              <a:effectLst/>
              <a:latin typeface="Times New Roman" pitchFamily="18" charset="0"/>
            </a:endParaRPr>
          </a:p>
        </p:txBody>
      </p:sp>
      <p:sp>
        <p:nvSpPr>
          <p:cNvPr id="25" name="Rectangle 24"/>
          <p:cNvSpPr/>
          <p:nvPr/>
        </p:nvSpPr>
        <p:spPr bwMode="auto">
          <a:xfrm>
            <a:off x="749300" y="4088607"/>
            <a:ext cx="2235200" cy="559590"/>
          </a:xfrm>
          <a:prstGeom prst="rect">
            <a:avLst/>
          </a:prstGeom>
          <a:ln>
            <a:headEnd type="none" w="sm" len="sm"/>
            <a:tailEnd type="none" w="sm" len="s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Select the mode which has highest performance metric</a:t>
            </a:r>
          </a:p>
        </p:txBody>
      </p:sp>
      <p:sp>
        <p:nvSpPr>
          <p:cNvPr id="26" name="Rectangle 25"/>
          <p:cNvSpPr/>
          <p:nvPr/>
        </p:nvSpPr>
        <p:spPr bwMode="auto">
          <a:xfrm>
            <a:off x="755650" y="4884736"/>
            <a:ext cx="2235200" cy="296864"/>
          </a:xfrm>
          <a:prstGeom prst="rect">
            <a:avLst/>
          </a:prstGeom>
          <a:ln>
            <a:headEnd type="none" w="sm" len="sm"/>
            <a:tailEnd type="none" w="sm" len="s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Data transmission</a:t>
            </a:r>
          </a:p>
        </p:txBody>
      </p:sp>
      <p:sp>
        <p:nvSpPr>
          <p:cNvPr id="8" name="Flowchart: Decision 7"/>
          <p:cNvSpPr/>
          <p:nvPr/>
        </p:nvSpPr>
        <p:spPr bwMode="auto">
          <a:xfrm>
            <a:off x="647700" y="5410200"/>
            <a:ext cx="2438400" cy="728661"/>
          </a:xfrm>
          <a:prstGeom prst="flowChartDecision">
            <a:avLst/>
          </a:prstGeom>
          <a:ln>
            <a:headEnd type="none" w="sm" len="sm"/>
            <a:tailEnd type="none" w="sm" len="s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rPr>
              <a:t>Renewal of</a:t>
            </a:r>
            <a:r>
              <a:rPr kumimoji="0" lang="en-US" b="0" i="0" u="none" strike="noStrike" cap="none" normalizeH="0" dirty="0" smtClean="0">
                <a:ln>
                  <a:noFill/>
                </a:ln>
                <a:solidFill>
                  <a:schemeClr val="tx1"/>
                </a:solidFill>
                <a:effectLst/>
                <a:latin typeface="Times New Roman" pitchFamily="18" charset="0"/>
              </a:rPr>
              <a:t> mode</a:t>
            </a:r>
            <a:r>
              <a:rPr kumimoji="0" lang="en-US" b="0" i="0" u="none" strike="noStrike" cap="none" normalizeH="0" baseline="0" dirty="0" smtClean="0">
                <a:ln>
                  <a:noFill/>
                </a:ln>
                <a:solidFill>
                  <a:schemeClr val="tx1"/>
                </a:solidFill>
                <a:effectLst/>
                <a:latin typeface="Times New Roman" pitchFamily="18" charset="0"/>
              </a:rPr>
              <a:t> selection?</a:t>
            </a:r>
          </a:p>
        </p:txBody>
      </p:sp>
      <p:cxnSp>
        <p:nvCxnSpPr>
          <p:cNvPr id="11" name="Straight Arrow Connector 10"/>
          <p:cNvCxnSpPr>
            <a:stCxn id="7" idx="2"/>
            <a:endCxn id="22" idx="0"/>
          </p:cNvCxnSpPr>
          <p:nvPr/>
        </p:nvCxnSpPr>
        <p:spPr bwMode="auto">
          <a:xfrm>
            <a:off x="1866900" y="1752600"/>
            <a:ext cx="0" cy="236539"/>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stCxn id="22" idx="2"/>
            <a:endCxn id="23" idx="0"/>
          </p:cNvCxnSpPr>
          <p:nvPr/>
        </p:nvCxnSpPr>
        <p:spPr bwMode="auto">
          <a:xfrm>
            <a:off x="1866900" y="2315371"/>
            <a:ext cx="6350" cy="236539"/>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stCxn id="23" idx="2"/>
            <a:endCxn id="24" idx="0"/>
          </p:cNvCxnSpPr>
          <p:nvPr/>
        </p:nvCxnSpPr>
        <p:spPr bwMode="auto">
          <a:xfrm flipH="1">
            <a:off x="1866900" y="3055939"/>
            <a:ext cx="6350" cy="236539"/>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stCxn id="24" idx="2"/>
            <a:endCxn id="25" idx="0"/>
          </p:cNvCxnSpPr>
          <p:nvPr/>
        </p:nvCxnSpPr>
        <p:spPr bwMode="auto">
          <a:xfrm>
            <a:off x="1866900" y="3852068"/>
            <a:ext cx="0" cy="236539"/>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a:stCxn id="25" idx="2"/>
            <a:endCxn id="26" idx="0"/>
          </p:cNvCxnSpPr>
          <p:nvPr/>
        </p:nvCxnSpPr>
        <p:spPr bwMode="auto">
          <a:xfrm>
            <a:off x="1866900" y="4648197"/>
            <a:ext cx="6350" cy="236539"/>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a:stCxn id="26" idx="2"/>
            <a:endCxn id="8" idx="0"/>
          </p:cNvCxnSpPr>
          <p:nvPr/>
        </p:nvCxnSpPr>
        <p:spPr bwMode="auto">
          <a:xfrm flipH="1">
            <a:off x="1866900" y="5181600"/>
            <a:ext cx="6350" cy="22860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Elbow Connector 33"/>
          <p:cNvCxnSpPr>
            <a:stCxn id="8" idx="1"/>
            <a:endCxn id="26" idx="1"/>
          </p:cNvCxnSpPr>
          <p:nvPr/>
        </p:nvCxnSpPr>
        <p:spPr bwMode="auto">
          <a:xfrm rot="10800000" flipH="1">
            <a:off x="647700" y="5033169"/>
            <a:ext cx="107950" cy="741363"/>
          </a:xfrm>
          <a:prstGeom prst="bentConnector3">
            <a:avLst>
              <a:gd name="adj1" fmla="val -211765"/>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Elbow Connector 35"/>
          <p:cNvCxnSpPr>
            <a:stCxn id="8" idx="3"/>
            <a:endCxn id="22" idx="3"/>
          </p:cNvCxnSpPr>
          <p:nvPr/>
        </p:nvCxnSpPr>
        <p:spPr bwMode="auto">
          <a:xfrm flipH="1" flipV="1">
            <a:off x="2933700" y="2152255"/>
            <a:ext cx="152400" cy="3622276"/>
          </a:xfrm>
          <a:prstGeom prst="bentConnector3">
            <a:avLst>
              <a:gd name="adj1" fmla="val -150000"/>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2908300" y="5782469"/>
            <a:ext cx="474810" cy="276999"/>
          </a:xfrm>
          <a:prstGeom prst="rect">
            <a:avLst/>
          </a:prstGeom>
          <a:noFill/>
        </p:spPr>
        <p:txBody>
          <a:bodyPr wrap="none" rtlCol="0">
            <a:spAutoFit/>
          </a:bodyPr>
          <a:lstStyle/>
          <a:p>
            <a:r>
              <a:rPr lang="tr-TR" dirty="0" smtClean="0"/>
              <a:t>YES</a:t>
            </a:r>
            <a:endParaRPr lang="en-US" dirty="0"/>
          </a:p>
        </p:txBody>
      </p:sp>
      <p:sp>
        <p:nvSpPr>
          <p:cNvPr id="43" name="TextBox 42"/>
          <p:cNvSpPr txBox="1"/>
          <p:nvPr/>
        </p:nvSpPr>
        <p:spPr>
          <a:xfrm>
            <a:off x="325290" y="5792402"/>
            <a:ext cx="405880" cy="276999"/>
          </a:xfrm>
          <a:prstGeom prst="rect">
            <a:avLst/>
          </a:prstGeom>
          <a:noFill/>
        </p:spPr>
        <p:txBody>
          <a:bodyPr wrap="none" rtlCol="0">
            <a:spAutoFit/>
          </a:bodyPr>
          <a:lstStyle/>
          <a:p>
            <a:r>
              <a:rPr lang="tr-TR" dirty="0" smtClean="0"/>
              <a:t>NO</a:t>
            </a:r>
            <a:endParaRPr lang="en-US" dirty="0"/>
          </a:p>
        </p:txBody>
      </p:sp>
      <p:sp>
        <p:nvSpPr>
          <p:cNvPr id="45" name="テキスト ボックス 48"/>
          <p:cNvSpPr txBox="1"/>
          <p:nvPr/>
        </p:nvSpPr>
        <p:spPr>
          <a:xfrm>
            <a:off x="3600000" y="1447800"/>
            <a:ext cx="4876800" cy="276999"/>
          </a:xfrm>
          <a:prstGeom prst="rect">
            <a:avLst/>
          </a:prstGeom>
          <a:solidFill>
            <a:schemeClr val="bg1"/>
          </a:solidFill>
          <a:ln>
            <a:noFill/>
          </a:ln>
        </p:spPr>
        <p:txBody>
          <a:bodyPr wrap="square" rtlCol="0">
            <a:spAutoFit/>
          </a:bodyPr>
          <a:lstStyle/>
          <a:p>
            <a:r>
              <a:rPr lang="en-US" altLang="ja-JP" dirty="0" smtClean="0">
                <a:ea typeface="ＭＳ ゴシック" panose="020B0609070205080204" pitchFamily="49" charset="-128"/>
                <a:cs typeface="Times New Roman" panose="02020603050405020304" pitchFamily="18" charset="0"/>
              </a:rPr>
              <a:t>Receiver sends «</a:t>
            </a:r>
            <a:r>
              <a:rPr lang="en-US" altLang="ja-JP" i="1" dirty="0" smtClean="0">
                <a:ea typeface="ＭＳ ゴシック" panose="020B0609070205080204" pitchFamily="49" charset="-128"/>
                <a:cs typeface="Times New Roman" panose="02020603050405020304" pitchFamily="18" charset="0"/>
              </a:rPr>
              <a:t>transmission mode (TM) information request</a:t>
            </a:r>
            <a:r>
              <a:rPr lang="en-US" altLang="ja-JP" dirty="0" smtClean="0">
                <a:ea typeface="ＭＳ ゴシック" panose="020B0609070205080204" pitchFamily="49" charset="-128"/>
                <a:cs typeface="Times New Roman" panose="02020603050405020304" pitchFamily="18" charset="0"/>
              </a:rPr>
              <a:t>»</a:t>
            </a:r>
            <a:endParaRPr lang="en-US" altLang="ja-JP" dirty="0">
              <a:ea typeface="ＭＳ ゴシック" panose="020B0609070205080204" pitchFamily="49" charset="-128"/>
              <a:cs typeface="Times New Roman" panose="02020603050405020304" pitchFamily="18" charset="0"/>
            </a:endParaRPr>
          </a:p>
        </p:txBody>
      </p:sp>
      <p:sp>
        <p:nvSpPr>
          <p:cNvPr id="46" name="テキスト ボックス 48"/>
          <p:cNvSpPr txBox="1"/>
          <p:nvPr/>
        </p:nvSpPr>
        <p:spPr>
          <a:xfrm>
            <a:off x="3600370" y="1921422"/>
            <a:ext cx="5238830" cy="276999"/>
          </a:xfrm>
          <a:prstGeom prst="rect">
            <a:avLst/>
          </a:prstGeom>
          <a:solidFill>
            <a:schemeClr val="bg1"/>
          </a:solidFill>
          <a:ln>
            <a:noFill/>
          </a:ln>
        </p:spPr>
        <p:txBody>
          <a:bodyPr wrap="square" rtlCol="0">
            <a:spAutoFit/>
          </a:bodyPr>
          <a:lstStyle/>
          <a:p>
            <a:r>
              <a:rPr lang="en-US" altLang="ja-JP" dirty="0" smtClean="0">
                <a:ea typeface="ＭＳ ゴシック" panose="020B0609070205080204" pitchFamily="49" charset="-128"/>
                <a:cs typeface="Times New Roman" panose="02020603050405020304" pitchFamily="18" charset="0"/>
              </a:rPr>
              <a:t>Receiver initiates channel estimation process with </a:t>
            </a:r>
            <a:r>
              <a:rPr lang="tr-TR" altLang="ja-JP" dirty="0" smtClean="0">
                <a:ea typeface="ＭＳ ゴシック" panose="020B0609070205080204" pitchFamily="49" charset="-128"/>
                <a:cs typeface="Times New Roman" panose="02020603050405020304" pitchFamily="18" charset="0"/>
              </a:rPr>
              <a:t>«</a:t>
            </a:r>
            <a:r>
              <a:rPr lang="en-US" altLang="ja-JP" i="1" dirty="0" smtClean="0">
                <a:ea typeface="ＭＳ ゴシック" panose="020B0609070205080204" pitchFamily="49" charset="-128"/>
                <a:cs typeface="Times New Roman" panose="02020603050405020304" pitchFamily="18" charset="0"/>
              </a:rPr>
              <a:t>channel information request</a:t>
            </a:r>
            <a:r>
              <a:rPr lang="tr-TR" altLang="ja-JP" dirty="0" smtClean="0">
                <a:ea typeface="ＭＳ ゴシック" panose="020B0609070205080204" pitchFamily="49" charset="-128"/>
                <a:cs typeface="Times New Roman" panose="02020603050405020304" pitchFamily="18" charset="0"/>
              </a:rPr>
              <a:t>»</a:t>
            </a:r>
            <a:endParaRPr lang="en-US" altLang="ja-JP" dirty="0">
              <a:ea typeface="ＭＳ ゴシック" panose="020B0609070205080204" pitchFamily="49" charset="-128"/>
              <a:cs typeface="Times New Roman" panose="02020603050405020304" pitchFamily="18" charset="0"/>
            </a:endParaRPr>
          </a:p>
        </p:txBody>
      </p:sp>
      <p:sp>
        <p:nvSpPr>
          <p:cNvPr id="49" name="テキスト ボックス 48"/>
          <p:cNvSpPr txBox="1"/>
          <p:nvPr/>
        </p:nvSpPr>
        <p:spPr>
          <a:xfrm>
            <a:off x="3600370" y="3441699"/>
            <a:ext cx="5086430" cy="276999"/>
          </a:xfrm>
          <a:prstGeom prst="rect">
            <a:avLst/>
          </a:prstGeom>
          <a:solidFill>
            <a:schemeClr val="bg1"/>
          </a:solidFill>
          <a:ln>
            <a:noFill/>
          </a:ln>
        </p:spPr>
        <p:txBody>
          <a:bodyPr wrap="square" rtlCol="0">
            <a:spAutoFit/>
          </a:bodyPr>
          <a:lstStyle/>
          <a:p>
            <a:r>
              <a:rPr lang="en-US" altLang="ja-JP" dirty="0" smtClean="0">
                <a:ea typeface="ＭＳ ゴシック" panose="020B0609070205080204" pitchFamily="49" charset="-128"/>
                <a:cs typeface="Times New Roman" panose="02020603050405020304" pitchFamily="18" charset="0"/>
              </a:rPr>
              <a:t>Receiver selects the best transmission mode and informs transmitter</a:t>
            </a:r>
            <a:endParaRPr lang="en-US" altLang="ja-JP" dirty="0">
              <a:ea typeface="ＭＳ ゴシック" panose="020B0609070205080204" pitchFamily="49" charset="-128"/>
              <a:cs typeface="Times New Roman" panose="02020603050405020304" pitchFamily="18" charset="0"/>
            </a:endParaRPr>
          </a:p>
        </p:txBody>
      </p:sp>
      <p:sp>
        <p:nvSpPr>
          <p:cNvPr id="50" name="テキスト ボックス 48"/>
          <p:cNvSpPr txBox="1"/>
          <p:nvPr/>
        </p:nvSpPr>
        <p:spPr>
          <a:xfrm>
            <a:off x="3600370" y="4752201"/>
            <a:ext cx="4172030" cy="276999"/>
          </a:xfrm>
          <a:prstGeom prst="rect">
            <a:avLst/>
          </a:prstGeom>
          <a:solidFill>
            <a:schemeClr val="bg1"/>
          </a:solidFill>
          <a:ln>
            <a:noFill/>
          </a:ln>
        </p:spPr>
        <p:txBody>
          <a:bodyPr wrap="square" rtlCol="0">
            <a:spAutoFit/>
          </a:bodyPr>
          <a:lstStyle/>
          <a:p>
            <a:r>
              <a:rPr lang="en-US" altLang="ja-JP" dirty="0" smtClean="0">
                <a:ea typeface="ＭＳ ゴシック" panose="020B0609070205080204" pitchFamily="49" charset="-128"/>
                <a:cs typeface="Times New Roman" panose="02020603050405020304" pitchFamily="18" charset="0"/>
              </a:rPr>
              <a:t>Data transmission starts based on selected transmission mode</a:t>
            </a:r>
            <a:endParaRPr lang="en-US" altLang="ja-JP" dirty="0">
              <a:ea typeface="ＭＳ ゴシック" panose="020B0609070205080204" pitchFamily="49" charset="-128"/>
              <a:cs typeface="Times New Roman" panose="02020603050405020304" pitchFamily="18" charset="0"/>
            </a:endParaRPr>
          </a:p>
        </p:txBody>
      </p:sp>
      <p:sp>
        <p:nvSpPr>
          <p:cNvPr id="51" name="Rectangle 50"/>
          <p:cNvSpPr/>
          <p:nvPr/>
        </p:nvSpPr>
        <p:spPr>
          <a:xfrm>
            <a:off x="3600370" y="5457513"/>
            <a:ext cx="4914900" cy="646331"/>
          </a:xfrm>
          <a:prstGeom prst="rect">
            <a:avLst/>
          </a:prstGeom>
        </p:spPr>
        <p:txBody>
          <a:bodyPr wrap="square">
            <a:spAutoFit/>
          </a:bodyPr>
          <a:lstStyle/>
          <a:p>
            <a:pPr algn="just">
              <a:spcAft>
                <a:spcPts val="0"/>
              </a:spcAft>
              <a:buClr>
                <a:srgbClr val="3366CC"/>
              </a:buClr>
              <a:buSzPct val="150000"/>
              <a:defRPr/>
            </a:pPr>
            <a:r>
              <a:rPr lang="en-US" dirty="0" smtClean="0"/>
              <a:t>Mode selection is repeated in every transmission time interval or when</a:t>
            </a:r>
          </a:p>
          <a:p>
            <a:pPr marL="285750" indent="-285750" algn="just">
              <a:spcAft>
                <a:spcPts val="0"/>
              </a:spcAft>
              <a:buSzPct val="150000"/>
              <a:buFont typeface="Arial" panose="020B0604020202020204" pitchFamily="34" charset="0"/>
              <a:buChar char="•"/>
              <a:defRPr/>
            </a:pPr>
            <a:r>
              <a:rPr lang="en-US" dirty="0" smtClean="0"/>
              <a:t>Low received signal strength from one or more transmitters</a:t>
            </a:r>
            <a:r>
              <a:rPr lang="tr-TR" dirty="0" smtClean="0"/>
              <a:t>.</a:t>
            </a:r>
            <a:endParaRPr lang="en-US" dirty="0" smtClean="0"/>
          </a:p>
          <a:p>
            <a:pPr marL="285750" indent="-285750" algn="just">
              <a:spcAft>
                <a:spcPts val="0"/>
              </a:spcAft>
              <a:buSzPct val="150000"/>
              <a:buFont typeface="Arial" panose="020B0604020202020204" pitchFamily="34" charset="0"/>
              <a:buChar char="•"/>
              <a:defRPr/>
            </a:pPr>
            <a:r>
              <a:rPr lang="en-US" dirty="0" smtClean="0"/>
              <a:t>Low throughput or high frame error rate from the current mode</a:t>
            </a:r>
            <a:r>
              <a:rPr lang="tr-TR" dirty="0" smtClean="0"/>
              <a:t>.</a:t>
            </a:r>
            <a:endParaRPr lang="en-US" dirty="0" smtClean="0"/>
          </a:p>
        </p:txBody>
      </p:sp>
      <p:cxnSp>
        <p:nvCxnSpPr>
          <p:cNvPr id="39" name="Straight Connector 38"/>
          <p:cNvCxnSpPr/>
          <p:nvPr/>
        </p:nvCxnSpPr>
        <p:spPr bwMode="auto">
          <a:xfrm>
            <a:off x="325290" y="1752600"/>
            <a:ext cx="866631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a:off x="325290" y="2315371"/>
            <a:ext cx="866631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bwMode="auto">
          <a:xfrm>
            <a:off x="275357" y="4648197"/>
            <a:ext cx="866631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p:nvPr/>
        </p:nvCxnSpPr>
        <p:spPr bwMode="auto">
          <a:xfrm>
            <a:off x="275357" y="5181600"/>
            <a:ext cx="8666310"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Footer Placeholder 4"/>
          <p:cNvSpPr>
            <a:spLocks noGrp="1"/>
          </p:cNvSpPr>
          <p:nvPr>
            <p:ph type="ftr" sz="quarter" idx="11"/>
          </p:nvPr>
        </p:nvSpPr>
        <p:spPr>
          <a:xfrm>
            <a:off x="5486400" y="6477000"/>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32367213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July 2019</a:t>
            </a:r>
            <a:endParaRPr lang="en-GB" altLang="en-US" dirty="0"/>
          </a:p>
        </p:txBody>
      </p:sp>
      <p:sp>
        <p:nvSpPr>
          <p:cNvPr id="4" name="Slide Number Placeholder 3"/>
          <p:cNvSpPr>
            <a:spLocks noGrp="1"/>
          </p:cNvSpPr>
          <p:nvPr>
            <p:ph type="sldNum" sz="quarter" idx="12"/>
          </p:nvPr>
        </p:nvSpPr>
        <p:spPr/>
        <p:txBody>
          <a:bodyPr/>
          <a:lstStyle/>
          <a:p>
            <a:r>
              <a:rPr lang="en-GB" altLang="en-US" smtClean="0"/>
              <a:t>Slide </a:t>
            </a:r>
            <a:fld id="{2F03CF15-9775-4923-BCFF-1A75B19C3DAF}" type="slidenum">
              <a:rPr lang="en-GB" altLang="en-US" smtClean="0"/>
              <a:pPr/>
              <a:t>12</a:t>
            </a:fld>
            <a:endParaRPr lang="en-GB" altLang="en-US"/>
          </a:p>
        </p:txBody>
      </p:sp>
      <p:cxnSp>
        <p:nvCxnSpPr>
          <p:cNvPr id="5" name="直線コネクタ 7"/>
          <p:cNvCxnSpPr>
            <a:endCxn id="18" idx="2"/>
          </p:cNvCxnSpPr>
          <p:nvPr/>
        </p:nvCxnSpPr>
        <p:spPr bwMode="auto">
          <a:xfrm flipV="1">
            <a:off x="6545020" y="1700808"/>
            <a:ext cx="40626" cy="463745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 name="直線コネクタ 8"/>
          <p:cNvCxnSpPr>
            <a:endCxn id="19" idx="2"/>
          </p:cNvCxnSpPr>
          <p:nvPr/>
        </p:nvCxnSpPr>
        <p:spPr bwMode="auto">
          <a:xfrm flipV="1">
            <a:off x="3780410" y="1700808"/>
            <a:ext cx="0" cy="463745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7" name="テキスト ボックス 11"/>
          <p:cNvSpPr txBox="1"/>
          <p:nvPr/>
        </p:nvSpPr>
        <p:spPr>
          <a:xfrm>
            <a:off x="4442858" y="2762074"/>
            <a:ext cx="2034142" cy="707886"/>
          </a:xfrm>
          <a:prstGeom prst="rect">
            <a:avLst/>
          </a:prstGeom>
          <a:noFill/>
        </p:spPr>
        <p:txBody>
          <a:bodyPr wrap="square" rtlCol="0">
            <a:spAutoFit/>
          </a:bodyPr>
          <a:lstStyle/>
          <a:p>
            <a:r>
              <a:rPr lang="en-US" altLang="ja-JP" sz="800" b="1" dirty="0" smtClean="0">
                <a:ea typeface="ＭＳ ゴシック" panose="020B0609070205080204" pitchFamily="49" charset="-128"/>
                <a:cs typeface="Times New Roman" panose="02020603050405020304" pitchFamily="18" charset="0"/>
              </a:rPr>
              <a:t>Comprises information below:</a:t>
            </a:r>
          </a:p>
          <a:p>
            <a:pPr marL="171450" indent="-171450">
              <a:buFont typeface="Arial" panose="020B0604020202020204" pitchFamily="34" charset="0"/>
              <a:buChar char="•"/>
            </a:pPr>
            <a:r>
              <a:rPr lang="en-US" altLang="ja-JP" sz="800" dirty="0" smtClean="0">
                <a:ea typeface="ＭＳ ゴシック" panose="020B0609070205080204" pitchFamily="49" charset="-128"/>
                <a:cs typeface="Times New Roman" panose="02020603050405020304" pitchFamily="18" charset="0"/>
              </a:rPr>
              <a:t>Value of </a:t>
            </a:r>
            <a:r>
              <a:rPr lang="en-US" sz="800" i="1" dirty="0" smtClean="0"/>
              <a:t>N</a:t>
            </a:r>
            <a:r>
              <a:rPr lang="en-US" sz="800" i="1" baseline="-25000" dirty="0" smtClean="0"/>
              <a:t>T</a:t>
            </a:r>
            <a:endParaRPr lang="en-US" altLang="ja-JP" sz="800" dirty="0" smtClean="0">
              <a:ea typeface="ＭＳ ゴシック" panose="020B0609070205080204" pitchFamily="49" charset="-128"/>
              <a:cs typeface="Times New Roman" panose="02020603050405020304" pitchFamily="18" charset="0"/>
            </a:endParaRPr>
          </a:p>
          <a:p>
            <a:pPr marL="171450" indent="-171450">
              <a:buFont typeface="Arial" panose="020B0604020202020204" pitchFamily="34" charset="0"/>
              <a:buChar char="•"/>
            </a:pPr>
            <a:r>
              <a:rPr lang="en-US" altLang="ja-JP" sz="800" dirty="0" smtClean="0">
                <a:ea typeface="ＭＳ ゴシック" panose="020B0609070205080204" pitchFamily="49" charset="-128"/>
                <a:cs typeface="Times New Roman" panose="02020603050405020304" pitchFamily="18" charset="0"/>
              </a:rPr>
              <a:t>MIMO type</a:t>
            </a:r>
          </a:p>
          <a:p>
            <a:pPr marL="171450" indent="-171450">
              <a:buFont typeface="Arial" panose="020B0604020202020204" pitchFamily="34" charset="0"/>
              <a:buChar char="•"/>
            </a:pPr>
            <a:r>
              <a:rPr lang="en-US" altLang="ja-JP" sz="800" dirty="0" smtClean="0">
                <a:ea typeface="ＭＳ ゴシック" panose="020B0609070205080204" pitchFamily="49" charset="-128"/>
                <a:cs typeface="Times New Roman" panose="02020603050405020304" pitchFamily="18" charset="0"/>
              </a:rPr>
              <a:t>Modulation type/order </a:t>
            </a:r>
          </a:p>
          <a:p>
            <a:pPr marL="171450" indent="-171450">
              <a:buFont typeface="Arial" panose="020B0604020202020204" pitchFamily="34" charset="0"/>
              <a:buChar char="•"/>
            </a:pPr>
            <a:endParaRPr lang="en-US" altLang="ja-JP" sz="800" dirty="0" smtClean="0">
              <a:ea typeface="ＭＳ ゴシック" panose="020B0609070205080204" pitchFamily="49" charset="-128"/>
              <a:cs typeface="Times New Roman" panose="02020603050405020304" pitchFamily="18" charset="0"/>
            </a:endParaRPr>
          </a:p>
        </p:txBody>
      </p:sp>
      <p:cxnSp>
        <p:nvCxnSpPr>
          <p:cNvPr id="8" name="直線矢印コネクタ 12"/>
          <p:cNvCxnSpPr/>
          <p:nvPr/>
        </p:nvCxnSpPr>
        <p:spPr bwMode="auto">
          <a:xfrm flipH="1">
            <a:off x="3780411" y="3735680"/>
            <a:ext cx="275078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直線コネクタ 19"/>
          <p:cNvCxnSpPr/>
          <p:nvPr/>
        </p:nvCxnSpPr>
        <p:spPr bwMode="auto">
          <a:xfrm flipH="1">
            <a:off x="537769" y="5503046"/>
            <a:ext cx="7424598" cy="0"/>
          </a:xfrm>
          <a:prstGeom prst="line">
            <a:avLst/>
          </a:prstGeom>
          <a:noFill/>
          <a:ln w="3175" cap="flat" cmpd="sng" algn="ctr">
            <a:solidFill>
              <a:schemeClr val="tx1"/>
            </a:solidFill>
            <a:prstDash val="sysDash"/>
            <a:round/>
            <a:headEnd type="none" w="med" len="med"/>
            <a:tailEnd type="none" w="med" len="med"/>
          </a:ln>
          <a:effectLst/>
        </p:spPr>
      </p:cxnSp>
      <p:cxnSp>
        <p:nvCxnSpPr>
          <p:cNvPr id="10" name="直線コネクタ 20"/>
          <p:cNvCxnSpPr/>
          <p:nvPr/>
        </p:nvCxnSpPr>
        <p:spPr bwMode="auto">
          <a:xfrm flipH="1">
            <a:off x="495634" y="1755079"/>
            <a:ext cx="7626556" cy="0"/>
          </a:xfrm>
          <a:prstGeom prst="line">
            <a:avLst/>
          </a:prstGeom>
          <a:noFill/>
          <a:ln w="3175" cap="flat" cmpd="sng" algn="ctr">
            <a:solidFill>
              <a:schemeClr val="tx1"/>
            </a:solidFill>
            <a:prstDash val="sysDash"/>
            <a:round/>
            <a:headEnd type="none" w="med" len="med"/>
            <a:tailEnd type="none" w="med" len="med"/>
          </a:ln>
          <a:effectLst/>
        </p:spPr>
      </p:cxnSp>
      <p:sp>
        <p:nvSpPr>
          <p:cNvPr id="11" name="左右矢印 13"/>
          <p:cNvSpPr/>
          <p:nvPr/>
        </p:nvSpPr>
        <p:spPr bwMode="auto">
          <a:xfrm rot="16200000">
            <a:off x="-67120" y="5980000"/>
            <a:ext cx="1307172" cy="296425"/>
          </a:xfrm>
          <a:prstGeom prst="leftRightArrow">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r>
              <a:rPr lang="en-US" altLang="ja-JP" sz="1000" dirty="0" smtClean="0">
                <a:latin typeface="Times New Roman" panose="02020603050405020304" pitchFamily="18" charset="0"/>
                <a:ea typeface="ＭＳ ゴシック" panose="020B0609070205080204" pitchFamily="49" charset="-128"/>
                <a:cs typeface="Times New Roman" panose="02020603050405020304" pitchFamily="18" charset="0"/>
              </a:rPr>
              <a:t>Data Transmission</a:t>
            </a:r>
            <a:endParaRPr lang="en-US" altLang="ja-JP" sz="1000" dirty="0">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2" name="テキスト ボックス 38"/>
          <p:cNvSpPr txBox="1"/>
          <p:nvPr/>
        </p:nvSpPr>
        <p:spPr>
          <a:xfrm>
            <a:off x="4436997" y="2338781"/>
            <a:ext cx="936475" cy="215444"/>
          </a:xfrm>
          <a:prstGeom prst="rect">
            <a:avLst/>
          </a:prstGeom>
          <a:noFill/>
        </p:spPr>
        <p:txBody>
          <a:bodyPr wrap="none" rtlCol="0">
            <a:spAutoFit/>
          </a:bodyPr>
          <a:lstStyle/>
          <a:p>
            <a:pPr algn="l"/>
            <a:r>
              <a:rPr lang="en-US" altLang="ja-JP" sz="800" b="1" dirty="0" smtClean="0">
                <a:cs typeface="Times New Roman" pitchFamily="18" charset="0"/>
              </a:rPr>
              <a:t>TM Info Request</a:t>
            </a:r>
            <a:endParaRPr kumimoji="1" lang="en-US" altLang="ja-JP" sz="800" b="1" dirty="0">
              <a:cs typeface="Times New Roman" pitchFamily="18" charset="0"/>
            </a:endParaRPr>
          </a:p>
        </p:txBody>
      </p:sp>
      <p:sp>
        <p:nvSpPr>
          <p:cNvPr id="13" name="テキスト ボックス 48"/>
          <p:cNvSpPr txBox="1"/>
          <p:nvPr/>
        </p:nvSpPr>
        <p:spPr>
          <a:xfrm>
            <a:off x="6793778" y="3604034"/>
            <a:ext cx="2226637" cy="830997"/>
          </a:xfrm>
          <a:prstGeom prst="rect">
            <a:avLst/>
          </a:prstGeom>
          <a:solidFill>
            <a:schemeClr val="bg1"/>
          </a:solidFill>
          <a:ln>
            <a:noFill/>
          </a:ln>
        </p:spPr>
        <p:txBody>
          <a:bodyPr wrap="square" rtlCol="0">
            <a:spAutoFit/>
          </a:bodyPr>
          <a:lstStyle/>
          <a:p>
            <a:r>
              <a:rPr lang="en-US" altLang="ja-JP" sz="800" dirty="0" smtClean="0">
                <a:ea typeface="ＭＳ ゴシック" panose="020B0609070205080204" pitchFamily="49" charset="-128"/>
                <a:cs typeface="Times New Roman" panose="02020603050405020304" pitchFamily="18" charset="0"/>
              </a:rPr>
              <a:t>Upon receiving Channel Info Request, the  transmitter  starts sending Information Elements from separate transmit elements</a:t>
            </a:r>
            <a:r>
              <a:rPr lang="tr-TR" altLang="ja-JP" sz="800" dirty="0" smtClean="0">
                <a:ea typeface="ＭＳ ゴシック" panose="020B0609070205080204" pitchFamily="49" charset="-128"/>
                <a:cs typeface="Times New Roman" panose="02020603050405020304" pitchFamily="18" charset="0"/>
              </a:rPr>
              <a:t> (</a:t>
            </a:r>
            <a:r>
              <a:rPr lang="tr-TR" altLang="ja-JP" sz="800" dirty="0" err="1" smtClean="0">
                <a:ea typeface="ＭＳ ゴシック" panose="020B0609070205080204" pitchFamily="49" charset="-128"/>
                <a:cs typeface="Times New Roman" panose="02020603050405020304" pitchFamily="18" charset="0"/>
              </a:rPr>
              <a:t>LEDs</a:t>
            </a:r>
            <a:r>
              <a:rPr lang="tr-TR" altLang="ja-JP" sz="800" dirty="0" smtClean="0">
                <a:ea typeface="ＭＳ ゴシック" panose="020B0609070205080204" pitchFamily="49" charset="-128"/>
                <a:cs typeface="Times New Roman" panose="02020603050405020304" pitchFamily="18" charset="0"/>
              </a:rPr>
              <a:t>)</a:t>
            </a:r>
            <a:r>
              <a:rPr lang="en-US" altLang="ja-JP" sz="800" dirty="0" smtClean="0">
                <a:ea typeface="ＭＳ ゴシック" panose="020B0609070205080204" pitchFamily="49" charset="-128"/>
                <a:cs typeface="Times New Roman" panose="02020603050405020304" pitchFamily="18" charset="0"/>
              </a:rPr>
              <a:t>. </a:t>
            </a:r>
          </a:p>
          <a:p>
            <a:r>
              <a:rPr lang="en-US" altLang="ja-JP" sz="800" dirty="0" smtClean="0">
                <a:ea typeface="ＭＳ ゴシック" panose="020B0609070205080204" pitchFamily="49" charset="-128"/>
                <a:cs typeface="Times New Roman" panose="02020603050405020304" pitchFamily="18" charset="0"/>
              </a:rPr>
              <a:t>The number of information element packets is equal to </a:t>
            </a:r>
            <a:r>
              <a:rPr lang="en-US" sz="800" i="1" dirty="0" smtClean="0"/>
              <a:t>N</a:t>
            </a:r>
            <a:r>
              <a:rPr lang="en-US" sz="800" i="1" baseline="-25000" dirty="0" smtClean="0"/>
              <a:t>T  </a:t>
            </a:r>
            <a:r>
              <a:rPr lang="en-US" altLang="ja-JP" sz="800" dirty="0" smtClean="0">
                <a:ea typeface="ＭＳ ゴシック" panose="020B0609070205080204" pitchFamily="49" charset="-128"/>
                <a:cs typeface="Times New Roman" panose="02020603050405020304" pitchFamily="18" charset="0"/>
              </a:rPr>
              <a:t>allowing receiver to create channel matrix  and make a selection.</a:t>
            </a:r>
            <a:endParaRPr lang="en-US" altLang="ja-JP" sz="800" dirty="0">
              <a:ea typeface="ＭＳ ゴシック" panose="020B0609070205080204" pitchFamily="49" charset="-128"/>
              <a:cs typeface="Times New Roman" panose="02020603050405020304" pitchFamily="18" charset="0"/>
            </a:endParaRPr>
          </a:p>
        </p:txBody>
      </p:sp>
      <p:sp>
        <p:nvSpPr>
          <p:cNvPr id="14" name="テキスト ボックス 40"/>
          <p:cNvSpPr txBox="1"/>
          <p:nvPr/>
        </p:nvSpPr>
        <p:spPr>
          <a:xfrm>
            <a:off x="5523062" y="5829139"/>
            <a:ext cx="2096938" cy="215444"/>
          </a:xfrm>
          <a:prstGeom prst="rect">
            <a:avLst/>
          </a:prstGeom>
          <a:solidFill>
            <a:schemeClr val="bg1"/>
          </a:solidFill>
          <a:ln w="0">
            <a:solidFill>
              <a:schemeClr val="tx1"/>
            </a:solidFill>
          </a:ln>
        </p:spPr>
        <p:txBody>
          <a:bodyPr wrap="square" rtlCol="0">
            <a:spAutoFit/>
          </a:bodyPr>
          <a:lstStyle/>
          <a:p>
            <a:pPr algn="ctr"/>
            <a:r>
              <a:rPr lang="en-US" altLang="ja-JP" sz="800" dirty="0" smtClean="0">
                <a:ea typeface="ＭＳ ゴシック" panose="020B0609070205080204" pitchFamily="49" charset="-128"/>
                <a:cs typeface="Times New Roman" panose="02020603050405020304" pitchFamily="18" charset="0"/>
              </a:rPr>
              <a:t>Switch to selected  transmission mode</a:t>
            </a:r>
          </a:p>
        </p:txBody>
      </p:sp>
      <p:sp>
        <p:nvSpPr>
          <p:cNvPr id="15" name="テキスト ボックス 41"/>
          <p:cNvSpPr txBox="1"/>
          <p:nvPr/>
        </p:nvSpPr>
        <p:spPr>
          <a:xfrm>
            <a:off x="5820517" y="1839612"/>
            <a:ext cx="1421364" cy="338554"/>
          </a:xfrm>
          <a:prstGeom prst="rect">
            <a:avLst/>
          </a:prstGeom>
          <a:solidFill>
            <a:schemeClr val="bg1"/>
          </a:solidFill>
          <a:ln w="0">
            <a:solidFill>
              <a:schemeClr val="tx1"/>
            </a:solidFill>
          </a:ln>
        </p:spPr>
        <p:txBody>
          <a:bodyPr wrap="square" rtlCol="0">
            <a:spAutoFit/>
          </a:bodyPr>
          <a:lstStyle/>
          <a:p>
            <a:pPr algn="ctr"/>
            <a:r>
              <a:rPr lang="en-US" altLang="ja-JP" sz="800" dirty="0" smtClean="0">
                <a:latin typeface="Times New Roman" panose="02020603050405020304" pitchFamily="18" charset="0"/>
                <a:ea typeface="ＭＳ ゴシック" panose="020B0609070205080204" pitchFamily="49" charset="-128"/>
                <a:cs typeface="Times New Roman" panose="02020603050405020304" pitchFamily="18" charset="0"/>
              </a:rPr>
              <a:t>SISO mode using the transmitter element #1</a:t>
            </a:r>
          </a:p>
        </p:txBody>
      </p:sp>
      <p:sp>
        <p:nvSpPr>
          <p:cNvPr id="16" name="テキスト ボックス 42"/>
          <p:cNvSpPr txBox="1"/>
          <p:nvPr/>
        </p:nvSpPr>
        <p:spPr>
          <a:xfrm>
            <a:off x="3089931" y="1840449"/>
            <a:ext cx="1380955" cy="215444"/>
          </a:xfrm>
          <a:prstGeom prst="rect">
            <a:avLst/>
          </a:prstGeom>
          <a:solidFill>
            <a:schemeClr val="bg1"/>
          </a:solidFill>
          <a:ln w="0">
            <a:solidFill>
              <a:schemeClr val="tx1"/>
            </a:solidFill>
          </a:ln>
        </p:spPr>
        <p:txBody>
          <a:bodyPr wrap="square" rtlCol="0">
            <a:spAutoFit/>
          </a:bodyPr>
          <a:lstStyle/>
          <a:p>
            <a:pPr algn="ctr"/>
            <a:r>
              <a:rPr lang="en-US" altLang="ja-JP" sz="800" dirty="0">
                <a:latin typeface="Times New Roman" panose="02020603050405020304" pitchFamily="18" charset="0"/>
                <a:ea typeface="ＭＳ ゴシック" panose="020B0609070205080204" pitchFamily="49" charset="-128"/>
                <a:cs typeface="Times New Roman" panose="02020603050405020304" pitchFamily="18" charset="0"/>
              </a:rPr>
              <a:t>SISO </a:t>
            </a:r>
            <a:r>
              <a:rPr lang="en-US" altLang="ja-JP" sz="800" dirty="0" smtClean="0">
                <a:latin typeface="Times New Roman" panose="02020603050405020304" pitchFamily="18" charset="0"/>
                <a:ea typeface="ＭＳ ゴシック" panose="020B0609070205080204" pitchFamily="49" charset="-128"/>
                <a:cs typeface="Times New Roman" panose="02020603050405020304" pitchFamily="18" charset="0"/>
              </a:rPr>
              <a:t>mode</a:t>
            </a:r>
            <a:endParaRPr lang="en-US" altLang="ja-JP" sz="800" dirty="0">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7" name="テキスト ボックス 43"/>
          <p:cNvSpPr txBox="1"/>
          <p:nvPr/>
        </p:nvSpPr>
        <p:spPr>
          <a:xfrm>
            <a:off x="2751447" y="5784409"/>
            <a:ext cx="2049153" cy="215444"/>
          </a:xfrm>
          <a:prstGeom prst="rect">
            <a:avLst/>
          </a:prstGeom>
          <a:solidFill>
            <a:schemeClr val="bg1"/>
          </a:solidFill>
          <a:ln w="0">
            <a:solidFill>
              <a:schemeClr val="tx1"/>
            </a:solidFill>
          </a:ln>
        </p:spPr>
        <p:txBody>
          <a:bodyPr wrap="square" rtlCol="0">
            <a:spAutoFit/>
          </a:bodyPr>
          <a:lstStyle/>
          <a:p>
            <a:pPr algn="ctr"/>
            <a:r>
              <a:rPr lang="en-US" altLang="ja-JP" sz="800" dirty="0" smtClean="0">
                <a:latin typeface="Times New Roman" panose="02020603050405020304" pitchFamily="18" charset="0"/>
                <a:ea typeface="ＭＳ ゴシック" panose="020B0609070205080204" pitchFamily="49" charset="-128"/>
                <a:cs typeface="Times New Roman" panose="02020603050405020304" pitchFamily="18" charset="0"/>
              </a:rPr>
              <a:t>Switch to selected  transmission mode</a:t>
            </a:r>
          </a:p>
        </p:txBody>
      </p:sp>
      <p:sp>
        <p:nvSpPr>
          <p:cNvPr id="18" name="正方形/長方形 9"/>
          <p:cNvSpPr/>
          <p:nvPr/>
        </p:nvSpPr>
        <p:spPr bwMode="auto">
          <a:xfrm>
            <a:off x="5929410" y="1268760"/>
            <a:ext cx="1312472" cy="43204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algn="ctr" fontAlgn="base">
              <a:spcBef>
                <a:spcPct val="0"/>
              </a:spcBef>
              <a:spcAft>
                <a:spcPct val="0"/>
              </a:spcAft>
            </a:pPr>
            <a:r>
              <a:rPr lang="en-US" altLang="ja-JP" sz="1000" dirty="0" smtClean="0">
                <a:latin typeface="Times New Roman" panose="02020603050405020304" pitchFamily="18" charset="0"/>
                <a:ea typeface="ＭＳ ゴシック" panose="020B0609070205080204" pitchFamily="49" charset="-128"/>
                <a:cs typeface="Times New Roman" panose="02020603050405020304" pitchFamily="18" charset="0"/>
              </a:rPr>
              <a:t>VLC</a:t>
            </a:r>
          </a:p>
          <a:p>
            <a:pPr algn="ctr" fontAlgn="base">
              <a:spcBef>
                <a:spcPct val="0"/>
              </a:spcBef>
              <a:spcAft>
                <a:spcPct val="0"/>
              </a:spcAft>
            </a:pPr>
            <a:r>
              <a:rPr lang="en-US" altLang="ja-JP" sz="1000" dirty="0" smtClean="0">
                <a:ea typeface="ＭＳ ゴシック" panose="020B0609070205080204" pitchFamily="49" charset="-128"/>
                <a:cs typeface="Times New Roman" panose="02020603050405020304" pitchFamily="18" charset="0"/>
              </a:rPr>
              <a:t>Transmitter</a:t>
            </a:r>
            <a:endParaRPr lang="en-US" altLang="ja-JP" sz="1000" dirty="0" smtClean="0">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9" name="正方形/長方形 49"/>
          <p:cNvSpPr/>
          <p:nvPr/>
        </p:nvSpPr>
        <p:spPr bwMode="auto">
          <a:xfrm>
            <a:off x="3358640" y="1268760"/>
            <a:ext cx="843539" cy="43204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algn="ctr"/>
            <a:r>
              <a:rPr lang="en-US" altLang="ja-JP" sz="1000" dirty="0" smtClean="0">
                <a:ea typeface="ＭＳ ゴシック" panose="020B0609070205080204" pitchFamily="49" charset="-128"/>
                <a:cs typeface="Times New Roman" panose="02020603050405020304" pitchFamily="18" charset="0"/>
              </a:rPr>
              <a:t>VLC</a:t>
            </a:r>
          </a:p>
          <a:p>
            <a:pPr algn="ctr"/>
            <a:r>
              <a:rPr lang="en-US" altLang="ja-JP" sz="1000" dirty="0" smtClean="0">
                <a:ea typeface="ＭＳ ゴシック" panose="020B0609070205080204" pitchFamily="49" charset="-128"/>
                <a:cs typeface="Times New Roman" panose="02020603050405020304" pitchFamily="18" charset="0"/>
              </a:rPr>
              <a:t>Receiver</a:t>
            </a:r>
            <a:endParaRPr lang="en-US" altLang="ja-JP" sz="1000" dirty="0" smtClean="0">
              <a:latin typeface="Times New Roman" panose="02020603050405020304" pitchFamily="18" charset="0"/>
              <a:ea typeface="ＭＳ ゴシック" panose="020B0609070205080204" pitchFamily="49" charset="-128"/>
              <a:cs typeface="Times New Roman" panose="02020603050405020304" pitchFamily="18" charset="0"/>
            </a:endParaRPr>
          </a:p>
        </p:txBody>
      </p:sp>
      <p:cxnSp>
        <p:nvCxnSpPr>
          <p:cNvPr id="20" name="直線矢印コネクタ 30"/>
          <p:cNvCxnSpPr/>
          <p:nvPr/>
        </p:nvCxnSpPr>
        <p:spPr bwMode="auto">
          <a:xfrm flipH="1">
            <a:off x="3780411" y="4800295"/>
            <a:ext cx="2764609"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直線矢印コネクタ 31"/>
          <p:cNvCxnSpPr/>
          <p:nvPr/>
        </p:nvCxnSpPr>
        <p:spPr bwMode="auto">
          <a:xfrm flipH="1">
            <a:off x="3780411" y="5130579"/>
            <a:ext cx="275078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右中かっこ 32"/>
          <p:cNvSpPr/>
          <p:nvPr/>
        </p:nvSpPr>
        <p:spPr bwMode="auto">
          <a:xfrm>
            <a:off x="6626376" y="3356992"/>
            <a:ext cx="177872" cy="1889431"/>
          </a:xfrm>
          <a:prstGeom prst="rightBrace">
            <a:avLst>
              <a:gd name="adj1" fmla="val 51852"/>
              <a:gd name="adj2" fmla="val 50000"/>
            </a:avLst>
          </a:prstGeom>
          <a:noFill/>
          <a:ln w="317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charset="-128"/>
            </a:endParaRPr>
          </a:p>
        </p:txBody>
      </p:sp>
      <p:sp>
        <p:nvSpPr>
          <p:cNvPr id="24" name="テキスト ボックス 50"/>
          <p:cNvSpPr txBox="1"/>
          <p:nvPr/>
        </p:nvSpPr>
        <p:spPr>
          <a:xfrm>
            <a:off x="537769" y="1284729"/>
            <a:ext cx="2382383" cy="400110"/>
          </a:xfrm>
          <a:prstGeom prst="rect">
            <a:avLst/>
          </a:prstGeom>
          <a:noFill/>
        </p:spPr>
        <p:txBody>
          <a:bodyPr wrap="none" rtlCol="0">
            <a:spAutoFit/>
          </a:bodyPr>
          <a:lstStyle/>
          <a:p>
            <a:r>
              <a:rPr lang="en-US" altLang="ja-JP" sz="1000" dirty="0" smtClean="0">
                <a:ea typeface="ＭＳ ゴシック" panose="020B0609070205080204" pitchFamily="49" charset="-128"/>
                <a:cs typeface="Times New Roman" panose="02020603050405020304" pitchFamily="18" charset="0"/>
              </a:rPr>
              <a:t>The number of transmission elements: </a:t>
            </a:r>
            <a:r>
              <a:rPr lang="en-US" sz="1000" i="1" dirty="0" smtClean="0"/>
              <a:t>N</a:t>
            </a:r>
            <a:r>
              <a:rPr lang="tr-TR" sz="1000" i="1" baseline="-25000" dirty="0" smtClean="0"/>
              <a:t>T </a:t>
            </a:r>
            <a:endParaRPr lang="en-US" altLang="ja-JP" sz="1000" dirty="0" smtClean="0">
              <a:solidFill>
                <a:srgbClr val="FF0000"/>
              </a:solidFill>
              <a:ea typeface="ＭＳ ゴシック" panose="020B0609070205080204" pitchFamily="49" charset="-128"/>
              <a:cs typeface="Times New Roman" panose="02020603050405020304" pitchFamily="18" charset="0"/>
            </a:endParaRPr>
          </a:p>
          <a:p>
            <a:r>
              <a:rPr lang="en-US" altLang="ja-JP" sz="1000" dirty="0" smtClean="0">
                <a:ea typeface="ＭＳ ゴシック" panose="020B0609070205080204" pitchFamily="49" charset="-128"/>
                <a:cs typeface="Times New Roman" panose="02020603050405020304" pitchFamily="18" charset="0"/>
              </a:rPr>
              <a:t>The </a:t>
            </a:r>
            <a:r>
              <a:rPr lang="en-US" altLang="ja-JP" sz="1000" dirty="0">
                <a:ea typeface="ＭＳ ゴシック" panose="020B0609070205080204" pitchFamily="49" charset="-128"/>
                <a:cs typeface="Times New Roman" panose="02020603050405020304" pitchFamily="18" charset="0"/>
              </a:rPr>
              <a:t>number of </a:t>
            </a:r>
            <a:r>
              <a:rPr lang="en-US" altLang="ja-JP" sz="1000" dirty="0" smtClean="0">
                <a:ea typeface="ＭＳ ゴシック" panose="020B0609070205080204" pitchFamily="49" charset="-128"/>
                <a:cs typeface="Times New Roman" panose="02020603050405020304" pitchFamily="18" charset="0"/>
              </a:rPr>
              <a:t>reception elements:</a:t>
            </a:r>
            <a:r>
              <a:rPr lang="en-US" altLang="ja-JP" sz="1000" dirty="0">
                <a:ea typeface="ＭＳ ゴシック" panose="020B0609070205080204" pitchFamily="49" charset="-128"/>
                <a:cs typeface="Times New Roman" panose="02020603050405020304" pitchFamily="18" charset="0"/>
              </a:rPr>
              <a:t>	</a:t>
            </a:r>
            <a:r>
              <a:rPr lang="en-US" sz="1000" i="1" dirty="0"/>
              <a:t> </a:t>
            </a:r>
            <a:r>
              <a:rPr lang="en-US" sz="1000" i="1" dirty="0" smtClean="0"/>
              <a:t>N</a:t>
            </a:r>
            <a:r>
              <a:rPr lang="tr-TR" sz="1000" i="1" baseline="-25000" dirty="0" smtClean="0"/>
              <a:t>R </a:t>
            </a:r>
            <a:endParaRPr lang="en-US" altLang="ja-JP" sz="1000" baseline="-25000" dirty="0" smtClean="0">
              <a:solidFill>
                <a:srgbClr val="FF0000"/>
              </a:solidFill>
              <a:ea typeface="ＭＳ ゴシック" panose="020B0609070205080204" pitchFamily="49" charset="-128"/>
              <a:cs typeface="Times New Roman" panose="02020603050405020304" pitchFamily="18" charset="0"/>
            </a:endParaRPr>
          </a:p>
        </p:txBody>
      </p:sp>
      <p:sp>
        <p:nvSpPr>
          <p:cNvPr id="25" name="左右矢印 22"/>
          <p:cNvSpPr/>
          <p:nvPr/>
        </p:nvSpPr>
        <p:spPr bwMode="auto">
          <a:xfrm rot="16200000">
            <a:off x="-1288045" y="3481378"/>
            <a:ext cx="3747970" cy="295369"/>
          </a:xfrm>
          <a:prstGeom prst="lef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r>
              <a:rPr lang="en-US" altLang="ja-JP" sz="1000" dirty="0" smtClean="0">
                <a:ea typeface="ＭＳ ゴシック" panose="020B0609070205080204" pitchFamily="49" charset="-128"/>
                <a:cs typeface="Times New Roman" panose="02020603050405020304" pitchFamily="18" charset="0"/>
              </a:rPr>
              <a:t> Selection Procedure</a:t>
            </a:r>
            <a:endParaRPr lang="ja-JP" altLang="en-US" sz="1000" dirty="0">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6" name="テキスト ボックス 51"/>
          <p:cNvSpPr txBox="1"/>
          <p:nvPr/>
        </p:nvSpPr>
        <p:spPr>
          <a:xfrm>
            <a:off x="4419600" y="3546335"/>
            <a:ext cx="1516762" cy="523220"/>
          </a:xfrm>
          <a:prstGeom prst="rect">
            <a:avLst/>
          </a:prstGeom>
          <a:noFill/>
        </p:spPr>
        <p:txBody>
          <a:bodyPr wrap="none" rtlCol="0">
            <a:spAutoFit/>
          </a:bodyPr>
          <a:lstStyle/>
          <a:p>
            <a:r>
              <a:rPr lang="en-US" altLang="ja-JP" sz="800" b="1" dirty="0" smtClean="0">
                <a:ea typeface="ＭＳ ゴシック" pitchFamily="49" charset="-128"/>
                <a:cs typeface="Times New Roman" panose="02020603050405020304" pitchFamily="18" charset="0"/>
              </a:rPr>
              <a:t>Info Element</a:t>
            </a:r>
            <a:r>
              <a:rPr lang="en-US" altLang="ja-JP" sz="800" b="1" dirty="0" smtClean="0">
                <a:latin typeface="Times New Roman" panose="02020603050405020304" pitchFamily="18" charset="0"/>
                <a:ea typeface="ＭＳ ゴシック" pitchFamily="49" charset="-128"/>
                <a:cs typeface="Times New Roman" panose="02020603050405020304" pitchFamily="18" charset="0"/>
              </a:rPr>
              <a:t>#1</a:t>
            </a:r>
          </a:p>
          <a:p>
            <a:endParaRPr lang="en-US" altLang="ja-JP" sz="400" b="1" dirty="0" smtClean="0">
              <a:latin typeface="Times New Roman" panose="02020603050405020304" pitchFamily="18" charset="0"/>
              <a:ea typeface="ＭＳ ゴシック" pitchFamily="49" charset="-128"/>
              <a:cs typeface="Times New Roman" panose="02020603050405020304" pitchFamily="18" charset="0"/>
            </a:endParaRPr>
          </a:p>
          <a:p>
            <a:r>
              <a:rPr lang="en-US" altLang="ja-JP" sz="800" b="1" dirty="0" smtClean="0">
                <a:latin typeface="Times New Roman" panose="02020603050405020304" pitchFamily="18" charset="0"/>
                <a:ea typeface="ＭＳ ゴシック" pitchFamily="49" charset="-128"/>
                <a:cs typeface="Times New Roman" panose="02020603050405020304" pitchFamily="18" charset="0"/>
              </a:rPr>
              <a:t>Comprises information</a:t>
            </a:r>
            <a:r>
              <a:rPr lang="ja-JP" altLang="en-US" sz="800" b="1" dirty="0">
                <a:ea typeface="ＭＳ ゴシック" pitchFamily="49" charset="-128"/>
                <a:cs typeface="Times New Roman" panose="02020603050405020304" pitchFamily="18" charset="0"/>
              </a:rPr>
              <a:t> </a:t>
            </a:r>
            <a:r>
              <a:rPr lang="en-US" altLang="ja-JP" sz="800" b="1" dirty="0" smtClean="0">
                <a:latin typeface="Times New Roman" panose="02020603050405020304" pitchFamily="18" charset="0"/>
                <a:ea typeface="ＭＳ ゴシック" pitchFamily="49" charset="-128"/>
                <a:cs typeface="Times New Roman" panose="02020603050405020304" pitchFamily="18" charset="0"/>
              </a:rPr>
              <a:t>below</a:t>
            </a:r>
            <a:r>
              <a:rPr lang="en-US" altLang="ja-JP" sz="800" dirty="0" smtClean="0">
                <a:latin typeface="Times New Roman" panose="02020603050405020304" pitchFamily="18" charset="0"/>
                <a:ea typeface="ＭＳ ゴシック" pitchFamily="49" charset="-128"/>
                <a:cs typeface="Times New Roman" panose="02020603050405020304" pitchFamily="18" charset="0"/>
              </a:rPr>
              <a:t>:</a:t>
            </a:r>
          </a:p>
          <a:p>
            <a:r>
              <a:rPr lang="ja-JP" altLang="en-US" sz="800" dirty="0" smtClean="0">
                <a:latin typeface="Times New Roman" panose="02020603050405020304" pitchFamily="18" charset="0"/>
                <a:ea typeface="ＭＳ ゴシック" pitchFamily="49" charset="-128"/>
                <a:cs typeface="Times New Roman" panose="02020603050405020304" pitchFamily="18" charset="0"/>
              </a:rPr>
              <a:t>・</a:t>
            </a:r>
            <a:r>
              <a:rPr lang="en-US" altLang="ja-JP" sz="800" dirty="0" smtClean="0">
                <a:latin typeface="Times New Roman" panose="02020603050405020304" pitchFamily="18" charset="0"/>
                <a:ea typeface="ＭＳ ゴシック" pitchFamily="49" charset="-128"/>
                <a:cs typeface="Times New Roman" panose="02020603050405020304" pitchFamily="18" charset="0"/>
              </a:rPr>
              <a:t>Channel Estimation Sequence</a:t>
            </a:r>
          </a:p>
        </p:txBody>
      </p:sp>
      <p:sp>
        <p:nvSpPr>
          <p:cNvPr id="27" name="正方形/長方形 18"/>
          <p:cNvSpPr/>
          <p:nvPr/>
        </p:nvSpPr>
        <p:spPr>
          <a:xfrm>
            <a:off x="4419600" y="4909425"/>
            <a:ext cx="1018227" cy="215444"/>
          </a:xfrm>
          <a:prstGeom prst="rect">
            <a:avLst/>
          </a:prstGeom>
        </p:spPr>
        <p:txBody>
          <a:bodyPr wrap="none">
            <a:spAutoFit/>
          </a:bodyPr>
          <a:lstStyle/>
          <a:p>
            <a:r>
              <a:rPr lang="en-US" altLang="ja-JP" sz="800" b="1" dirty="0" smtClean="0">
                <a:latin typeface="Times New Roman" panose="02020603050405020304" pitchFamily="18" charset="0"/>
                <a:ea typeface="ＭＳ ゴシック" pitchFamily="49" charset="-128"/>
                <a:cs typeface="Times New Roman" panose="02020603050405020304" pitchFamily="18" charset="0"/>
              </a:rPr>
              <a:t>Info Element   #</a:t>
            </a:r>
            <a:r>
              <a:rPr lang="en-US" sz="800" i="1" dirty="0"/>
              <a:t> </a:t>
            </a:r>
            <a:r>
              <a:rPr lang="en-US" sz="800" i="1" dirty="0" smtClean="0"/>
              <a:t>N</a:t>
            </a:r>
            <a:r>
              <a:rPr lang="tr-TR" sz="800" i="1" baseline="-25000" dirty="0" smtClean="0"/>
              <a:t>T</a:t>
            </a:r>
            <a:endParaRPr lang="en-US" altLang="ja-JP" sz="800" b="1" i="1" dirty="0">
              <a:latin typeface="Times New Roman" panose="02020603050405020304" pitchFamily="18" charset="0"/>
              <a:ea typeface="ＭＳ ゴシック" pitchFamily="49" charset="-128"/>
              <a:cs typeface="Times New Roman" panose="02020603050405020304" pitchFamily="18" charset="0"/>
            </a:endParaRPr>
          </a:p>
        </p:txBody>
      </p:sp>
      <p:sp>
        <p:nvSpPr>
          <p:cNvPr id="28" name="正方形/長方形 53"/>
          <p:cNvSpPr/>
          <p:nvPr/>
        </p:nvSpPr>
        <p:spPr>
          <a:xfrm>
            <a:off x="4419600" y="4584851"/>
            <a:ext cx="1160895" cy="215444"/>
          </a:xfrm>
          <a:prstGeom prst="rect">
            <a:avLst/>
          </a:prstGeom>
        </p:spPr>
        <p:txBody>
          <a:bodyPr wrap="none">
            <a:spAutoFit/>
          </a:bodyPr>
          <a:lstStyle/>
          <a:p>
            <a:r>
              <a:rPr lang="en-US" altLang="ja-JP" sz="800" b="1" dirty="0" smtClean="0">
                <a:latin typeface="Times New Roman" panose="02020603050405020304" pitchFamily="18" charset="0"/>
                <a:ea typeface="ＭＳ ゴシック" pitchFamily="49" charset="-128"/>
                <a:cs typeface="Times New Roman" panose="02020603050405020304" pitchFamily="18" charset="0"/>
              </a:rPr>
              <a:t>Info Element #</a:t>
            </a:r>
            <a:r>
              <a:rPr lang="en-US" sz="800" i="1" dirty="0"/>
              <a:t> </a:t>
            </a:r>
            <a:r>
              <a:rPr lang="en-US" sz="800" i="1" dirty="0" smtClean="0"/>
              <a:t>N</a:t>
            </a:r>
            <a:r>
              <a:rPr lang="tr-TR" sz="800" i="1" baseline="-25000" dirty="0" smtClean="0"/>
              <a:t>T</a:t>
            </a:r>
            <a:r>
              <a:rPr lang="en-US" sz="800" i="1" baseline="-25000" dirty="0" smtClean="0"/>
              <a:t> </a:t>
            </a:r>
            <a:r>
              <a:rPr lang="en-US" altLang="ja-JP" sz="800" b="1" dirty="0" smtClean="0">
                <a:latin typeface="Times New Roman" panose="02020603050405020304" pitchFamily="18" charset="0"/>
                <a:ea typeface="ＭＳ ゴシック" pitchFamily="49" charset="-128"/>
                <a:cs typeface="Times New Roman" panose="02020603050405020304" pitchFamily="18" charset="0"/>
              </a:rPr>
              <a:t>− 1</a:t>
            </a:r>
            <a:endParaRPr lang="en-US" altLang="ja-JP" sz="800" b="1" dirty="0">
              <a:latin typeface="Times New Roman" panose="02020603050405020304" pitchFamily="18" charset="0"/>
              <a:ea typeface="ＭＳ ゴシック" pitchFamily="49" charset="-128"/>
              <a:cs typeface="Times New Roman" panose="02020603050405020304" pitchFamily="18" charset="0"/>
            </a:endParaRPr>
          </a:p>
        </p:txBody>
      </p:sp>
      <p:sp>
        <p:nvSpPr>
          <p:cNvPr id="29" name="正方形/長方形 39"/>
          <p:cNvSpPr/>
          <p:nvPr/>
        </p:nvSpPr>
        <p:spPr>
          <a:xfrm rot="16200000">
            <a:off x="4902986" y="4240325"/>
            <a:ext cx="453970" cy="415498"/>
          </a:xfrm>
          <a:prstGeom prst="rect">
            <a:avLst/>
          </a:prstGeom>
        </p:spPr>
        <p:txBody>
          <a:bodyPr wrap="none">
            <a:spAutoFit/>
          </a:bodyPr>
          <a:lstStyle/>
          <a:p>
            <a:r>
              <a:rPr lang="en-US" altLang="ja-JP" sz="2100" dirty="0" smtClean="0">
                <a:latin typeface="Times New Roman" panose="02020603050405020304" pitchFamily="18" charset="0"/>
                <a:ea typeface="ＭＳ ゴシック" pitchFamily="49" charset="-128"/>
                <a:cs typeface="Times New Roman" panose="02020603050405020304" pitchFamily="18" charset="0"/>
              </a:rPr>
              <a:t>…</a:t>
            </a:r>
            <a:endParaRPr lang="en-US" altLang="ja-JP" sz="2100" dirty="0">
              <a:latin typeface="Times New Roman" panose="02020603050405020304" pitchFamily="18" charset="0"/>
              <a:ea typeface="ＭＳ ゴシック" pitchFamily="49" charset="-128"/>
              <a:cs typeface="Times New Roman" panose="02020603050405020304" pitchFamily="18" charset="0"/>
            </a:endParaRPr>
          </a:p>
        </p:txBody>
      </p:sp>
      <p:cxnSp>
        <p:nvCxnSpPr>
          <p:cNvPr id="30" name="直線矢印コネクタ 54"/>
          <p:cNvCxnSpPr/>
          <p:nvPr/>
        </p:nvCxnSpPr>
        <p:spPr bwMode="auto">
          <a:xfrm flipH="1">
            <a:off x="3779913" y="4287397"/>
            <a:ext cx="2765107"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 name="正方形/長方形 55"/>
          <p:cNvSpPr/>
          <p:nvPr/>
        </p:nvSpPr>
        <p:spPr>
          <a:xfrm>
            <a:off x="4419600" y="4077072"/>
            <a:ext cx="889987" cy="215444"/>
          </a:xfrm>
          <a:prstGeom prst="rect">
            <a:avLst/>
          </a:prstGeom>
        </p:spPr>
        <p:txBody>
          <a:bodyPr wrap="none">
            <a:spAutoFit/>
          </a:bodyPr>
          <a:lstStyle/>
          <a:p>
            <a:r>
              <a:rPr lang="en-US" altLang="ja-JP" sz="800" b="1" dirty="0">
                <a:ea typeface="ＭＳ ゴシック" pitchFamily="49" charset="-128"/>
                <a:cs typeface="Times New Roman" panose="02020603050405020304" pitchFamily="18" charset="0"/>
              </a:rPr>
              <a:t>Info </a:t>
            </a:r>
            <a:r>
              <a:rPr lang="en-US" altLang="ja-JP" sz="800" b="1" dirty="0" smtClean="0">
                <a:ea typeface="ＭＳ ゴシック" pitchFamily="49" charset="-128"/>
                <a:cs typeface="Times New Roman" panose="02020603050405020304" pitchFamily="18" charset="0"/>
              </a:rPr>
              <a:t>Element</a:t>
            </a:r>
            <a:r>
              <a:rPr lang="en-US" altLang="ja-JP" sz="800" b="1" dirty="0">
                <a:ea typeface="ＭＳ ゴシック" pitchFamily="49" charset="-128"/>
                <a:cs typeface="Times New Roman" panose="02020603050405020304" pitchFamily="18" charset="0"/>
              </a:rPr>
              <a:t> </a:t>
            </a:r>
            <a:r>
              <a:rPr lang="en-US" altLang="ja-JP" sz="800" b="1" dirty="0" smtClean="0">
                <a:latin typeface="Times New Roman" panose="02020603050405020304" pitchFamily="18" charset="0"/>
                <a:ea typeface="ＭＳ ゴシック" pitchFamily="49" charset="-128"/>
                <a:cs typeface="Times New Roman" panose="02020603050405020304" pitchFamily="18" charset="0"/>
              </a:rPr>
              <a:t>#2</a:t>
            </a:r>
            <a:endParaRPr lang="en-US" altLang="ja-JP" sz="800" b="1" dirty="0">
              <a:latin typeface="Times New Roman" panose="02020603050405020304" pitchFamily="18" charset="0"/>
              <a:ea typeface="ＭＳ ゴシック" pitchFamily="49" charset="-128"/>
              <a:cs typeface="Times New Roman" panose="02020603050405020304" pitchFamily="18" charset="0"/>
            </a:endParaRPr>
          </a:p>
        </p:txBody>
      </p:sp>
      <p:sp>
        <p:nvSpPr>
          <p:cNvPr id="32" name="四角形吹き出し 25"/>
          <p:cNvSpPr/>
          <p:nvPr/>
        </p:nvSpPr>
        <p:spPr bwMode="auto">
          <a:xfrm>
            <a:off x="733625" y="5106834"/>
            <a:ext cx="2505929" cy="334659"/>
          </a:xfrm>
          <a:prstGeom prst="wedgeRectCallout">
            <a:avLst>
              <a:gd name="adj1" fmla="val 72761"/>
              <a:gd name="adj2" fmla="val 18376"/>
            </a:avLst>
          </a:prstGeom>
          <a:solidFill>
            <a:schemeClr val="bg1"/>
          </a:solidFill>
          <a:ln w="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r>
              <a:rPr lang="en-US" altLang="ja-JP" sz="800" dirty="0" smtClean="0">
                <a:ea typeface="ＭＳ ゴシック" panose="020B0609070205080204" pitchFamily="49" charset="-128"/>
                <a:cs typeface="Times New Roman" panose="02020603050405020304" pitchFamily="18" charset="0"/>
              </a:rPr>
              <a:t>After required information is estimated, a</a:t>
            </a:r>
            <a:r>
              <a:rPr lang="en-US" sz="800" dirty="0" smtClean="0"/>
              <a:t>daptive transmission controller at the receiver selects the best mode</a:t>
            </a:r>
            <a:endParaRPr lang="en-US" altLang="ja-JP" sz="800" dirty="0">
              <a:ea typeface="ＭＳ ゴシック" panose="020B0609070205080204" pitchFamily="49" charset="-128"/>
              <a:cs typeface="Times New Roman" panose="02020603050405020304" pitchFamily="18" charset="0"/>
            </a:endParaRPr>
          </a:p>
        </p:txBody>
      </p:sp>
      <p:cxnSp>
        <p:nvCxnSpPr>
          <p:cNvPr id="33" name="直線矢印コネクタ 46"/>
          <p:cNvCxnSpPr/>
          <p:nvPr/>
        </p:nvCxnSpPr>
        <p:spPr bwMode="auto">
          <a:xfrm>
            <a:off x="3803631" y="5457825"/>
            <a:ext cx="272756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4" name="テキスト ボックス 56"/>
          <p:cNvSpPr txBox="1"/>
          <p:nvPr/>
        </p:nvSpPr>
        <p:spPr>
          <a:xfrm>
            <a:off x="4217266" y="5287602"/>
            <a:ext cx="2089033" cy="215444"/>
          </a:xfrm>
          <a:prstGeom prst="rect">
            <a:avLst/>
          </a:prstGeom>
          <a:noFill/>
        </p:spPr>
        <p:txBody>
          <a:bodyPr wrap="none" rtlCol="0">
            <a:spAutoFit/>
          </a:bodyPr>
          <a:lstStyle/>
          <a:p>
            <a:r>
              <a:rPr lang="en-US" altLang="ja-JP" sz="800" b="1" dirty="0" smtClean="0">
                <a:ea typeface="ＭＳ ゴシック" pitchFamily="49" charset="-128"/>
                <a:cs typeface="Times New Roman" panose="02020603050405020304" pitchFamily="18" charset="0"/>
              </a:rPr>
              <a:t>Selected Transmission Mode Start  Request</a:t>
            </a:r>
          </a:p>
        </p:txBody>
      </p:sp>
      <p:cxnSp>
        <p:nvCxnSpPr>
          <p:cNvPr id="35" name="直線矢印コネクタ 35"/>
          <p:cNvCxnSpPr/>
          <p:nvPr/>
        </p:nvCxnSpPr>
        <p:spPr bwMode="auto">
          <a:xfrm>
            <a:off x="3780408" y="2492896"/>
            <a:ext cx="280523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テキスト ボックス 38"/>
          <p:cNvSpPr txBox="1"/>
          <p:nvPr/>
        </p:nvSpPr>
        <p:spPr>
          <a:xfrm>
            <a:off x="4436501" y="2594744"/>
            <a:ext cx="994183" cy="215444"/>
          </a:xfrm>
          <a:prstGeom prst="rect">
            <a:avLst/>
          </a:prstGeom>
          <a:noFill/>
        </p:spPr>
        <p:txBody>
          <a:bodyPr wrap="none" rtlCol="0">
            <a:spAutoFit/>
          </a:bodyPr>
          <a:lstStyle/>
          <a:p>
            <a:pPr algn="l"/>
            <a:r>
              <a:rPr lang="en-US" altLang="ja-JP" sz="800" b="1" dirty="0" smtClean="0">
                <a:cs typeface="Times New Roman" pitchFamily="18" charset="0"/>
              </a:rPr>
              <a:t>TM Info Response</a:t>
            </a:r>
            <a:endParaRPr kumimoji="1" lang="en-US" altLang="ja-JP" sz="800" b="1" dirty="0">
              <a:cs typeface="Times New Roman" pitchFamily="18" charset="0"/>
            </a:endParaRPr>
          </a:p>
        </p:txBody>
      </p:sp>
      <p:cxnSp>
        <p:nvCxnSpPr>
          <p:cNvPr id="37" name="直線矢印コネクタ 35"/>
          <p:cNvCxnSpPr/>
          <p:nvPr/>
        </p:nvCxnSpPr>
        <p:spPr bwMode="auto">
          <a:xfrm rot="10800000">
            <a:off x="3779912" y="2762074"/>
            <a:ext cx="280523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8" name="直線矢印コネクタ 35"/>
          <p:cNvCxnSpPr/>
          <p:nvPr/>
        </p:nvCxnSpPr>
        <p:spPr bwMode="auto">
          <a:xfrm>
            <a:off x="3803631" y="3535779"/>
            <a:ext cx="2781519"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9" name="テキスト ボックス 38"/>
          <p:cNvSpPr txBox="1"/>
          <p:nvPr/>
        </p:nvSpPr>
        <p:spPr>
          <a:xfrm>
            <a:off x="4419600" y="3365956"/>
            <a:ext cx="1168910" cy="215444"/>
          </a:xfrm>
          <a:prstGeom prst="rect">
            <a:avLst/>
          </a:prstGeom>
          <a:noFill/>
        </p:spPr>
        <p:txBody>
          <a:bodyPr wrap="none" rtlCol="0">
            <a:spAutoFit/>
          </a:bodyPr>
          <a:lstStyle/>
          <a:p>
            <a:pPr algn="l"/>
            <a:r>
              <a:rPr lang="en-US" altLang="ja-JP" sz="800" b="1" dirty="0" smtClean="0">
                <a:cs typeface="Times New Roman" pitchFamily="18" charset="0"/>
              </a:rPr>
              <a:t>Channel  Info Request</a:t>
            </a:r>
            <a:endParaRPr kumimoji="1" lang="en-US" altLang="ja-JP" sz="800" b="1" dirty="0">
              <a:cs typeface="Times New Roman" pitchFamily="18" charset="0"/>
            </a:endParaRPr>
          </a:p>
        </p:txBody>
      </p:sp>
      <p:sp>
        <p:nvSpPr>
          <p:cNvPr id="40" name="右中かっこ 32"/>
          <p:cNvSpPr/>
          <p:nvPr/>
        </p:nvSpPr>
        <p:spPr bwMode="auto">
          <a:xfrm>
            <a:off x="6608869" y="2377821"/>
            <a:ext cx="229235" cy="792919"/>
          </a:xfrm>
          <a:prstGeom prst="rightBrace">
            <a:avLst>
              <a:gd name="adj1" fmla="val 51852"/>
              <a:gd name="adj2" fmla="val 50000"/>
            </a:avLst>
          </a:prstGeom>
          <a:noFill/>
          <a:ln w="317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charset="-128"/>
            </a:endParaRPr>
          </a:p>
        </p:txBody>
      </p:sp>
      <p:sp>
        <p:nvSpPr>
          <p:cNvPr id="41" name="テキスト ボックス 48"/>
          <p:cNvSpPr txBox="1"/>
          <p:nvPr/>
        </p:nvSpPr>
        <p:spPr>
          <a:xfrm>
            <a:off x="6913029" y="2462854"/>
            <a:ext cx="2226637" cy="338554"/>
          </a:xfrm>
          <a:prstGeom prst="rect">
            <a:avLst/>
          </a:prstGeom>
          <a:solidFill>
            <a:schemeClr val="bg1"/>
          </a:solidFill>
          <a:ln>
            <a:noFill/>
          </a:ln>
        </p:spPr>
        <p:txBody>
          <a:bodyPr wrap="square" rtlCol="0">
            <a:spAutoFit/>
          </a:bodyPr>
          <a:lstStyle/>
          <a:p>
            <a:r>
              <a:rPr lang="en-US" altLang="ja-JP" sz="800" dirty="0" smtClean="0">
                <a:ea typeface="ＭＳ ゴシック" panose="020B0609070205080204" pitchFamily="49" charset="-128"/>
                <a:cs typeface="Times New Roman" panose="02020603050405020304" pitchFamily="18" charset="0"/>
              </a:rPr>
              <a:t>Receiver initiates configuration process </a:t>
            </a:r>
          </a:p>
          <a:p>
            <a:r>
              <a:rPr lang="en-US" altLang="ja-JP" sz="800" dirty="0" smtClean="0">
                <a:ea typeface="ＭＳ ゴシック" panose="020B0609070205080204" pitchFamily="49" charset="-128"/>
                <a:cs typeface="Times New Roman" panose="02020603050405020304" pitchFamily="18" charset="0"/>
              </a:rPr>
              <a:t>by requesting the capabilities of the transmitter.</a:t>
            </a:r>
          </a:p>
        </p:txBody>
      </p:sp>
      <p:sp>
        <p:nvSpPr>
          <p:cNvPr id="42" name="タイトル 1"/>
          <p:cNvSpPr txBox="1">
            <a:spLocks/>
          </p:cNvSpPr>
          <p:nvPr/>
        </p:nvSpPr>
        <p:spPr>
          <a:xfrm>
            <a:off x="532800" y="687600"/>
            <a:ext cx="7772400" cy="540091"/>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r>
              <a:rPr lang="en-US" altLang="ja-JP" sz="3200" b="1" dirty="0" smtClean="0">
                <a:solidFill>
                  <a:srgbClr val="0070C0"/>
                </a:solidFill>
              </a:rPr>
              <a:t>Adaptive Transmission: </a:t>
            </a:r>
            <a:r>
              <a:rPr lang="en-US" altLang="ja-JP" sz="3200" dirty="0" smtClean="0">
                <a:solidFill>
                  <a:srgbClr val="0070C0"/>
                </a:solidFill>
              </a:rPr>
              <a:t>Setup Sequence</a:t>
            </a:r>
            <a:endParaRPr lang="en-US" altLang="ja-JP" sz="3200" dirty="0">
              <a:solidFill>
                <a:srgbClr val="0070C0"/>
              </a:solidFill>
            </a:endParaRPr>
          </a:p>
        </p:txBody>
      </p:sp>
      <p:sp>
        <p:nvSpPr>
          <p:cNvPr id="43"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42190497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July 2019</a:t>
            </a:r>
            <a:endParaRPr lang="en-GB" altLang="en-US" dirty="0"/>
          </a:p>
        </p:txBody>
      </p:sp>
      <p:sp>
        <p:nvSpPr>
          <p:cNvPr id="4" name="Slide Number Placeholder 3"/>
          <p:cNvSpPr>
            <a:spLocks noGrp="1"/>
          </p:cNvSpPr>
          <p:nvPr>
            <p:ph type="sldNum" sz="quarter" idx="12"/>
          </p:nvPr>
        </p:nvSpPr>
        <p:spPr/>
        <p:txBody>
          <a:bodyPr/>
          <a:lstStyle/>
          <a:p>
            <a:r>
              <a:rPr lang="en-GB" altLang="en-US" smtClean="0"/>
              <a:t>Slide </a:t>
            </a:r>
            <a:fld id="{2F03CF15-9775-4923-BCFF-1A75B19C3DAF}" type="slidenum">
              <a:rPr lang="en-GB" altLang="en-US" smtClean="0"/>
              <a:pPr/>
              <a:t>13</a:t>
            </a:fld>
            <a:endParaRPr lang="en-GB" altLang="en-US"/>
          </a:p>
        </p:txBody>
      </p:sp>
      <p:sp>
        <p:nvSpPr>
          <p:cNvPr id="5" name="テキスト ボックス 3"/>
          <p:cNvSpPr txBox="1"/>
          <p:nvPr/>
        </p:nvSpPr>
        <p:spPr>
          <a:xfrm>
            <a:off x="457200" y="3813989"/>
            <a:ext cx="8382000" cy="2739211"/>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Synchronization (SYNC) part is used for frame detection, frame synchronization, frequency recovery and timing acquisition. Start Frame Delimiter (SFD) is to show that SYNC part finished. </a:t>
            </a:r>
          </a:p>
          <a:p>
            <a:endParaRPr lang="en-US" sz="400" dirty="0" smtClean="0"/>
          </a:p>
          <a:p>
            <a:pPr marL="285750" indent="-285750">
              <a:buFont typeface="Arial" panose="020B0604020202020204" pitchFamily="34" charset="0"/>
              <a:buChar char="•"/>
            </a:pPr>
            <a:r>
              <a:rPr lang="en-US" sz="1600" dirty="0" smtClean="0"/>
              <a:t>Channel Estimation Sequence (CES) should provide channel estimation of each transmitter.</a:t>
            </a:r>
          </a:p>
          <a:p>
            <a:endParaRPr lang="en-US" sz="400" dirty="0" smtClean="0"/>
          </a:p>
          <a:p>
            <a:pPr marL="285750" indent="-285750">
              <a:buFont typeface="Arial" panose="020B0604020202020204" pitchFamily="34" charset="0"/>
              <a:buChar char="•"/>
            </a:pPr>
            <a:r>
              <a:rPr lang="en-US" sz="1600" dirty="0" smtClean="0"/>
              <a:t>In all those parts, known sequences with</a:t>
            </a:r>
            <a:r>
              <a:rPr kumimoji="1" lang="en-US" altLang="ja-JP" sz="1600" dirty="0" smtClean="0"/>
              <a:t> good autocorrelation should be used, such as m sequences or </a:t>
            </a:r>
            <a:r>
              <a:rPr kumimoji="1" lang="en-US" altLang="ja-JP" sz="1600" dirty="0" err="1" smtClean="0"/>
              <a:t>Golay</a:t>
            </a:r>
            <a:r>
              <a:rPr kumimoji="1" lang="en-US" altLang="ja-JP" sz="1600" dirty="0" smtClean="0"/>
              <a:t> sequence</a:t>
            </a:r>
            <a:r>
              <a:rPr kumimoji="1" lang="tr-TR" altLang="ja-JP" sz="1600" dirty="0" smtClean="0"/>
              <a:t>s</a:t>
            </a:r>
            <a:r>
              <a:rPr kumimoji="1" lang="en-US" altLang="ja-JP" sz="1600" dirty="0" smtClean="0"/>
              <a:t>.</a:t>
            </a:r>
          </a:p>
          <a:p>
            <a:endParaRPr kumimoji="1" lang="en-US" altLang="ja-JP" sz="400" dirty="0" smtClean="0"/>
          </a:p>
          <a:p>
            <a:pPr marL="285750" indent="-285750">
              <a:buFont typeface="Arial" panose="020B0604020202020204" pitchFamily="34" charset="0"/>
              <a:buChar char="•"/>
            </a:pPr>
            <a:r>
              <a:rPr lang="en-US" sz="1600" dirty="0" smtClean="0"/>
              <a:t>The Header contains essential information such as payload size, modulation, and coding (if used) in the payload.</a:t>
            </a:r>
          </a:p>
          <a:p>
            <a:endParaRPr kumimoji="1" lang="en-US" altLang="ja-JP" sz="1400" dirty="0" smtClean="0"/>
          </a:p>
          <a:p>
            <a:endParaRPr kumimoji="1" lang="en-US" altLang="ja-JP" sz="1800" dirty="0"/>
          </a:p>
        </p:txBody>
      </p:sp>
      <p:sp>
        <p:nvSpPr>
          <p:cNvPr id="6" name="テキスト ボックス 81"/>
          <p:cNvSpPr txBox="1"/>
          <p:nvPr/>
        </p:nvSpPr>
        <p:spPr>
          <a:xfrm>
            <a:off x="6378309" y="3344615"/>
            <a:ext cx="1506787" cy="276999"/>
          </a:xfrm>
          <a:prstGeom prst="rect">
            <a:avLst/>
          </a:prstGeom>
          <a:noFill/>
        </p:spPr>
        <p:txBody>
          <a:bodyPr wrap="square" rtlCol="0">
            <a:spAutoFit/>
          </a:bodyPr>
          <a:lstStyle/>
          <a:p>
            <a:r>
              <a:rPr lang="en-US" i="1" dirty="0"/>
              <a:t>N</a:t>
            </a:r>
            <a:r>
              <a:rPr lang="tr-TR" i="1" baseline="-25000" dirty="0" smtClean="0"/>
              <a:t>T</a:t>
            </a:r>
            <a:r>
              <a:rPr lang="tr-TR" b="1" i="1" dirty="0" smtClean="0">
                <a:ea typeface="ＭＳ ゴシック" pitchFamily="49" charset="-128"/>
                <a:cs typeface="Times New Roman" panose="02020603050405020304" pitchFamily="18" charset="0"/>
              </a:rPr>
              <a:t> </a:t>
            </a:r>
            <a:r>
              <a:rPr lang="en-US" altLang="ja-JP" sz="1200" dirty="0" smtClean="0">
                <a:latin typeface="Times New Roman" panose="02020603050405020304" pitchFamily="18" charset="0"/>
                <a:ea typeface="ＭＳ ゴシック" panose="020B0609070205080204" pitchFamily="49" charset="-128"/>
                <a:cs typeface="Times New Roman" panose="02020603050405020304" pitchFamily="18" charset="0"/>
              </a:rPr>
              <a:t>- streams data</a:t>
            </a:r>
          </a:p>
        </p:txBody>
      </p:sp>
      <p:grpSp>
        <p:nvGrpSpPr>
          <p:cNvPr id="7" name="Grup 2"/>
          <p:cNvGrpSpPr/>
          <p:nvPr/>
        </p:nvGrpSpPr>
        <p:grpSpPr>
          <a:xfrm>
            <a:off x="0" y="1606499"/>
            <a:ext cx="9014109" cy="2399835"/>
            <a:chOff x="-40987" y="3785870"/>
            <a:chExt cx="9014109" cy="2399835"/>
          </a:xfrm>
        </p:grpSpPr>
        <p:sp>
          <p:nvSpPr>
            <p:cNvPr id="8" name="正方形/長方形 5"/>
            <p:cNvSpPr/>
            <p:nvPr/>
          </p:nvSpPr>
          <p:spPr>
            <a:xfrm>
              <a:off x="5868144" y="5724040"/>
              <a:ext cx="3104978" cy="461665"/>
            </a:xfrm>
            <a:prstGeom prst="rect">
              <a:avLst/>
            </a:prstGeom>
          </p:spPr>
          <p:txBody>
            <a:bodyPr wrap="square">
              <a:spAutoFit/>
            </a:bodyPr>
            <a:lstStyle/>
            <a:p>
              <a:r>
                <a:rPr lang="en-US" altLang="ja-JP" dirty="0" smtClean="0"/>
                <a:t>Information for MIMO </a:t>
              </a:r>
              <a:r>
                <a:rPr lang="en-US" altLang="ja-JP" dirty="0" err="1" smtClean="0"/>
                <a:t>bitstream</a:t>
              </a:r>
              <a:r>
                <a:rPr lang="en-US" altLang="ja-JP" dirty="0" smtClean="0"/>
                <a:t> processing shall be included in header</a:t>
              </a:r>
              <a:r>
                <a:rPr lang="en-US" altLang="ja-JP" dirty="0"/>
                <a:t> </a:t>
              </a:r>
              <a:r>
                <a:rPr lang="en-US" altLang="ja-JP" dirty="0" smtClean="0"/>
                <a:t>(Stream #)</a:t>
              </a:r>
              <a:endParaRPr lang="en-US" altLang="ja-JP" dirty="0"/>
            </a:p>
          </p:txBody>
        </p:sp>
        <p:sp>
          <p:nvSpPr>
            <p:cNvPr id="9" name="正方形/長方形 82"/>
            <p:cNvSpPr/>
            <p:nvPr/>
          </p:nvSpPr>
          <p:spPr bwMode="auto">
            <a:xfrm>
              <a:off x="6475958" y="5122304"/>
              <a:ext cx="2497164"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effectLst/>
                  <a:latin typeface="Times New Roman" panose="02020603050405020304" pitchFamily="18" charset="0"/>
                  <a:ea typeface="ＭＳ ゴシック" panose="020B0609070205080204" pitchFamily="49" charset="-128"/>
                  <a:cs typeface="Times New Roman" panose="02020603050405020304" pitchFamily="18" charset="0"/>
                </a:rPr>
                <a:t>Payload #4</a:t>
              </a:r>
            </a:p>
          </p:txBody>
        </p:sp>
        <p:sp>
          <p:nvSpPr>
            <p:cNvPr id="10" name="正方形/長方形 83"/>
            <p:cNvSpPr/>
            <p:nvPr/>
          </p:nvSpPr>
          <p:spPr bwMode="auto">
            <a:xfrm>
              <a:off x="6475958" y="3914113"/>
              <a:ext cx="2497164"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effectLst/>
                  <a:latin typeface="Times New Roman" panose="02020603050405020304" pitchFamily="18" charset="0"/>
                  <a:ea typeface="ＭＳ ゴシック" panose="020B0609070205080204" pitchFamily="49" charset="-128"/>
                  <a:cs typeface="Times New Roman" panose="02020603050405020304" pitchFamily="18" charset="0"/>
                </a:rPr>
                <a:t>Payload</a:t>
              </a:r>
              <a:r>
                <a:rPr lang="ja-JP" altLang="en-US" sz="1000" dirty="0">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000" b="0" i="0" u="none" strike="noStrike" cap="none" normalizeH="0" baseline="0" dirty="0" smtClean="0">
                  <a:ln>
                    <a:noFill/>
                  </a:ln>
                  <a:effectLst/>
                  <a:latin typeface="Times New Roman" panose="02020603050405020304" pitchFamily="18" charset="0"/>
                  <a:ea typeface="ＭＳ ゴシック" panose="020B0609070205080204" pitchFamily="49" charset="-128"/>
                  <a:cs typeface="Times New Roman" panose="02020603050405020304" pitchFamily="18" charset="0"/>
                </a:rPr>
                <a:t>#1</a:t>
              </a:r>
            </a:p>
          </p:txBody>
        </p:sp>
        <p:sp>
          <p:nvSpPr>
            <p:cNvPr id="11" name="正方形/長方形 84"/>
            <p:cNvSpPr/>
            <p:nvPr/>
          </p:nvSpPr>
          <p:spPr bwMode="auto">
            <a:xfrm>
              <a:off x="6475958" y="4690256"/>
              <a:ext cx="2497164"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effectLst/>
                  <a:latin typeface="Times New Roman" panose="02020603050405020304" pitchFamily="18" charset="0"/>
                  <a:ea typeface="ＭＳ ゴシック" panose="020B0609070205080204" pitchFamily="49" charset="-128"/>
                  <a:cs typeface="Times New Roman" panose="02020603050405020304" pitchFamily="18" charset="0"/>
                </a:rPr>
                <a:t>Payload #3</a:t>
              </a:r>
            </a:p>
          </p:txBody>
        </p:sp>
        <p:sp>
          <p:nvSpPr>
            <p:cNvPr id="12" name="正方形/長方形 85"/>
            <p:cNvSpPr/>
            <p:nvPr/>
          </p:nvSpPr>
          <p:spPr bwMode="auto">
            <a:xfrm>
              <a:off x="6475958" y="4326857"/>
              <a:ext cx="2497164"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effectLst/>
                  <a:latin typeface="Times New Roman" panose="02020603050405020304" pitchFamily="18" charset="0"/>
                  <a:ea typeface="ＭＳ ゴシック" panose="020B0609070205080204" pitchFamily="49" charset="-128"/>
                  <a:cs typeface="Times New Roman" panose="02020603050405020304" pitchFamily="18" charset="0"/>
                </a:rPr>
                <a:t>Payload #2</a:t>
              </a:r>
            </a:p>
          </p:txBody>
        </p:sp>
        <p:sp>
          <p:nvSpPr>
            <p:cNvPr id="13" name="テキスト ボックス 99"/>
            <p:cNvSpPr txBox="1"/>
            <p:nvPr/>
          </p:nvSpPr>
          <p:spPr>
            <a:xfrm>
              <a:off x="2820742" y="5514825"/>
              <a:ext cx="2409634" cy="246221"/>
            </a:xfrm>
            <a:prstGeom prst="rect">
              <a:avLst/>
            </a:prstGeom>
            <a:noFill/>
          </p:spPr>
          <p:txBody>
            <a:bodyPr wrap="none" rtlCol="0">
              <a:spAutoFit/>
            </a:bodyPr>
            <a:lstStyle/>
            <a:p>
              <a:r>
                <a:rPr lang="en-US" altLang="ja-JP" sz="1000" dirty="0" smtClean="0">
                  <a:latin typeface="Times New Roman" panose="02020603050405020304" pitchFamily="18" charset="0"/>
                  <a:ea typeface="ＭＳ ゴシック" panose="020B0609070205080204" pitchFamily="49" charset="-128"/>
                  <a:cs typeface="Times New Roman" panose="02020603050405020304" pitchFamily="18" charset="0"/>
                </a:rPr>
                <a:t>for MIMO</a:t>
              </a:r>
              <a:r>
                <a:rPr lang="ja-JP" altLang="en-US" sz="1000" dirty="0" smtClean="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00" dirty="0" smtClean="0">
                  <a:latin typeface="Times New Roman" panose="02020603050405020304" pitchFamily="18" charset="0"/>
                  <a:ea typeface="ＭＳ ゴシック" panose="020B0609070205080204" pitchFamily="49" charset="-128"/>
                  <a:cs typeface="Times New Roman" panose="02020603050405020304" pitchFamily="18" charset="0"/>
                </a:rPr>
                <a:t>transmission channel estimation</a:t>
              </a:r>
            </a:p>
          </p:txBody>
        </p:sp>
        <p:sp>
          <p:nvSpPr>
            <p:cNvPr id="14" name="正方形/長方形 100"/>
            <p:cNvSpPr/>
            <p:nvPr/>
          </p:nvSpPr>
          <p:spPr bwMode="auto">
            <a:xfrm>
              <a:off x="539552" y="5122304"/>
              <a:ext cx="1132768"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lang="en-US" altLang="ja-JP" sz="1000" dirty="0" smtClean="0">
                  <a:latin typeface="Times New Roman" panose="02020603050405020304" pitchFamily="18" charset="0"/>
                  <a:ea typeface="ＭＳ ゴシック" panose="020B0609070205080204" pitchFamily="49" charset="-128"/>
                  <a:cs typeface="Times New Roman" panose="02020603050405020304" pitchFamily="18" charset="0"/>
                </a:rPr>
                <a:t>SYNC</a:t>
              </a:r>
              <a:endParaRPr kumimoji="1" lang="ja-JP" altLang="en-US" sz="1000" b="0" i="0" u="none" strike="noStrike" cap="none" normalizeH="0" baseline="0" dirty="0">
                <a:ln>
                  <a:noFill/>
                </a:ln>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5" name="正方形/長方形 118"/>
            <p:cNvSpPr/>
            <p:nvPr/>
          </p:nvSpPr>
          <p:spPr bwMode="auto">
            <a:xfrm>
              <a:off x="4779636" y="5122304"/>
              <a:ext cx="832029"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fontAlgn="base">
                <a:spcBef>
                  <a:spcPct val="0"/>
                </a:spcBef>
                <a:spcAft>
                  <a:spcPct val="0"/>
                </a:spcAft>
              </a:pPr>
              <a:r>
                <a:rPr lang="en-US" altLang="ja-JP" sz="1000" dirty="0" smtClean="0">
                  <a:latin typeface="Times New Roman" panose="02020603050405020304" pitchFamily="18" charset="0"/>
                  <a:ea typeface="ＭＳ ゴシック" panose="020B0609070205080204" pitchFamily="49" charset="-128"/>
                  <a:cs typeface="Times New Roman" panose="02020603050405020304" pitchFamily="18" charset="0"/>
                </a:rPr>
                <a:t>CES</a:t>
              </a:r>
              <a:r>
                <a:rPr lang="ja-JP" altLang="en-US" sz="10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00" dirty="0" smtClean="0">
                  <a:latin typeface="Times New Roman" panose="02020603050405020304" pitchFamily="18" charset="0"/>
                  <a:ea typeface="ＭＳ ゴシック" panose="020B0609070205080204" pitchFamily="49" charset="-128"/>
                  <a:cs typeface="Times New Roman" panose="02020603050405020304" pitchFamily="18" charset="0"/>
                </a:rPr>
                <a:t>#4</a:t>
              </a:r>
            </a:p>
          </p:txBody>
        </p:sp>
        <p:sp>
          <p:nvSpPr>
            <p:cNvPr id="16" name="正方形/長方形 119"/>
            <p:cNvSpPr/>
            <p:nvPr/>
          </p:nvSpPr>
          <p:spPr bwMode="auto">
            <a:xfrm>
              <a:off x="2130927" y="3914113"/>
              <a:ext cx="895966"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fontAlgn="base">
                <a:spcBef>
                  <a:spcPct val="0"/>
                </a:spcBef>
                <a:spcAft>
                  <a:spcPct val="0"/>
                </a:spcAft>
              </a:pPr>
              <a:r>
                <a:rPr lang="en-US" altLang="ja-JP" sz="1000" dirty="0">
                  <a:latin typeface="Times New Roman" panose="02020603050405020304" pitchFamily="18" charset="0"/>
                  <a:ea typeface="ＭＳ ゴシック" panose="020B0609070205080204" pitchFamily="49" charset="-128"/>
                  <a:cs typeface="Times New Roman" panose="02020603050405020304" pitchFamily="18" charset="0"/>
                </a:rPr>
                <a:t>CES </a:t>
              </a:r>
              <a:r>
                <a:rPr lang="en-US" altLang="ja-JP" sz="1000" dirty="0" smtClean="0">
                  <a:latin typeface="Times New Roman" panose="02020603050405020304" pitchFamily="18" charset="0"/>
                  <a:ea typeface="ＭＳ ゴシック" panose="020B0609070205080204" pitchFamily="49" charset="-128"/>
                  <a:cs typeface="Times New Roman" panose="02020603050405020304" pitchFamily="18" charset="0"/>
                </a:rPr>
                <a:t>#</a:t>
              </a:r>
              <a:r>
                <a:rPr lang="en-US" altLang="ja-JP" sz="1000" dirty="0">
                  <a:latin typeface="Times New Roman" panose="02020603050405020304" pitchFamily="18" charset="0"/>
                  <a:ea typeface="ＭＳ ゴシック" panose="020B0609070205080204" pitchFamily="49" charset="-128"/>
                  <a:cs typeface="Times New Roman" panose="02020603050405020304" pitchFamily="18" charset="0"/>
                </a:rPr>
                <a:t>1</a:t>
              </a:r>
              <a:endParaRPr lang="ja-JP" altLang="en-US" sz="1000" dirty="0">
                <a:latin typeface="Times New Roman" panose="02020603050405020304" pitchFamily="18" charset="0"/>
                <a:ea typeface="ＭＳ ゴシック" panose="020B0609070205080204" pitchFamily="49" charset="-128"/>
                <a:cs typeface="Times New Roman" panose="02020603050405020304" pitchFamily="18" charset="0"/>
              </a:endParaRPr>
            </a:p>
          </p:txBody>
        </p:sp>
        <p:cxnSp>
          <p:nvCxnSpPr>
            <p:cNvPr id="17" name="直線矢印コネクタ 120"/>
            <p:cNvCxnSpPr>
              <a:stCxn id="15" idx="1"/>
              <a:endCxn id="33" idx="3"/>
            </p:cNvCxnSpPr>
            <p:nvPr/>
          </p:nvCxnSpPr>
          <p:spPr bwMode="auto">
            <a:xfrm flipH="1">
              <a:off x="2130400" y="5230316"/>
              <a:ext cx="2649236" cy="0"/>
            </a:xfrm>
            <a:prstGeom prst="straightConnector1">
              <a:avLst/>
            </a:prstGeom>
            <a:noFill/>
            <a:ln w="3175" cap="flat" cmpd="sng" algn="ctr">
              <a:solidFill>
                <a:schemeClr val="tx1"/>
              </a:solidFill>
              <a:prstDash val="solid"/>
              <a:round/>
              <a:headEnd type="arrow" w="sm" len="sm"/>
              <a:tailEnd type="arrow" w="sm" len="sm"/>
            </a:ln>
            <a:effectLst/>
          </p:spPr>
        </p:cxnSp>
        <p:sp>
          <p:nvSpPr>
            <p:cNvPr id="18" name="テキスト ボックス 121"/>
            <p:cNvSpPr txBox="1"/>
            <p:nvPr/>
          </p:nvSpPr>
          <p:spPr>
            <a:xfrm>
              <a:off x="3644946" y="3785870"/>
              <a:ext cx="1343638" cy="246221"/>
            </a:xfrm>
            <a:prstGeom prst="rect">
              <a:avLst/>
            </a:prstGeom>
            <a:noFill/>
          </p:spPr>
          <p:txBody>
            <a:bodyPr wrap="none" rtlCol="0">
              <a:spAutoFit/>
            </a:bodyPr>
            <a:lstStyle/>
            <a:p>
              <a:pPr algn="l"/>
              <a:r>
                <a:rPr lang="en-US" altLang="ja-JP" sz="1000" dirty="0" smtClean="0">
                  <a:latin typeface="Times New Roman" panose="02020603050405020304" pitchFamily="18" charset="0"/>
                  <a:cs typeface="Times New Roman" panose="02020603050405020304" pitchFamily="18" charset="0"/>
                </a:rPr>
                <a:t>0</a:t>
              </a:r>
              <a:r>
                <a:rPr lang="ja-JP" altLang="en-US" sz="1000" dirty="0">
                  <a:latin typeface="Times New Roman" panose="02020603050405020304" pitchFamily="18" charset="0"/>
                  <a:cs typeface="Times New Roman" panose="02020603050405020304" pitchFamily="18" charset="0"/>
                </a:rPr>
                <a:t> </a:t>
              </a:r>
              <a:r>
                <a:rPr lang="en-US" altLang="ja-JP" sz="1000" dirty="0" smtClean="0">
                  <a:latin typeface="Times New Roman" panose="02020603050405020304" pitchFamily="18" charset="0"/>
                  <a:cs typeface="Times New Roman" panose="02020603050405020304" pitchFamily="18" charset="0"/>
                </a:rPr>
                <a:t>values, unmodulated</a:t>
              </a:r>
              <a:endParaRPr kumimoji="1" lang="ja-JP" altLang="en-US" sz="1000" dirty="0">
                <a:latin typeface="Times New Roman" panose="02020603050405020304" pitchFamily="18" charset="0"/>
                <a:cs typeface="Times New Roman" panose="02020603050405020304" pitchFamily="18" charset="0"/>
              </a:endParaRPr>
            </a:p>
          </p:txBody>
        </p:sp>
        <p:cxnSp>
          <p:nvCxnSpPr>
            <p:cNvPr id="19" name="直線矢印コネクタ 122"/>
            <p:cNvCxnSpPr>
              <a:endCxn id="16" idx="3"/>
            </p:cNvCxnSpPr>
            <p:nvPr/>
          </p:nvCxnSpPr>
          <p:spPr bwMode="auto">
            <a:xfrm flipH="1">
              <a:off x="3026893" y="4022125"/>
              <a:ext cx="2584969" cy="0"/>
            </a:xfrm>
            <a:prstGeom prst="straightConnector1">
              <a:avLst/>
            </a:prstGeom>
            <a:noFill/>
            <a:ln w="3175" cap="flat" cmpd="sng" algn="ctr">
              <a:solidFill>
                <a:schemeClr val="tx1"/>
              </a:solidFill>
              <a:prstDash val="solid"/>
              <a:round/>
              <a:headEnd type="arrow" w="sm" len="sm"/>
              <a:tailEnd type="arrow" w="sm" len="sm"/>
            </a:ln>
            <a:effectLst/>
          </p:spPr>
        </p:cxnSp>
        <p:sp>
          <p:nvSpPr>
            <p:cNvPr id="20" name="テキスト ボックス 123"/>
            <p:cNvSpPr txBox="1"/>
            <p:nvPr/>
          </p:nvSpPr>
          <p:spPr>
            <a:xfrm>
              <a:off x="-40987" y="5093190"/>
              <a:ext cx="654346" cy="276999"/>
            </a:xfrm>
            <a:prstGeom prst="rect">
              <a:avLst/>
            </a:prstGeom>
            <a:noFill/>
          </p:spPr>
          <p:txBody>
            <a:bodyPr wrap="none" rtlCol="0">
              <a:spAutoFit/>
            </a:bodyPr>
            <a:lstStyle/>
            <a:p>
              <a:pPr algn="l"/>
              <a:r>
                <a:rPr kumimoji="1" lang="tr-TR" altLang="ja-JP" dirty="0" smtClean="0">
                  <a:ea typeface="ＭＳ ゴシック" panose="020B0609070205080204" pitchFamily="49" charset="-128"/>
                  <a:cs typeface="Times New Roman" panose="02020603050405020304" pitchFamily="18" charset="0"/>
                </a:rPr>
                <a:t>TXD</a:t>
              </a:r>
              <a:r>
                <a:rPr kumimoji="1" lang="en-US" altLang="ja-JP" sz="1200" dirty="0" smtClean="0">
                  <a:latin typeface="Times New Roman" panose="02020603050405020304" pitchFamily="18" charset="0"/>
                  <a:ea typeface="ＭＳ ゴシック" panose="020B0609070205080204" pitchFamily="49" charset="-128"/>
                  <a:cs typeface="Times New Roman" panose="02020603050405020304" pitchFamily="18" charset="0"/>
                </a:rPr>
                <a:t>#4</a:t>
              </a:r>
              <a:endParaRPr kumimoji="1" lang="ja-JP" altLang="en-US" sz="1200" dirty="0">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1" name="テキスト ボックス 124"/>
            <p:cNvSpPr txBox="1"/>
            <p:nvPr/>
          </p:nvSpPr>
          <p:spPr>
            <a:xfrm>
              <a:off x="-29719" y="3886614"/>
              <a:ext cx="654346" cy="276999"/>
            </a:xfrm>
            <a:prstGeom prst="rect">
              <a:avLst/>
            </a:prstGeom>
            <a:noFill/>
          </p:spPr>
          <p:txBody>
            <a:bodyPr wrap="none" rtlCol="0">
              <a:spAutoFit/>
            </a:bodyPr>
            <a:lstStyle/>
            <a:p>
              <a:pPr algn="l"/>
              <a:r>
                <a:rPr kumimoji="1" lang="tr-TR" altLang="ja-JP" dirty="0" smtClean="0">
                  <a:ea typeface="ＭＳ ゴシック" panose="020B0609070205080204" pitchFamily="49" charset="-128"/>
                  <a:cs typeface="Times New Roman" panose="02020603050405020304" pitchFamily="18" charset="0"/>
                </a:rPr>
                <a:t>TXD</a:t>
              </a:r>
              <a:r>
                <a:rPr kumimoji="1" lang="en-US" altLang="ja-JP" sz="1200" dirty="0" smtClean="0">
                  <a:latin typeface="Times New Roman" panose="02020603050405020304" pitchFamily="18" charset="0"/>
                  <a:ea typeface="ＭＳ ゴシック" panose="020B0609070205080204" pitchFamily="49" charset="-128"/>
                  <a:cs typeface="Times New Roman" panose="02020603050405020304" pitchFamily="18" charset="0"/>
                </a:rPr>
                <a:t>#1</a:t>
              </a:r>
              <a:endParaRPr kumimoji="1" lang="ja-JP" altLang="en-US" sz="1200" dirty="0">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2" name="正方形/長方形 125"/>
            <p:cNvSpPr/>
            <p:nvPr/>
          </p:nvSpPr>
          <p:spPr bwMode="auto">
            <a:xfrm>
              <a:off x="3857344" y="4690256"/>
              <a:ext cx="896590"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fontAlgn="base">
                <a:spcBef>
                  <a:spcPct val="0"/>
                </a:spcBef>
                <a:spcAft>
                  <a:spcPct val="0"/>
                </a:spcAft>
              </a:pPr>
              <a:r>
                <a:rPr lang="en-US" altLang="ja-JP" sz="1000" dirty="0">
                  <a:latin typeface="Times New Roman" panose="02020603050405020304" pitchFamily="18" charset="0"/>
                  <a:ea typeface="ＭＳ ゴシック" panose="020B0609070205080204" pitchFamily="49" charset="-128"/>
                  <a:cs typeface="Times New Roman" panose="02020603050405020304" pitchFamily="18" charset="0"/>
                </a:rPr>
                <a:t>CES </a:t>
              </a:r>
              <a:r>
                <a:rPr lang="en-US" altLang="ja-JP" sz="1000" dirty="0" smtClean="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00" dirty="0">
                  <a:latin typeface="Times New Roman" panose="02020603050405020304" pitchFamily="18" charset="0"/>
                  <a:ea typeface="ＭＳ ゴシック" panose="020B0609070205080204" pitchFamily="49" charset="-128"/>
                  <a:cs typeface="Times New Roman" panose="02020603050405020304" pitchFamily="18" charset="0"/>
                </a:rPr>
                <a:t>3</a:t>
              </a:r>
              <a:endParaRPr lang="ja-JP" altLang="en-US" sz="1000" dirty="0">
                <a:latin typeface="Times New Roman" panose="02020603050405020304" pitchFamily="18" charset="0"/>
                <a:ea typeface="ＭＳ ゴシック" panose="020B0609070205080204" pitchFamily="49" charset="-128"/>
                <a:cs typeface="Times New Roman" panose="02020603050405020304" pitchFamily="18" charset="0"/>
              </a:endParaRPr>
            </a:p>
          </p:txBody>
        </p:sp>
        <p:cxnSp>
          <p:nvCxnSpPr>
            <p:cNvPr id="23" name="直線矢印コネクタ 126"/>
            <p:cNvCxnSpPr>
              <a:stCxn id="26" idx="1"/>
            </p:cNvCxnSpPr>
            <p:nvPr/>
          </p:nvCxnSpPr>
          <p:spPr bwMode="auto">
            <a:xfrm flipH="1">
              <a:off x="2130926" y="4434869"/>
              <a:ext cx="840411" cy="0"/>
            </a:xfrm>
            <a:prstGeom prst="straightConnector1">
              <a:avLst/>
            </a:prstGeom>
            <a:noFill/>
            <a:ln w="3175" cap="flat" cmpd="sng" algn="ctr">
              <a:solidFill>
                <a:schemeClr val="tx1"/>
              </a:solidFill>
              <a:prstDash val="solid"/>
              <a:round/>
              <a:headEnd type="arrow" w="sm" len="sm"/>
              <a:tailEnd type="arrow" w="sm" len="sm"/>
            </a:ln>
            <a:effectLst/>
          </p:spPr>
        </p:cxnSp>
        <p:sp>
          <p:nvSpPr>
            <p:cNvPr id="24" name="テキスト ボックス 127"/>
            <p:cNvSpPr txBox="1"/>
            <p:nvPr/>
          </p:nvSpPr>
          <p:spPr>
            <a:xfrm>
              <a:off x="-40987" y="4646020"/>
              <a:ext cx="654346" cy="276999"/>
            </a:xfrm>
            <a:prstGeom prst="rect">
              <a:avLst/>
            </a:prstGeom>
            <a:noFill/>
          </p:spPr>
          <p:txBody>
            <a:bodyPr wrap="none" rtlCol="0">
              <a:spAutoFit/>
            </a:bodyPr>
            <a:lstStyle/>
            <a:p>
              <a:pPr algn="l"/>
              <a:r>
                <a:rPr kumimoji="1" lang="tr-TR" altLang="ja-JP" dirty="0" smtClean="0">
                  <a:ea typeface="ＭＳ ゴシック" panose="020B0609070205080204" pitchFamily="49" charset="-128"/>
                  <a:cs typeface="Times New Roman" panose="02020603050405020304" pitchFamily="18" charset="0"/>
                </a:rPr>
                <a:t>TXD</a:t>
              </a:r>
              <a:r>
                <a:rPr kumimoji="1" lang="en-US" altLang="ja-JP" sz="1200" dirty="0" smtClean="0">
                  <a:latin typeface="Times New Roman" panose="02020603050405020304" pitchFamily="18" charset="0"/>
                  <a:ea typeface="ＭＳ ゴシック" panose="020B0609070205080204" pitchFamily="49" charset="-128"/>
                  <a:cs typeface="Times New Roman" panose="02020603050405020304" pitchFamily="18" charset="0"/>
                </a:rPr>
                <a:t>#3</a:t>
              </a:r>
              <a:endParaRPr kumimoji="1" lang="ja-JP" altLang="en-US" sz="1200" dirty="0">
                <a:latin typeface="Times New Roman" panose="02020603050405020304" pitchFamily="18" charset="0"/>
                <a:ea typeface="ＭＳ ゴシック" panose="020B0609070205080204" pitchFamily="49" charset="-128"/>
                <a:cs typeface="Times New Roman" panose="02020603050405020304" pitchFamily="18" charset="0"/>
              </a:endParaRPr>
            </a:p>
          </p:txBody>
        </p:sp>
        <p:cxnSp>
          <p:nvCxnSpPr>
            <p:cNvPr id="25" name="直線矢印コネクタ 128"/>
            <p:cNvCxnSpPr>
              <a:endCxn id="22" idx="3"/>
            </p:cNvCxnSpPr>
            <p:nvPr/>
          </p:nvCxnSpPr>
          <p:spPr bwMode="auto">
            <a:xfrm flipH="1">
              <a:off x="4753934" y="4798268"/>
              <a:ext cx="857928" cy="0"/>
            </a:xfrm>
            <a:prstGeom prst="straightConnector1">
              <a:avLst/>
            </a:prstGeom>
            <a:noFill/>
            <a:ln w="3175" cap="flat" cmpd="sng" algn="ctr">
              <a:solidFill>
                <a:schemeClr val="tx1"/>
              </a:solidFill>
              <a:prstDash val="solid"/>
              <a:round/>
              <a:headEnd type="arrow" w="sm" len="sm"/>
              <a:tailEnd type="arrow" w="sm" len="sm"/>
            </a:ln>
            <a:effectLst/>
          </p:spPr>
        </p:cxnSp>
        <p:sp>
          <p:nvSpPr>
            <p:cNvPr id="26" name="正方形/長方形 129"/>
            <p:cNvSpPr/>
            <p:nvPr/>
          </p:nvSpPr>
          <p:spPr bwMode="auto">
            <a:xfrm>
              <a:off x="2971337" y="4326857"/>
              <a:ext cx="896590"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fontAlgn="base">
                <a:spcBef>
                  <a:spcPct val="0"/>
                </a:spcBef>
                <a:spcAft>
                  <a:spcPct val="0"/>
                </a:spcAft>
              </a:pPr>
              <a:r>
                <a:rPr lang="en-US" altLang="ja-JP" sz="1000" dirty="0">
                  <a:latin typeface="Times New Roman" panose="02020603050405020304" pitchFamily="18" charset="0"/>
                  <a:ea typeface="ＭＳ ゴシック" panose="020B0609070205080204" pitchFamily="49" charset="-128"/>
                  <a:cs typeface="Times New Roman" panose="02020603050405020304" pitchFamily="18" charset="0"/>
                </a:rPr>
                <a:t>CES </a:t>
              </a:r>
              <a:r>
                <a:rPr lang="en-US" altLang="ja-JP" sz="1000" dirty="0" smtClean="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000" dirty="0">
                  <a:latin typeface="Times New Roman" panose="02020603050405020304" pitchFamily="18" charset="0"/>
                  <a:ea typeface="ＭＳ ゴシック" panose="020B0609070205080204" pitchFamily="49" charset="-128"/>
                  <a:cs typeface="Times New Roman" panose="02020603050405020304" pitchFamily="18" charset="0"/>
                </a:rPr>
                <a:t>2</a:t>
              </a:r>
              <a:endParaRPr lang="ja-JP" altLang="en-US" sz="1000" dirty="0">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7" name="テキスト ボックス 130"/>
            <p:cNvSpPr txBox="1"/>
            <p:nvPr/>
          </p:nvSpPr>
          <p:spPr>
            <a:xfrm>
              <a:off x="-40987" y="4296369"/>
              <a:ext cx="654346" cy="276999"/>
            </a:xfrm>
            <a:prstGeom prst="rect">
              <a:avLst/>
            </a:prstGeom>
            <a:noFill/>
          </p:spPr>
          <p:txBody>
            <a:bodyPr wrap="none" rtlCol="0">
              <a:spAutoFit/>
            </a:bodyPr>
            <a:lstStyle/>
            <a:p>
              <a:pPr algn="l"/>
              <a:r>
                <a:rPr kumimoji="1" lang="tr-TR" altLang="ja-JP" dirty="0" smtClean="0">
                  <a:ea typeface="ＭＳ ゴシック" panose="020B0609070205080204" pitchFamily="49" charset="-128"/>
                  <a:cs typeface="Times New Roman" panose="02020603050405020304" pitchFamily="18" charset="0"/>
                </a:rPr>
                <a:t>TXD</a:t>
              </a:r>
              <a:r>
                <a:rPr kumimoji="1" lang="en-US" altLang="ja-JP" sz="1200" dirty="0" smtClean="0">
                  <a:latin typeface="Times New Roman" panose="02020603050405020304" pitchFamily="18" charset="0"/>
                  <a:ea typeface="ＭＳ ゴシック" panose="020B0609070205080204" pitchFamily="49" charset="-128"/>
                  <a:cs typeface="Times New Roman" panose="02020603050405020304" pitchFamily="18" charset="0"/>
                </a:rPr>
                <a:t>#2</a:t>
              </a:r>
              <a:endParaRPr kumimoji="1" lang="ja-JP" altLang="en-US" sz="1200" dirty="0">
                <a:latin typeface="Times New Roman" panose="02020603050405020304" pitchFamily="18" charset="0"/>
                <a:ea typeface="ＭＳ ゴシック" panose="020B0609070205080204" pitchFamily="49" charset="-128"/>
                <a:cs typeface="Times New Roman" panose="02020603050405020304" pitchFamily="18" charset="0"/>
              </a:endParaRPr>
            </a:p>
          </p:txBody>
        </p:sp>
        <p:cxnSp>
          <p:nvCxnSpPr>
            <p:cNvPr id="28" name="直線矢印コネクタ 131"/>
            <p:cNvCxnSpPr>
              <a:endCxn id="26" idx="3"/>
            </p:cNvCxnSpPr>
            <p:nvPr/>
          </p:nvCxnSpPr>
          <p:spPr bwMode="auto">
            <a:xfrm flipH="1">
              <a:off x="3867927" y="4434869"/>
              <a:ext cx="1743935" cy="0"/>
            </a:xfrm>
            <a:prstGeom prst="straightConnector1">
              <a:avLst/>
            </a:prstGeom>
            <a:noFill/>
            <a:ln w="3175" cap="flat" cmpd="sng" algn="ctr">
              <a:solidFill>
                <a:schemeClr val="tx1"/>
              </a:solidFill>
              <a:prstDash val="solid"/>
              <a:round/>
              <a:headEnd type="arrow" w="sm" len="sm"/>
              <a:tailEnd type="arrow" w="sm" len="sm"/>
            </a:ln>
            <a:effectLst/>
          </p:spPr>
        </p:cxnSp>
        <p:cxnSp>
          <p:nvCxnSpPr>
            <p:cNvPr id="29" name="直線矢印コネクタ 132"/>
            <p:cNvCxnSpPr>
              <a:stCxn id="22" idx="1"/>
            </p:cNvCxnSpPr>
            <p:nvPr/>
          </p:nvCxnSpPr>
          <p:spPr bwMode="auto">
            <a:xfrm flipH="1">
              <a:off x="2130926" y="4798268"/>
              <a:ext cx="1726418" cy="0"/>
            </a:xfrm>
            <a:prstGeom prst="straightConnector1">
              <a:avLst/>
            </a:prstGeom>
            <a:noFill/>
            <a:ln w="3175" cap="flat" cmpd="sng" algn="ctr">
              <a:solidFill>
                <a:schemeClr val="tx1"/>
              </a:solidFill>
              <a:prstDash val="solid"/>
              <a:round/>
              <a:headEnd type="arrow" w="sm" len="sm"/>
              <a:tailEnd type="arrow" w="sm" len="sm"/>
            </a:ln>
            <a:effectLst/>
          </p:spPr>
        </p:cxnSp>
        <p:sp>
          <p:nvSpPr>
            <p:cNvPr id="30" name="左中かっこ 133"/>
            <p:cNvSpPr/>
            <p:nvPr/>
          </p:nvSpPr>
          <p:spPr bwMode="auto">
            <a:xfrm rot="16200000">
              <a:off x="3827338" y="3763129"/>
              <a:ext cx="124684" cy="3397030"/>
            </a:xfrm>
            <a:prstGeom prst="leftBrace">
              <a:avLst>
                <a:gd name="adj1" fmla="val 33161"/>
                <a:gd name="adj2" fmla="val 50000"/>
              </a:avLst>
            </a:prstGeom>
            <a:noFill/>
            <a:ln w="317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effectLst/>
                <a:latin typeface="Times New Roman" panose="02020603050405020304" pitchFamily="18" charset="0"/>
                <a:ea typeface="ＭＳ Ｐゴシック" charset="-128"/>
                <a:cs typeface="Times New Roman" panose="02020603050405020304" pitchFamily="18" charset="0"/>
              </a:endParaRPr>
            </a:p>
          </p:txBody>
        </p:sp>
        <p:sp>
          <p:nvSpPr>
            <p:cNvPr id="31" name="テキスト ボックス 134"/>
            <p:cNvSpPr txBox="1"/>
            <p:nvPr/>
          </p:nvSpPr>
          <p:spPr>
            <a:xfrm>
              <a:off x="513830" y="5523986"/>
              <a:ext cx="1677335" cy="400110"/>
            </a:xfrm>
            <a:prstGeom prst="rect">
              <a:avLst/>
            </a:prstGeom>
            <a:noFill/>
          </p:spPr>
          <p:txBody>
            <a:bodyPr wrap="square" rtlCol="0">
              <a:spAutoFit/>
            </a:bodyPr>
            <a:lstStyle/>
            <a:p>
              <a:pPr algn="l"/>
              <a:r>
                <a:rPr lang="en-US" altLang="ja-JP" sz="1000" dirty="0">
                  <a:ea typeface="ＭＳ ゴシック" panose="020B0609070205080204" pitchFamily="49" charset="-128"/>
                  <a:cs typeface="Times New Roman" panose="02020603050405020304" pitchFamily="18" charset="0"/>
                </a:rPr>
                <a:t>S</a:t>
              </a:r>
              <a:r>
                <a:rPr lang="en-US" altLang="ja-JP" sz="1000" dirty="0" smtClean="0">
                  <a:latin typeface="Times New Roman" panose="02020603050405020304" pitchFamily="18" charset="0"/>
                  <a:ea typeface="ＭＳ ゴシック" panose="020B0609070205080204" pitchFamily="49" charset="-128"/>
                  <a:cs typeface="Times New Roman" panose="02020603050405020304" pitchFamily="18" charset="0"/>
                </a:rPr>
                <a:t>ame signal is transmitted from each </a:t>
              </a:r>
              <a:r>
                <a:rPr lang="tr-TR" altLang="ja-JP" sz="1000" dirty="0" err="1" smtClean="0">
                  <a:ea typeface="ＭＳ ゴシック" panose="020B0609070205080204" pitchFamily="49" charset="-128"/>
                  <a:cs typeface="Times New Roman" panose="02020603050405020304" pitchFamily="18" charset="0"/>
                </a:rPr>
                <a:t>transmitter</a:t>
              </a:r>
              <a:endParaRPr kumimoji="1" lang="en-US" altLang="ja-JP" sz="1000" dirty="0" smtClean="0">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32" name="左中かっこ 135"/>
            <p:cNvSpPr/>
            <p:nvPr/>
          </p:nvSpPr>
          <p:spPr bwMode="auto">
            <a:xfrm rot="16200000">
              <a:off x="1266406" y="4659340"/>
              <a:ext cx="144018" cy="1597725"/>
            </a:xfrm>
            <a:prstGeom prst="leftBrace">
              <a:avLst>
                <a:gd name="adj1" fmla="val 44709"/>
                <a:gd name="adj2" fmla="val 50000"/>
              </a:avLst>
            </a:prstGeom>
            <a:noFill/>
            <a:ln w="317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effectLst/>
                <a:latin typeface="Times New Roman" panose="02020603050405020304" pitchFamily="18" charset="0"/>
                <a:ea typeface="ＭＳ Ｐゴシック" charset="-128"/>
                <a:cs typeface="Times New Roman" panose="02020603050405020304" pitchFamily="18" charset="0"/>
              </a:endParaRPr>
            </a:p>
          </p:txBody>
        </p:sp>
        <p:sp>
          <p:nvSpPr>
            <p:cNvPr id="33" name="正方形/長方形 136"/>
            <p:cNvSpPr/>
            <p:nvPr/>
          </p:nvSpPr>
          <p:spPr bwMode="auto">
            <a:xfrm>
              <a:off x="1673168" y="5122304"/>
              <a:ext cx="457232"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lang="en-US" altLang="ja-JP" sz="1000" dirty="0" smtClean="0">
                  <a:latin typeface="Times New Roman" panose="02020603050405020304" pitchFamily="18" charset="0"/>
                  <a:ea typeface="ＭＳ ゴシック" panose="020B0609070205080204" pitchFamily="49" charset="-128"/>
                  <a:cs typeface="Times New Roman" panose="02020603050405020304" pitchFamily="18" charset="0"/>
                </a:rPr>
                <a:t>SFD</a:t>
              </a:r>
              <a:endParaRPr kumimoji="1" lang="ja-JP" altLang="en-US" sz="1000" b="0" i="0" u="none" strike="noStrike" cap="none" normalizeH="0" baseline="0" dirty="0">
                <a:ln>
                  <a:noFill/>
                </a:ln>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34" name="正方形/長方形 137"/>
            <p:cNvSpPr/>
            <p:nvPr/>
          </p:nvSpPr>
          <p:spPr bwMode="auto">
            <a:xfrm>
              <a:off x="539552" y="4690256"/>
              <a:ext cx="1132768"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lang="en-US" altLang="ja-JP" sz="1000" dirty="0" smtClean="0">
                  <a:latin typeface="Times New Roman" panose="02020603050405020304" pitchFamily="18" charset="0"/>
                  <a:ea typeface="ＭＳ ゴシック" panose="020B0609070205080204" pitchFamily="49" charset="-128"/>
                  <a:cs typeface="Times New Roman" panose="02020603050405020304" pitchFamily="18" charset="0"/>
                </a:rPr>
                <a:t>SYNC</a:t>
              </a:r>
              <a:endParaRPr kumimoji="1" lang="ja-JP" altLang="en-US" sz="1000" b="0" i="0" u="none" strike="noStrike" cap="none" normalizeH="0" baseline="0" dirty="0">
                <a:ln>
                  <a:noFill/>
                </a:ln>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35" name="正方形/長方形 138"/>
            <p:cNvSpPr/>
            <p:nvPr/>
          </p:nvSpPr>
          <p:spPr bwMode="auto">
            <a:xfrm>
              <a:off x="1673168" y="4690256"/>
              <a:ext cx="457232"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lang="en-US" altLang="ja-JP" sz="1000" dirty="0" smtClean="0">
                  <a:latin typeface="Times New Roman" panose="02020603050405020304" pitchFamily="18" charset="0"/>
                  <a:ea typeface="ＭＳ ゴシック" panose="020B0609070205080204" pitchFamily="49" charset="-128"/>
                  <a:cs typeface="Times New Roman" panose="02020603050405020304" pitchFamily="18" charset="0"/>
                </a:rPr>
                <a:t>SFD</a:t>
              </a:r>
              <a:endParaRPr kumimoji="1" lang="ja-JP" altLang="en-US" sz="1000" b="0" i="0" u="none" strike="noStrike" cap="none" normalizeH="0" baseline="0" dirty="0">
                <a:ln>
                  <a:noFill/>
                </a:ln>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36" name="正方形/長方形 139"/>
            <p:cNvSpPr/>
            <p:nvPr/>
          </p:nvSpPr>
          <p:spPr bwMode="auto">
            <a:xfrm>
              <a:off x="539552" y="4322538"/>
              <a:ext cx="1132768"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lang="en-US" altLang="ja-JP" sz="1000" dirty="0" smtClean="0">
                  <a:latin typeface="Times New Roman" panose="02020603050405020304" pitchFamily="18" charset="0"/>
                  <a:ea typeface="ＭＳ ゴシック" panose="020B0609070205080204" pitchFamily="49" charset="-128"/>
                  <a:cs typeface="Times New Roman" panose="02020603050405020304" pitchFamily="18" charset="0"/>
                </a:rPr>
                <a:t>SYNC</a:t>
              </a:r>
              <a:endParaRPr kumimoji="1" lang="ja-JP" altLang="en-US" sz="1000" b="0" i="0" u="none" strike="noStrike" cap="none" normalizeH="0" baseline="0" dirty="0">
                <a:ln>
                  <a:noFill/>
                </a:ln>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37" name="正方形/長方形 140"/>
            <p:cNvSpPr/>
            <p:nvPr/>
          </p:nvSpPr>
          <p:spPr bwMode="auto">
            <a:xfrm>
              <a:off x="1673168" y="4322538"/>
              <a:ext cx="457232"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lang="en-US" altLang="ja-JP" sz="1000" dirty="0" smtClean="0">
                  <a:latin typeface="Times New Roman" panose="02020603050405020304" pitchFamily="18" charset="0"/>
                  <a:ea typeface="ＭＳ ゴシック" panose="020B0609070205080204" pitchFamily="49" charset="-128"/>
                  <a:cs typeface="Times New Roman" panose="02020603050405020304" pitchFamily="18" charset="0"/>
                </a:rPr>
                <a:t>SFD</a:t>
              </a:r>
              <a:endParaRPr kumimoji="1" lang="ja-JP" altLang="en-US" sz="1000" b="0" i="0" u="none" strike="noStrike" cap="none" normalizeH="0" baseline="0" dirty="0">
                <a:ln>
                  <a:noFill/>
                </a:ln>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38" name="正方形/長方形 141"/>
            <p:cNvSpPr/>
            <p:nvPr/>
          </p:nvSpPr>
          <p:spPr bwMode="auto">
            <a:xfrm>
              <a:off x="539552" y="3916144"/>
              <a:ext cx="1132768"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lang="en-US" altLang="ja-JP" sz="1000" dirty="0" smtClean="0">
                  <a:latin typeface="Times New Roman" panose="02020603050405020304" pitchFamily="18" charset="0"/>
                  <a:ea typeface="ＭＳ ゴシック" panose="020B0609070205080204" pitchFamily="49" charset="-128"/>
                  <a:cs typeface="Times New Roman" panose="02020603050405020304" pitchFamily="18" charset="0"/>
                </a:rPr>
                <a:t>SYNC</a:t>
              </a:r>
              <a:endParaRPr kumimoji="1" lang="ja-JP" altLang="en-US" sz="1000" b="0" i="0" u="none" strike="noStrike" cap="none" normalizeH="0" baseline="0" dirty="0">
                <a:ln>
                  <a:noFill/>
                </a:ln>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39" name="正方形/長方形 142"/>
            <p:cNvSpPr/>
            <p:nvPr/>
          </p:nvSpPr>
          <p:spPr bwMode="auto">
            <a:xfrm>
              <a:off x="1673168" y="3916144"/>
              <a:ext cx="457232"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lang="en-US" altLang="ja-JP" sz="1000" dirty="0" smtClean="0">
                  <a:latin typeface="Times New Roman" panose="02020603050405020304" pitchFamily="18" charset="0"/>
                  <a:ea typeface="ＭＳ ゴシック" panose="020B0609070205080204" pitchFamily="49" charset="-128"/>
                  <a:cs typeface="Times New Roman" panose="02020603050405020304" pitchFamily="18" charset="0"/>
                </a:rPr>
                <a:t>SFD</a:t>
              </a:r>
              <a:endParaRPr kumimoji="1" lang="ja-JP" altLang="en-US" sz="1000" b="0" i="0" u="none" strike="noStrike" cap="none" normalizeH="0" baseline="0" dirty="0">
                <a:ln>
                  <a:noFill/>
                </a:ln>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0" name="正方形/長方形 143"/>
            <p:cNvSpPr/>
            <p:nvPr/>
          </p:nvSpPr>
          <p:spPr bwMode="auto">
            <a:xfrm>
              <a:off x="5611665" y="5122304"/>
              <a:ext cx="864293"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effectLst/>
                  <a:latin typeface="Times New Roman" panose="02020603050405020304" pitchFamily="18" charset="0"/>
                  <a:ea typeface="ＭＳ ゴシック" panose="020B0609070205080204" pitchFamily="49" charset="-128"/>
                  <a:cs typeface="Times New Roman" panose="02020603050405020304" pitchFamily="18" charset="0"/>
                </a:rPr>
                <a:t>Header</a:t>
              </a:r>
              <a:r>
                <a:rPr kumimoji="1" lang="en-US" altLang="ja-JP" sz="1000" b="0" i="0" u="none" strike="noStrike" cap="none" normalizeH="0" dirty="0" smtClean="0">
                  <a:ln>
                    <a:noFill/>
                  </a:ln>
                  <a:effectLst/>
                  <a:latin typeface="Times New Roman" panose="02020603050405020304" pitchFamily="18" charset="0"/>
                  <a:ea typeface="ＭＳ ゴシック" panose="020B0609070205080204" pitchFamily="49" charset="-128"/>
                  <a:cs typeface="Times New Roman" panose="02020603050405020304" pitchFamily="18" charset="0"/>
                </a:rPr>
                <a:t> </a:t>
              </a:r>
              <a:endParaRPr kumimoji="1" lang="en-US" altLang="ja-JP" sz="1000" b="0" i="0" u="none" strike="noStrike" cap="none" normalizeH="0" baseline="0" dirty="0" smtClean="0">
                <a:ln>
                  <a:noFill/>
                </a:ln>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 name="正方形/長方形 144"/>
            <p:cNvSpPr/>
            <p:nvPr/>
          </p:nvSpPr>
          <p:spPr bwMode="auto">
            <a:xfrm>
              <a:off x="5611665" y="3914113"/>
              <a:ext cx="864293"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fontAlgn="base">
                <a:spcBef>
                  <a:spcPct val="0"/>
                </a:spcBef>
                <a:spcAft>
                  <a:spcPct val="0"/>
                </a:spcAft>
              </a:pPr>
              <a:r>
                <a:rPr lang="en-US" altLang="ja-JP" sz="1000" dirty="0">
                  <a:latin typeface="Times New Roman" panose="02020603050405020304" pitchFamily="18" charset="0"/>
                  <a:ea typeface="ＭＳ ゴシック" panose="020B0609070205080204" pitchFamily="49" charset="-128"/>
                  <a:cs typeface="Times New Roman" panose="02020603050405020304" pitchFamily="18" charset="0"/>
                </a:rPr>
                <a:t>Header</a:t>
              </a:r>
              <a:r>
                <a:rPr lang="ja-JP" altLang="en-US" sz="1000" dirty="0" smtClean="0">
                  <a:latin typeface="Times New Roman" panose="02020603050405020304" pitchFamily="18" charset="0"/>
                  <a:ea typeface="ＭＳ ゴシック" panose="020B0609070205080204" pitchFamily="49" charset="-128"/>
                  <a:cs typeface="Times New Roman" panose="02020603050405020304" pitchFamily="18" charset="0"/>
                </a:rPr>
                <a:t> </a:t>
              </a:r>
              <a:endParaRPr kumimoji="1" lang="en-US" altLang="ja-JP" sz="1000" b="0" i="0" u="none" strike="noStrike" cap="none" normalizeH="0" baseline="0" dirty="0" smtClean="0">
                <a:ln>
                  <a:noFill/>
                </a:ln>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2" name="正方形/長方形 145"/>
            <p:cNvSpPr/>
            <p:nvPr/>
          </p:nvSpPr>
          <p:spPr bwMode="auto">
            <a:xfrm>
              <a:off x="5611665" y="4690256"/>
              <a:ext cx="864293"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fontAlgn="base">
                <a:spcBef>
                  <a:spcPct val="0"/>
                </a:spcBef>
                <a:spcAft>
                  <a:spcPct val="0"/>
                </a:spcAft>
              </a:pPr>
              <a:r>
                <a:rPr lang="en-US" altLang="ja-JP" sz="1000" dirty="0">
                  <a:latin typeface="Times New Roman" panose="02020603050405020304" pitchFamily="18" charset="0"/>
                  <a:ea typeface="ＭＳ ゴシック" panose="020B0609070205080204" pitchFamily="49" charset="-128"/>
                  <a:cs typeface="Times New Roman" panose="02020603050405020304" pitchFamily="18" charset="0"/>
                </a:rPr>
                <a:t>Header </a:t>
              </a:r>
              <a:endParaRPr kumimoji="1" lang="en-US" altLang="ja-JP" sz="1000" b="0" i="0" u="none" strike="noStrike" cap="none" normalizeH="0" baseline="0" dirty="0" smtClean="0">
                <a:ln>
                  <a:noFill/>
                </a:ln>
                <a:effectLst/>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3" name="正方形/長方形 146"/>
            <p:cNvSpPr/>
            <p:nvPr/>
          </p:nvSpPr>
          <p:spPr bwMode="auto">
            <a:xfrm>
              <a:off x="5611665" y="4326857"/>
              <a:ext cx="864293"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effectLst/>
                  <a:latin typeface="Times New Roman" panose="02020603050405020304" pitchFamily="18" charset="0"/>
                  <a:ea typeface="ＭＳ ゴシック" panose="020B0609070205080204" pitchFamily="49" charset="-128"/>
                  <a:cs typeface="Times New Roman" panose="02020603050405020304" pitchFamily="18" charset="0"/>
                </a:rPr>
                <a:t>Header</a:t>
              </a:r>
            </a:p>
          </p:txBody>
        </p:sp>
        <p:cxnSp>
          <p:nvCxnSpPr>
            <p:cNvPr id="44" name="直線矢印コネクタ 10"/>
            <p:cNvCxnSpPr>
              <a:endCxn id="40" idx="2"/>
            </p:cNvCxnSpPr>
            <p:nvPr/>
          </p:nvCxnSpPr>
          <p:spPr bwMode="auto">
            <a:xfrm flipH="1" flipV="1">
              <a:off x="6043812" y="5338328"/>
              <a:ext cx="293510" cy="385712"/>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5" name="Rectangle 44"/>
          <p:cNvSpPr/>
          <p:nvPr/>
        </p:nvSpPr>
        <p:spPr>
          <a:xfrm>
            <a:off x="517358" y="687600"/>
            <a:ext cx="8093242" cy="584775"/>
          </a:xfrm>
          <a:prstGeom prst="rect">
            <a:avLst/>
          </a:prstGeom>
        </p:spPr>
        <p:txBody>
          <a:bodyPr wrap="square">
            <a:spAutoFit/>
          </a:bodyPr>
          <a:lstStyle/>
          <a:p>
            <a:pPr algn="ctr" eaLnBrk="1" hangingPunct="1">
              <a:defRPr/>
            </a:pPr>
            <a:r>
              <a:rPr lang="en-US" altLang="ja-JP" sz="3200" b="1" dirty="0" smtClean="0">
                <a:solidFill>
                  <a:srgbClr val="0070C0"/>
                </a:solidFill>
              </a:rPr>
              <a:t>Adaptive Transmission: </a:t>
            </a:r>
            <a:r>
              <a:rPr lang="en-US" altLang="ja-JP" sz="3200" dirty="0" smtClean="0">
                <a:solidFill>
                  <a:srgbClr val="0070C0"/>
                </a:solidFill>
                <a:latin typeface="+mj-lt"/>
                <a:ea typeface="+mj-ea"/>
                <a:cs typeface="+mj-cs"/>
              </a:rPr>
              <a:t>PHY Frame Structure </a:t>
            </a:r>
            <a:endParaRPr lang="en-US" sz="3200" dirty="0">
              <a:solidFill>
                <a:srgbClr val="0070C0"/>
              </a:solidFill>
              <a:latin typeface="+mj-lt"/>
              <a:ea typeface="+mj-ea"/>
              <a:cs typeface="+mj-cs"/>
            </a:endParaRPr>
          </a:p>
        </p:txBody>
      </p:sp>
      <p:sp>
        <p:nvSpPr>
          <p:cNvPr id="46"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503936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July 2019</a:t>
            </a:r>
            <a:endParaRPr lang="en-GB" altLang="en-US" dirty="0"/>
          </a:p>
        </p:txBody>
      </p:sp>
      <p:sp>
        <p:nvSpPr>
          <p:cNvPr id="4" name="Slide Number Placeholder 3"/>
          <p:cNvSpPr>
            <a:spLocks noGrp="1"/>
          </p:cNvSpPr>
          <p:nvPr>
            <p:ph type="sldNum" sz="quarter" idx="12"/>
          </p:nvPr>
        </p:nvSpPr>
        <p:spPr/>
        <p:txBody>
          <a:bodyPr/>
          <a:lstStyle/>
          <a:p>
            <a:r>
              <a:rPr lang="en-GB" altLang="en-US" smtClean="0"/>
              <a:t>Slide </a:t>
            </a:r>
            <a:fld id="{2F03CF15-9775-4923-BCFF-1A75B19C3DAF}" type="slidenum">
              <a:rPr lang="en-GB" altLang="en-US" smtClean="0"/>
              <a:pPr/>
              <a:t>14</a:t>
            </a:fld>
            <a:endParaRPr lang="en-GB" altLang="en-US"/>
          </a:p>
        </p:txBody>
      </p:sp>
      <p:sp>
        <p:nvSpPr>
          <p:cNvPr id="6" name="Rectangle 5"/>
          <p:cNvSpPr/>
          <p:nvPr/>
        </p:nvSpPr>
        <p:spPr>
          <a:xfrm>
            <a:off x="324897" y="1507253"/>
            <a:ext cx="8285703" cy="646331"/>
          </a:xfrm>
          <a:prstGeom prst="rect">
            <a:avLst/>
          </a:prstGeom>
        </p:spPr>
        <p:txBody>
          <a:bodyPr wrap="square">
            <a:spAutoFit/>
          </a:bodyPr>
          <a:lstStyle/>
          <a:p>
            <a:pPr marL="800100" lvl="1" indent="-342900" algn="just">
              <a:spcAft>
                <a:spcPts val="0"/>
              </a:spcAft>
              <a:buClr>
                <a:srgbClr val="3366CC"/>
              </a:buClr>
              <a:buSzPct val="150000"/>
              <a:buFont typeface="Courier New" pitchFamily="49" charset="0"/>
              <a:buChar char="o"/>
              <a:defRPr/>
            </a:pPr>
            <a:r>
              <a:rPr lang="en-US" sz="1800" dirty="0" smtClean="0"/>
              <a:t>First, we consider Scenario 1 (</a:t>
            </a:r>
            <a:r>
              <a:rPr lang="en-US" sz="1800" dirty="0" smtClean="0">
                <a:solidFill>
                  <a:srgbClr val="0069B8"/>
                </a:solidFill>
              </a:rPr>
              <a:t>IEEE P802.15-15-0746-01-007a</a:t>
            </a:r>
            <a:r>
              <a:rPr lang="en-US" sz="1800" dirty="0" smtClean="0"/>
              <a:t>) where channel response is measured at 24</a:t>
            </a:r>
            <a:r>
              <a:rPr lang="en-US" sz="1800" dirty="0"/>
              <a:t> </a:t>
            </a:r>
            <a:r>
              <a:rPr lang="en-US" sz="1800" dirty="0" smtClean="0"/>
              <a:t>different points.</a:t>
            </a:r>
          </a:p>
        </p:txBody>
      </p:sp>
      <p:pic>
        <p:nvPicPr>
          <p:cNvPr id="7" name="Picture 6"/>
          <p:cNvPicPr>
            <a:picLocks noChangeAspect="1"/>
          </p:cNvPicPr>
          <p:nvPr/>
        </p:nvPicPr>
        <p:blipFill>
          <a:blip r:embed="rId3"/>
          <a:stretch>
            <a:fillRect/>
          </a:stretch>
        </p:blipFill>
        <p:spPr>
          <a:xfrm>
            <a:off x="533400" y="2153584"/>
            <a:ext cx="5400000" cy="398386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401658276"/>
              </p:ext>
            </p:extLst>
          </p:nvPr>
        </p:nvGraphicFramePr>
        <p:xfrm>
          <a:off x="5410200" y="2896129"/>
          <a:ext cx="3108326" cy="1066799"/>
        </p:xfrm>
        <a:graphic>
          <a:graphicData uri="http://schemas.openxmlformats.org/drawingml/2006/table">
            <a:tbl>
              <a:tblPr firstRow="1" firstCol="1" bandRow="1"/>
              <a:tblGrid>
                <a:gridCol w="1965326"/>
                <a:gridCol w="1143000"/>
              </a:tblGrid>
              <a:tr h="54610">
                <a:tc>
                  <a:txBody>
                    <a:bodyPr/>
                    <a:lstStyle/>
                    <a:p>
                      <a:pPr algn="ctr">
                        <a:spcAft>
                          <a:spcPts val="0"/>
                        </a:spcAft>
                      </a:pPr>
                      <a:r>
                        <a:rPr lang="en-US"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System Bandwidth</a:t>
                      </a:r>
                      <a:endParaRPr lang="en-US"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 MHz</a:t>
                      </a:r>
                      <a:endParaRPr lang="en-US"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
                <a:tc>
                  <a:txBody>
                    <a:bodyPr/>
                    <a:lstStyle/>
                    <a:p>
                      <a:pPr algn="ctr">
                        <a:spcAft>
                          <a:spcPts val="0"/>
                        </a:spcAft>
                      </a:pPr>
                      <a:r>
                        <a:rPr lang="en-US"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Number of Subcarrier</a:t>
                      </a:r>
                      <a:endParaRPr lang="en-US"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256</a:t>
                      </a:r>
                      <a:endParaRPr lang="en-US"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10">
                <a:tc>
                  <a:txBody>
                    <a:bodyPr/>
                    <a:lstStyle/>
                    <a:p>
                      <a:pPr algn="ctr">
                        <a:spcAft>
                          <a:spcPts val="0"/>
                        </a:spcAft>
                      </a:pPr>
                      <a:r>
                        <a:rPr lang="en-US"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Number of Data Carrier</a:t>
                      </a:r>
                      <a:endParaRPr lang="en-US" sz="14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96</a:t>
                      </a:r>
                      <a:endParaRPr lang="en-US"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10">
                <a:tc>
                  <a:txBody>
                    <a:bodyPr/>
                    <a:lstStyle/>
                    <a:p>
                      <a:pPr algn="ctr">
                        <a:spcAft>
                          <a:spcPts val="0"/>
                        </a:spcAft>
                      </a:pPr>
                      <a:r>
                        <a:rPr lang="en-US"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Number of Cyclic Prefix</a:t>
                      </a:r>
                      <a:endParaRPr lang="en-US" sz="14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n-US" sz="14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10">
                <a:tc>
                  <a:txBody>
                    <a:bodyPr/>
                    <a:lstStyle/>
                    <a:p>
                      <a:pPr algn="ctr">
                        <a:spcAft>
                          <a:spcPts val="0"/>
                        </a:spcAft>
                      </a:pPr>
                      <a:r>
                        <a:rPr lang="en-US"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Target BER</a:t>
                      </a:r>
                      <a:endParaRPr lang="en-US" sz="14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a:t>
                      </a:r>
                      <a:r>
                        <a:rPr lang="en-US" sz="1400" b="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US"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6096000" y="2528773"/>
            <a:ext cx="1947969" cy="369332"/>
          </a:xfrm>
          <a:prstGeom prst="rect">
            <a:avLst/>
          </a:prstGeom>
          <a:noFill/>
        </p:spPr>
        <p:txBody>
          <a:bodyPr wrap="none" rtlCol="0">
            <a:spAutoFit/>
          </a:bodyPr>
          <a:lstStyle/>
          <a:p>
            <a:r>
              <a:rPr lang="en-US" sz="1800" dirty="0" smtClean="0">
                <a:solidFill>
                  <a:srgbClr val="0069B8"/>
                </a:solidFill>
              </a:rPr>
              <a:t>System Parameters</a:t>
            </a:r>
            <a:endParaRPr lang="en-US" sz="1800" dirty="0">
              <a:solidFill>
                <a:srgbClr val="0069B8"/>
              </a:solidFill>
            </a:endParaRPr>
          </a:p>
        </p:txBody>
      </p:sp>
      <p:sp>
        <p:nvSpPr>
          <p:cNvPr id="12" name="タイトル 1"/>
          <p:cNvSpPr txBox="1">
            <a:spLocks/>
          </p:cNvSpPr>
          <p:nvPr/>
        </p:nvSpPr>
        <p:spPr>
          <a:xfrm>
            <a:off x="76200" y="685800"/>
            <a:ext cx="9448800" cy="870992"/>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r>
              <a:rPr lang="en-US" altLang="ja-JP" sz="3200" b="1" dirty="0" smtClean="0">
                <a:solidFill>
                  <a:srgbClr val="0070C0"/>
                </a:solidFill>
              </a:rPr>
              <a:t>Simulation Results - Scenario 1 </a:t>
            </a:r>
            <a:r>
              <a:rPr lang="en-US" altLang="ja-JP" sz="3200" dirty="0" smtClean="0">
                <a:solidFill>
                  <a:srgbClr val="0070C0"/>
                </a:solidFill>
              </a:rPr>
              <a:t>(</a:t>
            </a:r>
            <a:r>
              <a:rPr lang="tr-TR" altLang="ja-JP" sz="3200" dirty="0" smtClean="0">
                <a:solidFill>
                  <a:srgbClr val="0070C0"/>
                </a:solidFill>
              </a:rPr>
              <a:t>1</a:t>
            </a:r>
            <a:r>
              <a:rPr lang="en-US" altLang="ja-JP" sz="3200" dirty="0" smtClean="0">
                <a:solidFill>
                  <a:srgbClr val="0070C0"/>
                </a:solidFill>
              </a:rPr>
              <a:t>/</a:t>
            </a:r>
            <a:r>
              <a:rPr lang="tr-TR" altLang="ja-JP" sz="3200" dirty="0" smtClean="0">
                <a:solidFill>
                  <a:srgbClr val="0070C0"/>
                </a:solidFill>
              </a:rPr>
              <a:t>6</a:t>
            </a:r>
            <a:r>
              <a:rPr lang="en-US" altLang="ja-JP" sz="3200" dirty="0" smtClean="0">
                <a:solidFill>
                  <a:srgbClr val="0070C0"/>
                </a:solidFill>
              </a:rPr>
              <a:t>)</a:t>
            </a:r>
            <a:endParaRPr lang="ja-JP" altLang="en-US" sz="3200" dirty="0">
              <a:solidFill>
                <a:srgbClr val="0070C0"/>
              </a:solidFill>
            </a:endParaRPr>
          </a:p>
        </p:txBody>
      </p:sp>
      <p:sp>
        <p:nvSpPr>
          <p:cNvPr id="10"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1533831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July 2019</a:t>
            </a:r>
            <a:endParaRPr lang="en-GB" altLang="en-US" dirty="0"/>
          </a:p>
        </p:txBody>
      </p:sp>
      <p:sp>
        <p:nvSpPr>
          <p:cNvPr id="4" name="Slide Number Placeholder 3"/>
          <p:cNvSpPr>
            <a:spLocks noGrp="1"/>
          </p:cNvSpPr>
          <p:nvPr>
            <p:ph type="sldNum" sz="quarter" idx="12"/>
          </p:nvPr>
        </p:nvSpPr>
        <p:spPr/>
        <p:txBody>
          <a:bodyPr/>
          <a:lstStyle/>
          <a:p>
            <a:r>
              <a:rPr lang="en-GB" altLang="en-US" smtClean="0"/>
              <a:t>Slide </a:t>
            </a:r>
            <a:fld id="{2F03CF15-9775-4923-BCFF-1A75B19C3DAF}" type="slidenum">
              <a:rPr lang="en-GB" altLang="en-US" smtClean="0"/>
              <a:pPr/>
              <a:t>15</a:t>
            </a:fld>
            <a:endParaRPr lang="en-GB" altLang="en-US"/>
          </a:p>
        </p:txBody>
      </p:sp>
      <p:sp>
        <p:nvSpPr>
          <p:cNvPr id="7" name="タイトル 1"/>
          <p:cNvSpPr txBox="1">
            <a:spLocks/>
          </p:cNvSpPr>
          <p:nvPr/>
        </p:nvSpPr>
        <p:spPr>
          <a:xfrm>
            <a:off x="76200" y="685800"/>
            <a:ext cx="9448800" cy="870992"/>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r>
              <a:rPr lang="en-US" altLang="ja-JP" sz="3200" b="1" dirty="0" smtClean="0">
                <a:solidFill>
                  <a:srgbClr val="0070C0"/>
                </a:solidFill>
              </a:rPr>
              <a:t>Simulation Results - Scenario 1 </a:t>
            </a:r>
            <a:r>
              <a:rPr lang="en-US" altLang="ja-JP" sz="3200" dirty="0" smtClean="0">
                <a:solidFill>
                  <a:srgbClr val="0070C0"/>
                </a:solidFill>
              </a:rPr>
              <a:t>(</a:t>
            </a:r>
            <a:r>
              <a:rPr lang="tr-TR" altLang="ja-JP" sz="3200" dirty="0" smtClean="0">
                <a:solidFill>
                  <a:srgbClr val="0070C0"/>
                </a:solidFill>
              </a:rPr>
              <a:t>2</a:t>
            </a:r>
            <a:r>
              <a:rPr lang="en-US" altLang="ja-JP" sz="3200" dirty="0" smtClean="0">
                <a:solidFill>
                  <a:srgbClr val="0070C0"/>
                </a:solidFill>
              </a:rPr>
              <a:t>/</a:t>
            </a:r>
            <a:r>
              <a:rPr lang="tr-TR" altLang="ja-JP" sz="3200" dirty="0" smtClean="0">
                <a:solidFill>
                  <a:srgbClr val="0070C0"/>
                </a:solidFill>
              </a:rPr>
              <a:t>6</a:t>
            </a:r>
            <a:r>
              <a:rPr lang="en-US" altLang="ja-JP" sz="3200" dirty="0" smtClean="0">
                <a:solidFill>
                  <a:srgbClr val="0070C0"/>
                </a:solidFill>
              </a:rPr>
              <a:t>)</a:t>
            </a:r>
            <a:endParaRPr lang="ja-JP" altLang="en-US" sz="3200" dirty="0">
              <a:solidFill>
                <a:srgbClr val="0070C0"/>
              </a:solidFill>
            </a:endParaRPr>
          </a:p>
        </p:txBody>
      </p:sp>
      <p:pic>
        <p:nvPicPr>
          <p:cNvPr id="6" name="Picture 5"/>
          <p:cNvPicPr>
            <a:picLocks noChangeAspect="1"/>
          </p:cNvPicPr>
          <p:nvPr/>
        </p:nvPicPr>
        <p:blipFill>
          <a:blip r:embed="rId2"/>
          <a:stretch>
            <a:fillRect/>
          </a:stretch>
        </p:blipFill>
        <p:spPr>
          <a:xfrm>
            <a:off x="1152000" y="1332000"/>
            <a:ext cx="6977339" cy="3923972"/>
          </a:xfrm>
          <a:prstGeom prst="rect">
            <a:avLst/>
          </a:prstGeom>
        </p:spPr>
      </p:pic>
      <p:sp>
        <p:nvSpPr>
          <p:cNvPr id="5" name="TextBox 4"/>
          <p:cNvSpPr txBox="1"/>
          <p:nvPr/>
        </p:nvSpPr>
        <p:spPr>
          <a:xfrm>
            <a:off x="3810000" y="1303780"/>
            <a:ext cx="3466652" cy="276999"/>
          </a:xfrm>
          <a:prstGeom prst="rect">
            <a:avLst/>
          </a:prstGeom>
          <a:noFill/>
        </p:spPr>
        <p:txBody>
          <a:bodyPr wrap="square" rtlCol="0">
            <a:spAutoFit/>
          </a:bodyPr>
          <a:lstStyle/>
          <a:p>
            <a:r>
              <a:rPr lang="en-US" dirty="0" smtClean="0"/>
              <a:t>Channel Frequency Response</a:t>
            </a:r>
            <a:endParaRPr lang="tr-TR" dirty="0"/>
          </a:p>
        </p:txBody>
      </p:sp>
      <p:sp>
        <p:nvSpPr>
          <p:cNvPr id="9" name="TextBox 8"/>
          <p:cNvSpPr txBox="1"/>
          <p:nvPr/>
        </p:nvSpPr>
        <p:spPr>
          <a:xfrm>
            <a:off x="720000" y="5245772"/>
            <a:ext cx="8119200" cy="1000274"/>
          </a:xfrm>
          <a:prstGeom prst="rect">
            <a:avLst/>
          </a:prstGeom>
          <a:noFill/>
        </p:spPr>
        <p:txBody>
          <a:bodyPr wrap="square" rtlCol="0">
            <a:spAutoFit/>
          </a:bodyPr>
          <a:lstStyle/>
          <a:p>
            <a:pPr marL="285750" lvl="1" indent="-285750">
              <a:buClr>
                <a:srgbClr val="0069B8"/>
              </a:buClr>
              <a:buFont typeface="Courier New" panose="02070309020205020404" pitchFamily="49" charset="0"/>
              <a:buChar char="o"/>
            </a:pPr>
            <a:r>
              <a:rPr lang="en-US" sz="1800" dirty="0"/>
              <a:t>Large variations in channel gains with respect to </a:t>
            </a:r>
            <a:r>
              <a:rPr lang="en-US" sz="1800" dirty="0" smtClean="0"/>
              <a:t>locations</a:t>
            </a:r>
          </a:p>
          <a:p>
            <a:pPr marL="742950" lvl="2" indent="-285750">
              <a:buClr>
                <a:srgbClr val="0069B8"/>
              </a:buClr>
              <a:buFont typeface="Arial" panose="020B0604020202020204" pitchFamily="34" charset="0"/>
              <a:buChar char="•"/>
            </a:pPr>
            <a:r>
              <a:rPr lang="en-US" sz="1800" dirty="0" smtClean="0"/>
              <a:t>Best </a:t>
            </a:r>
            <a:r>
              <a:rPr lang="en-US" sz="1800" dirty="0"/>
              <a:t>channel conditions: </a:t>
            </a:r>
            <a:r>
              <a:rPr lang="en-US" sz="1800" dirty="0" smtClean="0"/>
              <a:t>D4, Worst </a:t>
            </a:r>
            <a:r>
              <a:rPr lang="en-US" sz="1800" dirty="0"/>
              <a:t>channel conditions: </a:t>
            </a:r>
            <a:r>
              <a:rPr lang="en-US" sz="1800" dirty="0" smtClean="0"/>
              <a:t>D7</a:t>
            </a:r>
          </a:p>
          <a:p>
            <a:pPr marL="457200" lvl="2">
              <a:buClr>
                <a:srgbClr val="0069B8"/>
              </a:buClr>
            </a:pPr>
            <a:endParaRPr lang="en-US" sz="500" dirty="0" smtClean="0"/>
          </a:p>
          <a:p>
            <a:pPr marL="285750" lvl="1" indent="-285750">
              <a:buClr>
                <a:srgbClr val="0069B8"/>
              </a:buClr>
              <a:buFont typeface="Courier New" panose="02070309020205020404" pitchFamily="49" charset="0"/>
              <a:buChar char="o"/>
            </a:pPr>
            <a:r>
              <a:rPr lang="en-US" sz="1800" dirty="0"/>
              <a:t>This </a:t>
            </a:r>
            <a:r>
              <a:rPr lang="en-US" sz="1800" dirty="0" smtClean="0"/>
              <a:t>necessitates the use of </a:t>
            </a:r>
            <a:r>
              <a:rPr lang="en-US" sz="1800" i="1" dirty="0" smtClean="0"/>
              <a:t>adaptive transmission</a:t>
            </a:r>
            <a:r>
              <a:rPr lang="en-US" sz="1800" dirty="0" smtClean="0"/>
              <a:t>. </a:t>
            </a:r>
            <a:endParaRPr lang="tr-TR" dirty="0"/>
          </a:p>
        </p:txBody>
      </p:sp>
      <p:sp>
        <p:nvSpPr>
          <p:cNvPr id="10"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5621669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July 2019</a:t>
            </a:r>
            <a:endParaRPr lang="en-GB" altLang="en-US" dirty="0"/>
          </a:p>
        </p:txBody>
      </p:sp>
      <p:sp>
        <p:nvSpPr>
          <p:cNvPr id="4" name="Slide Number Placeholder 3"/>
          <p:cNvSpPr>
            <a:spLocks noGrp="1"/>
          </p:cNvSpPr>
          <p:nvPr>
            <p:ph type="sldNum" sz="quarter" idx="12"/>
          </p:nvPr>
        </p:nvSpPr>
        <p:spPr/>
        <p:txBody>
          <a:bodyPr/>
          <a:lstStyle/>
          <a:p>
            <a:r>
              <a:rPr lang="en-GB" altLang="en-US" smtClean="0"/>
              <a:t>Slide </a:t>
            </a:r>
            <a:fld id="{2F03CF15-9775-4923-BCFF-1A75B19C3DAF}" type="slidenum">
              <a:rPr lang="en-GB" altLang="en-US" smtClean="0"/>
              <a:pPr/>
              <a:t>16</a:t>
            </a:fld>
            <a:endParaRPr lang="en-GB" altLang="en-US"/>
          </a:p>
        </p:txBody>
      </p:sp>
      <p:sp>
        <p:nvSpPr>
          <p:cNvPr id="7" name="タイトル 1"/>
          <p:cNvSpPr txBox="1">
            <a:spLocks/>
          </p:cNvSpPr>
          <p:nvPr/>
        </p:nvSpPr>
        <p:spPr>
          <a:xfrm>
            <a:off x="76200" y="685800"/>
            <a:ext cx="9448800" cy="870992"/>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r>
              <a:rPr lang="en-US" altLang="ja-JP" sz="3200" b="1" dirty="0" smtClean="0">
                <a:solidFill>
                  <a:srgbClr val="0070C0"/>
                </a:solidFill>
              </a:rPr>
              <a:t>Simulation Results - Scenario 1 </a:t>
            </a:r>
            <a:r>
              <a:rPr lang="en-US" altLang="ja-JP" sz="3200" dirty="0" smtClean="0">
                <a:solidFill>
                  <a:srgbClr val="0070C0"/>
                </a:solidFill>
              </a:rPr>
              <a:t>(</a:t>
            </a:r>
            <a:r>
              <a:rPr lang="tr-TR" altLang="ja-JP" sz="3200" dirty="0" smtClean="0">
                <a:solidFill>
                  <a:srgbClr val="0070C0"/>
                </a:solidFill>
              </a:rPr>
              <a:t>3</a:t>
            </a:r>
            <a:r>
              <a:rPr lang="en-US" altLang="ja-JP" sz="3200" dirty="0" smtClean="0">
                <a:solidFill>
                  <a:srgbClr val="0070C0"/>
                </a:solidFill>
              </a:rPr>
              <a:t>/</a:t>
            </a:r>
            <a:r>
              <a:rPr lang="tr-TR" altLang="ja-JP" sz="3200" dirty="0">
                <a:solidFill>
                  <a:srgbClr val="0070C0"/>
                </a:solidFill>
              </a:rPr>
              <a:t>6</a:t>
            </a:r>
            <a:r>
              <a:rPr lang="en-US" altLang="ja-JP" sz="3200" dirty="0" smtClean="0">
                <a:solidFill>
                  <a:srgbClr val="0070C0"/>
                </a:solidFill>
              </a:rPr>
              <a:t>)</a:t>
            </a:r>
            <a:endParaRPr lang="ja-JP" altLang="en-US" sz="3200" dirty="0">
              <a:solidFill>
                <a:srgbClr val="0070C0"/>
              </a:solidFill>
            </a:endParaRPr>
          </a:p>
        </p:txBody>
      </p:sp>
      <p:sp>
        <p:nvSpPr>
          <p:cNvPr id="8" name="Rectangle 7"/>
          <p:cNvSpPr/>
          <p:nvPr/>
        </p:nvSpPr>
        <p:spPr>
          <a:xfrm>
            <a:off x="72000" y="5274347"/>
            <a:ext cx="8784515" cy="1200329"/>
          </a:xfrm>
          <a:prstGeom prst="rect">
            <a:avLst/>
          </a:prstGeom>
        </p:spPr>
        <p:txBody>
          <a:bodyPr wrap="square">
            <a:spAutoFit/>
          </a:bodyPr>
          <a:lstStyle/>
          <a:p>
            <a:pPr marL="800100" lvl="1" indent="-342900" algn="just">
              <a:spcAft>
                <a:spcPts val="0"/>
              </a:spcAft>
              <a:buClr>
                <a:srgbClr val="3366CC"/>
              </a:buClr>
              <a:buSzPct val="150000"/>
              <a:buFont typeface="Courier New" pitchFamily="49" charset="0"/>
              <a:buChar char="o"/>
              <a:defRPr/>
            </a:pPr>
            <a:r>
              <a:rPr lang="en-US" sz="1800" dirty="0" smtClean="0"/>
              <a:t>At each location, the highest modulation order which satisfies target BER is selected. For example at D4, 128-QAM can be deployed since it satisfies the target BER. However, at D7, BPSK should be deployed.</a:t>
            </a:r>
          </a:p>
          <a:p>
            <a:pPr marL="800100" lvl="1" indent="-342900" algn="just">
              <a:spcAft>
                <a:spcPts val="0"/>
              </a:spcAft>
              <a:buClr>
                <a:srgbClr val="3366CC"/>
              </a:buClr>
              <a:buSzPct val="150000"/>
              <a:buFont typeface="Courier New" pitchFamily="49" charset="0"/>
              <a:buChar char="o"/>
              <a:defRPr/>
            </a:pPr>
            <a:endParaRPr lang="en-US" sz="1800" dirty="0" smtClean="0"/>
          </a:p>
        </p:txBody>
      </p:sp>
      <p:pic>
        <p:nvPicPr>
          <p:cNvPr id="9" name="Picture 8"/>
          <p:cNvPicPr>
            <a:picLocks noChangeAspect="1"/>
          </p:cNvPicPr>
          <p:nvPr/>
        </p:nvPicPr>
        <p:blipFill>
          <a:blip r:embed="rId2"/>
          <a:stretch>
            <a:fillRect/>
          </a:stretch>
        </p:blipFill>
        <p:spPr>
          <a:xfrm>
            <a:off x="1152000" y="1332000"/>
            <a:ext cx="6977339" cy="3923972"/>
          </a:xfrm>
          <a:prstGeom prst="rect">
            <a:avLst/>
          </a:prstGeom>
        </p:spPr>
      </p:pic>
      <p:sp>
        <p:nvSpPr>
          <p:cNvPr id="10"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8631451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July 2019</a:t>
            </a:r>
            <a:endParaRPr lang="en-GB" altLang="en-US" dirty="0"/>
          </a:p>
        </p:txBody>
      </p:sp>
      <p:sp>
        <p:nvSpPr>
          <p:cNvPr id="4" name="Slide Number Placeholder 3"/>
          <p:cNvSpPr>
            <a:spLocks noGrp="1"/>
          </p:cNvSpPr>
          <p:nvPr>
            <p:ph type="sldNum" sz="quarter" idx="12"/>
          </p:nvPr>
        </p:nvSpPr>
        <p:spPr/>
        <p:txBody>
          <a:bodyPr/>
          <a:lstStyle/>
          <a:p>
            <a:r>
              <a:rPr lang="en-GB" altLang="en-US" smtClean="0"/>
              <a:t>Slide </a:t>
            </a:r>
            <a:fld id="{2F03CF15-9775-4923-BCFF-1A75B19C3DAF}" type="slidenum">
              <a:rPr lang="en-GB" altLang="en-US" smtClean="0"/>
              <a:pPr/>
              <a:t>17</a:t>
            </a:fld>
            <a:endParaRPr lang="en-GB" altLang="en-US"/>
          </a:p>
        </p:txBody>
      </p:sp>
      <p:sp>
        <p:nvSpPr>
          <p:cNvPr id="7" name="タイトル 1"/>
          <p:cNvSpPr txBox="1">
            <a:spLocks/>
          </p:cNvSpPr>
          <p:nvPr/>
        </p:nvSpPr>
        <p:spPr>
          <a:xfrm>
            <a:off x="76200" y="685800"/>
            <a:ext cx="9448800" cy="870992"/>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r>
              <a:rPr lang="en-US" altLang="ja-JP" sz="3200" b="1" dirty="0" smtClean="0">
                <a:solidFill>
                  <a:srgbClr val="0070C0"/>
                </a:solidFill>
              </a:rPr>
              <a:t>Simulation Results - Scenario 1 </a:t>
            </a:r>
            <a:r>
              <a:rPr lang="en-US" altLang="ja-JP" sz="3200" dirty="0" smtClean="0">
                <a:solidFill>
                  <a:srgbClr val="0070C0"/>
                </a:solidFill>
              </a:rPr>
              <a:t>(</a:t>
            </a:r>
            <a:r>
              <a:rPr lang="tr-TR" altLang="ja-JP" sz="3200" dirty="0" smtClean="0">
                <a:solidFill>
                  <a:srgbClr val="0070C0"/>
                </a:solidFill>
              </a:rPr>
              <a:t>4</a:t>
            </a:r>
            <a:r>
              <a:rPr lang="en-US" altLang="ja-JP" sz="3200" dirty="0" smtClean="0">
                <a:solidFill>
                  <a:srgbClr val="0070C0"/>
                </a:solidFill>
              </a:rPr>
              <a:t>/</a:t>
            </a:r>
            <a:r>
              <a:rPr lang="tr-TR" altLang="ja-JP" sz="3200" dirty="0" smtClean="0">
                <a:solidFill>
                  <a:srgbClr val="0070C0"/>
                </a:solidFill>
              </a:rPr>
              <a:t>6</a:t>
            </a:r>
            <a:r>
              <a:rPr lang="en-US" altLang="ja-JP" sz="3200" dirty="0" smtClean="0">
                <a:solidFill>
                  <a:srgbClr val="0070C0"/>
                </a:solidFill>
              </a:rPr>
              <a:t>)</a:t>
            </a:r>
            <a:endParaRPr lang="ja-JP" altLang="en-US" sz="3200" dirty="0">
              <a:solidFill>
                <a:srgbClr val="0070C0"/>
              </a:solidFill>
            </a:endParaRPr>
          </a:p>
        </p:txBody>
      </p:sp>
      <p:sp>
        <p:nvSpPr>
          <p:cNvPr id="8" name="Rectangle 7"/>
          <p:cNvSpPr/>
          <p:nvPr/>
        </p:nvSpPr>
        <p:spPr>
          <a:xfrm>
            <a:off x="98612" y="1348204"/>
            <a:ext cx="8664388" cy="646331"/>
          </a:xfrm>
          <a:prstGeom prst="rect">
            <a:avLst/>
          </a:prstGeom>
        </p:spPr>
        <p:txBody>
          <a:bodyPr wrap="square">
            <a:spAutoFit/>
          </a:bodyPr>
          <a:lstStyle/>
          <a:p>
            <a:pPr marL="800100" lvl="1" indent="-342900" algn="just">
              <a:spcAft>
                <a:spcPts val="0"/>
              </a:spcAft>
              <a:buClr>
                <a:srgbClr val="3366CC"/>
              </a:buClr>
              <a:buSzPct val="150000"/>
              <a:buFont typeface="Courier New" pitchFamily="49" charset="0"/>
              <a:buChar char="o"/>
              <a:defRPr/>
            </a:pPr>
            <a:r>
              <a:rPr lang="en-US" sz="1800" dirty="0" smtClean="0"/>
              <a:t>The peak rates (with adaptive modulation) of a user walking through these points are shown below</a:t>
            </a:r>
            <a:r>
              <a:rPr lang="tr-TR" sz="1800" dirty="0"/>
              <a:t>.</a:t>
            </a:r>
            <a:endParaRPr lang="en-US" sz="1800" dirty="0" smtClean="0">
              <a:solidFill>
                <a:srgbClr val="FF0000"/>
              </a:solidFill>
            </a:endParaRPr>
          </a:p>
        </p:txBody>
      </p:sp>
      <p:pic>
        <p:nvPicPr>
          <p:cNvPr id="9" name="Picture 8"/>
          <p:cNvPicPr>
            <a:picLocks noChangeAspect="1"/>
          </p:cNvPicPr>
          <p:nvPr/>
        </p:nvPicPr>
        <p:blipFill>
          <a:blip r:embed="rId2"/>
          <a:stretch>
            <a:fillRect/>
          </a:stretch>
        </p:blipFill>
        <p:spPr>
          <a:xfrm>
            <a:off x="0" y="1998000"/>
            <a:ext cx="7148434" cy="4020194"/>
          </a:xfrm>
          <a:prstGeom prst="rect">
            <a:avLst/>
          </a:prstGeom>
        </p:spPr>
      </p:pic>
      <p:sp>
        <p:nvSpPr>
          <p:cNvPr id="10" name="TextBox 9"/>
          <p:cNvSpPr txBox="1"/>
          <p:nvPr/>
        </p:nvSpPr>
        <p:spPr>
          <a:xfrm>
            <a:off x="6553200" y="2280621"/>
            <a:ext cx="2590800" cy="2654573"/>
          </a:xfrm>
          <a:prstGeom prst="rect">
            <a:avLst/>
          </a:prstGeom>
          <a:noFill/>
        </p:spPr>
        <p:txBody>
          <a:bodyPr wrap="square" rtlCol="0">
            <a:spAutoFit/>
          </a:bodyPr>
          <a:lstStyle/>
          <a:p>
            <a:pPr marL="285750" lvl="1" indent="-285750">
              <a:buClr>
                <a:srgbClr val="0069B8"/>
              </a:buClr>
              <a:buFont typeface="Courier New" panose="02070309020205020404" pitchFamily="49" charset="0"/>
              <a:buChar char="o"/>
            </a:pPr>
            <a:r>
              <a:rPr lang="en-US" sz="1600" dirty="0" smtClean="0"/>
              <a:t>Worst case design provides only 14 Mbit/s.</a:t>
            </a:r>
            <a:endParaRPr lang="en-US" sz="1600" dirty="0" smtClean="0">
              <a:solidFill>
                <a:srgbClr val="FF0000"/>
              </a:solidFill>
            </a:endParaRPr>
          </a:p>
          <a:p>
            <a:pPr marL="0" lvl="1">
              <a:buClr>
                <a:srgbClr val="0069B8"/>
              </a:buClr>
            </a:pPr>
            <a:endParaRPr lang="en-US" sz="1600" dirty="0" smtClean="0"/>
          </a:p>
          <a:p>
            <a:pPr marL="285750" lvl="1" indent="-285750">
              <a:buClr>
                <a:srgbClr val="0069B8"/>
              </a:buClr>
              <a:buFont typeface="Courier New" panose="02070309020205020404" pitchFamily="49" charset="0"/>
              <a:buChar char="o"/>
            </a:pPr>
            <a:r>
              <a:rPr lang="en-US" sz="1600" dirty="0" smtClean="0"/>
              <a:t>Significant improvements are achieved through adaptive transmission. Peak rate reaches to 100 Mbit/s.</a:t>
            </a:r>
          </a:p>
          <a:p>
            <a:pPr marL="0" lvl="1">
              <a:buClr>
                <a:srgbClr val="0069B8"/>
              </a:buClr>
            </a:pPr>
            <a:endParaRPr lang="en-US" sz="1400" dirty="0"/>
          </a:p>
          <a:p>
            <a:pPr marL="285750" lvl="1" indent="-285750">
              <a:buClr>
                <a:srgbClr val="0069B8"/>
              </a:buClr>
              <a:buFont typeface="Courier New" panose="02070309020205020404" pitchFamily="49" charset="0"/>
              <a:buChar char="o"/>
            </a:pPr>
            <a:endParaRPr lang="en-US" sz="1400" dirty="0" smtClean="0"/>
          </a:p>
          <a:p>
            <a:pPr marL="285750" lvl="1" indent="-285750">
              <a:buClr>
                <a:srgbClr val="0069B8"/>
              </a:buClr>
              <a:buFont typeface="Courier New" panose="02070309020205020404" pitchFamily="49" charset="0"/>
              <a:buChar char="o"/>
            </a:pPr>
            <a:endParaRPr lang="tr-TR" sz="1050" dirty="0"/>
          </a:p>
        </p:txBody>
      </p:sp>
      <p:cxnSp>
        <p:nvCxnSpPr>
          <p:cNvPr id="6" name="Straight Connector 5"/>
          <p:cNvCxnSpPr/>
          <p:nvPr/>
        </p:nvCxnSpPr>
        <p:spPr bwMode="auto">
          <a:xfrm>
            <a:off x="457200" y="5257800"/>
            <a:ext cx="6324600" cy="0"/>
          </a:xfrm>
          <a:prstGeom prst="line">
            <a:avLst/>
          </a:prstGeom>
          <a:solidFill>
            <a:schemeClr val="accent1"/>
          </a:solidFill>
          <a:ln w="1270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6543188" y="4957780"/>
            <a:ext cx="2146100" cy="276999"/>
          </a:xfrm>
          <a:prstGeom prst="rect">
            <a:avLst/>
          </a:prstGeom>
          <a:noFill/>
        </p:spPr>
        <p:txBody>
          <a:bodyPr wrap="none" rtlCol="0">
            <a:spAutoFit/>
          </a:bodyPr>
          <a:lstStyle/>
          <a:p>
            <a:r>
              <a:rPr lang="en-US" dirty="0" smtClean="0">
                <a:solidFill>
                  <a:srgbClr val="C00000"/>
                </a:solidFill>
              </a:rPr>
              <a:t> </a:t>
            </a:r>
            <a:r>
              <a:rPr lang="en-US" dirty="0">
                <a:solidFill>
                  <a:srgbClr val="C00000"/>
                </a:solidFill>
              </a:rPr>
              <a:t>W</a:t>
            </a:r>
            <a:r>
              <a:rPr lang="en-US" dirty="0" smtClean="0">
                <a:solidFill>
                  <a:srgbClr val="C00000"/>
                </a:solidFill>
              </a:rPr>
              <a:t>orst case design: 14.33 Mbps</a:t>
            </a:r>
            <a:endParaRPr lang="en-US" dirty="0">
              <a:solidFill>
                <a:srgbClr val="C00000"/>
              </a:solidFill>
            </a:endParaRPr>
          </a:p>
        </p:txBody>
      </p:sp>
      <p:cxnSp>
        <p:nvCxnSpPr>
          <p:cNvPr id="13" name="Curved Connector 12"/>
          <p:cNvCxnSpPr>
            <a:stCxn id="14" idx="1"/>
          </p:cNvCxnSpPr>
          <p:nvPr/>
        </p:nvCxnSpPr>
        <p:spPr bwMode="auto">
          <a:xfrm rot="10800000" flipV="1">
            <a:off x="1828800" y="2731690"/>
            <a:ext cx="866408" cy="621110"/>
          </a:xfrm>
          <a:prstGeom prst="curvedConnector3">
            <a:avLst/>
          </a:prstGeom>
          <a:solidFill>
            <a:schemeClr val="accent1"/>
          </a:solidFill>
          <a:ln w="12700" cap="flat" cmpd="sng" algn="ctr">
            <a:solidFill>
              <a:srgbClr val="0069B8"/>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2695208" y="2593190"/>
            <a:ext cx="1656223" cy="276999"/>
          </a:xfrm>
          <a:prstGeom prst="rect">
            <a:avLst/>
          </a:prstGeom>
          <a:solidFill>
            <a:schemeClr val="bg1"/>
          </a:solidFill>
        </p:spPr>
        <p:txBody>
          <a:bodyPr wrap="none" rtlCol="0">
            <a:spAutoFit/>
          </a:bodyPr>
          <a:lstStyle/>
          <a:p>
            <a:r>
              <a:rPr lang="en-US" dirty="0" smtClean="0">
                <a:solidFill>
                  <a:srgbClr val="0069B8"/>
                </a:solidFill>
              </a:rPr>
              <a:t>Peak value is 100 Mbps</a:t>
            </a:r>
            <a:endParaRPr lang="en-US" dirty="0">
              <a:solidFill>
                <a:srgbClr val="0069B8"/>
              </a:solidFill>
            </a:endParaRPr>
          </a:p>
        </p:txBody>
      </p:sp>
      <p:sp>
        <p:nvSpPr>
          <p:cNvPr id="15"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23799347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July 2019</a:t>
            </a:r>
            <a:endParaRPr lang="en-GB" altLang="en-US" dirty="0"/>
          </a:p>
        </p:txBody>
      </p:sp>
      <p:sp>
        <p:nvSpPr>
          <p:cNvPr id="4" name="Slide Number Placeholder 3"/>
          <p:cNvSpPr>
            <a:spLocks noGrp="1"/>
          </p:cNvSpPr>
          <p:nvPr>
            <p:ph type="sldNum" sz="quarter" idx="12"/>
          </p:nvPr>
        </p:nvSpPr>
        <p:spPr/>
        <p:txBody>
          <a:bodyPr/>
          <a:lstStyle/>
          <a:p>
            <a:r>
              <a:rPr lang="en-GB" altLang="en-US" smtClean="0"/>
              <a:t>Slide </a:t>
            </a:r>
            <a:fld id="{2F03CF15-9775-4923-BCFF-1A75B19C3DAF}" type="slidenum">
              <a:rPr lang="en-GB" altLang="en-US" smtClean="0"/>
              <a:pPr/>
              <a:t>18</a:t>
            </a:fld>
            <a:endParaRPr lang="en-GB" altLang="en-US"/>
          </a:p>
        </p:txBody>
      </p:sp>
      <p:sp>
        <p:nvSpPr>
          <p:cNvPr id="7" name="TextBox 6"/>
          <p:cNvSpPr txBox="1"/>
          <p:nvPr/>
        </p:nvSpPr>
        <p:spPr>
          <a:xfrm>
            <a:off x="814270" y="5029200"/>
            <a:ext cx="7643930" cy="1154162"/>
          </a:xfrm>
          <a:prstGeom prst="rect">
            <a:avLst/>
          </a:prstGeom>
          <a:noFill/>
        </p:spPr>
        <p:txBody>
          <a:bodyPr wrap="square" rtlCol="0">
            <a:spAutoFit/>
          </a:bodyPr>
          <a:lstStyle/>
          <a:p>
            <a:pPr marL="285750" indent="-285750" algn="just">
              <a:buClr>
                <a:srgbClr val="0069B8"/>
              </a:buClr>
              <a:buFont typeface="Courier New" panose="02070309020205020404" pitchFamily="49" charset="0"/>
              <a:buChar char="o"/>
            </a:pPr>
            <a:r>
              <a:rPr lang="en-US" sz="1600" dirty="0" smtClean="0"/>
              <a:t>At D4, the </a:t>
            </a:r>
            <a:r>
              <a:rPr lang="en-US" sz="1600" dirty="0"/>
              <a:t>path loss is around -60 dB</a:t>
            </a:r>
          </a:p>
          <a:p>
            <a:pPr algn="just">
              <a:buClr>
                <a:srgbClr val="0069B8"/>
              </a:buClr>
            </a:pPr>
            <a:endParaRPr lang="en-US" sz="500" dirty="0" smtClean="0"/>
          </a:p>
          <a:p>
            <a:pPr marL="285750" indent="-285750" algn="just">
              <a:buClr>
                <a:srgbClr val="0069B8"/>
              </a:buClr>
              <a:buFont typeface="Courier New" panose="02070309020205020404" pitchFamily="49" charset="0"/>
              <a:buChar char="o"/>
            </a:pPr>
            <a:r>
              <a:rPr lang="en-US" sz="1600" dirty="0" smtClean="0"/>
              <a:t>At a given SNR value, the modulation order which gives the highest peak rate, while satisfying target BER</a:t>
            </a:r>
            <a:r>
              <a:rPr lang="tr-TR" sz="1600" dirty="0" smtClean="0"/>
              <a:t>,</a:t>
            </a:r>
            <a:r>
              <a:rPr lang="en-US" sz="1600" dirty="0" smtClean="0"/>
              <a:t> is deployed in transmission. The achieved data rates are plotted next. </a:t>
            </a:r>
            <a:endParaRPr lang="en-US" sz="1600" dirty="0"/>
          </a:p>
        </p:txBody>
      </p:sp>
      <p:sp>
        <p:nvSpPr>
          <p:cNvPr id="8" name="タイトル 1"/>
          <p:cNvSpPr txBox="1">
            <a:spLocks/>
          </p:cNvSpPr>
          <p:nvPr/>
        </p:nvSpPr>
        <p:spPr>
          <a:xfrm>
            <a:off x="76200" y="685800"/>
            <a:ext cx="9448800" cy="870992"/>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r>
              <a:rPr lang="en-US" altLang="ja-JP" sz="3200" b="1" dirty="0" smtClean="0">
                <a:solidFill>
                  <a:srgbClr val="0070C0"/>
                </a:solidFill>
              </a:rPr>
              <a:t>Simulation Results - Scenario 1 </a:t>
            </a:r>
            <a:r>
              <a:rPr lang="en-US" altLang="ja-JP" sz="3200" dirty="0" smtClean="0">
                <a:solidFill>
                  <a:srgbClr val="0070C0"/>
                </a:solidFill>
              </a:rPr>
              <a:t>(</a:t>
            </a:r>
            <a:r>
              <a:rPr lang="tr-TR" altLang="ja-JP" sz="3200" dirty="0" smtClean="0">
                <a:solidFill>
                  <a:srgbClr val="0070C0"/>
                </a:solidFill>
              </a:rPr>
              <a:t>5</a:t>
            </a:r>
            <a:r>
              <a:rPr lang="en-US" altLang="ja-JP" sz="3200" dirty="0" smtClean="0">
                <a:solidFill>
                  <a:srgbClr val="0070C0"/>
                </a:solidFill>
              </a:rPr>
              <a:t>/</a:t>
            </a:r>
            <a:r>
              <a:rPr lang="tr-TR" altLang="ja-JP" sz="3200" dirty="0" smtClean="0">
                <a:solidFill>
                  <a:srgbClr val="0070C0"/>
                </a:solidFill>
              </a:rPr>
              <a:t>6</a:t>
            </a:r>
            <a:r>
              <a:rPr lang="en-US" altLang="ja-JP" sz="3200" dirty="0" smtClean="0">
                <a:solidFill>
                  <a:srgbClr val="0070C0"/>
                </a:solidFill>
              </a:rPr>
              <a:t>)</a:t>
            </a:r>
            <a:endParaRPr lang="ja-JP" altLang="en-US" sz="3200" dirty="0">
              <a:solidFill>
                <a:srgbClr val="0070C0"/>
              </a:solidFill>
            </a:endParaRPr>
          </a:p>
        </p:txBody>
      </p:sp>
      <p:sp>
        <p:nvSpPr>
          <p:cNvPr id="12" name="TextBox 11"/>
          <p:cNvSpPr txBox="1"/>
          <p:nvPr/>
        </p:nvSpPr>
        <p:spPr>
          <a:xfrm>
            <a:off x="814270" y="1521758"/>
            <a:ext cx="1624130" cy="307777"/>
          </a:xfrm>
          <a:prstGeom prst="rect">
            <a:avLst/>
          </a:prstGeom>
          <a:noFill/>
        </p:spPr>
        <p:txBody>
          <a:bodyPr wrap="square" rtlCol="0">
            <a:spAutoFit/>
          </a:bodyPr>
          <a:lstStyle/>
          <a:p>
            <a:r>
              <a:rPr lang="en-US" sz="1400" dirty="0" smtClean="0">
                <a:solidFill>
                  <a:srgbClr val="0069B8"/>
                </a:solidFill>
              </a:rPr>
              <a:t>In AWGN channel,</a:t>
            </a:r>
            <a:endParaRPr lang="en-US" sz="1400" dirty="0">
              <a:solidFill>
                <a:srgbClr val="0069B8"/>
              </a:solidFill>
            </a:endParaRPr>
          </a:p>
        </p:txBody>
      </p:sp>
      <p:pic>
        <p:nvPicPr>
          <p:cNvPr id="5" name="Picture 4"/>
          <p:cNvPicPr>
            <a:picLocks noChangeAspect="1"/>
          </p:cNvPicPr>
          <p:nvPr/>
        </p:nvPicPr>
        <p:blipFill>
          <a:blip r:embed="rId2"/>
          <a:stretch>
            <a:fillRect/>
          </a:stretch>
        </p:blipFill>
        <p:spPr>
          <a:xfrm>
            <a:off x="290675" y="1641957"/>
            <a:ext cx="4320000" cy="3247007"/>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41957"/>
            <a:ext cx="4320000" cy="3241465"/>
          </a:xfrm>
          <a:prstGeom prst="rect">
            <a:avLst/>
          </a:prstGeom>
          <a:noFill/>
          <a:ln>
            <a:noFill/>
          </a:ln>
        </p:spPr>
      </p:pic>
      <p:sp>
        <p:nvSpPr>
          <p:cNvPr id="15" name="TextBox 14"/>
          <p:cNvSpPr txBox="1"/>
          <p:nvPr/>
        </p:nvSpPr>
        <p:spPr>
          <a:xfrm>
            <a:off x="4943194" y="1521758"/>
            <a:ext cx="2753005" cy="307777"/>
          </a:xfrm>
          <a:prstGeom prst="rect">
            <a:avLst/>
          </a:prstGeom>
          <a:noFill/>
        </p:spPr>
        <p:txBody>
          <a:bodyPr wrap="square" rtlCol="0">
            <a:spAutoFit/>
          </a:bodyPr>
          <a:lstStyle/>
          <a:p>
            <a:r>
              <a:rPr lang="en-US" sz="1400" dirty="0" smtClean="0">
                <a:solidFill>
                  <a:srgbClr val="0069B8"/>
                </a:solidFill>
              </a:rPr>
              <a:t>Scenario 1 -  </a:t>
            </a:r>
            <a:r>
              <a:rPr lang="tr-TR" sz="1400" dirty="0" smtClean="0">
                <a:solidFill>
                  <a:srgbClr val="0069B8"/>
                </a:solidFill>
              </a:rPr>
              <a:t>D4</a:t>
            </a:r>
            <a:r>
              <a:rPr lang="en-US" sz="1400" dirty="0" smtClean="0">
                <a:solidFill>
                  <a:srgbClr val="0069B8"/>
                </a:solidFill>
              </a:rPr>
              <a:t> Channel</a:t>
            </a:r>
            <a:endParaRPr lang="en-US" sz="1400" dirty="0">
              <a:solidFill>
                <a:srgbClr val="0069B8"/>
              </a:solidFill>
            </a:endParaRPr>
          </a:p>
        </p:txBody>
      </p:sp>
      <p:sp>
        <p:nvSpPr>
          <p:cNvPr id="11"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38640616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July 2019</a:t>
            </a:r>
            <a:endParaRPr lang="en-GB" altLang="en-US" dirty="0"/>
          </a:p>
        </p:txBody>
      </p:sp>
      <p:sp>
        <p:nvSpPr>
          <p:cNvPr id="4" name="Slide Number Placeholder 3"/>
          <p:cNvSpPr>
            <a:spLocks noGrp="1"/>
          </p:cNvSpPr>
          <p:nvPr>
            <p:ph type="sldNum" sz="quarter" idx="12"/>
          </p:nvPr>
        </p:nvSpPr>
        <p:spPr/>
        <p:txBody>
          <a:bodyPr/>
          <a:lstStyle/>
          <a:p>
            <a:r>
              <a:rPr lang="en-GB" altLang="en-US" smtClean="0"/>
              <a:t>Slide </a:t>
            </a:r>
            <a:fld id="{2F03CF15-9775-4923-BCFF-1A75B19C3DAF}" type="slidenum">
              <a:rPr lang="en-GB" altLang="en-US" smtClean="0"/>
              <a:pPr/>
              <a:t>19</a:t>
            </a:fld>
            <a:endParaRPr lang="en-GB"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46" y="1295400"/>
            <a:ext cx="6122170" cy="4593704"/>
          </a:xfrm>
          <a:prstGeom prst="rect">
            <a:avLst/>
          </a:prstGeom>
          <a:noFill/>
          <a:ln>
            <a:noFill/>
          </a:ln>
        </p:spPr>
      </p:pic>
      <p:sp>
        <p:nvSpPr>
          <p:cNvPr id="7" name="タイトル 1"/>
          <p:cNvSpPr txBox="1">
            <a:spLocks/>
          </p:cNvSpPr>
          <p:nvPr/>
        </p:nvSpPr>
        <p:spPr>
          <a:xfrm>
            <a:off x="76200" y="685800"/>
            <a:ext cx="9448800" cy="870992"/>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r>
              <a:rPr lang="en-US" altLang="ja-JP" sz="3200" b="1" dirty="0" smtClean="0">
                <a:solidFill>
                  <a:srgbClr val="0070C0"/>
                </a:solidFill>
              </a:rPr>
              <a:t>Simulation Results - Scenario 1 </a:t>
            </a:r>
            <a:r>
              <a:rPr lang="en-US" altLang="ja-JP" sz="3200" dirty="0" smtClean="0">
                <a:solidFill>
                  <a:srgbClr val="0070C0"/>
                </a:solidFill>
              </a:rPr>
              <a:t>(</a:t>
            </a:r>
            <a:r>
              <a:rPr lang="tr-TR" altLang="ja-JP" sz="3200" dirty="0" smtClean="0">
                <a:solidFill>
                  <a:srgbClr val="0070C0"/>
                </a:solidFill>
              </a:rPr>
              <a:t>6</a:t>
            </a:r>
            <a:r>
              <a:rPr lang="en-US" altLang="ja-JP" sz="3200" dirty="0" smtClean="0">
                <a:solidFill>
                  <a:srgbClr val="0070C0"/>
                </a:solidFill>
              </a:rPr>
              <a:t>/</a:t>
            </a:r>
            <a:r>
              <a:rPr lang="tr-TR" altLang="ja-JP" sz="3200" dirty="0" smtClean="0">
                <a:solidFill>
                  <a:srgbClr val="0070C0"/>
                </a:solidFill>
              </a:rPr>
              <a:t>6</a:t>
            </a:r>
            <a:r>
              <a:rPr lang="en-US" altLang="ja-JP" sz="3200" dirty="0" smtClean="0">
                <a:solidFill>
                  <a:srgbClr val="0070C0"/>
                </a:solidFill>
              </a:rPr>
              <a:t>)</a:t>
            </a:r>
            <a:endParaRPr lang="ja-JP" altLang="en-US" sz="3200" dirty="0">
              <a:solidFill>
                <a:srgbClr val="0070C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237645965"/>
              </p:ext>
            </p:extLst>
          </p:nvPr>
        </p:nvGraphicFramePr>
        <p:xfrm>
          <a:off x="6553200" y="1676400"/>
          <a:ext cx="2229300" cy="3736525"/>
        </p:xfrm>
        <a:graphic>
          <a:graphicData uri="http://schemas.openxmlformats.org/drawingml/2006/table">
            <a:tbl>
              <a:tblPr firstRow="1" bandRow="1">
                <a:tableStyleId>{5940675A-B579-460E-94D1-54222C63F5DA}</a:tableStyleId>
              </a:tblPr>
              <a:tblGrid>
                <a:gridCol w="1086300"/>
                <a:gridCol w="1143000"/>
              </a:tblGrid>
              <a:tr h="285853">
                <a:tc>
                  <a:txBody>
                    <a:bodyPr/>
                    <a:lstStyle/>
                    <a:p>
                      <a:pPr algn="ctr"/>
                      <a:r>
                        <a:rPr lang="en-US" sz="1200" noProof="0" dirty="0" smtClean="0">
                          <a:latin typeface="+mj-lt"/>
                        </a:rPr>
                        <a:t>Modulation</a:t>
                      </a:r>
                      <a:endParaRPr lang="en-US" sz="1200" noProof="0" dirty="0">
                        <a:latin typeface="+mj-lt"/>
                      </a:endParaRPr>
                    </a:p>
                  </a:txBody>
                  <a:tcPr/>
                </a:tc>
                <a:tc>
                  <a:txBody>
                    <a:bodyPr/>
                    <a:lstStyle/>
                    <a:p>
                      <a:pPr algn="ctr"/>
                      <a:r>
                        <a:rPr lang="en-US" sz="1200" noProof="0" dirty="0" smtClean="0">
                          <a:latin typeface="+mj-lt"/>
                        </a:rPr>
                        <a:t>SNR [dB]</a:t>
                      </a:r>
                      <a:endParaRPr lang="en-US" sz="1200" noProof="0" dirty="0">
                        <a:latin typeface="+mj-lt"/>
                      </a:endParaRPr>
                    </a:p>
                  </a:txBody>
                  <a:tcPr/>
                </a:tc>
              </a:tr>
              <a:tr h="287556">
                <a:tc>
                  <a:txBody>
                    <a:bodyPr/>
                    <a:lstStyle/>
                    <a:p>
                      <a:pPr algn="ctr"/>
                      <a:r>
                        <a:rPr lang="en-US" sz="1200" noProof="0" dirty="0" smtClean="0">
                          <a:latin typeface="+mj-lt"/>
                        </a:rPr>
                        <a:t>BPSK</a:t>
                      </a:r>
                      <a:endParaRPr lang="en-US" sz="1200" noProof="0" dirty="0">
                        <a:latin typeface="+mj-lt"/>
                      </a:endParaRPr>
                    </a:p>
                  </a:txBody>
                  <a:tcPr/>
                </a:tc>
                <a:tc>
                  <a:txBody>
                    <a:bodyPr/>
                    <a:lstStyle/>
                    <a:p>
                      <a:pPr algn="ctr"/>
                      <a:r>
                        <a:rPr lang="en-US" sz="1200" noProof="0" dirty="0" smtClean="0">
                          <a:latin typeface="+mj-lt"/>
                        </a:rPr>
                        <a:t>67</a:t>
                      </a:r>
                      <a:endParaRPr lang="en-US" sz="1200" noProof="0" dirty="0">
                        <a:latin typeface="+mj-lt"/>
                      </a:endParaRPr>
                    </a:p>
                  </a:txBody>
                  <a:tcPr/>
                </a:tc>
              </a:tr>
              <a:tr h="287556">
                <a:tc>
                  <a:txBody>
                    <a:bodyPr/>
                    <a:lstStyle/>
                    <a:p>
                      <a:pPr algn="ctr"/>
                      <a:r>
                        <a:rPr lang="en-US" sz="1200" noProof="0" dirty="0" smtClean="0">
                          <a:latin typeface="+mj-lt"/>
                        </a:rPr>
                        <a:t>QPSK</a:t>
                      </a:r>
                      <a:endParaRPr lang="en-US" sz="1200" noProof="0" dirty="0">
                        <a:latin typeface="+mj-lt"/>
                      </a:endParaRPr>
                    </a:p>
                  </a:txBody>
                  <a:tcPr/>
                </a:tc>
                <a:tc>
                  <a:txBody>
                    <a:bodyPr/>
                    <a:lstStyle/>
                    <a:p>
                      <a:pPr algn="ctr"/>
                      <a:r>
                        <a:rPr lang="en-US" sz="1200" noProof="0" dirty="0" smtClean="0">
                          <a:latin typeface="+mj-lt"/>
                        </a:rPr>
                        <a:t>70</a:t>
                      </a:r>
                      <a:endParaRPr lang="en-US" sz="1200" noProof="0" dirty="0">
                        <a:latin typeface="+mj-lt"/>
                      </a:endParaRPr>
                    </a:p>
                  </a:txBody>
                  <a:tcPr/>
                </a:tc>
              </a:tr>
              <a:tr h="287556">
                <a:tc>
                  <a:txBody>
                    <a:bodyPr/>
                    <a:lstStyle/>
                    <a:p>
                      <a:pPr algn="ctr"/>
                      <a:r>
                        <a:rPr lang="en-US" sz="1200" noProof="0" dirty="0" smtClean="0">
                          <a:latin typeface="+mj-lt"/>
                        </a:rPr>
                        <a:t>8-QAM</a:t>
                      </a:r>
                      <a:endParaRPr lang="en-US" sz="1200" noProof="0" dirty="0">
                        <a:latin typeface="+mj-lt"/>
                      </a:endParaRPr>
                    </a:p>
                  </a:txBody>
                  <a:tcPr/>
                </a:tc>
                <a:tc>
                  <a:txBody>
                    <a:bodyPr/>
                    <a:lstStyle/>
                    <a:p>
                      <a:pPr algn="ctr"/>
                      <a:r>
                        <a:rPr lang="en-US" sz="1200" noProof="0" dirty="0" smtClean="0">
                          <a:latin typeface="+mj-lt"/>
                        </a:rPr>
                        <a:t>75</a:t>
                      </a:r>
                      <a:endParaRPr lang="en-US" sz="1200" noProof="0" dirty="0">
                        <a:latin typeface="+mj-lt"/>
                      </a:endParaRPr>
                    </a:p>
                  </a:txBody>
                  <a:tcPr/>
                </a:tc>
              </a:tr>
              <a:tr h="287556">
                <a:tc>
                  <a:txBody>
                    <a:bodyPr/>
                    <a:lstStyle/>
                    <a:p>
                      <a:pPr algn="ctr"/>
                      <a:r>
                        <a:rPr lang="en-US" sz="1200" noProof="0" dirty="0" smtClean="0">
                          <a:latin typeface="+mj-lt"/>
                        </a:rPr>
                        <a:t>16-QAM</a:t>
                      </a:r>
                      <a:endParaRPr lang="en-US" sz="1200" noProof="0" dirty="0">
                        <a:latin typeface="+mj-lt"/>
                      </a:endParaRPr>
                    </a:p>
                  </a:txBody>
                  <a:tcPr/>
                </a:tc>
                <a:tc>
                  <a:txBody>
                    <a:bodyPr/>
                    <a:lstStyle/>
                    <a:p>
                      <a:pPr algn="ctr"/>
                      <a:r>
                        <a:rPr lang="en-US" sz="1200" noProof="0" dirty="0" smtClean="0">
                          <a:latin typeface="+mj-lt"/>
                        </a:rPr>
                        <a:t>77</a:t>
                      </a:r>
                      <a:endParaRPr lang="en-US" sz="1200" noProof="0" dirty="0">
                        <a:latin typeface="+mj-lt"/>
                      </a:endParaRPr>
                    </a:p>
                  </a:txBody>
                  <a:tcPr/>
                </a:tc>
              </a:tr>
              <a:tr h="287556">
                <a:tc>
                  <a:txBody>
                    <a:bodyPr/>
                    <a:lstStyle/>
                    <a:p>
                      <a:pPr algn="ctr"/>
                      <a:r>
                        <a:rPr lang="en-US" sz="1200" noProof="0" dirty="0" smtClean="0">
                          <a:latin typeface="+mj-lt"/>
                        </a:rPr>
                        <a:t>32-QAM</a:t>
                      </a:r>
                      <a:endParaRPr lang="en-US" sz="1200" noProof="0" dirty="0">
                        <a:latin typeface="+mj-lt"/>
                      </a:endParaRPr>
                    </a:p>
                  </a:txBody>
                  <a:tcPr/>
                </a:tc>
                <a:tc>
                  <a:txBody>
                    <a:bodyPr/>
                    <a:lstStyle/>
                    <a:p>
                      <a:pPr algn="ctr"/>
                      <a:r>
                        <a:rPr lang="en-US" sz="1200" noProof="0" dirty="0" smtClean="0">
                          <a:latin typeface="+mj-lt"/>
                        </a:rPr>
                        <a:t>81</a:t>
                      </a:r>
                      <a:endParaRPr lang="en-US" sz="1200" noProof="0" dirty="0">
                        <a:latin typeface="+mj-lt"/>
                      </a:endParaRPr>
                    </a:p>
                  </a:txBody>
                  <a:tcPr/>
                </a:tc>
              </a:tr>
              <a:tr h="287556">
                <a:tc>
                  <a:txBody>
                    <a:bodyPr/>
                    <a:lstStyle/>
                    <a:p>
                      <a:pPr algn="ctr"/>
                      <a:r>
                        <a:rPr lang="en-US" sz="1200" noProof="0" dirty="0" smtClean="0">
                          <a:latin typeface="+mj-lt"/>
                        </a:rPr>
                        <a:t>64-QAM</a:t>
                      </a:r>
                      <a:endParaRPr lang="en-US" sz="1200" noProof="0" dirty="0">
                        <a:latin typeface="+mj-lt"/>
                      </a:endParaRPr>
                    </a:p>
                  </a:txBody>
                  <a:tcPr/>
                </a:tc>
                <a:tc>
                  <a:txBody>
                    <a:bodyPr/>
                    <a:lstStyle/>
                    <a:p>
                      <a:pPr algn="ctr"/>
                      <a:r>
                        <a:rPr lang="en-US" sz="1200" noProof="0" dirty="0" smtClean="0">
                          <a:latin typeface="+mj-lt"/>
                        </a:rPr>
                        <a:t>83</a:t>
                      </a:r>
                      <a:endParaRPr lang="en-US" sz="1200" noProof="0" dirty="0">
                        <a:latin typeface="+mj-lt"/>
                      </a:endParaRPr>
                    </a:p>
                  </a:txBody>
                  <a:tcPr/>
                </a:tc>
              </a:tr>
              <a:tr h="287556">
                <a:tc>
                  <a:txBody>
                    <a:bodyPr/>
                    <a:lstStyle/>
                    <a:p>
                      <a:pPr algn="ctr"/>
                      <a:r>
                        <a:rPr lang="en-US" sz="1200" noProof="0" dirty="0" smtClean="0">
                          <a:latin typeface="+mj-lt"/>
                        </a:rPr>
                        <a:t>128-QAM</a:t>
                      </a:r>
                      <a:endParaRPr lang="en-US" sz="1200" noProof="0" dirty="0">
                        <a:latin typeface="+mj-lt"/>
                      </a:endParaRPr>
                    </a:p>
                  </a:txBody>
                  <a:tcPr/>
                </a:tc>
                <a:tc>
                  <a:txBody>
                    <a:bodyPr/>
                    <a:lstStyle/>
                    <a:p>
                      <a:pPr algn="ctr"/>
                      <a:r>
                        <a:rPr lang="en-US" sz="1200" noProof="0" dirty="0" smtClean="0">
                          <a:latin typeface="+mj-lt"/>
                        </a:rPr>
                        <a:t>87</a:t>
                      </a:r>
                      <a:endParaRPr lang="en-US" sz="1200" noProof="0" dirty="0">
                        <a:latin typeface="+mj-lt"/>
                      </a:endParaRPr>
                    </a:p>
                  </a:txBody>
                  <a:tcPr/>
                </a:tc>
              </a:tr>
              <a:tr h="287556">
                <a:tc>
                  <a:txBody>
                    <a:bodyPr/>
                    <a:lstStyle/>
                    <a:p>
                      <a:pPr algn="ctr"/>
                      <a:r>
                        <a:rPr lang="en-US" sz="1200" noProof="0" dirty="0" smtClean="0">
                          <a:latin typeface="+mj-lt"/>
                        </a:rPr>
                        <a:t>256-QAM</a:t>
                      </a:r>
                      <a:endParaRPr lang="en-US" sz="1200" noProof="0" dirty="0">
                        <a:latin typeface="+mj-lt"/>
                      </a:endParaRPr>
                    </a:p>
                  </a:txBody>
                  <a:tcPr/>
                </a:tc>
                <a:tc>
                  <a:txBody>
                    <a:bodyPr/>
                    <a:lstStyle/>
                    <a:p>
                      <a:pPr algn="ctr"/>
                      <a:r>
                        <a:rPr lang="en-US" sz="1200" noProof="0" dirty="0" smtClean="0">
                          <a:latin typeface="+mj-lt"/>
                        </a:rPr>
                        <a:t>89</a:t>
                      </a:r>
                      <a:endParaRPr lang="en-US" sz="1200" noProof="0" dirty="0">
                        <a:latin typeface="+mj-lt"/>
                      </a:endParaRPr>
                    </a:p>
                  </a:txBody>
                  <a:tcPr/>
                </a:tc>
              </a:tr>
              <a:tr h="287556">
                <a:tc>
                  <a:txBody>
                    <a:bodyPr/>
                    <a:lstStyle/>
                    <a:p>
                      <a:pPr algn="ctr"/>
                      <a:r>
                        <a:rPr lang="en-US" sz="1200" noProof="0" dirty="0" smtClean="0">
                          <a:latin typeface="+mj-lt"/>
                        </a:rPr>
                        <a:t>512-QAM</a:t>
                      </a:r>
                      <a:endParaRPr lang="en-US" sz="1200" noProof="0" dirty="0">
                        <a:latin typeface="+mj-lt"/>
                      </a:endParaRPr>
                    </a:p>
                  </a:txBody>
                  <a:tcPr/>
                </a:tc>
                <a:tc>
                  <a:txBody>
                    <a:bodyPr/>
                    <a:lstStyle/>
                    <a:p>
                      <a:pPr algn="ctr"/>
                      <a:r>
                        <a:rPr lang="en-US" sz="1200" noProof="0" dirty="0" smtClean="0">
                          <a:latin typeface="+mj-lt"/>
                        </a:rPr>
                        <a:t>93</a:t>
                      </a:r>
                      <a:endParaRPr lang="en-US" sz="1200" noProof="0" dirty="0">
                        <a:latin typeface="+mj-lt"/>
                      </a:endParaRPr>
                    </a:p>
                  </a:txBody>
                  <a:tcPr/>
                </a:tc>
              </a:tr>
              <a:tr h="287556">
                <a:tc>
                  <a:txBody>
                    <a:bodyPr/>
                    <a:lstStyle/>
                    <a:p>
                      <a:pPr algn="ctr"/>
                      <a:r>
                        <a:rPr lang="en-US" sz="1200" noProof="0" dirty="0" smtClean="0">
                          <a:latin typeface="+mj-lt"/>
                        </a:rPr>
                        <a:t>1024-QAM</a:t>
                      </a:r>
                      <a:endParaRPr lang="en-US" sz="1200" noProof="0" dirty="0">
                        <a:latin typeface="+mj-lt"/>
                      </a:endParaRPr>
                    </a:p>
                  </a:txBody>
                  <a:tcPr/>
                </a:tc>
                <a:tc>
                  <a:txBody>
                    <a:bodyPr/>
                    <a:lstStyle/>
                    <a:p>
                      <a:pPr algn="ctr"/>
                      <a:r>
                        <a:rPr lang="en-US" sz="1200" noProof="0" dirty="0" smtClean="0">
                          <a:latin typeface="+mj-lt"/>
                        </a:rPr>
                        <a:t>95</a:t>
                      </a:r>
                      <a:endParaRPr lang="en-US" sz="1200" noProof="0" dirty="0">
                        <a:latin typeface="+mj-lt"/>
                      </a:endParaRPr>
                    </a:p>
                  </a:txBody>
                  <a:tcPr/>
                </a:tc>
              </a:tr>
              <a:tr h="287556">
                <a:tc>
                  <a:txBody>
                    <a:bodyPr/>
                    <a:lstStyle/>
                    <a:p>
                      <a:pPr algn="ctr"/>
                      <a:r>
                        <a:rPr lang="en-US" sz="1200" noProof="0" dirty="0" smtClean="0">
                          <a:latin typeface="+mj-lt"/>
                        </a:rPr>
                        <a:t>2048-QAM</a:t>
                      </a:r>
                      <a:endParaRPr lang="en-US" sz="1200" noProof="0" dirty="0">
                        <a:latin typeface="+mj-lt"/>
                      </a:endParaRPr>
                    </a:p>
                  </a:txBody>
                  <a:tcPr/>
                </a:tc>
                <a:tc>
                  <a:txBody>
                    <a:bodyPr/>
                    <a:lstStyle/>
                    <a:p>
                      <a:pPr algn="ctr"/>
                      <a:r>
                        <a:rPr lang="en-US" sz="1200" noProof="0" dirty="0" smtClean="0">
                          <a:latin typeface="+mj-lt"/>
                        </a:rPr>
                        <a:t>99</a:t>
                      </a:r>
                      <a:endParaRPr lang="en-US" sz="1200" noProof="0" dirty="0">
                        <a:latin typeface="+mj-lt"/>
                      </a:endParaRPr>
                    </a:p>
                  </a:txBody>
                  <a:tcPr/>
                </a:tc>
              </a:tr>
              <a:tr h="287556">
                <a:tc>
                  <a:txBody>
                    <a:bodyPr/>
                    <a:lstStyle/>
                    <a:p>
                      <a:pPr algn="ctr"/>
                      <a:r>
                        <a:rPr lang="en-US" sz="1200" noProof="0" dirty="0" smtClean="0">
                          <a:latin typeface="+mj-lt"/>
                        </a:rPr>
                        <a:t>4096-QAM</a:t>
                      </a:r>
                      <a:endParaRPr lang="en-US" sz="1200" noProof="0" dirty="0">
                        <a:latin typeface="+mj-lt"/>
                      </a:endParaRPr>
                    </a:p>
                  </a:txBody>
                  <a:tcPr/>
                </a:tc>
                <a:tc>
                  <a:txBody>
                    <a:bodyPr/>
                    <a:lstStyle/>
                    <a:p>
                      <a:pPr algn="ctr"/>
                      <a:r>
                        <a:rPr lang="en-US" sz="1200" noProof="0" dirty="0" smtClean="0">
                          <a:latin typeface="+mj-lt"/>
                        </a:rPr>
                        <a:t>101</a:t>
                      </a:r>
                      <a:endParaRPr lang="en-US" sz="1200" noProof="0" dirty="0">
                        <a:latin typeface="+mj-lt"/>
                      </a:endParaRPr>
                    </a:p>
                  </a:txBody>
                  <a:tcPr/>
                </a:tc>
              </a:tr>
            </a:tbl>
          </a:graphicData>
        </a:graphic>
      </p:graphicFrame>
      <p:sp>
        <p:nvSpPr>
          <p:cNvPr id="8"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10998052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344988" y="6475413"/>
            <a:ext cx="530225" cy="182562"/>
          </a:xfrm>
        </p:spPr>
        <p:txBody>
          <a:bodyPr/>
          <a:lstStyle/>
          <a:p>
            <a:r>
              <a:rPr lang="en-GB" altLang="en-US" smtClean="0"/>
              <a:t>Slide </a:t>
            </a:r>
            <a:fld id="{2F03CF15-9775-4923-BCFF-1A75B19C3DAF}" type="slidenum">
              <a:rPr lang="en-GB" altLang="en-US" smtClean="0"/>
              <a:pPr/>
              <a:t>2</a:t>
            </a:fld>
            <a:endParaRPr lang="en-GB" altLang="en-US"/>
          </a:p>
        </p:txBody>
      </p:sp>
      <p:sp>
        <p:nvSpPr>
          <p:cNvPr id="5" name="Rectangle 1"/>
          <p:cNvSpPr/>
          <p:nvPr/>
        </p:nvSpPr>
        <p:spPr>
          <a:xfrm>
            <a:off x="914400" y="1398925"/>
            <a:ext cx="7990352" cy="1077218"/>
          </a:xfrm>
          <a:prstGeom prst="rect">
            <a:avLst/>
          </a:prstGeom>
        </p:spPr>
        <p:txBody>
          <a:bodyPr wrap="square">
            <a:spAutoFit/>
          </a:bodyPr>
          <a:lstStyle/>
          <a:p>
            <a:pPr marL="342900" lvl="1" indent="-342900">
              <a:spcAft>
                <a:spcPts val="600"/>
              </a:spcAft>
              <a:buClr>
                <a:srgbClr val="0070C0"/>
              </a:buClr>
              <a:buSzPct val="150000"/>
              <a:buFont typeface="Courier New" pitchFamily="49" charset="0"/>
              <a:buChar char="o"/>
              <a:defRPr/>
            </a:pPr>
            <a:r>
              <a:rPr lang="en-US" sz="1800" dirty="0" smtClean="0">
                <a:latin typeface="+mj-lt"/>
              </a:rPr>
              <a:t>Description </a:t>
            </a:r>
            <a:r>
              <a:rPr lang="en-US" sz="1800" dirty="0" smtClean="0">
                <a:latin typeface="+mj-lt"/>
              </a:rPr>
              <a:t>of </a:t>
            </a:r>
            <a:r>
              <a:rPr lang="en-US" sz="1800" dirty="0">
                <a:latin typeface="+mj-lt"/>
              </a:rPr>
              <a:t>a</a:t>
            </a:r>
            <a:r>
              <a:rPr lang="en-US" sz="1800" dirty="0" smtClean="0">
                <a:latin typeface="+mj-lt"/>
              </a:rPr>
              <a:t>daptive MIMO OFDM VLC System</a:t>
            </a:r>
          </a:p>
          <a:p>
            <a:pPr marL="342900" lvl="1" indent="-342900">
              <a:spcAft>
                <a:spcPts val="600"/>
              </a:spcAft>
              <a:buClr>
                <a:srgbClr val="0070C0"/>
              </a:buClr>
              <a:buSzPct val="150000"/>
              <a:buFont typeface="Courier New" pitchFamily="49" charset="0"/>
              <a:buChar char="o"/>
              <a:defRPr/>
            </a:pPr>
            <a:r>
              <a:rPr lang="en-US" sz="1800" dirty="0" smtClean="0">
                <a:latin typeface="+mj-lt"/>
                <a:cs typeface="Arial" charset="0"/>
              </a:rPr>
              <a:t>Simulation Settings and Results</a:t>
            </a:r>
          </a:p>
          <a:p>
            <a:pPr marL="342900" indent="-342900">
              <a:buClr>
                <a:srgbClr val="0070C0"/>
              </a:buClr>
              <a:buSzPct val="150000"/>
              <a:buFont typeface="Courier New" pitchFamily="49" charset="0"/>
              <a:buChar char="o"/>
              <a:defRPr/>
            </a:pPr>
            <a:r>
              <a:rPr lang="en-US" sz="1800" dirty="0" smtClean="0">
                <a:latin typeface="+mj-lt"/>
                <a:cs typeface="Arial" charset="0"/>
              </a:rPr>
              <a:t>Conclusions</a:t>
            </a:r>
            <a:endParaRPr lang="en-US" sz="1800" dirty="0">
              <a:latin typeface="+mj-lt"/>
              <a:cs typeface="Arial" charset="0"/>
            </a:endParaRPr>
          </a:p>
        </p:txBody>
      </p:sp>
      <p:sp>
        <p:nvSpPr>
          <p:cNvPr id="6" name="Rectangle 2"/>
          <p:cNvSpPr txBox="1">
            <a:spLocks noChangeArrowheads="1"/>
          </p:cNvSpPr>
          <p:nvPr/>
        </p:nvSpPr>
        <p:spPr>
          <a:xfrm>
            <a:off x="755650" y="685800"/>
            <a:ext cx="7016750" cy="554037"/>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Outline</a:t>
            </a:r>
            <a:endParaRPr lang="en-CA" sz="3200" b="1" dirty="0" smtClean="0">
              <a:solidFill>
                <a:srgbClr val="0070C0"/>
              </a:solidFill>
              <a:effectLst>
                <a:outerShdw blurRad="38100" dist="38100" dir="2700000" algn="tl">
                  <a:srgbClr val="000000">
                    <a:alpha val="43137"/>
                  </a:srgbClr>
                </a:outerShdw>
              </a:effectLst>
            </a:endParaRPr>
          </a:p>
        </p:txBody>
      </p:sp>
      <p:sp>
        <p:nvSpPr>
          <p:cNvPr id="8" name="Date Placeholder 1"/>
          <p:cNvSpPr>
            <a:spLocks noGrp="1"/>
          </p:cNvSpPr>
          <p:nvPr>
            <p:ph type="dt" sz="half" idx="10"/>
          </p:nvPr>
        </p:nvSpPr>
        <p:spPr>
          <a:xfrm>
            <a:off x="685800" y="378281"/>
            <a:ext cx="1600200" cy="215444"/>
          </a:xfrm>
        </p:spPr>
        <p:txBody>
          <a:bodyPr/>
          <a:lstStyle/>
          <a:p>
            <a:r>
              <a:rPr lang="en-US" altLang="en-US" dirty="0" smtClean="0"/>
              <a:t>July 2019</a:t>
            </a:r>
            <a:endParaRPr lang="en-GB" altLang="en-US" dirty="0"/>
          </a:p>
        </p:txBody>
      </p:sp>
      <p:sp>
        <p:nvSpPr>
          <p:cNvPr id="9"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22218021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78281"/>
            <a:ext cx="1600200" cy="215444"/>
          </a:xfrm>
        </p:spPr>
        <p:txBody>
          <a:bodyPr/>
          <a:lstStyle/>
          <a:p>
            <a:r>
              <a:rPr lang="en-US" altLang="en-US" dirty="0" smtClean="0"/>
              <a:t>July 2019</a:t>
            </a:r>
            <a:endParaRPr lang="en-GB" altLang="en-US" dirty="0"/>
          </a:p>
        </p:txBody>
      </p:sp>
      <p:sp>
        <p:nvSpPr>
          <p:cNvPr id="4" name="Slide Number Placeholder 3"/>
          <p:cNvSpPr>
            <a:spLocks noGrp="1"/>
          </p:cNvSpPr>
          <p:nvPr>
            <p:ph type="sldNum" sz="quarter" idx="12"/>
          </p:nvPr>
        </p:nvSpPr>
        <p:spPr>
          <a:xfrm>
            <a:off x="4344988" y="6475413"/>
            <a:ext cx="530225" cy="182562"/>
          </a:xfrm>
        </p:spPr>
        <p:txBody>
          <a:bodyPr/>
          <a:lstStyle/>
          <a:p>
            <a:r>
              <a:rPr lang="en-GB" altLang="en-US" smtClean="0"/>
              <a:t>Slide </a:t>
            </a:r>
            <a:fld id="{2F03CF15-9775-4923-BCFF-1A75B19C3DAF}" type="slidenum">
              <a:rPr lang="en-GB" altLang="en-US" smtClean="0"/>
              <a:pPr/>
              <a:t>20</a:t>
            </a:fld>
            <a:endParaRPr lang="en-GB" altLang="en-US"/>
          </a:p>
        </p:txBody>
      </p:sp>
      <p:sp>
        <p:nvSpPr>
          <p:cNvPr id="5" name="コンテンツ プレースホルダー 2"/>
          <p:cNvSpPr txBox="1">
            <a:spLocks/>
          </p:cNvSpPr>
          <p:nvPr/>
        </p:nvSpPr>
        <p:spPr>
          <a:xfrm>
            <a:off x="611560" y="1809041"/>
            <a:ext cx="7992888" cy="18002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457200" lvl="1" indent="0">
              <a:buNone/>
            </a:pPr>
            <a:endParaRPr kumimoji="1" lang="en-US" altLang="ja-JP" sz="1800" kern="0" dirty="0" smtClean="0"/>
          </a:p>
          <a:p>
            <a:pPr lvl="1"/>
            <a:endParaRPr kumimoji="1" lang="ja-JP" altLang="en-US" sz="1800" kern="0" dirty="0"/>
          </a:p>
        </p:txBody>
      </p:sp>
      <p:pic>
        <p:nvPicPr>
          <p:cNvPr id="7" name="Picture 6"/>
          <p:cNvPicPr/>
          <p:nvPr/>
        </p:nvPicPr>
        <p:blipFill>
          <a:blip r:embed="rId2"/>
          <a:stretch>
            <a:fillRect/>
          </a:stretch>
        </p:blipFill>
        <p:spPr>
          <a:xfrm>
            <a:off x="6444813" y="2671806"/>
            <a:ext cx="2159635" cy="1377950"/>
          </a:xfrm>
          <a:prstGeom prst="rect">
            <a:avLst/>
          </a:prstGeom>
        </p:spPr>
      </p:pic>
      <p:pic>
        <p:nvPicPr>
          <p:cNvPr id="8" name="Picture 7"/>
          <p:cNvPicPr/>
          <p:nvPr/>
        </p:nvPicPr>
        <p:blipFill>
          <a:blip r:embed="rId3"/>
          <a:stretch>
            <a:fillRect/>
          </a:stretch>
        </p:blipFill>
        <p:spPr>
          <a:xfrm>
            <a:off x="6455571" y="4287092"/>
            <a:ext cx="2412261" cy="648072"/>
          </a:xfrm>
          <a:prstGeom prst="rect">
            <a:avLst/>
          </a:prstGeom>
        </p:spPr>
      </p:pic>
      <p:sp>
        <p:nvSpPr>
          <p:cNvPr id="11" name="Rectangle 10"/>
          <p:cNvSpPr/>
          <p:nvPr/>
        </p:nvSpPr>
        <p:spPr>
          <a:xfrm>
            <a:off x="190500" y="1371600"/>
            <a:ext cx="8677332" cy="1077218"/>
          </a:xfrm>
          <a:prstGeom prst="rect">
            <a:avLst/>
          </a:prstGeom>
        </p:spPr>
        <p:txBody>
          <a:bodyPr wrap="square">
            <a:spAutoFit/>
          </a:bodyPr>
          <a:lstStyle/>
          <a:p>
            <a:pPr marL="800100" lvl="1" indent="-342900" algn="just">
              <a:spcAft>
                <a:spcPts val="0"/>
              </a:spcAft>
              <a:buClr>
                <a:srgbClr val="3366CC"/>
              </a:buClr>
              <a:buSzPct val="150000"/>
              <a:buFont typeface="Courier New" pitchFamily="49" charset="0"/>
              <a:buChar char="o"/>
              <a:defRPr/>
            </a:pPr>
            <a:r>
              <a:rPr lang="en-US" sz="1800" dirty="0" smtClean="0"/>
              <a:t>Scenario 4 (</a:t>
            </a:r>
            <a:r>
              <a:rPr lang="en-US" sz="1800" dirty="0" smtClean="0">
                <a:solidFill>
                  <a:srgbClr val="0069B8"/>
                </a:solidFill>
              </a:rPr>
              <a:t>IEEE P802.15-15-0746-01-007a</a:t>
            </a:r>
            <a:r>
              <a:rPr lang="en-US" sz="1800" dirty="0" smtClean="0"/>
              <a:t>) with multiple transmitters are used for simulations.</a:t>
            </a:r>
          </a:p>
          <a:p>
            <a:pPr lvl="1" algn="just">
              <a:spcAft>
                <a:spcPts val="0"/>
              </a:spcAft>
              <a:buClr>
                <a:srgbClr val="3366CC"/>
              </a:buClr>
              <a:buSzPct val="150000"/>
              <a:defRPr/>
            </a:pPr>
            <a:endParaRPr lang="en-US" sz="1000" dirty="0" smtClean="0"/>
          </a:p>
          <a:p>
            <a:pPr marL="800100" lvl="1" indent="-342900" algn="just">
              <a:spcAft>
                <a:spcPts val="0"/>
              </a:spcAft>
              <a:buClr>
                <a:srgbClr val="3366CC"/>
              </a:buClr>
              <a:buSzPct val="150000"/>
              <a:buFont typeface="Courier New" pitchFamily="49" charset="0"/>
              <a:buChar char="o"/>
              <a:defRPr/>
            </a:pPr>
            <a:r>
              <a:rPr lang="en-US" sz="1800" dirty="0" smtClean="0">
                <a:solidFill>
                  <a:srgbClr val="0069B8"/>
                </a:solidFill>
              </a:rPr>
              <a:t>Repetition code</a:t>
            </a:r>
            <a:r>
              <a:rPr lang="en-US" sz="1800" dirty="0" smtClean="0"/>
              <a:t> and </a:t>
            </a:r>
            <a:r>
              <a:rPr lang="en-US" sz="1800" dirty="0" smtClean="0">
                <a:solidFill>
                  <a:srgbClr val="0069B8"/>
                </a:solidFill>
              </a:rPr>
              <a:t>spatial multiplexing</a:t>
            </a:r>
            <a:r>
              <a:rPr lang="en-US" sz="1800" dirty="0" smtClean="0"/>
              <a:t> are considered as MIMO types</a:t>
            </a:r>
            <a:r>
              <a:rPr lang="tr-TR" sz="1800" dirty="0" smtClean="0"/>
              <a:t>.</a:t>
            </a:r>
            <a:endParaRPr lang="en-US" sz="1800" dirty="0" smtClean="0"/>
          </a:p>
        </p:txBody>
      </p:sp>
      <p:pic>
        <p:nvPicPr>
          <p:cNvPr id="12"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4325" y="2630979"/>
            <a:ext cx="498551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タイトル 1"/>
          <p:cNvSpPr txBox="1">
            <a:spLocks/>
          </p:cNvSpPr>
          <p:nvPr/>
        </p:nvSpPr>
        <p:spPr>
          <a:xfrm>
            <a:off x="685800" y="685800"/>
            <a:ext cx="7772400" cy="870992"/>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r>
              <a:rPr lang="en-US" altLang="ja-JP" sz="3200" b="1" dirty="0" smtClean="0">
                <a:solidFill>
                  <a:srgbClr val="0070C0"/>
                </a:solidFill>
              </a:rPr>
              <a:t>Simulation Results - Scenario 4 </a:t>
            </a:r>
            <a:r>
              <a:rPr lang="en-US" altLang="ja-JP" sz="3200" dirty="0" smtClean="0">
                <a:solidFill>
                  <a:srgbClr val="0070C0"/>
                </a:solidFill>
              </a:rPr>
              <a:t>(1/10)</a:t>
            </a:r>
            <a:endParaRPr lang="en-US" altLang="ja-JP" sz="3200" dirty="0">
              <a:solidFill>
                <a:srgbClr val="0070C0"/>
              </a:solidFill>
            </a:endParaRPr>
          </a:p>
        </p:txBody>
      </p:sp>
      <p:sp>
        <p:nvSpPr>
          <p:cNvPr id="14"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2554759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July 2019</a:t>
            </a:r>
            <a:endParaRPr lang="en-GB" altLang="en-US" dirty="0"/>
          </a:p>
        </p:txBody>
      </p:sp>
      <p:sp>
        <p:nvSpPr>
          <p:cNvPr id="4" name="Slide Number Placeholder 3"/>
          <p:cNvSpPr>
            <a:spLocks noGrp="1"/>
          </p:cNvSpPr>
          <p:nvPr>
            <p:ph type="sldNum" sz="quarter" idx="12"/>
          </p:nvPr>
        </p:nvSpPr>
        <p:spPr/>
        <p:txBody>
          <a:bodyPr/>
          <a:lstStyle/>
          <a:p>
            <a:r>
              <a:rPr lang="en-GB" altLang="en-US" smtClean="0"/>
              <a:t>Slide </a:t>
            </a:r>
            <a:fld id="{2F03CF15-9775-4923-BCFF-1A75B19C3DAF}" type="slidenum">
              <a:rPr lang="en-GB" altLang="en-US" smtClean="0"/>
              <a:pPr/>
              <a:t>21</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3151927315"/>
              </p:ext>
            </p:extLst>
          </p:nvPr>
        </p:nvGraphicFramePr>
        <p:xfrm>
          <a:off x="2324100" y="1864599"/>
          <a:ext cx="4495800" cy="1066799"/>
        </p:xfrm>
        <a:graphic>
          <a:graphicData uri="http://schemas.openxmlformats.org/drawingml/2006/table">
            <a:tbl>
              <a:tblPr firstRow="1" firstCol="1" bandRow="1"/>
              <a:tblGrid>
                <a:gridCol w="2397760"/>
                <a:gridCol w="1031240"/>
                <a:gridCol w="1066800"/>
              </a:tblGrid>
              <a:tr h="54610">
                <a:tc>
                  <a:txBody>
                    <a:bodyPr/>
                    <a:lstStyle/>
                    <a:p>
                      <a:pPr algn="ctr">
                        <a:spcAft>
                          <a:spcPts val="0"/>
                        </a:spcAft>
                      </a:pPr>
                      <a:r>
                        <a:rPr lang="en-US"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System Bandwidth</a:t>
                      </a:r>
                      <a:endParaRPr lang="en-US"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 MHz</a:t>
                      </a:r>
                      <a:endParaRPr lang="en-US"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200 MHz</a:t>
                      </a:r>
                      <a:endParaRPr lang="en-US" sz="14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
                <a:tc>
                  <a:txBody>
                    <a:bodyPr/>
                    <a:lstStyle/>
                    <a:p>
                      <a:pPr algn="ctr">
                        <a:spcAft>
                          <a:spcPts val="0"/>
                        </a:spcAft>
                      </a:pPr>
                      <a:r>
                        <a:rPr lang="en-US"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Number of Subcarrier</a:t>
                      </a:r>
                      <a:endParaRPr lang="en-US"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256</a:t>
                      </a:r>
                      <a:endParaRPr lang="en-US" sz="14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2048</a:t>
                      </a:r>
                      <a:endParaRPr lang="en-US" sz="14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10">
                <a:tc>
                  <a:txBody>
                    <a:bodyPr/>
                    <a:lstStyle/>
                    <a:p>
                      <a:pPr algn="ctr">
                        <a:spcAft>
                          <a:spcPts val="0"/>
                        </a:spcAft>
                      </a:pPr>
                      <a:r>
                        <a:rPr lang="en-US"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Number of Data Carrier</a:t>
                      </a:r>
                      <a:endParaRPr lang="en-US"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96</a:t>
                      </a:r>
                      <a:endParaRPr lang="en-US" sz="14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960</a:t>
                      </a:r>
                      <a:endParaRPr lang="en-US" sz="14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10">
                <a:tc>
                  <a:txBody>
                    <a:bodyPr/>
                    <a:lstStyle/>
                    <a:p>
                      <a:pPr algn="ctr">
                        <a:spcAft>
                          <a:spcPts val="0"/>
                        </a:spcAft>
                      </a:pPr>
                      <a:r>
                        <a:rPr lang="en-US"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Number of Cyclic Prefix</a:t>
                      </a:r>
                      <a:endParaRPr lang="en-US" sz="14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n-US" sz="14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96</a:t>
                      </a:r>
                      <a:endParaRPr lang="en-US" sz="14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10">
                <a:tc>
                  <a:txBody>
                    <a:bodyPr/>
                    <a:lstStyle/>
                    <a:p>
                      <a:pPr algn="ctr">
                        <a:spcAft>
                          <a:spcPts val="0"/>
                        </a:spcAft>
                      </a:pPr>
                      <a:r>
                        <a:rPr lang="en-US" sz="1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Target BER</a:t>
                      </a:r>
                      <a:endParaRPr lang="en-US" sz="14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a:t>
                      </a:r>
                      <a:r>
                        <a:rPr lang="en-US" sz="1400" b="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US"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a:t>
                      </a:r>
                      <a:r>
                        <a:rPr lang="en-US" sz="1400" b="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US"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3538431" y="1447800"/>
            <a:ext cx="1947969" cy="369332"/>
          </a:xfrm>
          <a:prstGeom prst="rect">
            <a:avLst/>
          </a:prstGeom>
          <a:noFill/>
        </p:spPr>
        <p:txBody>
          <a:bodyPr wrap="none" rtlCol="0">
            <a:spAutoFit/>
          </a:bodyPr>
          <a:lstStyle/>
          <a:p>
            <a:r>
              <a:rPr lang="en-US" sz="1800" dirty="0" smtClean="0">
                <a:solidFill>
                  <a:srgbClr val="0069B8"/>
                </a:solidFill>
              </a:rPr>
              <a:t>System Parameters</a:t>
            </a:r>
            <a:endParaRPr lang="en-US" sz="1800" dirty="0">
              <a:solidFill>
                <a:srgbClr val="0069B8"/>
              </a:solidFill>
            </a:endParaRPr>
          </a:p>
        </p:txBody>
      </p:sp>
      <p:sp>
        <p:nvSpPr>
          <p:cNvPr id="10" name="タイトル 1"/>
          <p:cNvSpPr txBox="1">
            <a:spLocks/>
          </p:cNvSpPr>
          <p:nvPr/>
        </p:nvSpPr>
        <p:spPr>
          <a:xfrm>
            <a:off x="685800" y="685800"/>
            <a:ext cx="7772400" cy="631448"/>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r>
              <a:rPr lang="en-US" altLang="ja-JP" sz="3200" b="1" dirty="0" smtClean="0">
                <a:solidFill>
                  <a:srgbClr val="0070C0"/>
                </a:solidFill>
              </a:rPr>
              <a:t>Simulation Results - Scenario 4 </a:t>
            </a:r>
            <a:r>
              <a:rPr lang="en-US" altLang="ja-JP" sz="3200" dirty="0" smtClean="0">
                <a:solidFill>
                  <a:srgbClr val="0070C0"/>
                </a:solidFill>
              </a:rPr>
              <a:t>(2/10)</a:t>
            </a:r>
            <a:endParaRPr lang="en-US" altLang="ja-JP" sz="3200" dirty="0">
              <a:solidFill>
                <a:srgbClr val="0070C0"/>
              </a:solidFill>
            </a:endParaRPr>
          </a:p>
          <a:p>
            <a:pPr>
              <a:defRPr/>
            </a:pPr>
            <a:endParaRPr lang="en-US" altLang="ja-JP" sz="3200" dirty="0">
              <a:solidFill>
                <a:srgbClr val="0070C0"/>
              </a:solidFill>
            </a:endParaRPr>
          </a:p>
        </p:txBody>
      </p:sp>
      <p:sp>
        <p:nvSpPr>
          <p:cNvPr id="11" name="TextBox 10"/>
          <p:cNvSpPr txBox="1"/>
          <p:nvPr/>
        </p:nvSpPr>
        <p:spPr>
          <a:xfrm>
            <a:off x="1235390" y="3276600"/>
            <a:ext cx="6613210" cy="892552"/>
          </a:xfrm>
          <a:prstGeom prst="rect">
            <a:avLst/>
          </a:prstGeom>
          <a:noFill/>
        </p:spPr>
        <p:txBody>
          <a:bodyPr wrap="square" rtlCol="0">
            <a:spAutoFit/>
          </a:bodyPr>
          <a:lstStyle/>
          <a:p>
            <a:pPr marL="285750" indent="-285750">
              <a:buClr>
                <a:srgbClr val="0069B8"/>
              </a:buClr>
              <a:buFont typeface="Courier New" panose="02070309020205020404" pitchFamily="49" charset="0"/>
              <a:buChar char="o"/>
            </a:pPr>
            <a:r>
              <a:rPr lang="en-US" sz="1800" dirty="0"/>
              <a:t>M</a:t>
            </a:r>
            <a:r>
              <a:rPr lang="en-US" sz="1800" dirty="0" smtClean="0"/>
              <a:t>aximum likelihood </a:t>
            </a:r>
            <a:r>
              <a:rPr lang="en-US" sz="1800" dirty="0" smtClean="0">
                <a:solidFill>
                  <a:srgbClr val="0069B8"/>
                </a:solidFill>
              </a:rPr>
              <a:t>(optimal) </a:t>
            </a:r>
            <a:r>
              <a:rPr lang="en-US" sz="1800" dirty="0" smtClean="0"/>
              <a:t>decision rule is used for RC </a:t>
            </a:r>
          </a:p>
          <a:p>
            <a:pPr marL="285750" indent="-285750">
              <a:buClr>
                <a:srgbClr val="0069B8"/>
              </a:buClr>
              <a:buFont typeface="Courier New" panose="02070309020205020404" pitchFamily="49" charset="0"/>
              <a:buChar char="o"/>
            </a:pPr>
            <a:r>
              <a:rPr lang="en-US" sz="1800" dirty="0" err="1" smtClean="0"/>
              <a:t>Zeroforcing</a:t>
            </a:r>
            <a:r>
              <a:rPr lang="en-US" sz="1800" dirty="0" smtClean="0"/>
              <a:t> </a:t>
            </a:r>
            <a:r>
              <a:rPr lang="en-US" sz="1800" dirty="0" smtClean="0">
                <a:solidFill>
                  <a:srgbClr val="0069B8"/>
                </a:solidFill>
              </a:rPr>
              <a:t>(not optimal but simple) </a:t>
            </a:r>
            <a:r>
              <a:rPr lang="en-US" sz="1800" dirty="0" smtClean="0"/>
              <a:t>is used for SMUX.</a:t>
            </a:r>
          </a:p>
          <a:p>
            <a:pPr marL="285750" indent="-285750">
              <a:buClr>
                <a:srgbClr val="0069B8"/>
              </a:buClr>
              <a:buFont typeface="Courier New" panose="02070309020205020404" pitchFamily="49" charset="0"/>
              <a:buChar char="o"/>
            </a:pPr>
            <a:endParaRPr lang="en-US" sz="1600" dirty="0"/>
          </a:p>
        </p:txBody>
      </p:sp>
      <p:sp>
        <p:nvSpPr>
          <p:cNvPr id="12"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2069168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78281"/>
            <a:ext cx="1600200" cy="215444"/>
          </a:xfrm>
        </p:spPr>
        <p:txBody>
          <a:bodyPr/>
          <a:lstStyle/>
          <a:p>
            <a:r>
              <a:rPr lang="en-US" altLang="en-US" dirty="0" smtClean="0"/>
              <a:t>July 2019</a:t>
            </a:r>
            <a:endParaRPr lang="en-GB" altLang="en-US" dirty="0"/>
          </a:p>
        </p:txBody>
      </p:sp>
      <p:sp>
        <p:nvSpPr>
          <p:cNvPr id="4" name="Slide Number Placeholder 3"/>
          <p:cNvSpPr>
            <a:spLocks noGrp="1"/>
          </p:cNvSpPr>
          <p:nvPr>
            <p:ph type="sldNum" sz="quarter" idx="12"/>
          </p:nvPr>
        </p:nvSpPr>
        <p:spPr>
          <a:xfrm>
            <a:off x="4344988" y="6475413"/>
            <a:ext cx="530225" cy="182562"/>
          </a:xfrm>
        </p:spPr>
        <p:txBody>
          <a:bodyPr/>
          <a:lstStyle/>
          <a:p>
            <a:r>
              <a:rPr lang="en-GB" altLang="en-US" smtClean="0"/>
              <a:t>Slide </a:t>
            </a:r>
            <a:fld id="{2F03CF15-9775-4923-BCFF-1A75B19C3DAF}" type="slidenum">
              <a:rPr lang="en-GB" altLang="en-US" smtClean="0"/>
              <a:pPr/>
              <a:t>22</a:t>
            </a:fld>
            <a:endParaRPr lang="en-GB" altLang="en-US"/>
          </a:p>
        </p:txBody>
      </p:sp>
      <p:sp>
        <p:nvSpPr>
          <p:cNvPr id="5" name="コンテンツ プレースホルダー 2"/>
          <p:cNvSpPr txBox="1">
            <a:spLocks/>
          </p:cNvSpPr>
          <p:nvPr/>
        </p:nvSpPr>
        <p:spPr>
          <a:xfrm>
            <a:off x="611560" y="1772816"/>
            <a:ext cx="7992888" cy="18002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457200" lvl="1" indent="0">
              <a:buNone/>
            </a:pPr>
            <a:endParaRPr kumimoji="1" lang="en-US" altLang="ja-JP" sz="1800" kern="0" dirty="0" smtClean="0"/>
          </a:p>
          <a:p>
            <a:pPr lvl="1"/>
            <a:endParaRPr kumimoji="1" lang="ja-JP" altLang="en-US" sz="1800" kern="0" dirty="0"/>
          </a:p>
        </p:txBody>
      </p:sp>
      <p:pic>
        <p:nvPicPr>
          <p:cNvPr id="6" name="Picture 5"/>
          <p:cNvPicPr>
            <a:picLocks noChangeAspect="1"/>
          </p:cNvPicPr>
          <p:nvPr/>
        </p:nvPicPr>
        <p:blipFill>
          <a:blip r:embed="rId2"/>
          <a:stretch>
            <a:fillRect/>
          </a:stretch>
        </p:blipFill>
        <p:spPr>
          <a:xfrm>
            <a:off x="1008000" y="1260000"/>
            <a:ext cx="3528000" cy="2651723"/>
          </a:xfrm>
          <a:prstGeom prst="rect">
            <a:avLst/>
          </a:prstGeom>
        </p:spPr>
      </p:pic>
      <p:pic>
        <p:nvPicPr>
          <p:cNvPr id="9" name="Picture 8"/>
          <p:cNvPicPr>
            <a:picLocks noChangeAspect="1"/>
          </p:cNvPicPr>
          <p:nvPr/>
        </p:nvPicPr>
        <p:blipFill>
          <a:blip r:embed="rId3"/>
          <a:stretch>
            <a:fillRect/>
          </a:stretch>
        </p:blipFill>
        <p:spPr>
          <a:xfrm>
            <a:off x="4716000" y="1260000"/>
            <a:ext cx="3528000" cy="2651723"/>
          </a:xfrm>
          <a:prstGeom prst="rect">
            <a:avLst/>
          </a:prstGeom>
        </p:spPr>
      </p:pic>
      <p:pic>
        <p:nvPicPr>
          <p:cNvPr id="10" name="Picture 9"/>
          <p:cNvPicPr>
            <a:picLocks noChangeAspect="1"/>
          </p:cNvPicPr>
          <p:nvPr/>
        </p:nvPicPr>
        <p:blipFill>
          <a:blip r:embed="rId4"/>
          <a:stretch>
            <a:fillRect/>
          </a:stretch>
        </p:blipFill>
        <p:spPr>
          <a:xfrm>
            <a:off x="1008000" y="3888000"/>
            <a:ext cx="3528000" cy="2651722"/>
          </a:xfrm>
          <a:prstGeom prst="rect">
            <a:avLst/>
          </a:prstGeom>
        </p:spPr>
      </p:pic>
      <p:pic>
        <p:nvPicPr>
          <p:cNvPr id="14" name="Picture 13"/>
          <p:cNvPicPr>
            <a:picLocks noChangeAspect="1"/>
          </p:cNvPicPr>
          <p:nvPr/>
        </p:nvPicPr>
        <p:blipFill>
          <a:blip r:embed="rId5"/>
          <a:stretch>
            <a:fillRect/>
          </a:stretch>
        </p:blipFill>
        <p:spPr>
          <a:xfrm>
            <a:off x="4716000" y="3888000"/>
            <a:ext cx="3528000" cy="2651722"/>
          </a:xfrm>
          <a:prstGeom prst="rect">
            <a:avLst/>
          </a:prstGeom>
        </p:spPr>
      </p:pic>
      <p:sp>
        <p:nvSpPr>
          <p:cNvPr id="15" name="タイトル 1"/>
          <p:cNvSpPr txBox="1">
            <a:spLocks/>
          </p:cNvSpPr>
          <p:nvPr/>
        </p:nvSpPr>
        <p:spPr>
          <a:xfrm>
            <a:off x="685800" y="685800"/>
            <a:ext cx="7772400" cy="870992"/>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r>
              <a:rPr lang="en-US" altLang="ja-JP" sz="3200" b="1" dirty="0" smtClean="0">
                <a:solidFill>
                  <a:srgbClr val="0070C0"/>
                </a:solidFill>
              </a:rPr>
              <a:t>Simulation Results - Scenario 4 </a:t>
            </a:r>
            <a:r>
              <a:rPr lang="en-US" altLang="ja-JP" sz="3200" dirty="0" smtClean="0">
                <a:solidFill>
                  <a:srgbClr val="0070C0"/>
                </a:solidFill>
              </a:rPr>
              <a:t>(3/10)</a:t>
            </a:r>
            <a:endParaRPr lang="ja-JP" altLang="en-US" sz="3200" dirty="0">
              <a:solidFill>
                <a:srgbClr val="0070C0"/>
              </a:solidFill>
            </a:endParaRPr>
          </a:p>
        </p:txBody>
      </p:sp>
      <p:sp>
        <p:nvSpPr>
          <p:cNvPr id="11"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4714050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78281"/>
            <a:ext cx="1600200" cy="215444"/>
          </a:xfrm>
        </p:spPr>
        <p:txBody>
          <a:bodyPr/>
          <a:lstStyle/>
          <a:p>
            <a:r>
              <a:rPr lang="en-US" altLang="en-US" dirty="0" smtClean="0"/>
              <a:t>July 2019</a:t>
            </a:r>
            <a:endParaRPr lang="en-GB" altLang="en-US" dirty="0"/>
          </a:p>
        </p:txBody>
      </p:sp>
      <p:sp>
        <p:nvSpPr>
          <p:cNvPr id="4" name="Slide Number Placeholder 3"/>
          <p:cNvSpPr>
            <a:spLocks noGrp="1"/>
          </p:cNvSpPr>
          <p:nvPr>
            <p:ph type="sldNum" sz="quarter" idx="12"/>
          </p:nvPr>
        </p:nvSpPr>
        <p:spPr>
          <a:xfrm>
            <a:off x="4344988" y="6475413"/>
            <a:ext cx="530225" cy="182562"/>
          </a:xfrm>
        </p:spPr>
        <p:txBody>
          <a:bodyPr/>
          <a:lstStyle/>
          <a:p>
            <a:r>
              <a:rPr lang="en-GB" altLang="en-US" smtClean="0"/>
              <a:t>Slide </a:t>
            </a:r>
            <a:fld id="{2F03CF15-9775-4923-BCFF-1A75B19C3DAF}" type="slidenum">
              <a:rPr lang="en-GB" altLang="en-US" smtClean="0"/>
              <a:pPr/>
              <a:t>23</a:t>
            </a:fld>
            <a:endParaRPr lang="en-GB" altLang="en-US"/>
          </a:p>
        </p:txBody>
      </p:sp>
      <p:sp>
        <p:nvSpPr>
          <p:cNvPr id="5" name="コンテンツ プレースホルダー 2"/>
          <p:cNvSpPr txBox="1">
            <a:spLocks/>
          </p:cNvSpPr>
          <p:nvPr/>
        </p:nvSpPr>
        <p:spPr>
          <a:xfrm>
            <a:off x="611560" y="1772816"/>
            <a:ext cx="7992888" cy="18002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457200" lvl="1" indent="0">
              <a:buNone/>
            </a:pPr>
            <a:endParaRPr kumimoji="1" lang="en-US" altLang="ja-JP" sz="1800" kern="0" dirty="0" smtClean="0"/>
          </a:p>
          <a:p>
            <a:pPr lvl="1"/>
            <a:endParaRPr kumimoji="1" lang="ja-JP" altLang="en-US" sz="1800" kern="0" dirty="0"/>
          </a:p>
        </p:txBody>
      </p:sp>
      <p:sp>
        <p:nvSpPr>
          <p:cNvPr id="15" name="タイトル 1"/>
          <p:cNvSpPr txBox="1">
            <a:spLocks/>
          </p:cNvSpPr>
          <p:nvPr/>
        </p:nvSpPr>
        <p:spPr>
          <a:xfrm>
            <a:off x="685800" y="685800"/>
            <a:ext cx="7772400" cy="870992"/>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r>
              <a:rPr lang="en-US" altLang="ja-JP" sz="3200" b="1" dirty="0" smtClean="0">
                <a:solidFill>
                  <a:srgbClr val="0070C0"/>
                </a:solidFill>
              </a:rPr>
              <a:t>Simulation Results - Scenario 4 </a:t>
            </a:r>
            <a:r>
              <a:rPr lang="en-US" altLang="ja-JP" sz="3200" dirty="0" smtClean="0">
                <a:solidFill>
                  <a:srgbClr val="0070C0"/>
                </a:solidFill>
              </a:rPr>
              <a:t>(4/10)</a:t>
            </a:r>
            <a:endParaRPr lang="ja-JP" altLang="en-US" sz="3200" dirty="0">
              <a:solidFill>
                <a:srgbClr val="0070C0"/>
              </a:solidFill>
            </a:endParaRPr>
          </a:p>
        </p:txBody>
      </p:sp>
      <p:pic>
        <p:nvPicPr>
          <p:cNvPr id="7" name="Picture 6"/>
          <p:cNvPicPr>
            <a:picLocks noChangeAspect="1"/>
          </p:cNvPicPr>
          <p:nvPr/>
        </p:nvPicPr>
        <p:blipFill>
          <a:blip r:embed="rId2"/>
          <a:stretch>
            <a:fillRect/>
          </a:stretch>
        </p:blipFill>
        <p:spPr>
          <a:xfrm>
            <a:off x="1008000" y="1260000"/>
            <a:ext cx="3528000" cy="2651723"/>
          </a:xfrm>
          <a:prstGeom prst="rect">
            <a:avLst/>
          </a:prstGeom>
        </p:spPr>
      </p:pic>
      <p:pic>
        <p:nvPicPr>
          <p:cNvPr id="8" name="Picture 7"/>
          <p:cNvPicPr>
            <a:picLocks noChangeAspect="1"/>
          </p:cNvPicPr>
          <p:nvPr/>
        </p:nvPicPr>
        <p:blipFill>
          <a:blip r:embed="rId3"/>
          <a:stretch>
            <a:fillRect/>
          </a:stretch>
        </p:blipFill>
        <p:spPr>
          <a:xfrm>
            <a:off x="4716000" y="1260000"/>
            <a:ext cx="3528000" cy="2651723"/>
          </a:xfrm>
          <a:prstGeom prst="rect">
            <a:avLst/>
          </a:prstGeom>
        </p:spPr>
      </p:pic>
      <p:pic>
        <p:nvPicPr>
          <p:cNvPr id="11" name="Picture 10"/>
          <p:cNvPicPr>
            <a:picLocks noChangeAspect="1"/>
          </p:cNvPicPr>
          <p:nvPr/>
        </p:nvPicPr>
        <p:blipFill>
          <a:blip r:embed="rId4"/>
          <a:stretch>
            <a:fillRect/>
          </a:stretch>
        </p:blipFill>
        <p:spPr>
          <a:xfrm>
            <a:off x="1008000" y="3888000"/>
            <a:ext cx="3528000" cy="2651723"/>
          </a:xfrm>
          <a:prstGeom prst="rect">
            <a:avLst/>
          </a:prstGeom>
        </p:spPr>
      </p:pic>
      <p:pic>
        <p:nvPicPr>
          <p:cNvPr id="12" name="Picture 11"/>
          <p:cNvPicPr>
            <a:picLocks noChangeAspect="1"/>
          </p:cNvPicPr>
          <p:nvPr/>
        </p:nvPicPr>
        <p:blipFill>
          <a:blip r:embed="rId5"/>
          <a:stretch>
            <a:fillRect/>
          </a:stretch>
        </p:blipFill>
        <p:spPr>
          <a:xfrm>
            <a:off x="4716000" y="3888000"/>
            <a:ext cx="3528000" cy="2651723"/>
          </a:xfrm>
          <a:prstGeom prst="rect">
            <a:avLst/>
          </a:prstGeom>
        </p:spPr>
      </p:pic>
      <p:sp>
        <p:nvSpPr>
          <p:cNvPr id="13"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32381895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78281"/>
            <a:ext cx="1600200" cy="215444"/>
          </a:xfrm>
        </p:spPr>
        <p:txBody>
          <a:bodyPr/>
          <a:lstStyle/>
          <a:p>
            <a:r>
              <a:rPr lang="en-US" altLang="en-US" dirty="0" smtClean="0"/>
              <a:t>July 2019</a:t>
            </a:r>
            <a:endParaRPr lang="en-GB" altLang="en-US" dirty="0"/>
          </a:p>
        </p:txBody>
      </p:sp>
      <p:sp>
        <p:nvSpPr>
          <p:cNvPr id="4" name="Slide Number Placeholder 3"/>
          <p:cNvSpPr>
            <a:spLocks noGrp="1"/>
          </p:cNvSpPr>
          <p:nvPr>
            <p:ph type="sldNum" sz="quarter" idx="12"/>
          </p:nvPr>
        </p:nvSpPr>
        <p:spPr>
          <a:xfrm>
            <a:off x="4344988" y="6475413"/>
            <a:ext cx="530225" cy="182562"/>
          </a:xfrm>
        </p:spPr>
        <p:txBody>
          <a:bodyPr/>
          <a:lstStyle/>
          <a:p>
            <a:r>
              <a:rPr lang="en-GB" altLang="en-US" smtClean="0"/>
              <a:t>Slide </a:t>
            </a:r>
            <a:fld id="{2F03CF15-9775-4923-BCFF-1A75B19C3DAF}" type="slidenum">
              <a:rPr lang="en-GB" altLang="en-US" smtClean="0"/>
              <a:pPr/>
              <a:t>24</a:t>
            </a:fld>
            <a:endParaRPr lang="en-GB" altLang="en-US"/>
          </a:p>
        </p:txBody>
      </p:sp>
      <p:sp>
        <p:nvSpPr>
          <p:cNvPr id="7" name="TextBox 6"/>
          <p:cNvSpPr txBox="1"/>
          <p:nvPr/>
        </p:nvSpPr>
        <p:spPr>
          <a:xfrm>
            <a:off x="3019425" y="1401227"/>
            <a:ext cx="3467100" cy="369332"/>
          </a:xfrm>
          <a:prstGeom prst="rect">
            <a:avLst/>
          </a:prstGeom>
          <a:noFill/>
        </p:spPr>
        <p:txBody>
          <a:bodyPr wrap="square" rtlCol="0">
            <a:spAutoFit/>
          </a:bodyPr>
          <a:lstStyle/>
          <a:p>
            <a:pPr>
              <a:buClr>
                <a:srgbClr val="0069B8"/>
              </a:buClr>
            </a:pPr>
            <a:r>
              <a:rPr lang="tr-TR" sz="1800" dirty="0" smtClean="0">
                <a:solidFill>
                  <a:srgbClr val="0069B8"/>
                </a:solidFill>
              </a:rPr>
              <a:t>2</a:t>
            </a:r>
            <a:r>
              <a:rPr lang="en-US" sz="1800" dirty="0" smtClean="0">
                <a:solidFill>
                  <a:srgbClr val="0069B8"/>
                </a:solidFill>
              </a:rPr>
              <a:t>x</a:t>
            </a:r>
            <a:r>
              <a:rPr lang="tr-TR" sz="1800" dirty="0" smtClean="0">
                <a:solidFill>
                  <a:srgbClr val="0069B8"/>
                </a:solidFill>
              </a:rPr>
              <a:t>2</a:t>
            </a:r>
            <a:r>
              <a:rPr lang="en-US" sz="1800" dirty="0" smtClean="0">
                <a:solidFill>
                  <a:srgbClr val="0069B8"/>
                </a:solidFill>
              </a:rPr>
              <a:t> MIMO systems (</a:t>
            </a:r>
            <a:r>
              <a:rPr lang="en-US" sz="1800" i="1" dirty="0" smtClean="0">
                <a:solidFill>
                  <a:srgbClr val="0069B8"/>
                </a:solidFill>
              </a:rPr>
              <a:t>B</a:t>
            </a:r>
            <a:r>
              <a:rPr lang="en-US" sz="1800" dirty="0" smtClean="0">
                <a:solidFill>
                  <a:srgbClr val="0069B8"/>
                </a:solidFill>
              </a:rPr>
              <a:t>=20 MHz) </a:t>
            </a:r>
            <a:endParaRPr lang="en-US" sz="1800" dirty="0">
              <a:solidFill>
                <a:srgbClr val="0069B8"/>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3309" y="1800000"/>
            <a:ext cx="5121019" cy="2880000"/>
          </a:xfrm>
          <a:prstGeom prst="rect">
            <a:avLst/>
          </a:prstGeom>
          <a:noFill/>
          <a:ln>
            <a:no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267200" y="1809333"/>
            <a:ext cx="5105400" cy="2871216"/>
          </a:xfrm>
          <a:prstGeom prst="rect">
            <a:avLst/>
          </a:prstGeom>
          <a:noFill/>
          <a:ln>
            <a:noFill/>
          </a:ln>
        </p:spPr>
      </p:pic>
      <p:sp>
        <p:nvSpPr>
          <p:cNvPr id="10" name="タイトル 1"/>
          <p:cNvSpPr txBox="1">
            <a:spLocks/>
          </p:cNvSpPr>
          <p:nvPr/>
        </p:nvSpPr>
        <p:spPr>
          <a:xfrm>
            <a:off x="685800" y="685800"/>
            <a:ext cx="7772400" cy="870992"/>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r>
              <a:rPr lang="en-US" altLang="ja-JP" sz="3200" b="1" dirty="0" smtClean="0">
                <a:solidFill>
                  <a:srgbClr val="0070C0"/>
                </a:solidFill>
              </a:rPr>
              <a:t>Simulation Results - Scenario 4 </a:t>
            </a:r>
            <a:r>
              <a:rPr lang="en-US" altLang="ja-JP" sz="3200" dirty="0" smtClean="0">
                <a:solidFill>
                  <a:srgbClr val="0070C0"/>
                </a:solidFill>
              </a:rPr>
              <a:t>(5/10)</a:t>
            </a:r>
            <a:endParaRPr lang="ja-JP" altLang="en-US" sz="3200" dirty="0">
              <a:solidFill>
                <a:srgbClr val="0070C0"/>
              </a:solidFill>
            </a:endParaRPr>
          </a:p>
        </p:txBody>
      </p:sp>
      <p:sp>
        <p:nvSpPr>
          <p:cNvPr id="5" name="TextBox 4"/>
          <p:cNvSpPr txBox="1"/>
          <p:nvPr/>
        </p:nvSpPr>
        <p:spPr>
          <a:xfrm>
            <a:off x="685800" y="4860000"/>
            <a:ext cx="7583850" cy="369332"/>
          </a:xfrm>
          <a:prstGeom prst="rect">
            <a:avLst/>
          </a:prstGeom>
          <a:noFill/>
        </p:spPr>
        <p:txBody>
          <a:bodyPr wrap="square" rtlCol="0">
            <a:spAutoFit/>
          </a:bodyPr>
          <a:lstStyle/>
          <a:p>
            <a:pPr marL="285750" indent="-285750">
              <a:buClr>
                <a:srgbClr val="0069B8"/>
              </a:buClr>
              <a:buFont typeface="Courier New" panose="02070309020205020404" pitchFamily="49" charset="0"/>
              <a:buChar char="o"/>
            </a:pPr>
            <a:r>
              <a:rPr lang="en-US" sz="1800" dirty="0" smtClean="0"/>
              <a:t>With adaptive MIMO, a data rate of 344 </a:t>
            </a:r>
            <a:r>
              <a:rPr lang="en-US" sz="1800" dirty="0" err="1" smtClean="0"/>
              <a:t>Mbits</a:t>
            </a:r>
            <a:r>
              <a:rPr lang="en-US" sz="1800" dirty="0" smtClean="0"/>
              <a:t>/s is achieved.</a:t>
            </a:r>
          </a:p>
        </p:txBody>
      </p:sp>
      <p:sp>
        <p:nvSpPr>
          <p:cNvPr id="11"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239171162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78281"/>
            <a:ext cx="1600200" cy="215444"/>
          </a:xfrm>
        </p:spPr>
        <p:txBody>
          <a:bodyPr/>
          <a:lstStyle/>
          <a:p>
            <a:r>
              <a:rPr lang="en-US" altLang="en-US" dirty="0" smtClean="0"/>
              <a:t>July 2019</a:t>
            </a:r>
            <a:endParaRPr lang="en-GB" altLang="en-US" dirty="0"/>
          </a:p>
        </p:txBody>
      </p:sp>
      <p:sp>
        <p:nvSpPr>
          <p:cNvPr id="4" name="Slide Number Placeholder 3"/>
          <p:cNvSpPr>
            <a:spLocks noGrp="1"/>
          </p:cNvSpPr>
          <p:nvPr>
            <p:ph type="sldNum" sz="quarter" idx="12"/>
          </p:nvPr>
        </p:nvSpPr>
        <p:spPr>
          <a:xfrm>
            <a:off x="4344988" y="6475413"/>
            <a:ext cx="530225" cy="182562"/>
          </a:xfrm>
        </p:spPr>
        <p:txBody>
          <a:bodyPr/>
          <a:lstStyle/>
          <a:p>
            <a:r>
              <a:rPr lang="en-GB" altLang="en-US" smtClean="0"/>
              <a:t>Slide </a:t>
            </a:r>
            <a:fld id="{2F03CF15-9775-4923-BCFF-1A75B19C3DAF}" type="slidenum">
              <a:rPr lang="en-GB" altLang="en-US" smtClean="0"/>
              <a:pPr/>
              <a:t>25</a:t>
            </a:fld>
            <a:endParaRPr lang="en-GB" altLang="en-US"/>
          </a:p>
        </p:txBody>
      </p:sp>
      <p:sp>
        <p:nvSpPr>
          <p:cNvPr id="7" name="TextBox 6"/>
          <p:cNvSpPr txBox="1"/>
          <p:nvPr/>
        </p:nvSpPr>
        <p:spPr>
          <a:xfrm>
            <a:off x="3025050" y="1295400"/>
            <a:ext cx="3471000" cy="369332"/>
          </a:xfrm>
          <a:prstGeom prst="rect">
            <a:avLst/>
          </a:prstGeom>
          <a:noFill/>
        </p:spPr>
        <p:txBody>
          <a:bodyPr wrap="square" rtlCol="0">
            <a:spAutoFit/>
          </a:bodyPr>
          <a:lstStyle/>
          <a:p>
            <a:pPr>
              <a:buClr>
                <a:srgbClr val="0069B8"/>
              </a:buClr>
            </a:pPr>
            <a:r>
              <a:rPr lang="tr-TR" sz="1800" dirty="0" smtClean="0">
                <a:solidFill>
                  <a:srgbClr val="0069B8"/>
                </a:solidFill>
              </a:rPr>
              <a:t>4</a:t>
            </a:r>
            <a:r>
              <a:rPr lang="en-US" sz="1800" dirty="0" smtClean="0">
                <a:solidFill>
                  <a:srgbClr val="0069B8"/>
                </a:solidFill>
              </a:rPr>
              <a:t>x</a:t>
            </a:r>
            <a:r>
              <a:rPr lang="tr-TR" sz="1800" dirty="0">
                <a:solidFill>
                  <a:srgbClr val="0069B8"/>
                </a:solidFill>
              </a:rPr>
              <a:t>4</a:t>
            </a:r>
            <a:r>
              <a:rPr lang="en-US" sz="1800" dirty="0" smtClean="0">
                <a:solidFill>
                  <a:srgbClr val="0069B8"/>
                </a:solidFill>
              </a:rPr>
              <a:t> MIMO systems (</a:t>
            </a:r>
            <a:r>
              <a:rPr lang="en-US" sz="1800" i="1" dirty="0" smtClean="0">
                <a:solidFill>
                  <a:srgbClr val="0069B8"/>
                </a:solidFill>
              </a:rPr>
              <a:t>B</a:t>
            </a:r>
            <a:r>
              <a:rPr lang="en-US" sz="1800" dirty="0" smtClean="0">
                <a:solidFill>
                  <a:srgbClr val="0069B8"/>
                </a:solidFill>
              </a:rPr>
              <a:t>=20 MHz) </a:t>
            </a:r>
            <a:endParaRPr lang="en-US" sz="1800" dirty="0">
              <a:solidFill>
                <a:srgbClr val="0069B8"/>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27684" y="1676400"/>
            <a:ext cx="5121019" cy="2880000"/>
          </a:xfrm>
          <a:prstGeom prst="rect">
            <a:avLst/>
          </a:prstGeom>
          <a:noFill/>
          <a:ln>
            <a:noFill/>
          </a:ln>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333875" y="1685733"/>
            <a:ext cx="5029200" cy="2828362"/>
          </a:xfrm>
          <a:prstGeom prst="rect">
            <a:avLst/>
          </a:prstGeom>
          <a:noFill/>
          <a:ln>
            <a:noFill/>
          </a:ln>
        </p:spPr>
      </p:pic>
      <p:sp>
        <p:nvSpPr>
          <p:cNvPr id="12" name="タイトル 1"/>
          <p:cNvSpPr txBox="1">
            <a:spLocks/>
          </p:cNvSpPr>
          <p:nvPr/>
        </p:nvSpPr>
        <p:spPr>
          <a:xfrm>
            <a:off x="685800" y="685800"/>
            <a:ext cx="7772400" cy="870992"/>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r>
              <a:rPr lang="en-US" altLang="ja-JP" sz="3200" b="1" dirty="0" smtClean="0">
                <a:solidFill>
                  <a:srgbClr val="0070C0"/>
                </a:solidFill>
              </a:rPr>
              <a:t>Simulation Results - Scenario 4 </a:t>
            </a:r>
            <a:r>
              <a:rPr lang="en-US" altLang="ja-JP" sz="3200" dirty="0" smtClean="0">
                <a:solidFill>
                  <a:srgbClr val="0070C0"/>
                </a:solidFill>
              </a:rPr>
              <a:t>(6/10)</a:t>
            </a:r>
            <a:endParaRPr lang="ja-JP" altLang="en-US" sz="3200" dirty="0">
              <a:solidFill>
                <a:srgbClr val="0070C0"/>
              </a:solidFill>
            </a:endParaRPr>
          </a:p>
        </p:txBody>
      </p:sp>
      <p:sp>
        <p:nvSpPr>
          <p:cNvPr id="9" name="TextBox 8"/>
          <p:cNvSpPr txBox="1"/>
          <p:nvPr/>
        </p:nvSpPr>
        <p:spPr>
          <a:xfrm>
            <a:off x="381000" y="4549676"/>
            <a:ext cx="8479200" cy="2308324"/>
          </a:xfrm>
          <a:prstGeom prst="rect">
            <a:avLst/>
          </a:prstGeom>
          <a:noFill/>
        </p:spPr>
        <p:txBody>
          <a:bodyPr wrap="square" rtlCol="0">
            <a:spAutoFit/>
          </a:bodyPr>
          <a:lstStyle/>
          <a:p>
            <a:pPr marL="285750" indent="-285750">
              <a:buClr>
                <a:srgbClr val="0069B8"/>
              </a:buClr>
              <a:buFont typeface="Courier New" panose="02070309020205020404" pitchFamily="49" charset="0"/>
              <a:buChar char="o"/>
            </a:pPr>
            <a:r>
              <a:rPr lang="en-US" sz="1800" dirty="0" smtClean="0"/>
              <a:t>With adaptive MIMO, a data rate of 688 Mbps data rate is achieved.</a:t>
            </a:r>
          </a:p>
          <a:p>
            <a:endParaRPr lang="en-US" sz="1000" dirty="0" smtClean="0"/>
          </a:p>
          <a:p>
            <a:pPr marL="285750" indent="-285750">
              <a:buClr>
                <a:srgbClr val="0069B8"/>
              </a:buClr>
              <a:buFont typeface="Courier New" panose="02070309020205020404" pitchFamily="49" charset="0"/>
              <a:buChar char="o"/>
            </a:pPr>
            <a:r>
              <a:rPr lang="en-US" sz="1800" dirty="0" smtClean="0"/>
              <a:t>Under the same spectral efficiency, RC suffers from high modulation order and SMUX is required to get better performance. For example, </a:t>
            </a:r>
          </a:p>
          <a:p>
            <a:pPr marL="742950" lvl="1" indent="-285750">
              <a:buFont typeface="Courier New" panose="02070309020205020404" pitchFamily="49" charset="0"/>
              <a:buChar char="o"/>
            </a:pPr>
            <a:r>
              <a:rPr lang="en-US" sz="1600" dirty="0" smtClean="0"/>
              <a:t>RC with 16 QAM outperforms SMUX with BPSK </a:t>
            </a:r>
            <a:endParaRPr lang="en-US" sz="1600" dirty="0"/>
          </a:p>
          <a:p>
            <a:pPr marL="742950" lvl="1" indent="-285750">
              <a:buFont typeface="Courier New" panose="02070309020205020404" pitchFamily="49" charset="0"/>
              <a:buChar char="o"/>
            </a:pPr>
            <a:r>
              <a:rPr lang="en-US" sz="1600" dirty="0" smtClean="0"/>
              <a:t>RC with 256 QAM outperforms SMUX with QPSK</a:t>
            </a:r>
          </a:p>
          <a:p>
            <a:pPr marL="742950" lvl="1" indent="-285750">
              <a:buFont typeface="Courier New" panose="02070309020205020404" pitchFamily="49" charset="0"/>
              <a:buChar char="o"/>
            </a:pPr>
            <a:r>
              <a:rPr lang="en-US" sz="1600" dirty="0" smtClean="0"/>
              <a:t>SMUX with 8 QAM outperforms RC 4096 QAM</a:t>
            </a:r>
            <a:r>
              <a:rPr lang="tr-TR" sz="1600" dirty="0" smtClean="0"/>
              <a:t> !!</a:t>
            </a:r>
            <a:endParaRPr lang="en-US" sz="1600" dirty="0" smtClean="0"/>
          </a:p>
          <a:p>
            <a:pPr marL="285750" indent="-285750">
              <a:buFont typeface="Courier New" panose="02070309020205020404" pitchFamily="49" charset="0"/>
              <a:buChar char="o"/>
            </a:pPr>
            <a:endParaRPr lang="en-US" sz="1600" dirty="0" smtClean="0"/>
          </a:p>
          <a:p>
            <a:pPr marL="285750" indent="-285750">
              <a:buFont typeface="Courier New" panose="02070309020205020404" pitchFamily="49" charset="0"/>
              <a:buChar char="o"/>
            </a:pPr>
            <a:endParaRPr lang="en-US" sz="1600" dirty="0" smtClean="0"/>
          </a:p>
        </p:txBody>
      </p:sp>
      <p:sp>
        <p:nvSpPr>
          <p:cNvPr id="13"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20976769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78281"/>
            <a:ext cx="1600200" cy="215444"/>
          </a:xfrm>
        </p:spPr>
        <p:txBody>
          <a:bodyPr/>
          <a:lstStyle/>
          <a:p>
            <a:r>
              <a:rPr lang="en-US" altLang="en-US" dirty="0" smtClean="0"/>
              <a:t>July 2019</a:t>
            </a:r>
            <a:endParaRPr lang="en-GB" altLang="en-US" dirty="0"/>
          </a:p>
        </p:txBody>
      </p:sp>
      <p:sp>
        <p:nvSpPr>
          <p:cNvPr id="4" name="Slide Number Placeholder 3"/>
          <p:cNvSpPr>
            <a:spLocks noGrp="1"/>
          </p:cNvSpPr>
          <p:nvPr>
            <p:ph type="sldNum" sz="quarter" idx="12"/>
          </p:nvPr>
        </p:nvSpPr>
        <p:spPr>
          <a:xfrm>
            <a:off x="4344988" y="6475413"/>
            <a:ext cx="530225" cy="182562"/>
          </a:xfrm>
        </p:spPr>
        <p:txBody>
          <a:bodyPr/>
          <a:lstStyle/>
          <a:p>
            <a:r>
              <a:rPr lang="en-GB" altLang="en-US" smtClean="0"/>
              <a:t>Slide </a:t>
            </a:r>
            <a:fld id="{2F03CF15-9775-4923-BCFF-1A75B19C3DAF}" type="slidenum">
              <a:rPr lang="en-GB" altLang="en-US" smtClean="0"/>
              <a:pPr/>
              <a:t>26</a:t>
            </a:fld>
            <a:endParaRPr lang="en-GB" altLang="en-US"/>
          </a:p>
        </p:txBody>
      </p:sp>
      <p:sp>
        <p:nvSpPr>
          <p:cNvPr id="7" name="TextBox 6"/>
          <p:cNvSpPr txBox="1"/>
          <p:nvPr/>
        </p:nvSpPr>
        <p:spPr>
          <a:xfrm>
            <a:off x="3071481" y="1386558"/>
            <a:ext cx="3379075" cy="369332"/>
          </a:xfrm>
          <a:prstGeom prst="rect">
            <a:avLst/>
          </a:prstGeom>
          <a:noFill/>
        </p:spPr>
        <p:txBody>
          <a:bodyPr wrap="square" rtlCol="0">
            <a:spAutoFit/>
          </a:bodyPr>
          <a:lstStyle/>
          <a:p>
            <a:pPr>
              <a:buClr>
                <a:srgbClr val="0069B8"/>
              </a:buClr>
            </a:pPr>
            <a:r>
              <a:rPr lang="tr-TR" sz="1800" dirty="0" smtClean="0">
                <a:solidFill>
                  <a:srgbClr val="0069B8"/>
                </a:solidFill>
              </a:rPr>
              <a:t>6</a:t>
            </a:r>
            <a:r>
              <a:rPr lang="en-US" sz="1800" dirty="0" smtClean="0">
                <a:solidFill>
                  <a:srgbClr val="0069B8"/>
                </a:solidFill>
              </a:rPr>
              <a:t>x</a:t>
            </a:r>
            <a:r>
              <a:rPr lang="tr-TR" sz="1800" dirty="0" smtClean="0">
                <a:solidFill>
                  <a:srgbClr val="0069B8"/>
                </a:solidFill>
              </a:rPr>
              <a:t>6</a:t>
            </a:r>
            <a:r>
              <a:rPr lang="en-US" sz="1800" dirty="0" smtClean="0">
                <a:solidFill>
                  <a:srgbClr val="0069B8"/>
                </a:solidFill>
              </a:rPr>
              <a:t> MIMO</a:t>
            </a:r>
            <a:r>
              <a:rPr lang="tr-TR" sz="1800" dirty="0" smtClean="0">
                <a:solidFill>
                  <a:srgbClr val="0069B8"/>
                </a:solidFill>
              </a:rPr>
              <a:t> </a:t>
            </a:r>
            <a:r>
              <a:rPr lang="en-US" sz="1800" dirty="0" smtClean="0">
                <a:solidFill>
                  <a:srgbClr val="0069B8"/>
                </a:solidFill>
              </a:rPr>
              <a:t>systems (</a:t>
            </a:r>
            <a:r>
              <a:rPr lang="en-US" sz="1800" i="1" dirty="0" smtClean="0">
                <a:solidFill>
                  <a:srgbClr val="0069B8"/>
                </a:solidFill>
              </a:rPr>
              <a:t>B</a:t>
            </a:r>
            <a:r>
              <a:rPr lang="en-US" sz="1800" dirty="0" smtClean="0">
                <a:solidFill>
                  <a:srgbClr val="0069B8"/>
                </a:solidFill>
              </a:rPr>
              <a:t>=20 MHz) </a:t>
            </a:r>
            <a:endParaRPr lang="en-US" sz="1800" dirty="0">
              <a:solidFill>
                <a:srgbClr val="0069B8"/>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20419" y="1800000"/>
            <a:ext cx="5121019" cy="2880000"/>
          </a:xfrm>
          <a:prstGeom prst="rect">
            <a:avLst/>
          </a:prstGeom>
          <a:noFill/>
          <a:ln>
            <a:noFill/>
          </a:ln>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173148" y="1784466"/>
            <a:ext cx="5199452" cy="2924110"/>
          </a:xfrm>
          <a:prstGeom prst="rect">
            <a:avLst/>
          </a:prstGeom>
          <a:noFill/>
          <a:ln>
            <a:noFill/>
          </a:ln>
        </p:spPr>
      </p:pic>
      <p:sp>
        <p:nvSpPr>
          <p:cNvPr id="13" name="タイトル 1"/>
          <p:cNvSpPr txBox="1">
            <a:spLocks/>
          </p:cNvSpPr>
          <p:nvPr/>
        </p:nvSpPr>
        <p:spPr>
          <a:xfrm>
            <a:off x="685800" y="685800"/>
            <a:ext cx="7772400" cy="870992"/>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r>
              <a:rPr lang="en-US" altLang="ja-JP" sz="3200" b="1" dirty="0" smtClean="0">
                <a:solidFill>
                  <a:srgbClr val="0070C0"/>
                </a:solidFill>
              </a:rPr>
              <a:t>Simulation Results - Scenario 4 </a:t>
            </a:r>
            <a:r>
              <a:rPr lang="en-US" altLang="ja-JP" sz="3200" dirty="0" smtClean="0">
                <a:solidFill>
                  <a:srgbClr val="0070C0"/>
                </a:solidFill>
              </a:rPr>
              <a:t>(7/10)</a:t>
            </a:r>
            <a:endParaRPr lang="ja-JP" altLang="en-US" sz="3200" dirty="0">
              <a:solidFill>
                <a:srgbClr val="0070C0"/>
              </a:solidFill>
            </a:endParaRPr>
          </a:p>
        </p:txBody>
      </p:sp>
      <p:sp>
        <p:nvSpPr>
          <p:cNvPr id="10" name="TextBox 9"/>
          <p:cNvSpPr txBox="1"/>
          <p:nvPr/>
        </p:nvSpPr>
        <p:spPr>
          <a:xfrm>
            <a:off x="360000" y="4788000"/>
            <a:ext cx="8610600" cy="1077218"/>
          </a:xfrm>
          <a:prstGeom prst="rect">
            <a:avLst/>
          </a:prstGeom>
          <a:noFill/>
        </p:spPr>
        <p:txBody>
          <a:bodyPr wrap="square" rtlCol="0">
            <a:spAutoFit/>
          </a:bodyPr>
          <a:lstStyle/>
          <a:p>
            <a:pPr marL="285750" indent="-285750">
              <a:buClr>
                <a:srgbClr val="0069B8"/>
              </a:buClr>
              <a:buFont typeface="Courier New" panose="02070309020205020404" pitchFamily="49" charset="0"/>
              <a:buChar char="o"/>
            </a:pPr>
            <a:r>
              <a:rPr lang="en-US" sz="1800" dirty="0"/>
              <a:t>With adaptive MIMO, </a:t>
            </a:r>
            <a:r>
              <a:rPr lang="en-US" sz="1800" dirty="0" smtClean="0"/>
              <a:t>a data rate of 1 </a:t>
            </a:r>
            <a:r>
              <a:rPr lang="en-US" sz="1800" dirty="0" err="1" smtClean="0"/>
              <a:t>Gbit</a:t>
            </a:r>
            <a:r>
              <a:rPr lang="en-US" sz="1800" dirty="0" smtClean="0"/>
              <a:t>/s is achieved.</a:t>
            </a:r>
          </a:p>
          <a:p>
            <a:pPr>
              <a:buClr>
                <a:srgbClr val="0069B8"/>
              </a:buClr>
            </a:pPr>
            <a:endParaRPr lang="en-US" sz="1000" dirty="0"/>
          </a:p>
          <a:p>
            <a:pPr marL="285750" indent="-285750">
              <a:buClr>
                <a:srgbClr val="0069B8"/>
              </a:buClr>
              <a:buFont typeface="Courier New" panose="02070309020205020404" pitchFamily="49" charset="0"/>
              <a:buChar char="o"/>
            </a:pPr>
            <a:r>
              <a:rPr lang="en-US" sz="1800" dirty="0" smtClean="0"/>
              <a:t>SMUX suffers from channel correlations. Maximum likelihood decoder and/or coding are required to improve the performance.</a:t>
            </a:r>
            <a:endParaRPr lang="en-US" sz="1800" dirty="0"/>
          </a:p>
        </p:txBody>
      </p:sp>
      <p:sp>
        <p:nvSpPr>
          <p:cNvPr id="11"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7750822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78281"/>
            <a:ext cx="1600200" cy="215444"/>
          </a:xfrm>
        </p:spPr>
        <p:txBody>
          <a:bodyPr/>
          <a:lstStyle/>
          <a:p>
            <a:r>
              <a:rPr lang="en-US" altLang="en-US" dirty="0" smtClean="0"/>
              <a:t>July 2019</a:t>
            </a:r>
            <a:endParaRPr lang="en-GB" altLang="en-US" dirty="0"/>
          </a:p>
        </p:txBody>
      </p:sp>
      <p:sp>
        <p:nvSpPr>
          <p:cNvPr id="4" name="Slide Number Placeholder 3"/>
          <p:cNvSpPr>
            <a:spLocks noGrp="1"/>
          </p:cNvSpPr>
          <p:nvPr>
            <p:ph type="sldNum" sz="quarter" idx="12"/>
          </p:nvPr>
        </p:nvSpPr>
        <p:spPr>
          <a:xfrm>
            <a:off x="4344988" y="6475413"/>
            <a:ext cx="530225" cy="182562"/>
          </a:xfrm>
        </p:spPr>
        <p:txBody>
          <a:bodyPr/>
          <a:lstStyle/>
          <a:p>
            <a:r>
              <a:rPr lang="en-GB" altLang="en-US" smtClean="0"/>
              <a:t>Slide </a:t>
            </a:r>
            <a:fld id="{2F03CF15-9775-4923-BCFF-1A75B19C3DAF}" type="slidenum">
              <a:rPr lang="en-GB" altLang="en-US" smtClean="0"/>
              <a:pPr/>
              <a:t>27</a:t>
            </a:fld>
            <a:endParaRPr lang="en-GB" altLang="en-US"/>
          </a:p>
        </p:txBody>
      </p:sp>
      <p:sp>
        <p:nvSpPr>
          <p:cNvPr id="7" name="TextBox 6"/>
          <p:cNvSpPr txBox="1"/>
          <p:nvPr/>
        </p:nvSpPr>
        <p:spPr>
          <a:xfrm>
            <a:off x="3025519" y="1423061"/>
            <a:ext cx="3471000" cy="369332"/>
          </a:xfrm>
          <a:prstGeom prst="rect">
            <a:avLst/>
          </a:prstGeom>
          <a:noFill/>
        </p:spPr>
        <p:txBody>
          <a:bodyPr wrap="square" rtlCol="0">
            <a:spAutoFit/>
          </a:bodyPr>
          <a:lstStyle/>
          <a:p>
            <a:pPr>
              <a:buClr>
                <a:srgbClr val="0069B8"/>
              </a:buClr>
            </a:pPr>
            <a:r>
              <a:rPr lang="tr-TR" sz="1800" dirty="0" smtClean="0">
                <a:solidFill>
                  <a:srgbClr val="0069B8"/>
                </a:solidFill>
              </a:rPr>
              <a:t>2</a:t>
            </a:r>
            <a:r>
              <a:rPr lang="en-US" sz="1800" dirty="0" smtClean="0">
                <a:solidFill>
                  <a:srgbClr val="0069B8"/>
                </a:solidFill>
              </a:rPr>
              <a:t>x</a:t>
            </a:r>
            <a:r>
              <a:rPr lang="tr-TR" sz="1800" dirty="0" smtClean="0">
                <a:solidFill>
                  <a:srgbClr val="0069B8"/>
                </a:solidFill>
              </a:rPr>
              <a:t>2</a:t>
            </a:r>
            <a:r>
              <a:rPr lang="en-US" sz="1800" dirty="0" smtClean="0">
                <a:solidFill>
                  <a:srgbClr val="0069B8"/>
                </a:solidFill>
              </a:rPr>
              <a:t> MIMO systems (</a:t>
            </a:r>
            <a:r>
              <a:rPr lang="en-US" sz="1800" i="1" dirty="0" smtClean="0">
                <a:solidFill>
                  <a:srgbClr val="0069B8"/>
                </a:solidFill>
              </a:rPr>
              <a:t>B</a:t>
            </a:r>
            <a:r>
              <a:rPr lang="en-US" sz="1800" dirty="0" smtClean="0">
                <a:solidFill>
                  <a:srgbClr val="0069B8"/>
                </a:solidFill>
              </a:rPr>
              <a:t>=2</a:t>
            </a:r>
            <a:r>
              <a:rPr lang="tr-TR" sz="1800" dirty="0" smtClean="0">
                <a:solidFill>
                  <a:srgbClr val="0069B8"/>
                </a:solidFill>
              </a:rPr>
              <a:t>0</a:t>
            </a:r>
            <a:r>
              <a:rPr lang="en-US" sz="1800" dirty="0" smtClean="0">
                <a:solidFill>
                  <a:srgbClr val="0069B8"/>
                </a:solidFill>
              </a:rPr>
              <a:t>0 MHz) </a:t>
            </a:r>
            <a:endParaRPr lang="en-US" sz="1800" dirty="0">
              <a:solidFill>
                <a:srgbClr val="0069B8"/>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60000" y="1800000"/>
            <a:ext cx="5313057" cy="2988000"/>
          </a:xfrm>
          <a:prstGeom prst="rect">
            <a:avLst/>
          </a:prstGeom>
          <a:noFill/>
          <a:ln>
            <a:noFill/>
          </a:ln>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232025" y="1800000"/>
            <a:ext cx="5313058" cy="2988000"/>
          </a:xfrm>
          <a:prstGeom prst="rect">
            <a:avLst/>
          </a:prstGeom>
          <a:noFill/>
          <a:ln>
            <a:noFill/>
          </a:ln>
        </p:spPr>
      </p:pic>
      <p:sp>
        <p:nvSpPr>
          <p:cNvPr id="14" name="タイトル 1"/>
          <p:cNvSpPr txBox="1">
            <a:spLocks/>
          </p:cNvSpPr>
          <p:nvPr/>
        </p:nvSpPr>
        <p:spPr>
          <a:xfrm>
            <a:off x="685800" y="685800"/>
            <a:ext cx="7772400" cy="870992"/>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r>
              <a:rPr lang="en-US" altLang="ja-JP" sz="3200" b="1" dirty="0" smtClean="0">
                <a:solidFill>
                  <a:srgbClr val="0070C0"/>
                </a:solidFill>
              </a:rPr>
              <a:t>Simulation Results - Scenario 4 </a:t>
            </a:r>
            <a:r>
              <a:rPr lang="en-US" altLang="ja-JP" sz="3200" dirty="0" smtClean="0">
                <a:solidFill>
                  <a:srgbClr val="0070C0"/>
                </a:solidFill>
              </a:rPr>
              <a:t>(8/10)</a:t>
            </a:r>
            <a:endParaRPr lang="ja-JP" altLang="en-US" sz="3200" dirty="0">
              <a:solidFill>
                <a:srgbClr val="0070C0"/>
              </a:solidFill>
            </a:endParaRPr>
          </a:p>
        </p:txBody>
      </p:sp>
      <p:sp>
        <p:nvSpPr>
          <p:cNvPr id="11" name="TextBox 10"/>
          <p:cNvSpPr txBox="1"/>
          <p:nvPr/>
        </p:nvSpPr>
        <p:spPr>
          <a:xfrm>
            <a:off x="285750" y="4801087"/>
            <a:ext cx="6496050" cy="369332"/>
          </a:xfrm>
          <a:prstGeom prst="rect">
            <a:avLst/>
          </a:prstGeom>
          <a:noFill/>
        </p:spPr>
        <p:txBody>
          <a:bodyPr wrap="square" rtlCol="0">
            <a:spAutoFit/>
          </a:bodyPr>
          <a:lstStyle/>
          <a:p>
            <a:pPr marL="285750" indent="-285750">
              <a:buClr>
                <a:srgbClr val="0069B8"/>
              </a:buClr>
              <a:buFont typeface="Courier New" panose="02070309020205020404" pitchFamily="49" charset="0"/>
              <a:buChar char="o"/>
            </a:pPr>
            <a:r>
              <a:rPr lang="en-US" sz="1800" dirty="0"/>
              <a:t>With adaptive MIMO, </a:t>
            </a:r>
            <a:r>
              <a:rPr lang="en-US" sz="1800" dirty="0" smtClean="0"/>
              <a:t>a data rate of 4.3 </a:t>
            </a:r>
            <a:r>
              <a:rPr lang="en-US" sz="1800" dirty="0" err="1" smtClean="0"/>
              <a:t>Gbit</a:t>
            </a:r>
            <a:r>
              <a:rPr lang="en-US" sz="1800" dirty="0" smtClean="0"/>
              <a:t>/s is achieved.</a:t>
            </a:r>
          </a:p>
        </p:txBody>
      </p:sp>
      <p:sp>
        <p:nvSpPr>
          <p:cNvPr id="10"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2296060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78281"/>
            <a:ext cx="1600200" cy="215444"/>
          </a:xfrm>
        </p:spPr>
        <p:txBody>
          <a:bodyPr/>
          <a:lstStyle/>
          <a:p>
            <a:r>
              <a:rPr lang="en-US" altLang="en-US" dirty="0" smtClean="0"/>
              <a:t>July 2019</a:t>
            </a:r>
            <a:endParaRPr lang="en-GB" altLang="en-US" dirty="0"/>
          </a:p>
        </p:txBody>
      </p:sp>
      <p:sp>
        <p:nvSpPr>
          <p:cNvPr id="4" name="Slide Number Placeholder 3"/>
          <p:cNvSpPr>
            <a:spLocks noGrp="1"/>
          </p:cNvSpPr>
          <p:nvPr>
            <p:ph type="sldNum" sz="quarter" idx="12"/>
          </p:nvPr>
        </p:nvSpPr>
        <p:spPr>
          <a:xfrm>
            <a:off x="4344988" y="6475413"/>
            <a:ext cx="530225" cy="182562"/>
          </a:xfrm>
        </p:spPr>
        <p:txBody>
          <a:bodyPr/>
          <a:lstStyle/>
          <a:p>
            <a:r>
              <a:rPr lang="en-GB" altLang="en-US" smtClean="0"/>
              <a:t>Slide </a:t>
            </a:r>
            <a:fld id="{2F03CF15-9775-4923-BCFF-1A75B19C3DAF}" type="slidenum">
              <a:rPr lang="en-GB" altLang="en-US" smtClean="0"/>
              <a:pPr/>
              <a:t>28</a:t>
            </a:fld>
            <a:endParaRPr lang="en-GB" altLang="en-US"/>
          </a:p>
        </p:txBody>
      </p:sp>
      <p:sp>
        <p:nvSpPr>
          <p:cNvPr id="7" name="TextBox 6"/>
          <p:cNvSpPr txBox="1"/>
          <p:nvPr/>
        </p:nvSpPr>
        <p:spPr>
          <a:xfrm>
            <a:off x="3200400" y="1422868"/>
            <a:ext cx="3384000" cy="369332"/>
          </a:xfrm>
          <a:prstGeom prst="rect">
            <a:avLst/>
          </a:prstGeom>
          <a:noFill/>
        </p:spPr>
        <p:txBody>
          <a:bodyPr wrap="square" rtlCol="0">
            <a:spAutoFit/>
          </a:bodyPr>
          <a:lstStyle/>
          <a:p>
            <a:pPr>
              <a:buClr>
                <a:srgbClr val="0069B8"/>
              </a:buClr>
            </a:pPr>
            <a:r>
              <a:rPr lang="tr-TR" sz="1800" dirty="0" smtClean="0">
                <a:solidFill>
                  <a:srgbClr val="0069B8"/>
                </a:solidFill>
              </a:rPr>
              <a:t>4</a:t>
            </a:r>
            <a:r>
              <a:rPr lang="en-US" sz="1800" dirty="0" smtClean="0">
                <a:solidFill>
                  <a:srgbClr val="0069B8"/>
                </a:solidFill>
              </a:rPr>
              <a:t>x</a:t>
            </a:r>
            <a:r>
              <a:rPr lang="tr-TR" sz="1800" dirty="0">
                <a:solidFill>
                  <a:srgbClr val="0069B8"/>
                </a:solidFill>
              </a:rPr>
              <a:t>4</a:t>
            </a:r>
            <a:r>
              <a:rPr lang="en-US" sz="1800" dirty="0" smtClean="0">
                <a:solidFill>
                  <a:srgbClr val="0069B8"/>
                </a:solidFill>
              </a:rPr>
              <a:t> MIMO systems (</a:t>
            </a:r>
            <a:r>
              <a:rPr lang="en-US" sz="1800" i="1" dirty="0" smtClean="0">
                <a:solidFill>
                  <a:srgbClr val="0069B8"/>
                </a:solidFill>
              </a:rPr>
              <a:t>B</a:t>
            </a:r>
            <a:r>
              <a:rPr lang="en-US" sz="1800" dirty="0" smtClean="0">
                <a:solidFill>
                  <a:srgbClr val="0069B8"/>
                </a:solidFill>
              </a:rPr>
              <a:t>=2</a:t>
            </a:r>
            <a:r>
              <a:rPr lang="tr-TR" sz="1800" dirty="0" smtClean="0">
                <a:solidFill>
                  <a:srgbClr val="0069B8"/>
                </a:solidFill>
              </a:rPr>
              <a:t>0</a:t>
            </a:r>
            <a:r>
              <a:rPr lang="en-US" sz="1800" dirty="0" smtClean="0">
                <a:solidFill>
                  <a:srgbClr val="0069B8"/>
                </a:solidFill>
              </a:rPr>
              <a:t>0 MHz) </a:t>
            </a:r>
            <a:endParaRPr lang="en-US" sz="1800" dirty="0">
              <a:solidFill>
                <a:srgbClr val="0069B8"/>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999" y="1800008"/>
            <a:ext cx="5129332" cy="2880000"/>
          </a:xfrm>
          <a:prstGeom prst="rect">
            <a:avLst/>
          </a:prstGeom>
          <a:noFill/>
          <a:ln>
            <a:noFill/>
          </a:ln>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191000" y="1820775"/>
            <a:ext cx="5101030" cy="2868758"/>
          </a:xfrm>
          <a:prstGeom prst="rect">
            <a:avLst/>
          </a:prstGeom>
          <a:noFill/>
          <a:ln>
            <a:noFill/>
          </a:ln>
        </p:spPr>
      </p:pic>
      <p:sp>
        <p:nvSpPr>
          <p:cNvPr id="13" name="タイトル 1"/>
          <p:cNvSpPr txBox="1">
            <a:spLocks/>
          </p:cNvSpPr>
          <p:nvPr/>
        </p:nvSpPr>
        <p:spPr>
          <a:xfrm>
            <a:off x="685800" y="685800"/>
            <a:ext cx="7772400" cy="870992"/>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r>
              <a:rPr lang="en-US" altLang="ja-JP" sz="3200" b="1" dirty="0" smtClean="0">
                <a:solidFill>
                  <a:srgbClr val="0070C0"/>
                </a:solidFill>
              </a:rPr>
              <a:t>Simulation Results - Scenario 4 </a:t>
            </a:r>
            <a:r>
              <a:rPr lang="en-US" altLang="ja-JP" sz="3200" dirty="0" smtClean="0">
                <a:solidFill>
                  <a:srgbClr val="0070C0"/>
                </a:solidFill>
              </a:rPr>
              <a:t>(9/10)</a:t>
            </a:r>
            <a:endParaRPr lang="ja-JP" altLang="en-US" sz="3200" dirty="0">
              <a:solidFill>
                <a:srgbClr val="0070C0"/>
              </a:solidFill>
            </a:endParaRPr>
          </a:p>
        </p:txBody>
      </p:sp>
      <p:sp>
        <p:nvSpPr>
          <p:cNvPr id="11" name="TextBox 10"/>
          <p:cNvSpPr txBox="1"/>
          <p:nvPr/>
        </p:nvSpPr>
        <p:spPr>
          <a:xfrm>
            <a:off x="388575" y="4819650"/>
            <a:ext cx="8610600" cy="369332"/>
          </a:xfrm>
          <a:prstGeom prst="rect">
            <a:avLst/>
          </a:prstGeom>
          <a:noFill/>
        </p:spPr>
        <p:txBody>
          <a:bodyPr wrap="square" rtlCol="0">
            <a:spAutoFit/>
          </a:bodyPr>
          <a:lstStyle/>
          <a:p>
            <a:pPr marL="285750" indent="-285750">
              <a:buClr>
                <a:srgbClr val="0069B8"/>
              </a:buClr>
              <a:buFont typeface="Courier New" panose="02070309020205020404" pitchFamily="49" charset="0"/>
              <a:buChar char="o"/>
            </a:pPr>
            <a:r>
              <a:rPr lang="en-US" sz="1800" dirty="0"/>
              <a:t>With adaptive MIMO, </a:t>
            </a:r>
            <a:r>
              <a:rPr lang="en-US" sz="1800" dirty="0" smtClean="0"/>
              <a:t>a data rate of 8.6 </a:t>
            </a:r>
            <a:r>
              <a:rPr lang="en-US" sz="1800" dirty="0" err="1" smtClean="0"/>
              <a:t>Gbit</a:t>
            </a:r>
            <a:r>
              <a:rPr lang="en-US" sz="1800" dirty="0" smtClean="0"/>
              <a:t>/s is achieved.</a:t>
            </a:r>
          </a:p>
        </p:txBody>
      </p:sp>
      <p:sp>
        <p:nvSpPr>
          <p:cNvPr id="10"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403916941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78281"/>
            <a:ext cx="1600200" cy="215444"/>
          </a:xfrm>
        </p:spPr>
        <p:txBody>
          <a:bodyPr/>
          <a:lstStyle/>
          <a:p>
            <a:r>
              <a:rPr lang="en-US" altLang="en-US" smtClean="0"/>
              <a:t>January 2016</a:t>
            </a:r>
            <a:endParaRPr lang="en-GB" altLang="en-US" dirty="0"/>
          </a:p>
        </p:txBody>
      </p:sp>
      <p:sp>
        <p:nvSpPr>
          <p:cNvPr id="3" name="Footer Placeholder 2"/>
          <p:cNvSpPr>
            <a:spLocks noGrp="1"/>
          </p:cNvSpPr>
          <p:nvPr>
            <p:ph type="ftr" sz="quarter" idx="11"/>
          </p:nvPr>
        </p:nvSpPr>
        <p:spPr>
          <a:xfrm>
            <a:off x="5486400" y="6475413"/>
            <a:ext cx="3124200" cy="184666"/>
          </a:xfrm>
        </p:spPr>
        <p:txBody>
          <a:bodyPr/>
          <a:lstStyle/>
          <a:p>
            <a:r>
              <a:rPr lang="en-GB" altLang="en-US" dirty="0" smtClean="0"/>
              <a:t>Tuncer Baykas et. al.</a:t>
            </a:r>
            <a:endParaRPr lang="en-GB" altLang="en-US" dirty="0"/>
          </a:p>
        </p:txBody>
      </p:sp>
      <p:sp>
        <p:nvSpPr>
          <p:cNvPr id="4" name="Slide Number Placeholder 3"/>
          <p:cNvSpPr>
            <a:spLocks noGrp="1"/>
          </p:cNvSpPr>
          <p:nvPr>
            <p:ph type="sldNum" sz="quarter" idx="12"/>
          </p:nvPr>
        </p:nvSpPr>
        <p:spPr>
          <a:xfrm>
            <a:off x="4344988" y="6475413"/>
            <a:ext cx="530225" cy="182562"/>
          </a:xfrm>
        </p:spPr>
        <p:txBody>
          <a:bodyPr/>
          <a:lstStyle/>
          <a:p>
            <a:r>
              <a:rPr lang="en-GB" altLang="en-US" smtClean="0"/>
              <a:t>Slide </a:t>
            </a:r>
            <a:fld id="{2F03CF15-9775-4923-BCFF-1A75B19C3DAF}" type="slidenum">
              <a:rPr lang="en-GB" altLang="en-US" smtClean="0"/>
              <a:pPr/>
              <a:t>29</a:t>
            </a:fld>
            <a:endParaRPr lang="en-GB" altLang="en-US"/>
          </a:p>
        </p:txBody>
      </p:sp>
      <p:sp>
        <p:nvSpPr>
          <p:cNvPr id="7" name="TextBox 6"/>
          <p:cNvSpPr txBox="1"/>
          <p:nvPr/>
        </p:nvSpPr>
        <p:spPr>
          <a:xfrm>
            <a:off x="3008422" y="1440000"/>
            <a:ext cx="3505200" cy="369332"/>
          </a:xfrm>
          <a:prstGeom prst="rect">
            <a:avLst/>
          </a:prstGeom>
          <a:noFill/>
        </p:spPr>
        <p:txBody>
          <a:bodyPr wrap="square" rtlCol="0">
            <a:spAutoFit/>
          </a:bodyPr>
          <a:lstStyle/>
          <a:p>
            <a:pPr>
              <a:buClr>
                <a:srgbClr val="0069B8"/>
              </a:buClr>
            </a:pPr>
            <a:r>
              <a:rPr lang="tr-TR" sz="1800" dirty="0" smtClean="0">
                <a:solidFill>
                  <a:srgbClr val="0069B8"/>
                </a:solidFill>
              </a:rPr>
              <a:t>6</a:t>
            </a:r>
            <a:r>
              <a:rPr lang="en-US" sz="1800" dirty="0" smtClean="0">
                <a:solidFill>
                  <a:srgbClr val="0069B8"/>
                </a:solidFill>
              </a:rPr>
              <a:t>x</a:t>
            </a:r>
            <a:r>
              <a:rPr lang="tr-TR" sz="1800" dirty="0" smtClean="0">
                <a:solidFill>
                  <a:srgbClr val="0069B8"/>
                </a:solidFill>
              </a:rPr>
              <a:t>6</a:t>
            </a:r>
            <a:r>
              <a:rPr lang="en-US" sz="1800" dirty="0" smtClean="0">
                <a:solidFill>
                  <a:srgbClr val="0069B8"/>
                </a:solidFill>
              </a:rPr>
              <a:t> MIMO systems (</a:t>
            </a:r>
            <a:r>
              <a:rPr lang="en-US" sz="1800" i="1" dirty="0" smtClean="0">
                <a:solidFill>
                  <a:srgbClr val="0069B8"/>
                </a:solidFill>
              </a:rPr>
              <a:t>B</a:t>
            </a:r>
            <a:r>
              <a:rPr lang="en-US" sz="1800" dirty="0" smtClean="0">
                <a:solidFill>
                  <a:srgbClr val="0069B8"/>
                </a:solidFill>
              </a:rPr>
              <a:t>=2</a:t>
            </a:r>
            <a:r>
              <a:rPr lang="tr-TR" sz="1800" dirty="0" smtClean="0">
                <a:solidFill>
                  <a:srgbClr val="0069B8"/>
                </a:solidFill>
              </a:rPr>
              <a:t>0</a:t>
            </a:r>
            <a:r>
              <a:rPr lang="en-US" sz="1800" dirty="0" smtClean="0">
                <a:solidFill>
                  <a:srgbClr val="0069B8"/>
                </a:solidFill>
              </a:rPr>
              <a:t>0 MHz) </a:t>
            </a:r>
            <a:endParaRPr lang="en-US" sz="1800" dirty="0">
              <a:solidFill>
                <a:srgbClr val="0069B8"/>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59997" y="1800000"/>
            <a:ext cx="5121019" cy="2880000"/>
          </a:xfrm>
          <a:prstGeom prst="rect">
            <a:avLst/>
          </a:prstGeom>
          <a:noFill/>
          <a:ln>
            <a:noFill/>
          </a:ln>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940806" y="1780757"/>
            <a:ext cx="5203194" cy="2926214"/>
          </a:xfrm>
          <a:prstGeom prst="rect">
            <a:avLst/>
          </a:prstGeom>
          <a:noFill/>
          <a:ln>
            <a:noFill/>
          </a:ln>
        </p:spPr>
      </p:pic>
      <p:sp>
        <p:nvSpPr>
          <p:cNvPr id="13" name="タイトル 1"/>
          <p:cNvSpPr txBox="1">
            <a:spLocks/>
          </p:cNvSpPr>
          <p:nvPr/>
        </p:nvSpPr>
        <p:spPr>
          <a:xfrm>
            <a:off x="685800" y="685800"/>
            <a:ext cx="7772400" cy="870992"/>
          </a:xfrm>
          <a:prstGeom prst="rect">
            <a:avLst/>
          </a:prstGeom>
        </p:spPr>
        <p:txBody>
          <a:bodyPr/>
          <a:lst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defRPr/>
            </a:pPr>
            <a:r>
              <a:rPr lang="en-US" altLang="ja-JP" sz="3200" b="1" dirty="0" smtClean="0">
                <a:solidFill>
                  <a:srgbClr val="0070C0"/>
                </a:solidFill>
              </a:rPr>
              <a:t>Simulation Results - Scenario 4 </a:t>
            </a:r>
            <a:r>
              <a:rPr lang="en-US" altLang="ja-JP" sz="3200" dirty="0" smtClean="0">
                <a:solidFill>
                  <a:srgbClr val="0070C0"/>
                </a:solidFill>
              </a:rPr>
              <a:t>(10/10)</a:t>
            </a:r>
            <a:endParaRPr lang="ja-JP" altLang="en-US" sz="3200" dirty="0">
              <a:solidFill>
                <a:srgbClr val="0070C0"/>
              </a:solidFill>
            </a:endParaRPr>
          </a:p>
        </p:txBody>
      </p:sp>
      <p:sp>
        <p:nvSpPr>
          <p:cNvPr id="12" name="TextBox 11"/>
          <p:cNvSpPr txBox="1"/>
          <p:nvPr/>
        </p:nvSpPr>
        <p:spPr>
          <a:xfrm>
            <a:off x="455722" y="4867048"/>
            <a:ext cx="8610600" cy="523220"/>
          </a:xfrm>
          <a:prstGeom prst="rect">
            <a:avLst/>
          </a:prstGeom>
          <a:noFill/>
        </p:spPr>
        <p:txBody>
          <a:bodyPr wrap="square" rtlCol="0">
            <a:spAutoFit/>
          </a:bodyPr>
          <a:lstStyle/>
          <a:p>
            <a:pPr marL="285750" indent="-285750">
              <a:buClr>
                <a:srgbClr val="0069B8"/>
              </a:buClr>
              <a:buFont typeface="Courier New" panose="02070309020205020404" pitchFamily="49" charset="0"/>
              <a:buChar char="o"/>
            </a:pPr>
            <a:r>
              <a:rPr lang="en-US" sz="1800" dirty="0"/>
              <a:t>T</a:t>
            </a:r>
            <a:r>
              <a:rPr lang="en-US" sz="1800" dirty="0" smtClean="0"/>
              <a:t>argeted data rate of 10 </a:t>
            </a:r>
            <a:r>
              <a:rPr lang="en-US" sz="1800" dirty="0" err="1" smtClean="0"/>
              <a:t>Gbit</a:t>
            </a:r>
            <a:r>
              <a:rPr lang="en-US" sz="1800" dirty="0" smtClean="0"/>
              <a:t>/s is achieved via SMUX &amp; 1024-QAM.</a:t>
            </a:r>
          </a:p>
          <a:p>
            <a:pPr>
              <a:buClr>
                <a:srgbClr val="0069B8"/>
              </a:buClr>
            </a:pPr>
            <a:endParaRPr lang="en-US" sz="1000" dirty="0"/>
          </a:p>
        </p:txBody>
      </p:sp>
    </p:spTree>
    <p:extLst>
      <p:ext uri="{BB962C8B-B14F-4D97-AF65-F5344CB8AC3E}">
        <p14:creationId xmlns:p14="http://schemas.microsoft.com/office/powerpoint/2010/main" val="38820582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344988" y="6475413"/>
            <a:ext cx="530225" cy="182562"/>
          </a:xfrm>
        </p:spPr>
        <p:txBody>
          <a:bodyPr/>
          <a:lstStyle/>
          <a:p>
            <a:r>
              <a:rPr lang="en-GB" altLang="en-US" smtClean="0"/>
              <a:t>Slide </a:t>
            </a:r>
            <a:fld id="{2F03CF15-9775-4923-BCFF-1A75B19C3DAF}" type="slidenum">
              <a:rPr lang="en-GB" altLang="en-US" smtClean="0"/>
              <a:pPr/>
              <a:t>3</a:t>
            </a:fld>
            <a:endParaRPr lang="en-GB" altLang="en-US"/>
          </a:p>
        </p:txBody>
      </p:sp>
      <p:sp>
        <p:nvSpPr>
          <p:cNvPr id="5" name="Rectangle 2"/>
          <p:cNvSpPr txBox="1">
            <a:spLocks noChangeArrowheads="1"/>
          </p:cNvSpPr>
          <p:nvPr/>
        </p:nvSpPr>
        <p:spPr>
          <a:xfrm>
            <a:off x="533400" y="685800"/>
            <a:ext cx="7848600" cy="534987"/>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Background (1): </a:t>
            </a:r>
            <a:r>
              <a:rPr lang="en-US" sz="3200" dirty="0" smtClean="0">
                <a:solidFill>
                  <a:srgbClr val="0070C0"/>
                </a:solidFill>
              </a:rPr>
              <a:t>MIMO Communications</a:t>
            </a:r>
            <a:endParaRPr lang="en-CA" dirty="0" smtClean="0">
              <a:solidFill>
                <a:srgbClr val="80B4CE"/>
              </a:solidFill>
              <a:effectLst>
                <a:outerShdw blurRad="38100" dist="38100" dir="2700000" algn="tl">
                  <a:srgbClr val="000000">
                    <a:alpha val="43137"/>
                  </a:srgbClr>
                </a:outerShdw>
              </a:effectLst>
            </a:endParaRPr>
          </a:p>
        </p:txBody>
      </p:sp>
      <p:sp>
        <p:nvSpPr>
          <p:cNvPr id="6" name="Rectangle 5"/>
          <p:cNvSpPr>
            <a:spLocks noChangeArrowheads="1"/>
          </p:cNvSpPr>
          <p:nvPr/>
        </p:nvSpPr>
        <p:spPr bwMode="auto">
          <a:xfrm>
            <a:off x="2895600" y="3124200"/>
            <a:ext cx="80914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a:solidFill>
                <a:srgbClr val="000000"/>
              </a:solidFill>
            </a:endParaRPr>
          </a:p>
          <a:p>
            <a:endParaRPr lang="en-US" altLang="en-US" b="1"/>
          </a:p>
          <a:p>
            <a:endParaRPr lang="tr-TR" altLang="en-US"/>
          </a:p>
        </p:txBody>
      </p:sp>
      <p:sp>
        <p:nvSpPr>
          <p:cNvPr id="16" name="Date Placeholder 1"/>
          <p:cNvSpPr>
            <a:spLocks noGrp="1"/>
          </p:cNvSpPr>
          <p:nvPr>
            <p:ph type="dt" sz="half" idx="10"/>
          </p:nvPr>
        </p:nvSpPr>
        <p:spPr>
          <a:xfrm>
            <a:off x="685800" y="378281"/>
            <a:ext cx="1600200" cy="215444"/>
          </a:xfrm>
        </p:spPr>
        <p:txBody>
          <a:bodyPr/>
          <a:lstStyle/>
          <a:p>
            <a:r>
              <a:rPr lang="en-US" altLang="en-US" dirty="0" smtClean="0"/>
              <a:t>July 2019</a:t>
            </a:r>
            <a:endParaRPr lang="en-GB" altLang="en-US" dirty="0"/>
          </a:p>
        </p:txBody>
      </p:sp>
      <p:sp>
        <p:nvSpPr>
          <p:cNvPr id="18" name="Rectangle 17"/>
          <p:cNvSpPr/>
          <p:nvPr/>
        </p:nvSpPr>
        <p:spPr>
          <a:xfrm>
            <a:off x="190500" y="1335375"/>
            <a:ext cx="8534400" cy="3785652"/>
          </a:xfrm>
          <a:prstGeom prst="rect">
            <a:avLst/>
          </a:prstGeom>
        </p:spPr>
        <p:txBody>
          <a:bodyPr wrap="square">
            <a:spAutoFit/>
          </a:bodyPr>
          <a:lstStyle/>
          <a:p>
            <a:pPr marL="800100" lvl="1" indent="-342900" algn="just">
              <a:buClr>
                <a:srgbClr val="3366CC"/>
              </a:buClr>
              <a:buSzPct val="150000"/>
              <a:buFont typeface="Courier New" pitchFamily="49" charset="0"/>
              <a:buChar char="o"/>
              <a:defRPr/>
            </a:pPr>
            <a:r>
              <a:rPr lang="en-US" sz="1800" dirty="0" smtClean="0"/>
              <a:t>MIMO schemes can provide either improvement in spectral efficiency (through multiplexing gain) or link reliability (through diversity gain).</a:t>
            </a:r>
          </a:p>
          <a:p>
            <a:pPr marL="800100" lvl="1" indent="-342900" algn="just">
              <a:buClr>
                <a:srgbClr val="3366CC"/>
              </a:buClr>
              <a:buSzPct val="150000"/>
              <a:buFont typeface="Courier New" pitchFamily="49" charset="0"/>
              <a:buChar char="o"/>
              <a:defRPr/>
            </a:pPr>
            <a:endParaRPr lang="en-US" sz="1800" dirty="0" smtClean="0"/>
          </a:p>
          <a:p>
            <a:pPr marL="800100" lvl="1" indent="-342900" algn="just">
              <a:buClr>
                <a:srgbClr val="3366CC"/>
              </a:buClr>
              <a:buSzPct val="150000"/>
              <a:buFont typeface="Courier New" pitchFamily="49" charset="0"/>
              <a:buChar char="o"/>
              <a:defRPr/>
            </a:pPr>
            <a:r>
              <a:rPr lang="en-US" sz="1800" b="1" dirty="0" smtClean="0">
                <a:solidFill>
                  <a:srgbClr val="0069B8"/>
                </a:solidFill>
              </a:rPr>
              <a:t>Spatial Multiplexing (SMUX)</a:t>
            </a:r>
          </a:p>
          <a:p>
            <a:pPr marL="1257300" lvl="2" indent="-342900" algn="just">
              <a:buClr>
                <a:srgbClr val="3366CC"/>
              </a:buClr>
              <a:buSzPct val="100000"/>
              <a:buFont typeface="Arial" panose="020B0604020202020204" pitchFamily="34" charset="0"/>
              <a:buChar char="•"/>
              <a:defRPr/>
            </a:pPr>
            <a:r>
              <a:rPr lang="en-US" sz="1800" dirty="0" smtClean="0"/>
              <a:t>Independent data streams are sent through each transmit element.</a:t>
            </a:r>
          </a:p>
          <a:p>
            <a:pPr marL="1257300" lvl="2" indent="-342900" algn="just">
              <a:buClr>
                <a:srgbClr val="3366CC"/>
              </a:buClr>
              <a:buSzPct val="100000"/>
              <a:buFont typeface="Arial" panose="020B0604020202020204" pitchFamily="34" charset="0"/>
              <a:buChar char="•"/>
              <a:defRPr/>
            </a:pPr>
            <a:r>
              <a:rPr lang="en-US" sz="1800" dirty="0" smtClean="0"/>
              <a:t>Multiplexing gain is min (</a:t>
            </a:r>
            <a:r>
              <a:rPr lang="en-US" sz="1800" i="1" dirty="0" smtClean="0"/>
              <a:t>N</a:t>
            </a:r>
            <a:r>
              <a:rPr lang="en-US" sz="1800" i="1" baseline="-25000" dirty="0" smtClean="0"/>
              <a:t>T</a:t>
            </a:r>
            <a:r>
              <a:rPr lang="en-US" sz="1800" dirty="0" smtClean="0"/>
              <a:t>, </a:t>
            </a:r>
            <a:r>
              <a:rPr lang="en-US" sz="1800" i="1" dirty="0" smtClean="0"/>
              <a:t>N</a:t>
            </a:r>
            <a:r>
              <a:rPr lang="en-US" sz="1800" i="1" baseline="-25000" dirty="0" smtClean="0"/>
              <a:t>R</a:t>
            </a:r>
            <a:r>
              <a:rPr lang="en-US" sz="1800" dirty="0" smtClean="0"/>
              <a:t>) where </a:t>
            </a:r>
            <a:r>
              <a:rPr lang="en-US" sz="1800" i="1" dirty="0" smtClean="0"/>
              <a:t>N</a:t>
            </a:r>
            <a:r>
              <a:rPr lang="en-US" sz="1800" i="1" baseline="-25000" dirty="0" smtClean="0"/>
              <a:t>T</a:t>
            </a:r>
            <a:r>
              <a:rPr lang="en-US" sz="1800" dirty="0" smtClean="0"/>
              <a:t> and </a:t>
            </a:r>
            <a:r>
              <a:rPr lang="en-US" sz="1800" i="1" dirty="0" smtClean="0"/>
              <a:t>N</a:t>
            </a:r>
            <a:r>
              <a:rPr lang="en-US" sz="1800" i="1" baseline="-25000" dirty="0" smtClean="0"/>
              <a:t>R</a:t>
            </a:r>
            <a:r>
              <a:rPr lang="en-US" sz="1800" dirty="0" smtClean="0"/>
              <a:t> respectively denote the transmit and receive elements.</a:t>
            </a:r>
          </a:p>
          <a:p>
            <a:pPr lvl="1" algn="just">
              <a:buClr>
                <a:srgbClr val="3366CC"/>
              </a:buClr>
              <a:buSzPct val="150000"/>
              <a:defRPr/>
            </a:pPr>
            <a:endParaRPr lang="en-US" sz="1800" b="1" dirty="0" smtClean="0">
              <a:solidFill>
                <a:srgbClr val="0069B8"/>
              </a:solidFill>
            </a:endParaRPr>
          </a:p>
          <a:p>
            <a:pPr marL="800100" lvl="1" indent="-342900" algn="just">
              <a:buClr>
                <a:srgbClr val="3366CC"/>
              </a:buClr>
              <a:buSzPct val="150000"/>
              <a:buFont typeface="Courier New" pitchFamily="49" charset="0"/>
              <a:buChar char="o"/>
              <a:defRPr/>
            </a:pPr>
            <a:r>
              <a:rPr lang="en-US" sz="1800" b="1" dirty="0" smtClean="0">
                <a:solidFill>
                  <a:srgbClr val="0069B8"/>
                </a:solidFill>
              </a:rPr>
              <a:t>Space-Time Coding (STC)</a:t>
            </a:r>
          </a:p>
          <a:p>
            <a:pPr marL="1257300" lvl="2" indent="-342900" algn="just">
              <a:buClr>
                <a:srgbClr val="3366CC"/>
              </a:buClr>
              <a:buSzPct val="100000"/>
              <a:buFont typeface="Arial" panose="020B0604020202020204" pitchFamily="34" charset="0"/>
              <a:buChar char="•"/>
              <a:defRPr/>
            </a:pPr>
            <a:r>
              <a:rPr lang="en-US" sz="1800" dirty="0" smtClean="0"/>
              <a:t>Coded data streams are sent through each transmit element. </a:t>
            </a:r>
          </a:p>
          <a:p>
            <a:pPr marL="1257300" lvl="2" indent="-342900" algn="just">
              <a:buClr>
                <a:srgbClr val="3366CC"/>
              </a:buClr>
              <a:buSzPct val="100000"/>
              <a:buFont typeface="Arial" panose="020B0604020202020204" pitchFamily="34" charset="0"/>
              <a:buChar char="•"/>
              <a:defRPr/>
            </a:pPr>
            <a:r>
              <a:rPr lang="en-US" sz="1800" dirty="0" smtClean="0"/>
              <a:t>STC provides SNR gains.</a:t>
            </a:r>
          </a:p>
          <a:p>
            <a:pPr marL="1257300" lvl="2" indent="-342900" algn="just">
              <a:buClr>
                <a:srgbClr val="3366CC"/>
              </a:buClr>
              <a:buSzPct val="100000"/>
              <a:buFont typeface="Arial" panose="020B0604020202020204" pitchFamily="34" charset="0"/>
              <a:buChar char="•"/>
              <a:defRPr/>
            </a:pPr>
            <a:r>
              <a:rPr lang="en-US" sz="1800" dirty="0" smtClean="0"/>
              <a:t>Unlike RF communications with coherent detection, VLC systems can use simple versions of space-time coding (</a:t>
            </a:r>
            <a:r>
              <a:rPr lang="en-US" sz="1800" dirty="0" smtClean="0">
                <a:solidFill>
                  <a:srgbClr val="0069B8"/>
                </a:solidFill>
              </a:rPr>
              <a:t>repetition coding, RC</a:t>
            </a:r>
            <a:r>
              <a:rPr lang="en-US" sz="1800" dirty="0" smtClean="0"/>
              <a:t>) </a:t>
            </a:r>
            <a:r>
              <a:rPr lang="en-US" sz="1800" baseline="30000" dirty="0" smtClean="0"/>
              <a:t>1, 2</a:t>
            </a:r>
            <a:r>
              <a:rPr lang="en-US" sz="1800" dirty="0" smtClean="0"/>
              <a:t>. </a:t>
            </a:r>
          </a:p>
          <a:p>
            <a:pPr lvl="1" algn="just">
              <a:buClr>
                <a:srgbClr val="3366CC"/>
              </a:buClr>
              <a:buSzPct val="150000"/>
              <a:defRPr/>
            </a:pPr>
            <a:endParaRPr lang="en-US" sz="600" dirty="0" smtClean="0"/>
          </a:p>
        </p:txBody>
      </p:sp>
      <p:sp>
        <p:nvSpPr>
          <p:cNvPr id="3" name="TextBox 2"/>
          <p:cNvSpPr txBox="1"/>
          <p:nvPr/>
        </p:nvSpPr>
        <p:spPr>
          <a:xfrm>
            <a:off x="685800" y="5461337"/>
            <a:ext cx="8077200" cy="1092607"/>
          </a:xfrm>
          <a:prstGeom prst="rect">
            <a:avLst/>
          </a:prstGeom>
          <a:noFill/>
        </p:spPr>
        <p:txBody>
          <a:bodyPr wrap="square" rtlCol="0">
            <a:spAutoFit/>
          </a:bodyPr>
          <a:lstStyle/>
          <a:p>
            <a:r>
              <a:rPr lang="en-US" sz="1600" baseline="30000" dirty="0"/>
              <a:t>1</a:t>
            </a:r>
            <a:r>
              <a:rPr lang="en-US" baseline="30000" dirty="0"/>
              <a:t> </a:t>
            </a:r>
            <a:r>
              <a:rPr lang="en-US" dirty="0" smtClean="0"/>
              <a:t>T. </a:t>
            </a:r>
            <a:r>
              <a:rPr lang="en-US" dirty="0" err="1" smtClean="0"/>
              <a:t>Fath</a:t>
            </a:r>
            <a:r>
              <a:rPr lang="en-US" dirty="0" smtClean="0"/>
              <a:t> and H. Haas, </a:t>
            </a:r>
            <a:r>
              <a:rPr lang="en-US" dirty="0"/>
              <a:t>"Performance Comparison of MIMO Techniques for Optical Wireless Communications in Indoor Environments," </a:t>
            </a:r>
            <a:r>
              <a:rPr lang="en-US" i="1" dirty="0" smtClean="0"/>
              <a:t>IEEE </a:t>
            </a:r>
            <a:r>
              <a:rPr lang="en-US" i="1" dirty="0"/>
              <a:t>Transactions on</a:t>
            </a:r>
            <a:r>
              <a:rPr lang="en-US" dirty="0"/>
              <a:t> </a:t>
            </a:r>
            <a:r>
              <a:rPr lang="en-US" i="1" dirty="0"/>
              <a:t> </a:t>
            </a:r>
            <a:r>
              <a:rPr lang="en-US" i="1" dirty="0" smtClean="0"/>
              <a:t>Communications</a:t>
            </a:r>
            <a:r>
              <a:rPr lang="en-US" dirty="0" smtClean="0"/>
              <a:t>, </a:t>
            </a:r>
            <a:r>
              <a:rPr lang="en-US" dirty="0"/>
              <a:t>vol.61, no.2, pp.733-742, February </a:t>
            </a:r>
            <a:r>
              <a:rPr lang="en-US" dirty="0" smtClean="0"/>
              <a:t>2013</a:t>
            </a:r>
            <a:r>
              <a:rPr lang="tr-TR" dirty="0" smtClean="0"/>
              <a:t>.</a:t>
            </a:r>
            <a:endParaRPr lang="en-US" dirty="0" smtClean="0"/>
          </a:p>
          <a:p>
            <a:endParaRPr lang="tr-TR" sz="500" dirty="0" smtClean="0"/>
          </a:p>
          <a:p>
            <a:r>
              <a:rPr lang="tr-TR" sz="1600" baseline="30000" dirty="0"/>
              <a:t>2</a:t>
            </a:r>
            <a:r>
              <a:rPr lang="en-US" sz="1600" baseline="30000" dirty="0" smtClean="0"/>
              <a:t> </a:t>
            </a:r>
            <a:r>
              <a:rPr lang="en-US" baseline="30000" dirty="0" smtClean="0"/>
              <a:t> </a:t>
            </a:r>
            <a:r>
              <a:rPr lang="en-US" dirty="0" smtClean="0"/>
              <a:t>M. Safari and M. </a:t>
            </a:r>
            <a:r>
              <a:rPr lang="en-US" dirty="0" err="1" smtClean="0"/>
              <a:t>Uysal</a:t>
            </a:r>
            <a:r>
              <a:rPr lang="en-US" dirty="0" smtClean="0"/>
              <a:t>, “Do We Really Need OSTBCs for Free-Space Optical Communication with Direct Detection?”, </a:t>
            </a:r>
            <a:r>
              <a:rPr lang="en-US" i="1" dirty="0" smtClean="0"/>
              <a:t>IEEE Transactions on Wireless Communications</a:t>
            </a:r>
            <a:r>
              <a:rPr lang="en-US" dirty="0" smtClean="0"/>
              <a:t>, vol. 7, no. 11, p. 4445-4448, November 2008. </a:t>
            </a:r>
          </a:p>
          <a:p>
            <a:pPr marL="228600" indent="-228600">
              <a:buAutoNum type="arabicPlain" startAt="2"/>
            </a:pPr>
            <a:endParaRPr lang="tr-TR" dirty="0"/>
          </a:p>
        </p:txBody>
      </p:sp>
      <p:sp>
        <p:nvSpPr>
          <p:cNvPr id="9"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22978578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344988" y="6475413"/>
            <a:ext cx="530225" cy="182562"/>
          </a:xfrm>
        </p:spPr>
        <p:txBody>
          <a:bodyPr/>
          <a:lstStyle/>
          <a:p>
            <a:r>
              <a:rPr lang="en-GB" altLang="en-US" smtClean="0"/>
              <a:t>Slide </a:t>
            </a:r>
            <a:fld id="{2F03CF15-9775-4923-BCFF-1A75B19C3DAF}" type="slidenum">
              <a:rPr lang="en-GB" altLang="en-US" smtClean="0"/>
              <a:pPr/>
              <a:t>4</a:t>
            </a:fld>
            <a:endParaRPr lang="en-GB" altLang="en-US"/>
          </a:p>
        </p:txBody>
      </p:sp>
      <p:sp>
        <p:nvSpPr>
          <p:cNvPr id="9" name="Date Placeholder 1"/>
          <p:cNvSpPr>
            <a:spLocks noGrp="1"/>
          </p:cNvSpPr>
          <p:nvPr>
            <p:ph type="dt" sz="half" idx="10"/>
          </p:nvPr>
        </p:nvSpPr>
        <p:spPr>
          <a:xfrm>
            <a:off x="685800" y="378281"/>
            <a:ext cx="1600200" cy="215444"/>
          </a:xfrm>
        </p:spPr>
        <p:txBody>
          <a:bodyPr/>
          <a:lstStyle/>
          <a:p>
            <a:r>
              <a:rPr lang="en-US" altLang="en-US" dirty="0" smtClean="0"/>
              <a:t>July 2019</a:t>
            </a:r>
            <a:endParaRPr lang="en-GB" altLang="en-US" dirty="0"/>
          </a:p>
        </p:txBody>
      </p:sp>
      <p:sp>
        <p:nvSpPr>
          <p:cNvPr id="11" name="Rectangle 2"/>
          <p:cNvSpPr txBox="1">
            <a:spLocks noChangeArrowheads="1"/>
          </p:cNvSpPr>
          <p:nvPr/>
        </p:nvSpPr>
        <p:spPr>
          <a:xfrm>
            <a:off x="533400" y="685800"/>
            <a:ext cx="7848600" cy="534987"/>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Background (2): </a:t>
            </a:r>
            <a:r>
              <a:rPr lang="en-US" sz="3200" dirty="0" smtClean="0">
                <a:solidFill>
                  <a:srgbClr val="0070C0"/>
                </a:solidFill>
              </a:rPr>
              <a:t>Link Adaptation</a:t>
            </a:r>
            <a:endParaRPr lang="en-CA" dirty="0" smtClean="0">
              <a:solidFill>
                <a:srgbClr val="80B4CE"/>
              </a:solidFill>
              <a:effectLst>
                <a:outerShdw blurRad="38100" dist="38100" dir="2700000" algn="tl">
                  <a:srgbClr val="000000">
                    <a:alpha val="43137"/>
                  </a:srgbClr>
                </a:outerShdw>
              </a:effectLst>
            </a:endParaRPr>
          </a:p>
        </p:txBody>
      </p:sp>
      <p:sp>
        <p:nvSpPr>
          <p:cNvPr id="12" name="Rectangle 11"/>
          <p:cNvSpPr/>
          <p:nvPr/>
        </p:nvSpPr>
        <p:spPr>
          <a:xfrm>
            <a:off x="190500" y="1335375"/>
            <a:ext cx="8534400" cy="3508653"/>
          </a:xfrm>
          <a:prstGeom prst="rect">
            <a:avLst/>
          </a:prstGeom>
        </p:spPr>
        <p:txBody>
          <a:bodyPr wrap="square">
            <a:spAutoFit/>
          </a:bodyPr>
          <a:lstStyle/>
          <a:p>
            <a:pPr marL="800100" lvl="1" indent="-342900" algn="just">
              <a:buClr>
                <a:srgbClr val="3366CC"/>
              </a:buClr>
              <a:buSzPct val="150000"/>
              <a:buFont typeface="Courier New" pitchFamily="49" charset="0"/>
              <a:buChar char="o"/>
              <a:defRPr/>
            </a:pPr>
            <a:r>
              <a:rPr lang="en-US" sz="1800" dirty="0" smtClean="0"/>
              <a:t>In adaptive communication systems, transmission parameters such as modulation type/size, transmit power etc. can be selected according to channel conditions. </a:t>
            </a:r>
          </a:p>
          <a:p>
            <a:pPr lvl="1" algn="just">
              <a:buClr>
                <a:srgbClr val="3366CC"/>
              </a:buClr>
              <a:buSzPct val="150000"/>
              <a:defRPr/>
            </a:pPr>
            <a:endParaRPr lang="en-US" sz="1800" dirty="0"/>
          </a:p>
          <a:p>
            <a:pPr marL="800100" lvl="1" indent="-342900" algn="just">
              <a:buClr>
                <a:srgbClr val="3366CC"/>
              </a:buClr>
              <a:buSzPct val="150000"/>
              <a:buFont typeface="Courier New" pitchFamily="49" charset="0"/>
              <a:buChar char="o"/>
              <a:defRPr/>
            </a:pPr>
            <a:r>
              <a:rPr lang="en-US" sz="1800" b="1" dirty="0" smtClean="0">
                <a:solidFill>
                  <a:srgbClr val="0069B8"/>
                </a:solidFill>
              </a:rPr>
              <a:t>Example: </a:t>
            </a:r>
            <a:r>
              <a:rPr lang="en-US" sz="1800" dirty="0" smtClean="0"/>
              <a:t>In low SNR conditions, to ensure link reliability, a modulation with small constellation size (e.g., BPSK) can be used. In high SNR conditions, high order modulation (e.g., 8-PSK) can be used</a:t>
            </a:r>
            <a:r>
              <a:rPr lang="en-US" sz="1800" dirty="0"/>
              <a:t> </a:t>
            </a:r>
            <a:r>
              <a:rPr lang="en-US" sz="1800" dirty="0" smtClean="0"/>
              <a:t>to increase the data link. </a:t>
            </a:r>
          </a:p>
          <a:p>
            <a:pPr marL="800100" lvl="1" indent="-342900" algn="just">
              <a:buClr>
                <a:srgbClr val="3366CC"/>
              </a:buClr>
              <a:buSzPct val="150000"/>
              <a:buFont typeface="Courier New" pitchFamily="49" charset="0"/>
              <a:buChar char="o"/>
              <a:defRPr/>
            </a:pPr>
            <a:endParaRPr lang="en-US" sz="1800" dirty="0"/>
          </a:p>
          <a:p>
            <a:pPr marL="800100" lvl="1" indent="-342900" algn="just">
              <a:buClr>
                <a:srgbClr val="3366CC"/>
              </a:buClr>
              <a:buSzPct val="150000"/>
              <a:buFont typeface="Courier New" pitchFamily="49" charset="0"/>
              <a:buChar char="o"/>
              <a:defRPr/>
            </a:pPr>
            <a:r>
              <a:rPr lang="en-US" sz="1800" dirty="0" smtClean="0"/>
              <a:t>In MIMO systems, spatial dimension can be further included as an additional adaptive parameter, i.e., MIMO type, configuration etc. </a:t>
            </a:r>
          </a:p>
          <a:p>
            <a:pPr marL="800100" lvl="1" indent="-342900" algn="just">
              <a:buClr>
                <a:srgbClr val="3366CC"/>
              </a:buClr>
              <a:buSzPct val="150000"/>
              <a:buFont typeface="Courier New" pitchFamily="49" charset="0"/>
              <a:buChar char="o"/>
              <a:defRPr/>
            </a:pPr>
            <a:endParaRPr lang="en-US" sz="1800" dirty="0"/>
          </a:p>
          <a:p>
            <a:pPr marL="800100" lvl="1" indent="-342900" algn="just">
              <a:buClr>
                <a:srgbClr val="3366CC"/>
              </a:buClr>
              <a:buSzPct val="150000"/>
              <a:buFont typeface="Courier New" pitchFamily="49" charset="0"/>
              <a:buChar char="o"/>
              <a:defRPr/>
            </a:pPr>
            <a:r>
              <a:rPr lang="en-US" sz="1800" dirty="0" smtClean="0"/>
              <a:t>Link adaptation is commonly deployed in RF wireless standards, i.e., cellular, WiFi etc.  </a:t>
            </a:r>
          </a:p>
          <a:p>
            <a:pPr lvl="1" algn="just">
              <a:buClr>
                <a:srgbClr val="3366CC"/>
              </a:buClr>
              <a:buSzPct val="150000"/>
              <a:defRPr/>
            </a:pPr>
            <a:endParaRPr lang="en-US" sz="600" dirty="0" smtClean="0"/>
          </a:p>
        </p:txBody>
      </p:sp>
      <p:sp>
        <p:nvSpPr>
          <p:cNvPr id="7"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7046226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5</a:t>
            </a:fld>
            <a:endParaRPr lang="en-GB" altLang="en-US"/>
          </a:p>
        </p:txBody>
      </p:sp>
      <p:sp>
        <p:nvSpPr>
          <p:cNvPr id="7" name="Date Placeholder 1"/>
          <p:cNvSpPr>
            <a:spLocks noGrp="1"/>
          </p:cNvSpPr>
          <p:nvPr>
            <p:ph type="dt" sz="half" idx="10"/>
          </p:nvPr>
        </p:nvSpPr>
        <p:spPr>
          <a:xfrm>
            <a:off x="685800" y="378281"/>
            <a:ext cx="1600200" cy="215444"/>
          </a:xfrm>
        </p:spPr>
        <p:txBody>
          <a:bodyPr/>
          <a:lstStyle/>
          <a:p>
            <a:r>
              <a:rPr lang="en-US" altLang="en-US" dirty="0" smtClean="0"/>
              <a:t>July 2019</a:t>
            </a:r>
            <a:endParaRPr lang="en-GB" altLang="en-US" dirty="0"/>
          </a:p>
        </p:txBody>
      </p:sp>
      <p:sp>
        <p:nvSpPr>
          <p:cNvPr id="8" name="Rectangle 2"/>
          <p:cNvSpPr txBox="1">
            <a:spLocks noChangeArrowheads="1"/>
          </p:cNvSpPr>
          <p:nvPr/>
        </p:nvSpPr>
        <p:spPr>
          <a:xfrm>
            <a:off x="647700" y="690973"/>
            <a:ext cx="7848600" cy="534987"/>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Block Diagram of Adaptive MIMO OFDM</a:t>
            </a:r>
            <a:endParaRPr lang="en-CA" dirty="0" smtClean="0">
              <a:solidFill>
                <a:srgbClr val="80B4CE"/>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3" name="Picture 2"/>
          <p:cNvPicPr>
            <a:picLocks noChangeAspect="1"/>
          </p:cNvPicPr>
          <p:nvPr/>
        </p:nvPicPr>
        <p:blipFill>
          <a:blip r:embed="rId3"/>
          <a:stretch>
            <a:fillRect/>
          </a:stretch>
        </p:blipFill>
        <p:spPr>
          <a:xfrm>
            <a:off x="1485900" y="1323208"/>
            <a:ext cx="6480000" cy="2311321"/>
          </a:xfrm>
          <a:prstGeom prst="rect">
            <a:avLst/>
          </a:prstGeom>
        </p:spPr>
      </p:pic>
      <p:sp>
        <p:nvSpPr>
          <p:cNvPr id="9" name="Rectangle 8"/>
          <p:cNvSpPr/>
          <p:nvPr/>
        </p:nvSpPr>
        <p:spPr>
          <a:xfrm>
            <a:off x="254000" y="3657600"/>
            <a:ext cx="8382000" cy="2616101"/>
          </a:xfrm>
          <a:prstGeom prst="rect">
            <a:avLst/>
          </a:prstGeom>
        </p:spPr>
        <p:txBody>
          <a:bodyPr wrap="square">
            <a:spAutoFit/>
          </a:bodyPr>
          <a:lstStyle/>
          <a:p>
            <a:pPr marL="800100" lvl="1" indent="-342900" algn="just">
              <a:spcAft>
                <a:spcPts val="0"/>
              </a:spcAft>
              <a:buClr>
                <a:srgbClr val="3366CC"/>
              </a:buClr>
              <a:buSzPct val="150000"/>
              <a:buFont typeface="Courier New" pitchFamily="49" charset="0"/>
              <a:buChar char="o"/>
              <a:defRPr/>
            </a:pPr>
            <a:r>
              <a:rPr lang="en-US" sz="1800" dirty="0" smtClean="0"/>
              <a:t>Channel state information (CSI) is estimated. This includes the estimation of signal-to-noise-ratio, multipath channel coefficients, etc.</a:t>
            </a:r>
          </a:p>
          <a:p>
            <a:endParaRPr lang="en-US" sz="1000" dirty="0" smtClean="0"/>
          </a:p>
          <a:p>
            <a:pPr marL="800100" lvl="1" indent="-342900" algn="just">
              <a:spcAft>
                <a:spcPts val="0"/>
              </a:spcAft>
              <a:buClr>
                <a:srgbClr val="3366CC"/>
              </a:buClr>
              <a:buSzPct val="150000"/>
              <a:buFont typeface="Courier New" pitchFamily="49" charset="0"/>
              <a:buChar char="o"/>
              <a:defRPr/>
            </a:pPr>
            <a:r>
              <a:rPr lang="en-US" sz="1800" dirty="0" smtClean="0"/>
              <a:t>According to the CSI, adaptive transmission controller at the receiver selects the optimal transmission parameters (i.e., modulation type, modulation order, MIMO configuration and MIMO type) that yield the highest performance metric under a given constraint metric and feeds back to the transmitter.</a:t>
            </a:r>
          </a:p>
          <a:p>
            <a:pPr lvl="1" algn="just">
              <a:spcAft>
                <a:spcPts val="0"/>
              </a:spcAft>
              <a:buClr>
                <a:srgbClr val="3366CC"/>
              </a:buClr>
              <a:buSzPct val="150000"/>
              <a:defRPr/>
            </a:pPr>
            <a:endParaRPr lang="en-US" sz="1000" dirty="0" smtClean="0"/>
          </a:p>
          <a:p>
            <a:pPr marL="800100" lvl="1" indent="-342900" algn="just">
              <a:spcAft>
                <a:spcPts val="0"/>
              </a:spcAft>
              <a:buClr>
                <a:srgbClr val="3366CC"/>
              </a:buClr>
              <a:buSzPct val="150000"/>
              <a:buFont typeface="Courier New" pitchFamily="49" charset="0"/>
              <a:buChar char="o"/>
              <a:defRPr/>
            </a:pPr>
            <a:r>
              <a:rPr lang="en-US" sz="1800" dirty="0" smtClean="0"/>
              <a:t>To further improve the system performance, bit loading can be further performed. </a:t>
            </a:r>
          </a:p>
        </p:txBody>
      </p:sp>
      <p:sp>
        <p:nvSpPr>
          <p:cNvPr id="10"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22848146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dirty="0" smtClean="0"/>
              <a:t>July 2019</a:t>
            </a:r>
            <a:endParaRPr lang="en-GB" altLang="en-US" dirty="0"/>
          </a:p>
        </p:txBody>
      </p:sp>
      <p:sp>
        <p:nvSpPr>
          <p:cNvPr id="6" name="Slide Number Placeholder 5"/>
          <p:cNvSpPr>
            <a:spLocks noGrp="1"/>
          </p:cNvSpPr>
          <p:nvPr>
            <p:ph type="sldNum" sz="quarter" idx="12"/>
          </p:nvPr>
        </p:nvSpPr>
        <p:spPr/>
        <p:txBody>
          <a:bodyPr/>
          <a:lstStyle/>
          <a:p>
            <a:r>
              <a:rPr lang="en-GB" altLang="en-US" smtClean="0"/>
              <a:t>Slide </a:t>
            </a:r>
            <a:fld id="{6C911B8A-1E84-42DB-B751-42B7EDCBCFAE}" type="slidenum">
              <a:rPr lang="en-GB" altLang="en-US" smtClean="0"/>
              <a:pPr/>
              <a:t>6</a:t>
            </a:fld>
            <a:endParaRPr lang="en-GB" altLang="en-US"/>
          </a:p>
        </p:txBody>
      </p:sp>
      <p:graphicFrame>
        <p:nvGraphicFramePr>
          <p:cNvPr id="7" name="Table 6"/>
          <p:cNvGraphicFramePr>
            <a:graphicFrameLocks noGrp="1"/>
          </p:cNvGraphicFramePr>
          <p:nvPr>
            <p:extLst>
              <p:ext uri="{D42A27DB-BD31-4B8C-83A1-F6EECF244321}">
                <p14:modId xmlns:p14="http://schemas.microsoft.com/office/powerpoint/2010/main" val="1453103648"/>
              </p:ext>
            </p:extLst>
          </p:nvPr>
        </p:nvGraphicFramePr>
        <p:xfrm>
          <a:off x="685800" y="1600201"/>
          <a:ext cx="7924801" cy="2743199"/>
        </p:xfrm>
        <a:graphic>
          <a:graphicData uri="http://schemas.openxmlformats.org/drawingml/2006/table">
            <a:tbl>
              <a:tblPr firstRow="1" firstCol="1" bandRow="1">
                <a:tableStyleId>{5940675A-B579-460E-94D1-54222C63F5DA}</a:tableStyleId>
              </a:tblPr>
              <a:tblGrid>
                <a:gridCol w="1077196"/>
                <a:gridCol w="1285004"/>
                <a:gridCol w="1066800"/>
                <a:gridCol w="1066800"/>
                <a:gridCol w="1066800"/>
                <a:gridCol w="1136840"/>
                <a:gridCol w="1225361"/>
              </a:tblGrid>
              <a:tr h="521901">
                <a:tc>
                  <a:txBody>
                    <a:bodyPr/>
                    <a:lstStyle/>
                    <a:p>
                      <a:pPr algn="ctr">
                        <a:spcAft>
                          <a:spcPts val="0"/>
                        </a:spcAft>
                      </a:pPr>
                      <a:r>
                        <a:rPr lang="en-US" sz="1200" b="1" dirty="0" smtClean="0">
                          <a:effectLst/>
                          <a:latin typeface="+mj-lt"/>
                        </a:rPr>
                        <a:t>Transmission Mode (TM)</a:t>
                      </a:r>
                      <a:endParaRPr lang="tr-TR" sz="1200" b="1" dirty="0">
                        <a:solidFill>
                          <a:schemeClr val="tx1"/>
                        </a:solidFill>
                        <a:effectLst/>
                        <a:latin typeface="+mj-lt"/>
                        <a:ea typeface="Calibri"/>
                        <a:cs typeface="Times New Roman"/>
                      </a:endParaRPr>
                    </a:p>
                  </a:txBody>
                  <a:tcPr marL="45947" marR="45947" marT="0" marB="0"/>
                </a:tc>
                <a:tc>
                  <a:txBody>
                    <a:bodyPr/>
                    <a:lstStyle/>
                    <a:p>
                      <a:pPr algn="ctr">
                        <a:spcBef>
                          <a:spcPts val="0"/>
                        </a:spcBef>
                        <a:spcAft>
                          <a:spcPts val="0"/>
                        </a:spcAft>
                      </a:pPr>
                      <a:r>
                        <a:rPr lang="en-US" sz="1200" b="1" dirty="0">
                          <a:effectLst/>
                          <a:latin typeface="+mj-lt"/>
                        </a:rPr>
                        <a:t>MIMO </a:t>
                      </a:r>
                      <a:endParaRPr lang="en-US" sz="1200" b="1" dirty="0" smtClean="0">
                        <a:effectLst/>
                        <a:latin typeface="+mj-lt"/>
                      </a:endParaRPr>
                    </a:p>
                    <a:p>
                      <a:pPr algn="ctr">
                        <a:spcBef>
                          <a:spcPts val="0"/>
                        </a:spcBef>
                        <a:spcAft>
                          <a:spcPts val="0"/>
                        </a:spcAft>
                      </a:pPr>
                      <a:r>
                        <a:rPr lang="en-US" sz="1200" b="1" dirty="0" smtClean="0">
                          <a:effectLst/>
                          <a:latin typeface="+mj-lt"/>
                        </a:rPr>
                        <a:t>Configuration</a:t>
                      </a:r>
                      <a:endParaRPr lang="tr-TR" sz="1200" b="1" dirty="0">
                        <a:solidFill>
                          <a:schemeClr val="tx1"/>
                        </a:solidFill>
                        <a:effectLst/>
                        <a:latin typeface="+mj-lt"/>
                        <a:ea typeface="Calibri"/>
                        <a:cs typeface="Times New Roman"/>
                      </a:endParaRPr>
                    </a:p>
                  </a:txBody>
                  <a:tcPr marL="45947" marR="45947" marT="0" marB="0"/>
                </a:tc>
                <a:tc>
                  <a:txBody>
                    <a:bodyPr/>
                    <a:lstStyle/>
                    <a:p>
                      <a:pPr algn="ctr">
                        <a:spcAft>
                          <a:spcPts val="0"/>
                        </a:spcAft>
                      </a:pPr>
                      <a:r>
                        <a:rPr lang="en-US" sz="1200" b="1" dirty="0">
                          <a:effectLst/>
                          <a:latin typeface="+mj-lt"/>
                        </a:rPr>
                        <a:t> </a:t>
                      </a:r>
                      <a:r>
                        <a:rPr lang="en-US" sz="1200" b="1" dirty="0" smtClean="0">
                          <a:effectLst/>
                          <a:latin typeface="+mj-lt"/>
                        </a:rPr>
                        <a:t>MIMO </a:t>
                      </a:r>
                      <a:r>
                        <a:rPr lang="en-US" sz="1200" b="1" dirty="0">
                          <a:effectLst/>
                          <a:latin typeface="+mj-lt"/>
                        </a:rPr>
                        <a:t>Type</a:t>
                      </a:r>
                      <a:endParaRPr lang="tr-TR" sz="1200" b="1" dirty="0">
                        <a:solidFill>
                          <a:schemeClr val="tx1"/>
                        </a:solidFill>
                        <a:effectLst/>
                        <a:latin typeface="+mj-lt"/>
                        <a:ea typeface="Calibri"/>
                        <a:cs typeface="Times New Roman"/>
                      </a:endParaRPr>
                    </a:p>
                  </a:txBody>
                  <a:tcPr marL="45947" marR="45947" marT="0" marB="0"/>
                </a:tc>
                <a:tc>
                  <a:txBody>
                    <a:bodyPr/>
                    <a:lstStyle/>
                    <a:p>
                      <a:pPr algn="ctr">
                        <a:spcBef>
                          <a:spcPts val="600"/>
                        </a:spcBef>
                        <a:spcAft>
                          <a:spcPts val="0"/>
                        </a:spcAft>
                      </a:pPr>
                      <a:r>
                        <a:rPr lang="en-US" sz="1200" b="1" dirty="0">
                          <a:effectLst/>
                          <a:latin typeface="+mj-lt"/>
                        </a:rPr>
                        <a:t>Modulation Type</a:t>
                      </a:r>
                      <a:endParaRPr lang="tr-TR" sz="1200" b="1" dirty="0">
                        <a:solidFill>
                          <a:schemeClr val="tx1"/>
                        </a:solidFill>
                        <a:effectLst/>
                        <a:latin typeface="+mj-lt"/>
                        <a:ea typeface="Calibri"/>
                        <a:cs typeface="Times New Roman"/>
                      </a:endParaRPr>
                    </a:p>
                  </a:txBody>
                  <a:tcPr marL="45947" marR="45947" marT="0" marB="0"/>
                </a:tc>
                <a:tc>
                  <a:txBody>
                    <a:bodyPr/>
                    <a:lstStyle/>
                    <a:p>
                      <a:pPr algn="ctr">
                        <a:spcBef>
                          <a:spcPts val="600"/>
                        </a:spcBef>
                        <a:spcAft>
                          <a:spcPts val="0"/>
                        </a:spcAft>
                      </a:pPr>
                      <a:r>
                        <a:rPr lang="en-US" sz="1200" b="1" dirty="0">
                          <a:effectLst/>
                          <a:latin typeface="+mj-lt"/>
                        </a:rPr>
                        <a:t>Modulation Order</a:t>
                      </a:r>
                      <a:endParaRPr lang="tr-TR" sz="1200" b="1" dirty="0">
                        <a:solidFill>
                          <a:schemeClr val="tx1"/>
                        </a:solidFill>
                        <a:effectLst/>
                        <a:latin typeface="+mj-lt"/>
                        <a:ea typeface="Calibri"/>
                        <a:cs typeface="Times New Roman"/>
                      </a:endParaRPr>
                    </a:p>
                  </a:txBody>
                  <a:tcPr marL="45947" marR="45947" marT="0" marB="0"/>
                </a:tc>
                <a:tc>
                  <a:txBody>
                    <a:bodyPr/>
                    <a:lstStyle/>
                    <a:p>
                      <a:pPr algn="ctr">
                        <a:spcBef>
                          <a:spcPts val="600"/>
                        </a:spcBef>
                        <a:spcAft>
                          <a:spcPts val="0"/>
                        </a:spcAft>
                      </a:pPr>
                      <a:r>
                        <a:rPr lang="en-US" sz="1200" b="1" dirty="0">
                          <a:solidFill>
                            <a:schemeClr val="tx1"/>
                          </a:solidFill>
                          <a:effectLst/>
                          <a:latin typeface="+mj-lt"/>
                        </a:rPr>
                        <a:t>Performance </a:t>
                      </a:r>
                      <a:r>
                        <a:rPr lang="en-US" sz="1200" b="1" dirty="0" smtClean="0">
                          <a:solidFill>
                            <a:schemeClr val="tx1"/>
                          </a:solidFill>
                          <a:effectLst/>
                          <a:latin typeface="+mj-lt"/>
                        </a:rPr>
                        <a:t>Metric</a:t>
                      </a:r>
                      <a:endParaRPr lang="tr-TR" sz="1200" b="1" dirty="0" smtClean="0">
                        <a:solidFill>
                          <a:schemeClr val="tx1"/>
                        </a:solidFill>
                        <a:effectLst/>
                        <a:latin typeface="+mj-lt"/>
                      </a:endParaRPr>
                    </a:p>
                  </a:txBody>
                  <a:tcPr marL="45947" marR="45947" marT="0" marB="0"/>
                </a:tc>
                <a:tc>
                  <a:txBody>
                    <a:bodyPr/>
                    <a:lstStyle/>
                    <a:p>
                      <a:pPr algn="ctr">
                        <a:spcBef>
                          <a:spcPts val="600"/>
                        </a:spcBef>
                        <a:spcAft>
                          <a:spcPts val="0"/>
                        </a:spcAft>
                      </a:pPr>
                      <a:r>
                        <a:rPr lang="en-US" sz="1200" b="1" dirty="0">
                          <a:solidFill>
                            <a:schemeClr val="tx1"/>
                          </a:solidFill>
                          <a:effectLst/>
                          <a:latin typeface="+mj-lt"/>
                        </a:rPr>
                        <a:t>Constraint</a:t>
                      </a:r>
                      <a:endParaRPr lang="tr-TR" sz="1200" b="1" dirty="0">
                        <a:solidFill>
                          <a:schemeClr val="tx1"/>
                        </a:solidFill>
                        <a:effectLst/>
                        <a:latin typeface="+mj-lt"/>
                      </a:endParaRPr>
                    </a:p>
                    <a:p>
                      <a:pPr algn="ctr">
                        <a:spcAft>
                          <a:spcPts val="0"/>
                        </a:spcAft>
                      </a:pPr>
                      <a:r>
                        <a:rPr lang="en-US" sz="1200" b="1" dirty="0" smtClean="0">
                          <a:solidFill>
                            <a:schemeClr val="tx1"/>
                          </a:solidFill>
                          <a:effectLst/>
                          <a:latin typeface="+mj-lt"/>
                        </a:rPr>
                        <a:t>Metric</a:t>
                      </a:r>
                      <a:endParaRPr lang="tr-TR" sz="1200" b="1" dirty="0" smtClean="0">
                        <a:solidFill>
                          <a:schemeClr val="tx1"/>
                        </a:solidFill>
                        <a:effectLst/>
                        <a:latin typeface="+mj-lt"/>
                      </a:endParaRPr>
                    </a:p>
                  </a:txBody>
                  <a:tcPr marL="45947" marR="45947" marT="0" marB="0"/>
                </a:tc>
              </a:tr>
              <a:tr h="2221298">
                <a:tc>
                  <a:txBody>
                    <a:bodyPr/>
                    <a:lstStyle/>
                    <a:p>
                      <a:pPr algn="ctr">
                        <a:spcAft>
                          <a:spcPts val="0"/>
                        </a:spcAft>
                      </a:pPr>
                      <a:r>
                        <a:rPr lang="tr-TR" sz="1200" dirty="0" smtClean="0">
                          <a:effectLst/>
                          <a:latin typeface="+mj-lt"/>
                        </a:rPr>
                        <a:t>1</a:t>
                      </a:r>
                      <a:endParaRPr lang="tr-TR" sz="1200" dirty="0">
                        <a:solidFill>
                          <a:schemeClr val="tx1"/>
                        </a:solidFill>
                        <a:effectLst/>
                        <a:latin typeface="+mj-lt"/>
                        <a:ea typeface="Calibri"/>
                        <a:cs typeface="Times New Roman"/>
                      </a:endParaRPr>
                    </a:p>
                    <a:p>
                      <a:pPr algn="ctr">
                        <a:spcAft>
                          <a:spcPts val="0"/>
                        </a:spcAft>
                      </a:pPr>
                      <a:r>
                        <a:rPr lang="en-US" sz="1200" dirty="0" smtClean="0">
                          <a:solidFill>
                            <a:schemeClr val="tx1"/>
                          </a:solidFill>
                          <a:effectLst/>
                          <a:latin typeface="+mj-lt"/>
                          <a:ea typeface="+mn-ea"/>
                          <a:cs typeface="+mn-cs"/>
                        </a:rPr>
                        <a:t>2</a:t>
                      </a:r>
                      <a:endParaRPr lang="tr-TR" sz="1200" dirty="0" smtClean="0">
                        <a:solidFill>
                          <a:schemeClr val="tx1"/>
                        </a:solidFill>
                        <a:effectLst/>
                        <a:latin typeface="+mj-lt"/>
                        <a:ea typeface="+mn-ea"/>
                        <a:cs typeface="+mn-cs"/>
                      </a:endParaRPr>
                    </a:p>
                    <a:p>
                      <a:pPr algn="ctr">
                        <a:spcAft>
                          <a:spcPts val="0"/>
                        </a:spcAft>
                      </a:pPr>
                      <a:r>
                        <a:rPr lang="tr-TR" sz="1200" dirty="0" smtClean="0">
                          <a:solidFill>
                            <a:schemeClr val="tx1"/>
                          </a:solidFill>
                          <a:effectLst/>
                          <a:latin typeface="+mj-lt"/>
                          <a:ea typeface="+mn-ea"/>
                          <a:cs typeface="+mn-cs"/>
                        </a:rPr>
                        <a:t>.</a:t>
                      </a:r>
                    </a:p>
                    <a:p>
                      <a:pPr algn="ctr">
                        <a:spcAft>
                          <a:spcPts val="0"/>
                        </a:spcAft>
                      </a:pPr>
                      <a:r>
                        <a:rPr lang="tr-TR" sz="1200" dirty="0" smtClean="0">
                          <a:solidFill>
                            <a:schemeClr val="tx1"/>
                          </a:solidFill>
                          <a:effectLst/>
                          <a:latin typeface="+mj-lt"/>
                          <a:ea typeface="+mn-ea"/>
                          <a:cs typeface="+mn-cs"/>
                        </a:rPr>
                        <a:t>.</a:t>
                      </a:r>
                    </a:p>
                    <a:p>
                      <a:pPr algn="ctr">
                        <a:spcAft>
                          <a:spcPts val="0"/>
                        </a:spcAft>
                      </a:pPr>
                      <a:r>
                        <a:rPr lang="tr-TR" sz="1200" dirty="0" smtClean="0">
                          <a:solidFill>
                            <a:schemeClr val="tx1"/>
                          </a:solidFill>
                          <a:effectLst/>
                          <a:latin typeface="+mj-lt"/>
                          <a:ea typeface="+mn-ea"/>
                          <a:cs typeface="+mn-cs"/>
                        </a:rPr>
                        <a:t>.</a:t>
                      </a:r>
                    </a:p>
                  </a:txBody>
                  <a:tcPr marL="45947" marR="45947" marT="0" marB="0"/>
                </a:tc>
                <a:tc>
                  <a:txBody>
                    <a:bodyPr/>
                    <a:lstStyle/>
                    <a:p>
                      <a:pPr algn="ctr">
                        <a:spcAft>
                          <a:spcPts val="0"/>
                        </a:spcAft>
                      </a:pPr>
                      <a:r>
                        <a:rPr lang="tr-TR" sz="1200" dirty="0" smtClean="0">
                          <a:solidFill>
                            <a:schemeClr val="tx1"/>
                          </a:solidFill>
                          <a:effectLst/>
                          <a:latin typeface="+mj-lt"/>
                          <a:ea typeface="Calibri"/>
                          <a:cs typeface="Times New Roman"/>
                        </a:rPr>
                        <a:t>1x1</a:t>
                      </a:r>
                      <a:endParaRPr lang="en-US" sz="1200" dirty="0" smtClean="0">
                        <a:solidFill>
                          <a:schemeClr val="tx1"/>
                        </a:solidFill>
                        <a:effectLst/>
                        <a:latin typeface="+mj-lt"/>
                        <a:ea typeface="Calibri"/>
                        <a:cs typeface="Times New Roman"/>
                      </a:endParaRPr>
                    </a:p>
                    <a:p>
                      <a:pPr algn="ctr">
                        <a:spcAft>
                          <a:spcPts val="0"/>
                        </a:spcAft>
                      </a:pPr>
                      <a:r>
                        <a:rPr lang="en-US" sz="1200" dirty="0" smtClean="0">
                          <a:solidFill>
                            <a:schemeClr val="tx1"/>
                          </a:solidFill>
                          <a:effectLst/>
                          <a:latin typeface="+mj-lt"/>
                          <a:ea typeface="Calibri"/>
                          <a:cs typeface="Times New Roman"/>
                        </a:rPr>
                        <a:t>1x2</a:t>
                      </a:r>
                      <a:endParaRPr lang="tr-TR" sz="1200" dirty="0">
                        <a:solidFill>
                          <a:schemeClr val="tx1"/>
                        </a:solidFill>
                        <a:effectLst/>
                        <a:latin typeface="+mj-lt"/>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j-lt"/>
                          <a:ea typeface="Calibri"/>
                          <a:cs typeface="Times New Roman"/>
                        </a:rPr>
                        <a:t>...</a:t>
                      </a:r>
                    </a:p>
                    <a:p>
                      <a:pPr algn="ctr">
                        <a:spcAft>
                          <a:spcPts val="0"/>
                        </a:spcAft>
                      </a:pPr>
                      <a:r>
                        <a:rPr lang="en-US" sz="1200" i="1" dirty="0" smtClean="0"/>
                        <a:t>N</a:t>
                      </a:r>
                      <a:r>
                        <a:rPr lang="tr-TR" sz="1200" i="1" baseline="-25000" dirty="0" smtClean="0"/>
                        <a:t>T</a:t>
                      </a:r>
                      <a:r>
                        <a:rPr lang="en-US" sz="1200" dirty="0" err="1" smtClean="0">
                          <a:solidFill>
                            <a:schemeClr val="tx1"/>
                          </a:solidFill>
                          <a:effectLst/>
                          <a:latin typeface="+mj-lt"/>
                          <a:ea typeface="Calibri"/>
                          <a:cs typeface="Times New Roman"/>
                        </a:rPr>
                        <a:t>x</a:t>
                      </a:r>
                      <a:r>
                        <a:rPr lang="en-US" sz="1200" i="1" dirty="0" err="1" smtClean="0"/>
                        <a:t>N</a:t>
                      </a:r>
                      <a:r>
                        <a:rPr lang="tr-TR" sz="1200" i="1" baseline="-25000" dirty="0" smtClean="0"/>
                        <a:t>R</a:t>
                      </a:r>
                      <a:endParaRPr lang="tr-TR" sz="1200" i="1" dirty="0">
                        <a:solidFill>
                          <a:schemeClr val="tx1"/>
                        </a:solidFill>
                        <a:effectLst/>
                        <a:latin typeface="+mj-lt"/>
                        <a:ea typeface="Calibri"/>
                        <a:cs typeface="Times New Roman"/>
                      </a:endParaRPr>
                    </a:p>
                  </a:txBody>
                  <a:tcPr marL="45947" marR="45947" marT="0" marB="0"/>
                </a:tc>
                <a:tc>
                  <a:txBody>
                    <a:bodyPr/>
                    <a:lstStyle/>
                    <a:p>
                      <a:pPr algn="ctr">
                        <a:spcAft>
                          <a:spcPts val="0"/>
                        </a:spcAft>
                      </a:pPr>
                      <a:r>
                        <a:rPr lang="tr-TR" sz="1200" dirty="0" smtClean="0">
                          <a:solidFill>
                            <a:schemeClr val="tx1"/>
                          </a:solidFill>
                          <a:effectLst/>
                          <a:latin typeface="+mj-lt"/>
                          <a:ea typeface="Calibri"/>
                          <a:cs typeface="Times New Roman"/>
                        </a:rPr>
                        <a:t>RC</a:t>
                      </a:r>
                      <a:endParaRPr lang="tr-TR" sz="1200" dirty="0">
                        <a:solidFill>
                          <a:schemeClr val="tx1"/>
                        </a:solidFill>
                        <a:effectLst/>
                        <a:latin typeface="+mj-lt"/>
                        <a:ea typeface="Calibri"/>
                        <a:cs typeface="Times New Roman"/>
                      </a:endParaRPr>
                    </a:p>
                    <a:p>
                      <a:pPr algn="ctr">
                        <a:spcAft>
                          <a:spcPts val="0"/>
                        </a:spcAft>
                      </a:pPr>
                      <a:r>
                        <a:rPr lang="tr-TR" sz="1200" dirty="0" smtClean="0">
                          <a:solidFill>
                            <a:schemeClr val="tx1"/>
                          </a:solidFill>
                          <a:effectLst/>
                          <a:latin typeface="+mj-lt"/>
                          <a:ea typeface="Calibri"/>
                          <a:cs typeface="Times New Roman"/>
                        </a:rPr>
                        <a:t>SMUX</a:t>
                      </a:r>
                      <a:endParaRPr lang="tr-TR" sz="1200" dirty="0">
                        <a:solidFill>
                          <a:schemeClr val="tx1"/>
                        </a:solidFill>
                        <a:effectLst/>
                        <a:latin typeface="+mj-lt"/>
                        <a:ea typeface="Calibri"/>
                        <a:cs typeface="Times New Roman"/>
                      </a:endParaRPr>
                    </a:p>
                  </a:txBody>
                  <a:tcPr marL="45947" marR="45947" marT="0" marB="0"/>
                </a:tc>
                <a:tc>
                  <a:txBody>
                    <a:bodyPr/>
                    <a:lstStyle/>
                    <a:p>
                      <a:pPr algn="ctr">
                        <a:spcAft>
                          <a:spcPts val="0"/>
                        </a:spcAft>
                      </a:pPr>
                      <a:r>
                        <a:rPr lang="tr-TR" sz="1200" dirty="0" smtClean="0">
                          <a:solidFill>
                            <a:schemeClr val="tx1"/>
                          </a:solidFill>
                          <a:effectLst/>
                          <a:latin typeface="+mj-lt"/>
                          <a:ea typeface="Calibri"/>
                          <a:cs typeface="Times New Roman"/>
                        </a:rPr>
                        <a:t>PSK</a:t>
                      </a:r>
                      <a:endParaRPr lang="tr-TR" sz="1200" dirty="0">
                        <a:solidFill>
                          <a:schemeClr val="tx1"/>
                        </a:solidFill>
                        <a:effectLst/>
                        <a:latin typeface="+mj-lt"/>
                        <a:ea typeface="Calibri"/>
                        <a:cs typeface="Times New Roman"/>
                      </a:endParaRPr>
                    </a:p>
                    <a:p>
                      <a:pPr algn="ctr">
                        <a:spcAft>
                          <a:spcPts val="0"/>
                        </a:spcAft>
                      </a:pPr>
                      <a:r>
                        <a:rPr lang="tr-TR" sz="1200" dirty="0" smtClean="0">
                          <a:solidFill>
                            <a:schemeClr val="tx1"/>
                          </a:solidFill>
                          <a:effectLst/>
                          <a:latin typeface="+mj-lt"/>
                          <a:ea typeface="Calibri"/>
                          <a:cs typeface="Times New Roman"/>
                        </a:rPr>
                        <a:t>QAM</a:t>
                      </a:r>
                      <a:endParaRPr lang="tr-TR" sz="1200" dirty="0">
                        <a:solidFill>
                          <a:schemeClr val="tx1"/>
                        </a:solidFill>
                        <a:effectLst/>
                        <a:latin typeface="+mj-lt"/>
                        <a:ea typeface="Calibri"/>
                        <a:cs typeface="Times New Roman"/>
                      </a:endParaRPr>
                    </a:p>
                  </a:txBody>
                  <a:tcPr marL="45947" marR="45947" marT="0" marB="0"/>
                </a:tc>
                <a:tc>
                  <a:txBody>
                    <a:bodyPr/>
                    <a:lstStyle/>
                    <a:p>
                      <a:pPr algn="ctr">
                        <a:spcAft>
                          <a:spcPts val="0"/>
                        </a:spcAft>
                      </a:pPr>
                      <a:r>
                        <a:rPr lang="tr-TR" sz="1200" dirty="0" smtClean="0">
                          <a:solidFill>
                            <a:schemeClr val="tx1"/>
                          </a:solidFill>
                          <a:effectLst/>
                          <a:latin typeface="+mj-lt"/>
                          <a:ea typeface="Calibri"/>
                          <a:cs typeface="Times New Roman"/>
                        </a:rPr>
                        <a:t>2</a:t>
                      </a:r>
                      <a:endParaRPr lang="tr-TR" sz="1200" dirty="0">
                        <a:solidFill>
                          <a:schemeClr val="tx1"/>
                        </a:solidFill>
                        <a:effectLst/>
                        <a:latin typeface="+mj-lt"/>
                        <a:ea typeface="Calibri"/>
                        <a:cs typeface="Times New Roman"/>
                      </a:endParaRPr>
                    </a:p>
                    <a:p>
                      <a:pPr algn="ctr">
                        <a:spcAft>
                          <a:spcPts val="0"/>
                        </a:spcAft>
                      </a:pPr>
                      <a:r>
                        <a:rPr lang="tr-TR" sz="1200" dirty="0" smtClean="0">
                          <a:solidFill>
                            <a:schemeClr val="tx1"/>
                          </a:solidFill>
                          <a:effectLst/>
                          <a:latin typeface="+mj-lt"/>
                          <a:ea typeface="Calibri"/>
                          <a:cs typeface="Times New Roman"/>
                        </a:rPr>
                        <a:t>4</a:t>
                      </a:r>
                      <a:endParaRPr lang="tr-TR" sz="1200" dirty="0">
                        <a:solidFill>
                          <a:schemeClr val="tx1"/>
                        </a:solidFill>
                        <a:effectLst/>
                        <a:latin typeface="+mj-lt"/>
                        <a:ea typeface="Calibri"/>
                        <a:cs typeface="Times New Roman"/>
                      </a:endParaRPr>
                    </a:p>
                    <a:p>
                      <a:pPr algn="ctr">
                        <a:spcAft>
                          <a:spcPts val="0"/>
                        </a:spcAft>
                      </a:pPr>
                      <a:r>
                        <a:rPr lang="tr-TR" sz="1200" dirty="0" smtClean="0">
                          <a:solidFill>
                            <a:schemeClr val="tx1"/>
                          </a:solidFill>
                          <a:effectLst/>
                          <a:latin typeface="+mj-lt"/>
                          <a:ea typeface="Calibri"/>
                          <a:cs typeface="Times New Roman"/>
                        </a:rPr>
                        <a:t>8</a:t>
                      </a:r>
                      <a:endParaRPr lang="tr-TR" sz="1200" dirty="0">
                        <a:solidFill>
                          <a:schemeClr val="tx1"/>
                        </a:solidFill>
                        <a:effectLst/>
                        <a:latin typeface="+mj-lt"/>
                        <a:ea typeface="Calibri"/>
                        <a:cs typeface="Times New Roman"/>
                      </a:endParaRPr>
                    </a:p>
                    <a:p>
                      <a:pPr algn="ctr">
                        <a:spcAft>
                          <a:spcPts val="0"/>
                        </a:spcAft>
                      </a:pPr>
                      <a:r>
                        <a:rPr lang="tr-TR" sz="1200" dirty="0" smtClean="0">
                          <a:solidFill>
                            <a:schemeClr val="tx1"/>
                          </a:solidFill>
                          <a:effectLst/>
                          <a:latin typeface="+mj-lt"/>
                          <a:ea typeface="Calibri"/>
                          <a:cs typeface="Times New Roman"/>
                        </a:rPr>
                        <a:t>16</a:t>
                      </a:r>
                      <a:endParaRPr lang="tr-TR" sz="1200" dirty="0">
                        <a:solidFill>
                          <a:schemeClr val="tx1"/>
                        </a:solidFill>
                        <a:effectLst/>
                        <a:latin typeface="+mj-lt"/>
                        <a:ea typeface="Calibri"/>
                        <a:cs typeface="Times New Roman"/>
                      </a:endParaRPr>
                    </a:p>
                    <a:p>
                      <a:pPr algn="ctr">
                        <a:spcAft>
                          <a:spcPts val="0"/>
                        </a:spcAft>
                      </a:pPr>
                      <a:r>
                        <a:rPr lang="tr-TR" sz="1200" dirty="0" smtClean="0">
                          <a:solidFill>
                            <a:schemeClr val="tx1"/>
                          </a:solidFill>
                          <a:effectLst/>
                          <a:latin typeface="+mj-lt"/>
                          <a:ea typeface="Calibri"/>
                          <a:cs typeface="Times New Roman"/>
                        </a:rPr>
                        <a:t>32</a:t>
                      </a:r>
                      <a:endParaRPr lang="tr-TR" sz="1200" dirty="0">
                        <a:solidFill>
                          <a:schemeClr val="tx1"/>
                        </a:solidFill>
                        <a:effectLst/>
                        <a:latin typeface="+mj-lt"/>
                        <a:ea typeface="Calibri"/>
                        <a:cs typeface="Times New Roman"/>
                      </a:endParaRPr>
                    </a:p>
                    <a:p>
                      <a:pPr algn="ctr">
                        <a:spcAft>
                          <a:spcPts val="0"/>
                        </a:spcAft>
                      </a:pPr>
                      <a:r>
                        <a:rPr lang="tr-TR" sz="1200" dirty="0" smtClean="0">
                          <a:solidFill>
                            <a:schemeClr val="tx1"/>
                          </a:solidFill>
                          <a:effectLst/>
                          <a:latin typeface="+mj-lt"/>
                          <a:ea typeface="Calibri"/>
                          <a:cs typeface="Times New Roman"/>
                        </a:rPr>
                        <a:t>64</a:t>
                      </a:r>
                      <a:endParaRPr lang="tr-TR" sz="1200" dirty="0">
                        <a:solidFill>
                          <a:schemeClr val="tx1"/>
                        </a:solidFill>
                        <a:effectLst/>
                        <a:latin typeface="+mj-lt"/>
                        <a:ea typeface="Calibri"/>
                        <a:cs typeface="Times New Roman"/>
                      </a:endParaRPr>
                    </a:p>
                    <a:p>
                      <a:pPr algn="ctr">
                        <a:spcAft>
                          <a:spcPts val="0"/>
                        </a:spcAft>
                      </a:pPr>
                      <a:r>
                        <a:rPr lang="tr-TR" sz="1200" dirty="0" smtClean="0">
                          <a:solidFill>
                            <a:schemeClr val="tx1"/>
                          </a:solidFill>
                          <a:effectLst/>
                          <a:latin typeface="+mj-lt"/>
                          <a:ea typeface="Calibri"/>
                          <a:cs typeface="Times New Roman"/>
                        </a:rPr>
                        <a:t>128</a:t>
                      </a:r>
                      <a:endParaRPr lang="tr-TR" sz="1200" dirty="0">
                        <a:solidFill>
                          <a:schemeClr val="tx1"/>
                        </a:solidFill>
                        <a:effectLst/>
                        <a:latin typeface="+mj-lt"/>
                        <a:ea typeface="Calibri"/>
                        <a:cs typeface="Times New Roman"/>
                      </a:endParaRPr>
                    </a:p>
                    <a:p>
                      <a:pPr algn="ctr">
                        <a:spcAft>
                          <a:spcPts val="0"/>
                        </a:spcAft>
                      </a:pPr>
                      <a:r>
                        <a:rPr lang="tr-TR" sz="1200" dirty="0" smtClean="0">
                          <a:solidFill>
                            <a:schemeClr val="tx1"/>
                          </a:solidFill>
                          <a:effectLst/>
                          <a:latin typeface="+mj-lt"/>
                          <a:ea typeface="Calibri"/>
                          <a:cs typeface="Times New Roman"/>
                        </a:rPr>
                        <a:t>256</a:t>
                      </a:r>
                    </a:p>
                    <a:p>
                      <a:pPr algn="ctr">
                        <a:spcAft>
                          <a:spcPts val="0"/>
                        </a:spcAft>
                      </a:pPr>
                      <a:r>
                        <a:rPr lang="tr-TR" sz="1200" dirty="0" smtClean="0">
                          <a:solidFill>
                            <a:schemeClr val="tx1"/>
                          </a:solidFill>
                          <a:effectLst/>
                          <a:latin typeface="+mj-lt"/>
                          <a:ea typeface="Calibri"/>
                          <a:cs typeface="Times New Roman"/>
                        </a:rPr>
                        <a:t>512</a:t>
                      </a:r>
                    </a:p>
                    <a:p>
                      <a:pPr algn="ctr">
                        <a:spcAft>
                          <a:spcPts val="0"/>
                        </a:spcAft>
                      </a:pPr>
                      <a:r>
                        <a:rPr lang="tr-TR" sz="1200" dirty="0" smtClean="0">
                          <a:solidFill>
                            <a:schemeClr val="tx1"/>
                          </a:solidFill>
                          <a:effectLst/>
                          <a:latin typeface="+mj-lt"/>
                          <a:ea typeface="Calibri"/>
                          <a:cs typeface="Times New Roman"/>
                        </a:rPr>
                        <a:t>1024</a:t>
                      </a:r>
                    </a:p>
                    <a:p>
                      <a:pPr algn="ctr">
                        <a:spcAft>
                          <a:spcPts val="0"/>
                        </a:spcAft>
                      </a:pPr>
                      <a:r>
                        <a:rPr lang="tr-TR" sz="1200" dirty="0" smtClean="0">
                          <a:solidFill>
                            <a:schemeClr val="tx1"/>
                          </a:solidFill>
                          <a:effectLst/>
                          <a:latin typeface="+mj-lt"/>
                          <a:ea typeface="Calibri"/>
                          <a:cs typeface="Times New Roman"/>
                        </a:rPr>
                        <a:t>2048</a:t>
                      </a:r>
                      <a:endParaRPr lang="tr-TR" sz="1200" dirty="0">
                        <a:solidFill>
                          <a:schemeClr val="tx1"/>
                        </a:solidFill>
                        <a:effectLst/>
                        <a:latin typeface="+mj-lt"/>
                        <a:ea typeface="Calibri"/>
                        <a:cs typeface="Times New Roman"/>
                      </a:endParaRPr>
                    </a:p>
                    <a:p>
                      <a:pPr algn="ctr">
                        <a:spcAft>
                          <a:spcPts val="0"/>
                        </a:spcAft>
                      </a:pPr>
                      <a:r>
                        <a:rPr lang="tr-TR" sz="1200" dirty="0" smtClean="0">
                          <a:solidFill>
                            <a:schemeClr val="tx1"/>
                          </a:solidFill>
                          <a:effectLst/>
                          <a:latin typeface="+mj-lt"/>
                          <a:ea typeface="Calibri"/>
                          <a:cs typeface="Times New Roman"/>
                        </a:rPr>
                        <a:t>4096</a:t>
                      </a:r>
                      <a:endParaRPr lang="tr-TR" sz="1200" dirty="0">
                        <a:solidFill>
                          <a:schemeClr val="tx1"/>
                        </a:solidFill>
                        <a:effectLst/>
                        <a:latin typeface="+mj-lt"/>
                        <a:ea typeface="Calibri"/>
                        <a:cs typeface="Times New Roman"/>
                      </a:endParaRPr>
                    </a:p>
                  </a:txBody>
                  <a:tcPr marL="45947" marR="45947" marT="0" marB="0"/>
                </a:tc>
                <a:tc>
                  <a:txBody>
                    <a:bodyPr/>
                    <a:lstStyle/>
                    <a:p>
                      <a:pPr>
                        <a:spcAft>
                          <a:spcPts val="0"/>
                        </a:spcAft>
                      </a:pPr>
                      <a:r>
                        <a:rPr lang="en-US" sz="1200" dirty="0">
                          <a:effectLst/>
                          <a:latin typeface="+mj-lt"/>
                          <a:ea typeface="Calibri"/>
                          <a:cs typeface="Times New Roman"/>
                        </a:rPr>
                        <a:t>Pre-determined values for performance metric according </a:t>
                      </a:r>
                      <a:r>
                        <a:rPr lang="en-US" sz="1200" dirty="0" smtClean="0">
                          <a:effectLst/>
                          <a:latin typeface="+mj-lt"/>
                          <a:ea typeface="Calibri"/>
                          <a:cs typeface="Times New Roman"/>
                        </a:rPr>
                        <a:t>to QoS</a:t>
                      </a:r>
                      <a:r>
                        <a:rPr lang="en-US" sz="1200" baseline="0" dirty="0" smtClean="0">
                          <a:effectLst/>
                          <a:latin typeface="+mj-lt"/>
                          <a:ea typeface="Calibri"/>
                          <a:cs typeface="Times New Roman"/>
                        </a:rPr>
                        <a:t> </a:t>
                      </a:r>
                      <a:r>
                        <a:rPr lang="en-US" sz="1200" dirty="0" smtClean="0">
                          <a:effectLst/>
                          <a:latin typeface="+mj-lt"/>
                          <a:ea typeface="Calibri"/>
                          <a:cs typeface="Times New Roman"/>
                        </a:rPr>
                        <a:t>requirements </a:t>
                      </a:r>
                      <a:r>
                        <a:rPr lang="en-US" sz="1200" dirty="0">
                          <a:effectLst/>
                          <a:latin typeface="+mj-lt"/>
                          <a:ea typeface="Calibri"/>
                          <a:cs typeface="Times New Roman"/>
                        </a:rPr>
                        <a:t>for targeted applications</a:t>
                      </a:r>
                      <a:endParaRPr lang="tr-TR" sz="1200" dirty="0">
                        <a:effectLst/>
                        <a:latin typeface="+mj-lt"/>
                        <a:ea typeface="Calibri"/>
                        <a:cs typeface="Times New Roman"/>
                      </a:endParaRPr>
                    </a:p>
                  </a:txBody>
                  <a:tcPr marL="68580" marR="68580" marT="0" marB="0"/>
                </a:tc>
                <a:tc>
                  <a:txBody>
                    <a:bodyPr/>
                    <a:lstStyle/>
                    <a:p>
                      <a:pPr>
                        <a:spcAft>
                          <a:spcPts val="0"/>
                        </a:spcAft>
                      </a:pPr>
                      <a:r>
                        <a:rPr lang="en-US" sz="1200" dirty="0">
                          <a:effectLst/>
                          <a:latin typeface="+mj-lt"/>
                          <a:ea typeface="Calibri"/>
                          <a:cs typeface="Times New Roman"/>
                        </a:rPr>
                        <a:t>Pre-determined values for constraint metric according to </a:t>
                      </a:r>
                      <a:r>
                        <a:rPr lang="en-US" sz="1200" dirty="0" smtClean="0">
                          <a:effectLst/>
                          <a:latin typeface="+mj-lt"/>
                          <a:ea typeface="Calibri"/>
                          <a:cs typeface="Times New Roman"/>
                        </a:rPr>
                        <a:t>QoS</a:t>
                      </a:r>
                      <a:r>
                        <a:rPr lang="en-US" sz="1200" baseline="0" dirty="0" smtClean="0">
                          <a:effectLst/>
                          <a:latin typeface="+mj-lt"/>
                          <a:ea typeface="Calibri"/>
                          <a:cs typeface="Times New Roman"/>
                        </a:rPr>
                        <a:t> </a:t>
                      </a:r>
                      <a:r>
                        <a:rPr lang="en-US" sz="1200" dirty="0" smtClean="0">
                          <a:effectLst/>
                          <a:latin typeface="+mj-lt"/>
                          <a:ea typeface="Calibri"/>
                          <a:cs typeface="Times New Roman"/>
                        </a:rPr>
                        <a:t>requirements </a:t>
                      </a:r>
                      <a:r>
                        <a:rPr lang="en-US" sz="1200" dirty="0">
                          <a:effectLst/>
                          <a:latin typeface="+mj-lt"/>
                          <a:ea typeface="Calibri"/>
                          <a:cs typeface="Times New Roman"/>
                        </a:rPr>
                        <a:t>for targeted applications</a:t>
                      </a:r>
                      <a:endParaRPr lang="tr-TR" sz="1200" dirty="0">
                        <a:effectLst/>
                        <a:latin typeface="+mj-lt"/>
                        <a:ea typeface="Calibri"/>
                        <a:cs typeface="Times New Roman"/>
                      </a:endParaRPr>
                    </a:p>
                  </a:txBody>
                  <a:tcPr marL="68580" marR="68580" marT="0" marB="0"/>
                </a:tc>
              </a:tr>
            </a:tbl>
          </a:graphicData>
        </a:graphic>
      </p:graphicFrame>
      <p:sp>
        <p:nvSpPr>
          <p:cNvPr id="8" name="Rectangle 2"/>
          <p:cNvSpPr txBox="1">
            <a:spLocks noChangeArrowheads="1"/>
          </p:cNvSpPr>
          <p:nvPr/>
        </p:nvSpPr>
        <p:spPr>
          <a:xfrm>
            <a:off x="544158" y="762000"/>
            <a:ext cx="7848600" cy="534987"/>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Look-Up Table</a:t>
            </a:r>
            <a:r>
              <a:rPr lang="tr-TR" sz="3200" b="1" dirty="0" smtClean="0">
                <a:solidFill>
                  <a:srgbClr val="0070C0"/>
                </a:solidFill>
              </a:rPr>
              <a:t> (LUT)</a:t>
            </a:r>
            <a:endParaRPr lang="en-CA" dirty="0" smtClean="0">
              <a:solidFill>
                <a:srgbClr val="FF0000"/>
              </a:solidFill>
              <a:effectLst>
                <a:outerShdw blurRad="38100" dist="38100" dir="2700000" algn="tl">
                  <a:srgbClr val="000000">
                    <a:alpha val="43137"/>
                  </a:srgbClr>
                </a:outerShdw>
              </a:effectLst>
            </a:endParaRPr>
          </a:p>
        </p:txBody>
      </p:sp>
      <p:sp>
        <p:nvSpPr>
          <p:cNvPr id="2" name="TextBox 1"/>
          <p:cNvSpPr txBox="1"/>
          <p:nvPr/>
        </p:nvSpPr>
        <p:spPr>
          <a:xfrm>
            <a:off x="685800" y="4648200"/>
            <a:ext cx="5577168" cy="1477328"/>
          </a:xfrm>
          <a:prstGeom prst="rect">
            <a:avLst/>
          </a:prstGeom>
          <a:noFill/>
        </p:spPr>
        <p:txBody>
          <a:bodyPr wrap="none" rtlCol="0">
            <a:spAutoFit/>
          </a:bodyPr>
          <a:lstStyle/>
          <a:p>
            <a:r>
              <a:rPr lang="en-US" sz="1800" dirty="0" smtClean="0"/>
              <a:t>Each transmission mode (TM) is a unique combination of </a:t>
            </a:r>
          </a:p>
          <a:p>
            <a:pPr marL="742950" lvl="1" indent="-285750">
              <a:buClr>
                <a:srgbClr val="0069B8"/>
              </a:buClr>
              <a:buFont typeface="Courier New" panose="02070309020205020404" pitchFamily="49" charset="0"/>
              <a:buChar char="o"/>
            </a:pPr>
            <a:r>
              <a:rPr lang="en-US" sz="1800" dirty="0" smtClean="0"/>
              <a:t>MIMO configuration</a:t>
            </a:r>
          </a:p>
          <a:p>
            <a:pPr marL="742950" lvl="1" indent="-285750">
              <a:buClr>
                <a:srgbClr val="0069B8"/>
              </a:buClr>
              <a:buFont typeface="Courier New" panose="02070309020205020404" pitchFamily="49" charset="0"/>
              <a:buChar char="o"/>
            </a:pPr>
            <a:r>
              <a:rPr lang="en-US" sz="1800" dirty="0" smtClean="0"/>
              <a:t>MIMO type</a:t>
            </a:r>
          </a:p>
          <a:p>
            <a:pPr marL="742950" lvl="1" indent="-285750">
              <a:buClr>
                <a:srgbClr val="0069B8"/>
              </a:buClr>
              <a:buFont typeface="Courier New" panose="02070309020205020404" pitchFamily="49" charset="0"/>
              <a:buChar char="o"/>
            </a:pPr>
            <a:r>
              <a:rPr lang="en-US" sz="1800" dirty="0" smtClean="0"/>
              <a:t>Modulation type</a:t>
            </a:r>
          </a:p>
          <a:p>
            <a:pPr marL="742950" lvl="1" indent="-285750">
              <a:buClr>
                <a:srgbClr val="0069B8"/>
              </a:buClr>
              <a:buFont typeface="Courier New" panose="02070309020205020404" pitchFamily="49" charset="0"/>
              <a:buChar char="o"/>
            </a:pPr>
            <a:r>
              <a:rPr lang="en-US" sz="1800" dirty="0" smtClean="0"/>
              <a:t>Modulation order</a:t>
            </a:r>
            <a:endParaRPr lang="en-US" sz="1800" dirty="0"/>
          </a:p>
        </p:txBody>
      </p:sp>
      <p:sp>
        <p:nvSpPr>
          <p:cNvPr id="9"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9099008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78281"/>
            <a:ext cx="1600200" cy="215444"/>
          </a:xfrm>
        </p:spPr>
        <p:txBody>
          <a:bodyPr/>
          <a:lstStyle/>
          <a:p>
            <a:r>
              <a:rPr lang="en-US" altLang="en-US" dirty="0" smtClean="0"/>
              <a:t>July 2019</a:t>
            </a:r>
            <a:endParaRPr lang="en-GB" altLang="en-US" dirty="0"/>
          </a:p>
        </p:txBody>
      </p:sp>
      <p:sp>
        <p:nvSpPr>
          <p:cNvPr id="4" name="Slide Number Placeholder 3"/>
          <p:cNvSpPr>
            <a:spLocks noGrp="1"/>
          </p:cNvSpPr>
          <p:nvPr>
            <p:ph type="sldNum" sz="quarter" idx="12"/>
          </p:nvPr>
        </p:nvSpPr>
        <p:spPr>
          <a:xfrm>
            <a:off x="4344988" y="6475413"/>
            <a:ext cx="530225" cy="182562"/>
          </a:xfrm>
        </p:spPr>
        <p:txBody>
          <a:bodyPr/>
          <a:lstStyle/>
          <a:p>
            <a:r>
              <a:rPr lang="en-GB" altLang="en-US" smtClean="0"/>
              <a:t>Slide </a:t>
            </a:r>
            <a:fld id="{2F03CF15-9775-4923-BCFF-1A75B19C3DAF}" type="slidenum">
              <a:rPr lang="en-GB" altLang="en-US" smtClean="0"/>
              <a:pPr/>
              <a:t>7</a:t>
            </a:fld>
            <a:endParaRPr lang="en-GB" altLang="en-US"/>
          </a:p>
        </p:txBody>
      </p:sp>
      <p:sp>
        <p:nvSpPr>
          <p:cNvPr id="9" name="Rectangle 2"/>
          <p:cNvSpPr txBox="1">
            <a:spLocks noChangeArrowheads="1"/>
          </p:cNvSpPr>
          <p:nvPr/>
        </p:nvSpPr>
        <p:spPr>
          <a:xfrm>
            <a:off x="761998" y="685800"/>
            <a:ext cx="7848600" cy="534987"/>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MIMO Schemes</a:t>
            </a:r>
            <a:endParaRPr lang="en-US" sz="3200" dirty="0" smtClean="0">
              <a:solidFill>
                <a:srgbClr val="80B4CE"/>
              </a:solidFill>
              <a:effectLst>
                <a:outerShdw blurRad="38100" dist="38100" dir="2700000" algn="tl">
                  <a:srgbClr val="000000">
                    <a:alpha val="43137"/>
                  </a:srgbClr>
                </a:outerShdw>
              </a:effectLst>
            </a:endParaRPr>
          </a:p>
        </p:txBody>
      </p:sp>
      <p:sp>
        <p:nvSpPr>
          <p:cNvPr id="19" name="Rectangle 18"/>
          <p:cNvSpPr/>
          <p:nvPr/>
        </p:nvSpPr>
        <p:spPr>
          <a:xfrm>
            <a:off x="228599" y="1445334"/>
            <a:ext cx="8381999" cy="646331"/>
          </a:xfrm>
          <a:prstGeom prst="rect">
            <a:avLst/>
          </a:prstGeom>
        </p:spPr>
        <p:txBody>
          <a:bodyPr wrap="square">
            <a:spAutoFit/>
          </a:bodyPr>
          <a:lstStyle/>
          <a:p>
            <a:pPr marL="800100" lvl="1" indent="-342900" algn="just">
              <a:buClr>
                <a:srgbClr val="3366CC"/>
              </a:buClr>
              <a:buSzPct val="150000"/>
              <a:buFont typeface="Courier New" pitchFamily="49" charset="0"/>
              <a:buChar char="o"/>
              <a:defRPr/>
            </a:pPr>
            <a:r>
              <a:rPr lang="en-US" sz="1800" dirty="0" smtClean="0"/>
              <a:t>In our proposal, we use </a:t>
            </a:r>
            <a:r>
              <a:rPr lang="en-US" sz="1800" dirty="0" smtClean="0">
                <a:solidFill>
                  <a:srgbClr val="0069B8"/>
                </a:solidFill>
              </a:rPr>
              <a:t>repetition code </a:t>
            </a:r>
            <a:r>
              <a:rPr lang="en-US" sz="1800" dirty="0" smtClean="0"/>
              <a:t>or </a:t>
            </a:r>
            <a:r>
              <a:rPr lang="en-US" sz="1800" dirty="0" smtClean="0">
                <a:solidFill>
                  <a:srgbClr val="0069B8"/>
                </a:solidFill>
              </a:rPr>
              <a:t>spatial multiplexing </a:t>
            </a:r>
            <a:r>
              <a:rPr lang="en-US" sz="1800" dirty="0" smtClean="0"/>
              <a:t>to provide </a:t>
            </a:r>
            <a:r>
              <a:rPr lang="en-US" sz="1800" dirty="0" smtClean="0">
                <a:solidFill>
                  <a:srgbClr val="0069B8"/>
                </a:solidFill>
              </a:rPr>
              <a:t>diversity</a:t>
            </a:r>
            <a:r>
              <a:rPr lang="en-US" sz="1800" dirty="0" smtClean="0"/>
              <a:t> or </a:t>
            </a:r>
            <a:r>
              <a:rPr lang="en-US" sz="1800" dirty="0" smtClean="0">
                <a:solidFill>
                  <a:srgbClr val="0069B8"/>
                </a:solidFill>
              </a:rPr>
              <a:t>multiplexing gain</a:t>
            </a:r>
            <a:r>
              <a:rPr lang="en-US" sz="1800" dirty="0" smtClean="0"/>
              <a:t>.</a:t>
            </a:r>
            <a:endParaRPr lang="en-US" sz="1800" dirty="0"/>
          </a:p>
        </p:txBody>
      </p:sp>
      <p:sp>
        <p:nvSpPr>
          <p:cNvPr id="15" name="Rectangle 14"/>
          <p:cNvSpPr/>
          <p:nvPr/>
        </p:nvSpPr>
        <p:spPr>
          <a:xfrm>
            <a:off x="228598" y="2244065"/>
            <a:ext cx="3248027" cy="369332"/>
          </a:xfrm>
          <a:prstGeom prst="rect">
            <a:avLst/>
          </a:prstGeom>
        </p:spPr>
        <p:txBody>
          <a:bodyPr wrap="square">
            <a:spAutoFit/>
          </a:bodyPr>
          <a:lstStyle/>
          <a:p>
            <a:pPr marL="800100" lvl="1" indent="-342900" algn="just">
              <a:buClr>
                <a:srgbClr val="3366CC"/>
              </a:buClr>
              <a:buSzPct val="150000"/>
              <a:buFont typeface="Courier New" pitchFamily="49" charset="0"/>
              <a:buChar char="o"/>
              <a:defRPr/>
            </a:pPr>
            <a:r>
              <a:rPr lang="en-US" sz="1800" b="1" dirty="0">
                <a:solidFill>
                  <a:srgbClr val="0069B8"/>
                </a:solidFill>
              </a:rPr>
              <a:t>R</a:t>
            </a:r>
            <a:r>
              <a:rPr lang="en-US" sz="1800" b="1" dirty="0" smtClean="0">
                <a:solidFill>
                  <a:srgbClr val="0069B8"/>
                </a:solidFill>
              </a:rPr>
              <a:t>epetition coding (RC)</a:t>
            </a:r>
            <a:endParaRPr lang="en-US" sz="1800" b="1" dirty="0"/>
          </a:p>
        </p:txBody>
      </p:sp>
      <p:sp>
        <p:nvSpPr>
          <p:cNvPr id="24" name="Rectangle 23"/>
          <p:cNvSpPr/>
          <p:nvPr/>
        </p:nvSpPr>
        <p:spPr>
          <a:xfrm>
            <a:off x="228600" y="4280713"/>
            <a:ext cx="5257800" cy="369332"/>
          </a:xfrm>
          <a:prstGeom prst="rect">
            <a:avLst/>
          </a:prstGeom>
        </p:spPr>
        <p:txBody>
          <a:bodyPr wrap="square">
            <a:spAutoFit/>
          </a:bodyPr>
          <a:lstStyle/>
          <a:p>
            <a:pPr marL="800100" lvl="1" indent="-342900" algn="just">
              <a:buClr>
                <a:srgbClr val="3366CC"/>
              </a:buClr>
              <a:buSzPct val="150000"/>
              <a:buFont typeface="Courier New" pitchFamily="49" charset="0"/>
              <a:buChar char="o"/>
              <a:defRPr/>
            </a:pPr>
            <a:r>
              <a:rPr lang="en-US" sz="1800" b="1" dirty="0" smtClean="0">
                <a:solidFill>
                  <a:srgbClr val="0069B8"/>
                </a:solidFill>
              </a:rPr>
              <a:t>Spatial Multiplexing (SMUX)</a:t>
            </a:r>
            <a:endParaRPr lang="en-US" sz="1800" b="1" dirty="0"/>
          </a:p>
        </p:txBody>
      </p:sp>
      <p:pic>
        <p:nvPicPr>
          <p:cNvPr id="5" name="Picture 4"/>
          <p:cNvPicPr>
            <a:picLocks noChangeAspect="1"/>
          </p:cNvPicPr>
          <p:nvPr/>
        </p:nvPicPr>
        <p:blipFill>
          <a:blip r:embed="rId2"/>
          <a:stretch>
            <a:fillRect/>
          </a:stretch>
        </p:blipFill>
        <p:spPr>
          <a:xfrm>
            <a:off x="2273057" y="2613397"/>
            <a:ext cx="4826481" cy="1528122"/>
          </a:xfrm>
          <a:prstGeom prst="rect">
            <a:avLst/>
          </a:prstGeom>
        </p:spPr>
      </p:pic>
      <p:pic>
        <p:nvPicPr>
          <p:cNvPr id="6" name="Picture 5"/>
          <p:cNvPicPr>
            <a:picLocks noChangeAspect="1"/>
          </p:cNvPicPr>
          <p:nvPr/>
        </p:nvPicPr>
        <p:blipFill>
          <a:blip r:embed="rId3"/>
          <a:stretch>
            <a:fillRect/>
          </a:stretch>
        </p:blipFill>
        <p:spPr>
          <a:xfrm>
            <a:off x="2285795" y="4762861"/>
            <a:ext cx="4648405" cy="1485539"/>
          </a:xfrm>
          <a:prstGeom prst="rect">
            <a:avLst/>
          </a:prstGeom>
        </p:spPr>
      </p:pic>
      <p:sp>
        <p:nvSpPr>
          <p:cNvPr id="11"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19419737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July 2019</a:t>
            </a:r>
            <a:endParaRPr lang="en-GB" altLang="en-US" dirty="0"/>
          </a:p>
        </p:txBody>
      </p:sp>
      <p:sp>
        <p:nvSpPr>
          <p:cNvPr id="4" name="Slide Number Placeholder 3"/>
          <p:cNvSpPr>
            <a:spLocks noGrp="1"/>
          </p:cNvSpPr>
          <p:nvPr>
            <p:ph type="sldNum" sz="quarter" idx="12"/>
          </p:nvPr>
        </p:nvSpPr>
        <p:spPr/>
        <p:txBody>
          <a:bodyPr/>
          <a:lstStyle/>
          <a:p>
            <a:r>
              <a:rPr lang="en-GB" altLang="en-US" smtClean="0"/>
              <a:t>Slide </a:t>
            </a:r>
            <a:fld id="{2F03CF15-9775-4923-BCFF-1A75B19C3DAF}" type="slidenum">
              <a:rPr lang="en-GB" altLang="en-US" smtClean="0"/>
              <a:pPr/>
              <a:t>8</a:t>
            </a:fld>
            <a:endParaRPr lang="en-GB" altLang="en-US"/>
          </a:p>
        </p:txBody>
      </p:sp>
      <p:graphicFrame>
        <p:nvGraphicFramePr>
          <p:cNvPr id="5" name="Object 4"/>
          <p:cNvGraphicFramePr>
            <a:graphicFrameLocks noChangeAspect="1"/>
          </p:cNvGraphicFramePr>
          <p:nvPr>
            <p:extLst>
              <p:ext uri="{D42A27DB-BD31-4B8C-83A1-F6EECF244321}">
                <p14:modId xmlns:p14="http://schemas.microsoft.com/office/powerpoint/2010/main" val="1641005936"/>
              </p:ext>
            </p:extLst>
          </p:nvPr>
        </p:nvGraphicFramePr>
        <p:xfrm>
          <a:off x="2362200" y="2392076"/>
          <a:ext cx="3657600" cy="622300"/>
        </p:xfrm>
        <a:graphic>
          <a:graphicData uri="http://schemas.openxmlformats.org/presentationml/2006/ole">
            <mc:AlternateContent xmlns:mc="http://schemas.openxmlformats.org/markup-compatibility/2006">
              <mc:Choice xmlns:v="urn:schemas-microsoft-com:vml" Requires="v">
                <p:oleObj spid="_x0000_s1188" name="Equation" r:id="rId4" imgW="3657600" imgH="622080" progId="Equation.DSMT4">
                  <p:embed/>
                </p:oleObj>
              </mc:Choice>
              <mc:Fallback>
                <p:oleObj name="Equation" r:id="rId4" imgW="3657600" imgH="622080" progId="Equation.DSMT4">
                  <p:embed/>
                  <p:pic>
                    <p:nvPicPr>
                      <p:cNvPr id="0" name=""/>
                      <p:cNvPicPr/>
                      <p:nvPr/>
                    </p:nvPicPr>
                    <p:blipFill>
                      <a:blip r:embed="rId5"/>
                      <a:stretch>
                        <a:fillRect/>
                      </a:stretch>
                    </p:blipFill>
                    <p:spPr>
                      <a:xfrm>
                        <a:off x="2362200" y="2392076"/>
                        <a:ext cx="3657600" cy="6223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83031380"/>
              </p:ext>
            </p:extLst>
          </p:nvPr>
        </p:nvGraphicFramePr>
        <p:xfrm>
          <a:off x="1308100" y="3395663"/>
          <a:ext cx="4787900" cy="2755900"/>
        </p:xfrm>
        <a:graphic>
          <a:graphicData uri="http://schemas.openxmlformats.org/presentationml/2006/ole">
            <mc:AlternateContent xmlns:mc="http://schemas.openxmlformats.org/markup-compatibility/2006">
              <mc:Choice xmlns:v="urn:schemas-microsoft-com:vml" Requires="v">
                <p:oleObj spid="_x0000_s1189" name="Equation" r:id="rId6" imgW="4787640" imgH="2755800" progId="Equation.DSMT4">
                  <p:embed/>
                </p:oleObj>
              </mc:Choice>
              <mc:Fallback>
                <p:oleObj name="Equation" r:id="rId6" imgW="4787640" imgH="2755800" progId="Equation.DSMT4">
                  <p:embed/>
                  <p:pic>
                    <p:nvPicPr>
                      <p:cNvPr id="0" name=""/>
                      <p:cNvPicPr/>
                      <p:nvPr/>
                    </p:nvPicPr>
                    <p:blipFill>
                      <a:blip r:embed="rId7"/>
                      <a:stretch>
                        <a:fillRect/>
                      </a:stretch>
                    </p:blipFill>
                    <p:spPr>
                      <a:xfrm>
                        <a:off x="1308100" y="3395663"/>
                        <a:ext cx="4787900" cy="27559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62876975"/>
              </p:ext>
            </p:extLst>
          </p:nvPr>
        </p:nvGraphicFramePr>
        <p:xfrm>
          <a:off x="2365043" y="1594882"/>
          <a:ext cx="2476500" cy="901700"/>
        </p:xfrm>
        <a:graphic>
          <a:graphicData uri="http://schemas.openxmlformats.org/presentationml/2006/ole">
            <mc:AlternateContent xmlns:mc="http://schemas.openxmlformats.org/markup-compatibility/2006">
              <mc:Choice xmlns:v="urn:schemas-microsoft-com:vml" Requires="v">
                <p:oleObj spid="_x0000_s1190" name="Equation" r:id="rId8" imgW="2476440" imgH="901440" progId="Equation.DSMT4">
                  <p:embed/>
                </p:oleObj>
              </mc:Choice>
              <mc:Fallback>
                <p:oleObj name="Equation" r:id="rId8" imgW="2476440" imgH="901440" progId="Equation.DSMT4">
                  <p:embed/>
                  <p:pic>
                    <p:nvPicPr>
                      <p:cNvPr id="0" name="Object 4"/>
                      <p:cNvPicPr>
                        <a:picLocks noChangeAspect="1" noChangeArrowheads="1"/>
                      </p:cNvPicPr>
                      <p:nvPr/>
                    </p:nvPicPr>
                    <p:blipFill>
                      <a:blip r:embed="rId9"/>
                      <a:srcRect/>
                      <a:stretch>
                        <a:fillRect/>
                      </a:stretch>
                    </p:blipFill>
                    <p:spPr bwMode="auto">
                      <a:xfrm>
                        <a:off x="2365043" y="1594882"/>
                        <a:ext cx="24765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9"/>
          <p:cNvSpPr/>
          <p:nvPr/>
        </p:nvSpPr>
        <p:spPr>
          <a:xfrm>
            <a:off x="381000" y="1676400"/>
            <a:ext cx="3248027" cy="369332"/>
          </a:xfrm>
          <a:prstGeom prst="rect">
            <a:avLst/>
          </a:prstGeom>
        </p:spPr>
        <p:txBody>
          <a:bodyPr wrap="square">
            <a:spAutoFit/>
          </a:bodyPr>
          <a:lstStyle/>
          <a:p>
            <a:pPr marL="800100" lvl="1" indent="-342900" algn="just">
              <a:buClr>
                <a:srgbClr val="3366CC"/>
              </a:buClr>
              <a:buSzPct val="150000"/>
              <a:buFont typeface="Courier New" pitchFamily="49" charset="0"/>
              <a:buChar char="o"/>
              <a:defRPr/>
            </a:pPr>
            <a:r>
              <a:rPr lang="en-US" sz="1800" b="1" dirty="0" smtClean="0">
                <a:solidFill>
                  <a:srgbClr val="0069B8"/>
                </a:solidFill>
              </a:rPr>
              <a:t>RC</a:t>
            </a:r>
            <a:endParaRPr lang="en-US" sz="1800" b="1" dirty="0"/>
          </a:p>
        </p:txBody>
      </p:sp>
      <p:sp>
        <p:nvSpPr>
          <p:cNvPr id="12" name="Rectangle 11"/>
          <p:cNvSpPr/>
          <p:nvPr/>
        </p:nvSpPr>
        <p:spPr>
          <a:xfrm>
            <a:off x="355266" y="2459020"/>
            <a:ext cx="3248027" cy="369332"/>
          </a:xfrm>
          <a:prstGeom prst="rect">
            <a:avLst/>
          </a:prstGeom>
        </p:spPr>
        <p:txBody>
          <a:bodyPr wrap="square">
            <a:spAutoFit/>
          </a:bodyPr>
          <a:lstStyle/>
          <a:p>
            <a:pPr marL="800100" lvl="1" indent="-342900" algn="just">
              <a:buClr>
                <a:srgbClr val="3366CC"/>
              </a:buClr>
              <a:buSzPct val="150000"/>
              <a:buFont typeface="Courier New" pitchFamily="49" charset="0"/>
              <a:buChar char="o"/>
              <a:defRPr/>
            </a:pPr>
            <a:r>
              <a:rPr lang="en-US" sz="1800" b="1" dirty="0" smtClean="0">
                <a:solidFill>
                  <a:srgbClr val="0069B8"/>
                </a:solidFill>
              </a:rPr>
              <a:t>SMUX</a:t>
            </a:r>
            <a:endParaRPr lang="en-US" sz="1800" b="1" dirty="0"/>
          </a:p>
        </p:txBody>
      </p:sp>
      <p:sp>
        <p:nvSpPr>
          <p:cNvPr id="11" name="Rectangle 2"/>
          <p:cNvSpPr txBox="1">
            <a:spLocks noChangeArrowheads="1"/>
          </p:cNvSpPr>
          <p:nvPr/>
        </p:nvSpPr>
        <p:spPr>
          <a:xfrm>
            <a:off x="761998" y="685800"/>
            <a:ext cx="7848600" cy="534987"/>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Calculation of Data Rate</a:t>
            </a:r>
            <a:endParaRPr lang="en-US" sz="3200" dirty="0" smtClean="0">
              <a:solidFill>
                <a:srgbClr val="80B4CE"/>
              </a:solidFill>
              <a:effectLst>
                <a:outerShdw blurRad="38100" dist="38100" dir="2700000" algn="tl">
                  <a:srgbClr val="000000">
                    <a:alpha val="43137"/>
                  </a:srgbClr>
                </a:outerShdw>
              </a:effectLst>
            </a:endParaRPr>
          </a:p>
        </p:txBody>
      </p:sp>
      <p:sp>
        <p:nvSpPr>
          <p:cNvPr id="13"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41825460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78281"/>
            <a:ext cx="1600200" cy="215444"/>
          </a:xfrm>
        </p:spPr>
        <p:txBody>
          <a:bodyPr/>
          <a:lstStyle/>
          <a:p>
            <a:r>
              <a:rPr lang="en-US" altLang="en-US" dirty="0" smtClean="0"/>
              <a:t>July 2019</a:t>
            </a:r>
            <a:endParaRPr lang="en-GB" altLang="en-US" dirty="0"/>
          </a:p>
        </p:txBody>
      </p:sp>
      <p:sp>
        <p:nvSpPr>
          <p:cNvPr id="4" name="Slide Number Placeholder 3"/>
          <p:cNvSpPr>
            <a:spLocks noGrp="1"/>
          </p:cNvSpPr>
          <p:nvPr>
            <p:ph type="sldNum" sz="quarter" idx="12"/>
          </p:nvPr>
        </p:nvSpPr>
        <p:spPr>
          <a:xfrm>
            <a:off x="4344988" y="6475413"/>
            <a:ext cx="530225" cy="182562"/>
          </a:xfrm>
        </p:spPr>
        <p:txBody>
          <a:bodyPr/>
          <a:lstStyle/>
          <a:p>
            <a:r>
              <a:rPr lang="en-GB" altLang="en-US" smtClean="0"/>
              <a:t>Slide </a:t>
            </a:r>
            <a:fld id="{2F03CF15-9775-4923-BCFF-1A75B19C3DAF}" type="slidenum">
              <a:rPr lang="en-GB" altLang="en-US" smtClean="0"/>
              <a:pPr/>
              <a:t>9</a:t>
            </a:fld>
            <a:endParaRPr lang="en-GB" altLang="en-US"/>
          </a:p>
        </p:txBody>
      </p:sp>
      <p:sp>
        <p:nvSpPr>
          <p:cNvPr id="6" name="Rectangle 2"/>
          <p:cNvSpPr txBox="1">
            <a:spLocks noChangeArrowheads="1"/>
          </p:cNvSpPr>
          <p:nvPr/>
        </p:nvSpPr>
        <p:spPr>
          <a:xfrm>
            <a:off x="533400" y="685800"/>
            <a:ext cx="7848600" cy="534987"/>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PHY </a:t>
            </a:r>
            <a:r>
              <a:rPr lang="tr-TR" sz="3200" b="1" dirty="0" smtClean="0">
                <a:solidFill>
                  <a:srgbClr val="0070C0"/>
                </a:solidFill>
              </a:rPr>
              <a:t>Data </a:t>
            </a:r>
            <a:r>
              <a:rPr lang="en-US" sz="3200" b="1" dirty="0" smtClean="0">
                <a:solidFill>
                  <a:srgbClr val="0070C0"/>
                </a:solidFill>
              </a:rPr>
              <a:t>Rates</a:t>
            </a:r>
            <a:endParaRPr lang="en-US" sz="3200" dirty="0" smtClean="0">
              <a:solidFill>
                <a:srgbClr val="80B4CE"/>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3649609304"/>
              </p:ext>
            </p:extLst>
          </p:nvPr>
        </p:nvGraphicFramePr>
        <p:xfrm>
          <a:off x="4610100" y="3249930"/>
          <a:ext cx="3835400" cy="2693670"/>
        </p:xfrm>
        <a:graphic>
          <a:graphicData uri="http://schemas.openxmlformats.org/drawingml/2006/table">
            <a:tbl>
              <a:tblPr/>
              <a:tblGrid>
                <a:gridCol w="782345"/>
                <a:gridCol w="610611"/>
                <a:gridCol w="610611"/>
                <a:gridCol w="610611"/>
                <a:gridCol w="610611"/>
                <a:gridCol w="610611"/>
              </a:tblGrid>
              <a:tr h="190500">
                <a:tc gridSpan="6">
                  <a:txBody>
                    <a:bodyPr/>
                    <a:lstStyle/>
                    <a:p>
                      <a:pPr algn="ctr" fontAlgn="b"/>
                      <a:r>
                        <a:rPr lang="en-US" sz="1200" b="1" i="0" u="none" strike="noStrike" dirty="0">
                          <a:solidFill>
                            <a:srgbClr val="000000"/>
                          </a:solidFill>
                          <a:effectLst/>
                          <a:latin typeface="Calibri" panose="020F0502020204030204" pitchFamily="34" charset="0"/>
                        </a:rPr>
                        <a:t>PHY data </a:t>
                      </a:r>
                      <a:r>
                        <a:rPr lang="en-US" sz="1200" b="1" i="0" u="none" strike="noStrike" dirty="0" smtClean="0">
                          <a:solidFill>
                            <a:srgbClr val="000000"/>
                          </a:solidFill>
                          <a:effectLst/>
                          <a:latin typeface="Calibri" panose="020F0502020204030204" pitchFamily="34" charset="0"/>
                        </a:rPr>
                        <a:t>rates</a:t>
                      </a:r>
                      <a:r>
                        <a:rPr lang="en-US" sz="1200" b="1" i="0" u="none" strike="noStrike" baseline="0" dirty="0" smtClean="0">
                          <a:solidFill>
                            <a:srgbClr val="000000"/>
                          </a:solidFill>
                          <a:effectLst/>
                          <a:latin typeface="Calibri" panose="020F0502020204030204" pitchFamily="34" charset="0"/>
                        </a:rPr>
                        <a:t> (</a:t>
                      </a:r>
                      <a:r>
                        <a:rPr lang="en-US" sz="1200" b="1" i="0" u="none" strike="noStrike" dirty="0" smtClean="0">
                          <a:solidFill>
                            <a:srgbClr val="000000"/>
                          </a:solidFill>
                          <a:effectLst/>
                          <a:latin typeface="Calibri" panose="020F0502020204030204" pitchFamily="34" charset="0"/>
                        </a:rPr>
                        <a:t>Mbit/s)</a:t>
                      </a:r>
                      <a:endParaRPr lang="en-US" sz="12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l" fontAlgn="b"/>
                      <a:r>
                        <a:rPr lang="en-US" sz="1200" b="1" i="0" u="none" strike="noStrike" dirty="0">
                          <a:solidFill>
                            <a:srgbClr val="000000"/>
                          </a:solidFill>
                          <a:effectLst/>
                          <a:latin typeface="Calibri" panose="020F0502020204030204" pitchFamily="34" charset="0"/>
                        </a:rPr>
                        <a:t>Modulation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1x1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2x2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4x4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6x6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8x8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1" i="0" u="none" strike="noStrike">
                          <a:solidFill>
                            <a:srgbClr val="000000"/>
                          </a:solidFill>
                          <a:effectLst/>
                          <a:latin typeface="Calibri" panose="020F0502020204030204" pitchFamily="34" charset="0"/>
                        </a:rPr>
                        <a:t>BPSK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14,33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57,31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85,97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114,63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1" i="0" u="none" strike="noStrike">
                          <a:solidFill>
                            <a:srgbClr val="000000"/>
                          </a:solidFill>
                          <a:effectLst/>
                          <a:latin typeface="Calibri" panose="020F0502020204030204" pitchFamily="34" charset="0"/>
                        </a:rPr>
                        <a:t>4-QAM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57,31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114,63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171,94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229,25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rgbClr val="000000"/>
                          </a:solidFill>
                          <a:effectLst/>
                          <a:latin typeface="Calibri" panose="020F0502020204030204" pitchFamily="34" charset="0"/>
                        </a:rPr>
                        <a:t>8-QAM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42,99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85,97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171,94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257,91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343,88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rgbClr val="000000"/>
                          </a:solidFill>
                          <a:effectLst/>
                          <a:latin typeface="Calibri" panose="020F0502020204030204" pitchFamily="34" charset="0"/>
                        </a:rPr>
                        <a:t>16-QAM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57,31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114,63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229,25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343,88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458,51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rgbClr val="000000"/>
                          </a:solidFill>
                          <a:effectLst/>
                          <a:latin typeface="Calibri" panose="020F0502020204030204" pitchFamily="34" charset="0"/>
                        </a:rPr>
                        <a:t>32-QAM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71,64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143,28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286,57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429,85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573,13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rgbClr val="000000"/>
                          </a:solidFill>
                          <a:effectLst/>
                          <a:latin typeface="Calibri" panose="020F0502020204030204" pitchFamily="34" charset="0"/>
                        </a:rPr>
                        <a:t>64-QAM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85,97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171,94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343,88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515,82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687,76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rgbClr val="000000"/>
                          </a:solidFill>
                          <a:effectLst/>
                          <a:latin typeface="Calibri" panose="020F0502020204030204" pitchFamily="34" charset="0"/>
                        </a:rPr>
                        <a:t>128-QAM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100,30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200,60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401,19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601,79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802,39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rgbClr val="000000"/>
                          </a:solidFill>
                          <a:effectLst/>
                          <a:latin typeface="Calibri" panose="020F0502020204030204" pitchFamily="34" charset="0"/>
                        </a:rPr>
                        <a:t>256-QAM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114,63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229,25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458,51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687,76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917,01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rgbClr val="000000"/>
                          </a:solidFill>
                          <a:effectLst/>
                          <a:latin typeface="Calibri" panose="020F0502020204030204" pitchFamily="34" charset="0"/>
                        </a:rPr>
                        <a:t>512-QAM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128,96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257,91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515,82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773,73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1031,64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rgbClr val="000000"/>
                          </a:solidFill>
                          <a:effectLst/>
                          <a:latin typeface="Calibri" panose="020F0502020204030204" pitchFamily="34" charset="0"/>
                        </a:rPr>
                        <a:t>1024-QAM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143,28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286,57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573,13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859,70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1146,27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rgbClr val="000000"/>
                          </a:solidFill>
                          <a:effectLst/>
                          <a:latin typeface="Calibri" panose="020F0502020204030204" pitchFamily="34" charset="0"/>
                        </a:rPr>
                        <a:t>2048-QAM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157,61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315,22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630,45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945,67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1260,90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rgbClr val="000000"/>
                          </a:solidFill>
                          <a:effectLst/>
                          <a:latin typeface="Calibri" panose="020F0502020204030204" pitchFamily="34" charset="0"/>
                        </a:rPr>
                        <a:t>4096-QAM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171,94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343,88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687,76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1031,64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1375,52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68613940"/>
              </p:ext>
            </p:extLst>
          </p:nvPr>
        </p:nvGraphicFramePr>
        <p:xfrm>
          <a:off x="685800" y="3249930"/>
          <a:ext cx="3835400" cy="2693670"/>
        </p:xfrm>
        <a:graphic>
          <a:graphicData uri="http://schemas.openxmlformats.org/drawingml/2006/table">
            <a:tbl>
              <a:tblPr/>
              <a:tblGrid>
                <a:gridCol w="782345"/>
                <a:gridCol w="610611"/>
                <a:gridCol w="610611"/>
                <a:gridCol w="610611"/>
                <a:gridCol w="610611"/>
                <a:gridCol w="610611"/>
              </a:tblGrid>
              <a:tr h="190500">
                <a:tc gridSpan="6">
                  <a:txBody>
                    <a:bodyPr/>
                    <a:lstStyle/>
                    <a:p>
                      <a:pPr algn="ctr" fontAlgn="b"/>
                      <a:r>
                        <a:rPr lang="en-US" sz="1200" b="1" i="0" u="none" strike="noStrike" dirty="0">
                          <a:solidFill>
                            <a:schemeClr val="tx1"/>
                          </a:solidFill>
                          <a:effectLst/>
                          <a:latin typeface="Calibri" panose="020F0502020204030204" pitchFamily="34" charset="0"/>
                        </a:rPr>
                        <a:t>PHY data </a:t>
                      </a:r>
                      <a:r>
                        <a:rPr lang="en-US" sz="1200" b="1" i="0" u="none" strike="noStrike" dirty="0" smtClean="0">
                          <a:solidFill>
                            <a:schemeClr val="tx1"/>
                          </a:solidFill>
                          <a:effectLst/>
                          <a:latin typeface="Calibri" panose="020F0502020204030204" pitchFamily="34" charset="0"/>
                        </a:rPr>
                        <a:t>rates</a:t>
                      </a:r>
                      <a:r>
                        <a:rPr lang="en-US" sz="1200" b="1" i="0" u="none" strike="noStrike" baseline="0" dirty="0" smtClean="0">
                          <a:solidFill>
                            <a:schemeClr val="tx1"/>
                          </a:solidFill>
                          <a:effectLst/>
                          <a:latin typeface="Calibri" panose="020F0502020204030204" pitchFamily="34" charset="0"/>
                        </a:rPr>
                        <a:t> (</a:t>
                      </a:r>
                      <a:r>
                        <a:rPr lang="en-US" sz="1200" b="1" i="0" u="none" strike="noStrike" dirty="0" smtClean="0">
                          <a:solidFill>
                            <a:schemeClr val="tx1"/>
                          </a:solidFill>
                          <a:effectLst/>
                          <a:latin typeface="Calibri" panose="020F0502020204030204" pitchFamily="34" charset="0"/>
                        </a:rPr>
                        <a:t>Mbit/s)</a:t>
                      </a:r>
                      <a:endParaRPr lang="en-US" sz="1200" b="1" i="0" u="none" strike="noStrike" dirty="0">
                        <a:solidFill>
                          <a:schemeClr val="tx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l" fontAlgn="b"/>
                      <a:r>
                        <a:rPr lang="en-US" sz="1200" b="1" i="0" u="none" strike="noStrike">
                          <a:solidFill>
                            <a:schemeClr val="tx1"/>
                          </a:solidFill>
                          <a:effectLst/>
                          <a:latin typeface="Calibri" panose="020F0502020204030204" pitchFamily="34" charset="0"/>
                        </a:rPr>
                        <a:t>Modulation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effectLst/>
                          <a:latin typeface="Calibri" panose="020F0502020204030204" pitchFamily="34" charset="0"/>
                        </a:rPr>
                        <a:t>1x1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effectLst/>
                          <a:latin typeface="Calibri" panose="020F0502020204030204" pitchFamily="34" charset="0"/>
                        </a:rPr>
                        <a:t>2x2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effectLst/>
                          <a:latin typeface="Calibri" panose="020F0502020204030204" pitchFamily="34" charset="0"/>
                        </a:rPr>
                        <a:t>4x4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effectLst/>
                          <a:latin typeface="Calibri" panose="020F0502020204030204" pitchFamily="34" charset="0"/>
                        </a:rPr>
                        <a:t>6x6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chemeClr val="tx1"/>
                          </a:solidFill>
                          <a:effectLst/>
                          <a:latin typeface="Calibri" panose="020F0502020204030204" pitchFamily="34" charset="0"/>
                        </a:rPr>
                        <a:t>8x8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1" i="0" u="none" strike="noStrike">
                          <a:solidFill>
                            <a:schemeClr val="tx1"/>
                          </a:solidFill>
                          <a:effectLst/>
                          <a:latin typeface="Calibri" panose="020F0502020204030204" pitchFamily="34" charset="0"/>
                        </a:rPr>
                        <a:t>BPSK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14,33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14,33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Calibri" panose="020F0502020204030204" pitchFamily="34" charset="0"/>
                        </a:rPr>
                        <a:t>14,33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14,33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14,33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r" fontAlgn="b"/>
                      <a:r>
                        <a:rPr lang="en-US" sz="1200" b="1" i="0" u="none" strike="noStrike">
                          <a:solidFill>
                            <a:schemeClr val="tx1"/>
                          </a:solidFill>
                          <a:effectLst/>
                          <a:latin typeface="Calibri" panose="020F0502020204030204" pitchFamily="34" charset="0"/>
                        </a:rPr>
                        <a:t>4-QAM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28,66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28,66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28,66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28,66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chemeClr val="tx1"/>
                          </a:solidFill>
                          <a:effectLst/>
                          <a:latin typeface="Calibri" panose="020F0502020204030204" pitchFamily="34" charset="0"/>
                        </a:rPr>
                        <a:t>28,66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chemeClr val="tx1"/>
                          </a:solidFill>
                          <a:effectLst/>
                          <a:latin typeface="Calibri" panose="020F0502020204030204" pitchFamily="34" charset="0"/>
                        </a:rPr>
                        <a:t>8-QAM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42,99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42,99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42,99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42,99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chemeClr val="tx1"/>
                          </a:solidFill>
                          <a:effectLst/>
                          <a:latin typeface="Calibri" panose="020F0502020204030204" pitchFamily="34" charset="0"/>
                        </a:rPr>
                        <a:t>42,99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chemeClr val="tx1"/>
                          </a:solidFill>
                          <a:effectLst/>
                          <a:latin typeface="Calibri" panose="020F0502020204030204" pitchFamily="34" charset="0"/>
                        </a:rPr>
                        <a:t>16-QAM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57,31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57,31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57,31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Calibri" panose="020F0502020204030204" pitchFamily="34" charset="0"/>
                        </a:rPr>
                        <a:t>57,31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chemeClr val="tx1"/>
                          </a:solidFill>
                          <a:effectLst/>
                          <a:latin typeface="Calibri" panose="020F0502020204030204" pitchFamily="34" charset="0"/>
                        </a:rPr>
                        <a:t>57,31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chemeClr val="tx1"/>
                          </a:solidFill>
                          <a:effectLst/>
                          <a:latin typeface="Calibri" panose="020F0502020204030204" pitchFamily="34" charset="0"/>
                        </a:rPr>
                        <a:t>32-QAM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71,64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71,64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71,64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71,64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chemeClr val="tx1"/>
                          </a:solidFill>
                          <a:effectLst/>
                          <a:latin typeface="Calibri" panose="020F0502020204030204" pitchFamily="34" charset="0"/>
                        </a:rPr>
                        <a:t>71,64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chemeClr val="tx1"/>
                          </a:solidFill>
                          <a:effectLst/>
                          <a:latin typeface="Calibri" panose="020F0502020204030204" pitchFamily="34" charset="0"/>
                        </a:rPr>
                        <a:t>64-QAM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85,97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85,97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Calibri" panose="020F0502020204030204" pitchFamily="34" charset="0"/>
                        </a:rPr>
                        <a:t>85,97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85,97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chemeClr val="tx1"/>
                          </a:solidFill>
                          <a:effectLst/>
                          <a:latin typeface="Calibri" panose="020F0502020204030204" pitchFamily="34" charset="0"/>
                        </a:rPr>
                        <a:t>85,97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chemeClr val="tx1"/>
                          </a:solidFill>
                          <a:effectLst/>
                          <a:latin typeface="Calibri" panose="020F0502020204030204" pitchFamily="34" charset="0"/>
                        </a:rPr>
                        <a:t>128-QAM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100,30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100,30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100,30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100,30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chemeClr val="tx1"/>
                          </a:solidFill>
                          <a:effectLst/>
                          <a:latin typeface="Calibri" panose="020F0502020204030204" pitchFamily="34" charset="0"/>
                        </a:rPr>
                        <a:t>100,30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chemeClr val="tx1"/>
                          </a:solidFill>
                          <a:effectLst/>
                          <a:latin typeface="Calibri" panose="020F0502020204030204" pitchFamily="34" charset="0"/>
                        </a:rPr>
                        <a:t>256-QAM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114,63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114,63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114,63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114,63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chemeClr val="tx1"/>
                          </a:solidFill>
                          <a:effectLst/>
                          <a:latin typeface="Calibri" panose="020F0502020204030204" pitchFamily="34" charset="0"/>
                        </a:rPr>
                        <a:t>114,63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chemeClr val="tx1"/>
                          </a:solidFill>
                          <a:effectLst/>
                          <a:latin typeface="Calibri" panose="020F0502020204030204" pitchFamily="34" charset="0"/>
                        </a:rPr>
                        <a:t>512-QAM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128,96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128,96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128,96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128,96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chemeClr val="tx1"/>
                          </a:solidFill>
                          <a:effectLst/>
                          <a:latin typeface="Calibri" panose="020F0502020204030204" pitchFamily="34" charset="0"/>
                        </a:rPr>
                        <a:t>128,96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chemeClr val="tx1"/>
                          </a:solidFill>
                          <a:effectLst/>
                          <a:latin typeface="Calibri" panose="020F0502020204030204" pitchFamily="34" charset="0"/>
                        </a:rPr>
                        <a:t>1024-QAM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143,28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143,28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143,28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143,28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chemeClr val="tx1"/>
                          </a:solidFill>
                          <a:effectLst/>
                          <a:latin typeface="Calibri" panose="020F0502020204030204" pitchFamily="34" charset="0"/>
                        </a:rPr>
                        <a:t>143,28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chemeClr val="tx1"/>
                          </a:solidFill>
                          <a:effectLst/>
                          <a:latin typeface="Calibri" panose="020F0502020204030204" pitchFamily="34" charset="0"/>
                        </a:rPr>
                        <a:t>2048-QAM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157,61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157,61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157,61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157,61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solidFill>
                            <a:schemeClr val="tx1"/>
                          </a:solidFill>
                          <a:effectLst/>
                          <a:latin typeface="Calibri" panose="020F0502020204030204" pitchFamily="34" charset="0"/>
                        </a:rPr>
                        <a:t>157,61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r" fontAlgn="b"/>
                      <a:r>
                        <a:rPr lang="en-US" sz="1200" b="1" i="0" u="none" strike="noStrike">
                          <a:solidFill>
                            <a:schemeClr val="tx1"/>
                          </a:solidFill>
                          <a:effectLst/>
                          <a:latin typeface="Calibri" panose="020F0502020204030204" pitchFamily="34" charset="0"/>
                        </a:rPr>
                        <a:t>4096-QAM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171,94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171,94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171,94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chemeClr val="tx1"/>
                          </a:solidFill>
                          <a:effectLst/>
                          <a:latin typeface="Calibri" panose="020F0502020204030204" pitchFamily="34" charset="0"/>
                        </a:rPr>
                        <a:t>171,94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chemeClr val="tx1"/>
                          </a:solidFill>
                          <a:effectLst/>
                          <a:latin typeface="Calibri" panose="020F0502020204030204" pitchFamily="34" charset="0"/>
                        </a:rPr>
                        <a:t>171,94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9" name="Rectangle 8"/>
          <p:cNvSpPr/>
          <p:nvPr/>
        </p:nvSpPr>
        <p:spPr>
          <a:xfrm>
            <a:off x="5984206" y="2891506"/>
            <a:ext cx="1447832" cy="276999"/>
          </a:xfrm>
          <a:prstGeom prst="rect">
            <a:avLst/>
          </a:prstGeom>
        </p:spPr>
        <p:txBody>
          <a:bodyPr wrap="none">
            <a:spAutoFit/>
          </a:bodyPr>
          <a:lstStyle/>
          <a:p>
            <a:r>
              <a:rPr lang="en-US" b="1" dirty="0" smtClean="0">
                <a:solidFill>
                  <a:srgbClr val="0070C0"/>
                </a:solidFill>
              </a:rPr>
              <a:t>Multiplexing Mode</a:t>
            </a:r>
            <a:endParaRPr lang="en-US" dirty="0"/>
          </a:p>
        </p:txBody>
      </p:sp>
      <p:sp>
        <p:nvSpPr>
          <p:cNvPr id="10" name="Rectangle 9"/>
          <p:cNvSpPr/>
          <p:nvPr/>
        </p:nvSpPr>
        <p:spPr>
          <a:xfrm>
            <a:off x="1883367" y="2891507"/>
            <a:ext cx="1199367" cy="276999"/>
          </a:xfrm>
          <a:prstGeom prst="rect">
            <a:avLst/>
          </a:prstGeom>
        </p:spPr>
        <p:txBody>
          <a:bodyPr wrap="none">
            <a:spAutoFit/>
          </a:bodyPr>
          <a:lstStyle/>
          <a:p>
            <a:r>
              <a:rPr lang="en-US" b="1" dirty="0" smtClean="0">
                <a:solidFill>
                  <a:srgbClr val="0070C0"/>
                </a:solidFill>
              </a:rPr>
              <a:t>Diversity </a:t>
            </a:r>
            <a:r>
              <a:rPr lang="en-US" b="1" dirty="0">
                <a:solidFill>
                  <a:srgbClr val="0070C0"/>
                </a:solidFill>
              </a:rPr>
              <a:t>Mode</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726708648"/>
              </p:ext>
            </p:extLst>
          </p:nvPr>
        </p:nvGraphicFramePr>
        <p:xfrm>
          <a:off x="3581401" y="1767228"/>
          <a:ext cx="1828799" cy="823572"/>
        </p:xfrm>
        <a:graphic>
          <a:graphicData uri="http://schemas.openxmlformats.org/drawingml/2006/table">
            <a:tbl>
              <a:tblPr firstRow="1" firstCol="1" bandRow="1"/>
              <a:tblGrid>
                <a:gridCol w="914399"/>
                <a:gridCol w="914400"/>
              </a:tblGrid>
              <a:tr h="213564">
                <a:tc>
                  <a:txBody>
                    <a:bodyPr/>
                    <a:lstStyle/>
                    <a:p>
                      <a:pPr algn="ctr">
                        <a:spcAft>
                          <a:spcPts val="0"/>
                        </a:spcAft>
                      </a:pPr>
                      <a:r>
                        <a:rPr lang="tr-TR" sz="1200" b="0" i="1" dirty="0" smtClean="0">
                          <a:solidFill>
                            <a:srgbClr val="000000"/>
                          </a:solidFill>
                          <a:effectLst/>
                          <a:latin typeface="+mj-lt"/>
                          <a:ea typeface="Calibri" panose="020F0502020204030204" pitchFamily="34" charset="0"/>
                          <a:cs typeface="Times New Roman" panose="02020603050405020304" pitchFamily="18" charset="0"/>
                        </a:rPr>
                        <a:t>B</a:t>
                      </a:r>
                      <a:endParaRPr lang="en-US" sz="1200" b="1" i="1"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0" dirty="0">
                          <a:solidFill>
                            <a:srgbClr val="000000"/>
                          </a:solidFill>
                          <a:effectLst/>
                          <a:latin typeface="+mj-lt"/>
                          <a:ea typeface="Calibri" panose="020F0502020204030204" pitchFamily="34" charset="0"/>
                          <a:cs typeface="Times New Roman" panose="02020603050405020304" pitchFamily="18" charset="0"/>
                        </a:rPr>
                        <a:t>20 MHz</a:t>
                      </a:r>
                      <a:endParaRPr lang="en-US" sz="1200" b="1"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64">
                <a:tc>
                  <a:txBody>
                    <a:bodyPr/>
                    <a:lstStyle/>
                    <a:p>
                      <a:pPr algn="ctr"/>
                      <a:r>
                        <a:rPr lang="en-US" sz="1200" i="1" kern="1200" dirty="0" smtClean="0">
                          <a:solidFill>
                            <a:schemeClr val="tx1"/>
                          </a:solidFill>
                          <a:effectLst/>
                          <a:latin typeface="+mj-lt"/>
                          <a:ea typeface="+mn-ea"/>
                          <a:cs typeface="+mn-cs"/>
                        </a:rPr>
                        <a:t>L</a:t>
                      </a:r>
                      <a:r>
                        <a:rPr lang="en-US" sz="1200" i="1" kern="1200" baseline="-25000" dirty="0" smtClean="0">
                          <a:solidFill>
                            <a:schemeClr val="tx1"/>
                          </a:solidFill>
                          <a:effectLst/>
                          <a:latin typeface="+mj-lt"/>
                          <a:ea typeface="+mn-ea"/>
                          <a:cs typeface="+mn-cs"/>
                        </a:rPr>
                        <a:t>SC</a:t>
                      </a:r>
                      <a:endParaRPr lang="en-US" sz="1200" kern="1200" dirty="0">
                        <a:solidFill>
                          <a:schemeClr val="tx1"/>
                        </a:solidFill>
                        <a:effectLst/>
                        <a:latin typeface="+mj-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0" dirty="0">
                          <a:solidFill>
                            <a:srgbClr val="000000"/>
                          </a:solidFill>
                          <a:effectLst/>
                          <a:latin typeface="+mj-lt"/>
                          <a:ea typeface="Calibri" panose="020F0502020204030204" pitchFamily="34" charset="0"/>
                          <a:cs typeface="Times New Roman" panose="02020603050405020304" pitchFamily="18" charset="0"/>
                        </a:rPr>
                        <a:t>256</a:t>
                      </a:r>
                      <a:endParaRPr lang="en-US" sz="1200" b="1"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83">
                <a:tc>
                  <a:txBody>
                    <a:bodyPr/>
                    <a:lstStyle/>
                    <a:p>
                      <a:pPr algn="ctr"/>
                      <a:r>
                        <a:rPr lang="en-US" sz="1200" i="1" kern="1200" dirty="0" smtClean="0">
                          <a:solidFill>
                            <a:schemeClr val="tx1"/>
                          </a:solidFill>
                          <a:effectLst/>
                          <a:latin typeface="+mj-lt"/>
                          <a:ea typeface="+mn-ea"/>
                          <a:cs typeface="+mn-cs"/>
                        </a:rPr>
                        <a:t>L</a:t>
                      </a:r>
                      <a:r>
                        <a:rPr lang="en-US" sz="1200" i="1" kern="1200" baseline="-25000" dirty="0" smtClean="0">
                          <a:solidFill>
                            <a:schemeClr val="tx1"/>
                          </a:solidFill>
                          <a:effectLst/>
                          <a:latin typeface="+mj-lt"/>
                          <a:ea typeface="+mn-ea"/>
                          <a:cs typeface="+mn-cs"/>
                        </a:rPr>
                        <a:t>D</a:t>
                      </a:r>
                      <a:endParaRPr lang="en-US" sz="1200" kern="1200" dirty="0">
                        <a:solidFill>
                          <a:schemeClr val="tx1"/>
                        </a:solidFill>
                        <a:effectLst/>
                        <a:latin typeface="+mj-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0">
                          <a:solidFill>
                            <a:srgbClr val="000000"/>
                          </a:solidFill>
                          <a:effectLst/>
                          <a:latin typeface="+mj-lt"/>
                          <a:ea typeface="Calibri" panose="020F0502020204030204" pitchFamily="34" charset="0"/>
                          <a:cs typeface="Times New Roman" panose="02020603050405020304" pitchFamily="18" charset="0"/>
                        </a:rPr>
                        <a:t>96</a:t>
                      </a:r>
                      <a:endParaRPr lang="en-US" sz="1200" b="1">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64">
                <a:tc>
                  <a:txBody>
                    <a:bodyPr/>
                    <a:lstStyle/>
                    <a:p>
                      <a:pPr algn="ctr"/>
                      <a:r>
                        <a:rPr lang="en-US" sz="1200" i="1" kern="1200" dirty="0" smtClean="0">
                          <a:solidFill>
                            <a:schemeClr val="tx1"/>
                          </a:solidFill>
                          <a:effectLst/>
                          <a:latin typeface="+mj-lt"/>
                          <a:ea typeface="+mn-ea"/>
                          <a:cs typeface="+mn-cs"/>
                        </a:rPr>
                        <a:t>L</a:t>
                      </a:r>
                      <a:r>
                        <a:rPr lang="en-US" sz="1200" i="1" kern="1200" baseline="-25000" dirty="0" smtClean="0">
                          <a:solidFill>
                            <a:schemeClr val="tx1"/>
                          </a:solidFill>
                          <a:effectLst/>
                          <a:latin typeface="+mj-lt"/>
                          <a:ea typeface="+mn-ea"/>
                          <a:cs typeface="+mn-cs"/>
                        </a:rPr>
                        <a:t>CP</a:t>
                      </a:r>
                      <a:endParaRPr lang="en-US" sz="1200" kern="1200" dirty="0">
                        <a:solidFill>
                          <a:schemeClr val="tx1"/>
                        </a:solidFill>
                        <a:effectLst/>
                        <a:latin typeface="+mj-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0" dirty="0">
                          <a:solidFill>
                            <a:srgbClr val="000000"/>
                          </a:solidFill>
                          <a:effectLst/>
                          <a:latin typeface="+mj-lt"/>
                          <a:ea typeface="Calibri" panose="020F0502020204030204" pitchFamily="34" charset="0"/>
                          <a:cs typeface="Times New Roman" panose="02020603050405020304" pitchFamily="18" charset="0"/>
                        </a:rPr>
                        <a:t>12</a:t>
                      </a:r>
                      <a:endParaRPr lang="en-US" sz="1200" b="1"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TextBox 11"/>
          <p:cNvSpPr txBox="1"/>
          <p:nvPr/>
        </p:nvSpPr>
        <p:spPr>
          <a:xfrm>
            <a:off x="3639585" y="1410875"/>
            <a:ext cx="1665841" cy="307777"/>
          </a:xfrm>
          <a:prstGeom prst="rect">
            <a:avLst/>
          </a:prstGeom>
          <a:noFill/>
        </p:spPr>
        <p:txBody>
          <a:bodyPr wrap="none" rtlCol="0">
            <a:spAutoFit/>
          </a:bodyPr>
          <a:lstStyle/>
          <a:p>
            <a:r>
              <a:rPr lang="en-US" sz="1400" b="1" dirty="0" smtClean="0">
                <a:solidFill>
                  <a:srgbClr val="0069B8"/>
                </a:solidFill>
              </a:rPr>
              <a:t>System Parameters</a:t>
            </a:r>
            <a:endParaRPr lang="en-US" sz="1400" b="1" dirty="0">
              <a:solidFill>
                <a:srgbClr val="0069B8"/>
              </a:solidFill>
            </a:endParaRPr>
          </a:p>
        </p:txBody>
      </p:sp>
      <p:sp>
        <p:nvSpPr>
          <p:cNvPr id="13" name="Footer Placeholder 4"/>
          <p:cNvSpPr>
            <a:spLocks noGrp="1"/>
          </p:cNvSpPr>
          <p:nvPr>
            <p:ph type="ftr" sz="quarter" idx="11"/>
          </p:nvPr>
        </p:nvSpPr>
        <p:spPr>
          <a:xfrm>
            <a:off x="5486400" y="6475413"/>
            <a:ext cx="3124200" cy="184666"/>
          </a:xfrm>
        </p:spPr>
        <p:txBody>
          <a:bodyPr/>
          <a:lstStyle/>
          <a:p>
            <a:r>
              <a:rPr lang="en-GB" altLang="en-US" dirty="0"/>
              <a:t>Tuncer Baykas et. al</a:t>
            </a:r>
            <a:endParaRPr lang="en-GB" altLang="en-US" dirty="0"/>
          </a:p>
        </p:txBody>
      </p:sp>
    </p:spTree>
    <p:extLst>
      <p:ext uri="{BB962C8B-B14F-4D97-AF65-F5344CB8AC3E}">
        <p14:creationId xmlns:p14="http://schemas.microsoft.com/office/powerpoint/2010/main" val="11292419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marL="285750" indent="-285750">
          <a:buClr>
            <a:srgbClr val="0069B8"/>
          </a:buClr>
          <a:buFont typeface="Courier New" panose="02070309020205020404" pitchFamily="49" charset="0"/>
          <a:buChar char="o"/>
          <a:defRPr sz="1800" dirty="0" smtClean="0"/>
        </a:defPPr>
      </a:lstStyle>
    </a:tx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8182</TotalTime>
  <Words>2744</Words>
  <Application>Microsoft Macintosh PowerPoint</Application>
  <PresentationFormat>On-screen Show (4:3)</PresentationFormat>
  <Paragraphs>781</Paragraphs>
  <Slides>29</Slides>
  <Notes>13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IEEE-P802_15</vt:lpstr>
      <vt:lpstr>Custom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Hewlett-Packard Company</dc:creator>
  <dc:description>&lt;doc#&gt;</dc:description>
  <cp:lastModifiedBy>Tuncer Baykas</cp:lastModifiedBy>
  <cp:revision>860</cp:revision>
  <cp:lastPrinted>2015-09-14T08:22:34Z</cp:lastPrinted>
  <dcterms:created xsi:type="dcterms:W3CDTF">2015-01-07T12:47:05Z</dcterms:created>
  <dcterms:modified xsi:type="dcterms:W3CDTF">2019-07-16T09:34:06Z</dcterms:modified>
</cp:coreProperties>
</file>