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304" r:id="rId3"/>
    <p:sldId id="309" r:id="rId4"/>
    <p:sldId id="310" r:id="rId5"/>
    <p:sldId id="306" r:id="rId6"/>
    <p:sldId id="31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2" d="100"/>
          <a:sy n="82" d="100"/>
        </p:scale>
        <p:origin x="160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6</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599560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7/16/2019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15-19-0321-00-0vat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15-19-0321-00-0vat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VLC Linked based Smart Parking Solution for Solar-Powered Movable Smart House</a:t>
            </a: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Jaesang</a:t>
            </a:r>
            <a:r>
              <a:rPr lang="en-US" sz="1600" dirty="0">
                <a:latin typeface="Times New Roman" pitchFamily="18" charset="0"/>
                <a:cs typeface="Times New Roman" pitchFamily="18" charset="0"/>
              </a:rPr>
              <a:t> Cha (VTASK Co., Ltd),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a:t>
            </a:r>
            <a:r>
              <a:rPr lang="en-US" sz="1600" dirty="0" err="1">
                <a:latin typeface="Times New Roman" pitchFamily="18" charset="0"/>
                <a:cs typeface="Times New Roman" pitchFamily="18" charset="0"/>
              </a:rPr>
              <a:t>YoungMin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Welfrun</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Kaewon</a:t>
            </a:r>
            <a:r>
              <a:rPr lang="en-US" sz="1600" dirty="0">
                <a:latin typeface="Times New Roman" pitchFamily="18" charset="0"/>
                <a:cs typeface="Times New Roman" pitchFamily="18" charset="0"/>
              </a:rPr>
              <a:t> Choi (SKKU), Timur </a:t>
            </a:r>
            <a:r>
              <a:rPr lang="en-US" sz="1600" dirty="0" err="1">
                <a:latin typeface="Times New Roman" pitchFamily="18" charset="0"/>
                <a:cs typeface="Times New Roman" pitchFamily="18" charset="0"/>
              </a:rPr>
              <a:t>Khudaybergenov</a:t>
            </a:r>
            <a:r>
              <a:rPr lang="en-US" sz="1600" dirty="0">
                <a:latin typeface="Times New Roman" pitchFamily="18" charset="0"/>
                <a:cs typeface="Times New Roman" pitchFamily="18" charset="0"/>
              </a:rPr>
              <a:t> (SNUST) ,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(SNUST), Vinayagam Mariappan(SNUST)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VLC link design consideration for VAT. This proposed VLC data link model V2I optical wireless communication between living vehicle and parking area lighting infrastructures to part the movable smart house in respective positions. This solution is introduced as a part of the smart city development to manage living vehicles in a public area.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VLC Link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Living Vehicles Smart-Parking Solution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Link for Solar Powered Movable Smart House Parking Management</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Needs for Living Vehicles Smart-Parking Solution</a:t>
            </a:r>
          </a:p>
        </p:txBody>
      </p:sp>
      <p:sp>
        <p:nvSpPr>
          <p:cNvPr id="10" name="Content Placeholder 2"/>
          <p:cNvSpPr txBox="1">
            <a:spLocks/>
          </p:cNvSpPr>
          <p:nvPr/>
        </p:nvSpPr>
        <p:spPr>
          <a:xfrm>
            <a:off x="4425043" y="1344999"/>
            <a:ext cx="4305300" cy="48676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Movable Smart Living Vehicles based living is renewed trend of modern society.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Overnight parking of recreational vehicles, boats, and trailers from parking on public streets creates traffic and public disturbances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As part of the smart city management, the city council thinking to regularize the permit to park and connect </a:t>
            </a:r>
            <a:r>
              <a:rPr lang="en-IN"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city’s water and sewage systems.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Parking Authentication System.</a:t>
            </a:r>
          </a:p>
          <a:p>
            <a:pPr marL="469900" lvl="1" indent="-285750" algn="just">
              <a:lnSpc>
                <a:spcPct val="150000"/>
              </a:lnSpc>
              <a:buFont typeface="Arial"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Public Lighting  based Parking Authentication using Light communication can resolve the issues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City Lighting Infrastructure to Authenticate parking location and Vehicle Camera used to get authenticate information from City Light Infrastructure.</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15" name="TextBox 53"/>
          <p:cNvSpPr txBox="1">
            <a:spLocks noChangeArrowheads="1"/>
          </p:cNvSpPr>
          <p:nvPr/>
        </p:nvSpPr>
        <p:spPr bwMode="auto">
          <a:xfrm>
            <a:off x="381000" y="6049059"/>
            <a:ext cx="3810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Living House Parking Scenario &gt;</a:t>
            </a:r>
          </a:p>
        </p:txBody>
      </p:sp>
      <p:sp>
        <p:nvSpPr>
          <p:cNvPr id="11" name="TextBox 10">
            <a:extLst>
              <a:ext uri="{FF2B5EF4-FFF2-40B4-BE49-F238E27FC236}">
                <a16:creationId xmlns:a16="http://schemas.microsoft.com/office/drawing/2014/main" id="{8DD5C618-6F59-4BDE-AD9A-93EF920ABC65}"/>
              </a:ext>
            </a:extLst>
          </p:cNvPr>
          <p:cNvSpPr txBox="1"/>
          <p:nvPr/>
        </p:nvSpPr>
        <p:spPr>
          <a:xfrm rot="16200000">
            <a:off x="255888" y="1552696"/>
            <a:ext cx="400354" cy="215444"/>
          </a:xfrm>
          <a:prstGeom prst="rect">
            <a:avLst/>
          </a:prstGeom>
          <a:noFill/>
        </p:spPr>
        <p:txBody>
          <a:bodyPr wrap="none" rtlCol="0">
            <a:spAutoFit/>
          </a:bodyPr>
          <a:lstStyle/>
          <a:p>
            <a:r>
              <a:rPr lang="en-US" sz="800" dirty="0"/>
              <a:t>Google</a:t>
            </a:r>
          </a:p>
        </p:txBody>
      </p:sp>
      <p:pic>
        <p:nvPicPr>
          <p:cNvPr id="1026" name="Picture 2" descr="Related image">
            <a:extLst>
              <a:ext uri="{FF2B5EF4-FFF2-40B4-BE49-F238E27FC236}">
                <a16:creationId xmlns:a16="http://schemas.microsoft.com/office/drawing/2014/main" id="{D971FD75-6544-4295-BE62-A3108E380D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803" y="1460241"/>
            <a:ext cx="3753497" cy="250031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living vehicle">
            <a:extLst>
              <a:ext uri="{FF2B5EF4-FFF2-40B4-BE49-F238E27FC236}">
                <a16:creationId xmlns:a16="http://schemas.microsoft.com/office/drawing/2014/main" id="{DC4CB64E-6764-42CC-8B32-C9A0A207044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803" y="3918729"/>
            <a:ext cx="3753497" cy="2111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457200"/>
            <a:ext cx="9143999" cy="94193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endParaRPr lang="en-US" altLang="ko-KR" sz="3200" b="1" dirty="0">
              <a:latin typeface="Times New Roman" panose="02020603050405020304" pitchFamily="18" charset="0"/>
              <a:cs typeface="Times New Roman" panose="02020603050405020304" pitchFamily="18" charset="0"/>
            </a:endParaRPr>
          </a:p>
          <a:p>
            <a:pPr>
              <a:tabLst>
                <a:tab pos="2417763" algn="l"/>
              </a:tabLst>
            </a:pPr>
            <a:r>
              <a:rPr lang="en-US" altLang="ko-KR" sz="3200" b="1" dirty="0">
                <a:latin typeface="Times New Roman" panose="02020603050405020304" pitchFamily="18" charset="0"/>
                <a:cs typeface="Times New Roman" panose="02020603050405020304" pitchFamily="18" charset="0"/>
              </a:rPr>
              <a:t>VLC Link for Solar Powered Movable Smart House Parking Management</a:t>
            </a:r>
          </a:p>
          <a:p>
            <a:pPr>
              <a:tabLst>
                <a:tab pos="2417763" algn="l"/>
              </a:tabLst>
            </a:pPr>
            <a:endParaRPr lang="en-US" sz="3200" b="1" dirty="0">
              <a:latin typeface="Times New Roman" panose="02020603050405020304" pitchFamily="18" charset="0"/>
              <a:cs typeface="Times New Roman" panose="02020603050405020304" pitchFamily="18" charset="0"/>
            </a:endParaRPr>
          </a:p>
        </p:txBody>
      </p:sp>
      <p:sp>
        <p:nvSpPr>
          <p:cNvPr id="41" name="Content Placeholder 2"/>
          <p:cNvSpPr txBox="1">
            <a:spLocks/>
          </p:cNvSpPr>
          <p:nvPr/>
        </p:nvSpPr>
        <p:spPr>
          <a:xfrm>
            <a:off x="4800600" y="1399135"/>
            <a:ext cx="4289160" cy="3389071"/>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Data Link for Solar Power Movable Smart House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City and Vehicle Lighting Infrastructure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Installed in City and On Vehicle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200m</a:t>
            </a:r>
          </a:p>
          <a:p>
            <a:pPr marL="1200150" lvl="2" indent="-285750" algn="just">
              <a:lnSpc>
                <a:spcPct val="150000"/>
              </a:lnSpc>
              <a:buFont typeface="Arial" panose="020B0604020202020204" pitchFamily="34" charset="0"/>
              <a:buChar char="▫"/>
            </a:pP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34212" y="4571182"/>
            <a:ext cx="45685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VLC Optical </a:t>
            </a:r>
            <a:r>
              <a:rPr lang="en-US" altLang="ko-KR" sz="1000" b="1" dirty="0"/>
              <a:t> Wireless Data  Link for Parking </a:t>
            </a:r>
            <a:r>
              <a:rPr lang="en-US" sz="1000" b="1" dirty="0"/>
              <a:t>Management </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8" name="직사각형 31">
            <a:extLst>
              <a:ext uri="{FF2B5EF4-FFF2-40B4-BE49-F238E27FC236}">
                <a16:creationId xmlns:a16="http://schemas.microsoft.com/office/drawing/2014/main" id="{705DECBD-92C1-4ABF-BE46-86E03262F73A}"/>
              </a:ext>
            </a:extLst>
          </p:cNvPr>
          <p:cNvSpPr/>
          <p:nvPr/>
        </p:nvSpPr>
        <p:spPr>
          <a:xfrm>
            <a:off x="495300" y="5000726"/>
            <a:ext cx="8153400" cy="1023165"/>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Utilize the City Lighting Infrastructure to send the Authenticated Location ID to Movable smart house and Camera Installed in the vehicle receives authentication information through camera using Visible Light Communication Data OCC Link. </a:t>
            </a:r>
          </a:p>
        </p:txBody>
      </p:sp>
      <p:pic>
        <p:nvPicPr>
          <p:cNvPr id="2052" name="Picture 4" descr="RV parked on Cable Street in Ocean Beach">
            <a:extLst>
              <a:ext uri="{FF2B5EF4-FFF2-40B4-BE49-F238E27FC236}">
                <a16:creationId xmlns:a16="http://schemas.microsoft.com/office/drawing/2014/main" id="{BB93BE0A-1882-4016-B8E2-9F7F7D22C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737" y="1936102"/>
            <a:ext cx="4465977" cy="2484115"/>
          </a:xfrm>
          <a:prstGeom prst="rect">
            <a:avLst/>
          </a:prstGeom>
          <a:noFill/>
          <a:extLst>
            <a:ext uri="{909E8E84-426E-40DD-AFC4-6F175D3DCCD1}">
              <a14:hiddenFill xmlns:a14="http://schemas.microsoft.com/office/drawing/2010/main">
                <a:solidFill>
                  <a:srgbClr val="FFFFFF"/>
                </a:solidFill>
              </a14:hiddenFill>
            </a:ext>
          </a:extLst>
        </p:spPr>
      </p:pic>
      <p:sp>
        <p:nvSpPr>
          <p:cNvPr id="10" name="Isosceles Triangle 9">
            <a:extLst>
              <a:ext uri="{FF2B5EF4-FFF2-40B4-BE49-F238E27FC236}">
                <a16:creationId xmlns:a16="http://schemas.microsoft.com/office/drawing/2014/main" id="{2ED47C8B-0F9C-4EAB-8F51-CF64F091AC93}"/>
              </a:ext>
            </a:extLst>
          </p:cNvPr>
          <p:cNvSpPr/>
          <p:nvPr/>
        </p:nvSpPr>
        <p:spPr>
          <a:xfrm rot="18602242">
            <a:off x="1213547" y="1692957"/>
            <a:ext cx="818061" cy="1475185"/>
          </a:xfrm>
          <a:prstGeom prst="triangle">
            <a:avLst>
              <a:gd name="adj" fmla="val 25024"/>
            </a:avLst>
          </a:prstGeom>
          <a:solidFill>
            <a:srgbClr val="FF00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9634268A-130F-4AFB-9778-2251B05B68B0}"/>
              </a:ext>
            </a:extLst>
          </p:cNvPr>
          <p:cNvSpPr txBox="1"/>
          <p:nvPr/>
        </p:nvSpPr>
        <p:spPr>
          <a:xfrm rot="1771989">
            <a:off x="934135" y="2400706"/>
            <a:ext cx="1437238" cy="246221"/>
          </a:xfrm>
          <a:prstGeom prst="rect">
            <a:avLst/>
          </a:prstGeom>
          <a:noFill/>
        </p:spPr>
        <p:txBody>
          <a:bodyPr wrap="square" rtlCol="0">
            <a:spAutoFit/>
          </a:bodyPr>
          <a:lstStyle/>
          <a:p>
            <a:pPr algn="ctr"/>
            <a:r>
              <a:rPr lang="en-US" sz="1000" b="1" dirty="0">
                <a:solidFill>
                  <a:srgbClr val="FFFF00"/>
                </a:solidFill>
              </a:rPr>
              <a:t>VLC Link</a:t>
            </a: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57200" y="1981200"/>
            <a:ext cx="8229600" cy="3962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Linked based Smart Parking Solution for Solar-Powered Movable Smart House</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algn="just">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existing City Lighting Infrastructure and Vehicle built-in cameras to enable VLC link for parking management solution.</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can to regularize the permit to park and connect city’s water and sewage systems.</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Avoids the vehicle accidents, traffic condition management and provide safe journey on road ways.</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Tree>
    <p:extLst>
      <p:ext uri="{BB962C8B-B14F-4D97-AF65-F5344CB8AC3E}">
        <p14:creationId xmlns:p14="http://schemas.microsoft.com/office/powerpoint/2010/main" val="277462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Needs for Automated Truck Loading Management on Warehouse Sites</a:t>
            </a:r>
          </a:p>
        </p:txBody>
      </p:sp>
      <p:sp>
        <p:nvSpPr>
          <p:cNvPr id="10" name="Content Placeholder 2"/>
          <p:cNvSpPr txBox="1">
            <a:spLocks/>
          </p:cNvSpPr>
          <p:nvPr/>
        </p:nvSpPr>
        <p:spPr>
          <a:xfrm>
            <a:off x="4800600" y="1447799"/>
            <a:ext cx="3967589" cy="48676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pay high-price of time management of trucks during loading and unloading activities o warehouse sites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Requires easy solution to provide optimal scheduling and docking gates recognizing , staying  time, working scope and prevent fail loading and unloading.</a:t>
            </a:r>
          </a:p>
          <a:p>
            <a:pPr marL="469900" lvl="1" indent="-285750" algn="just">
              <a:lnSpc>
                <a:spcPct val="150000"/>
              </a:lnSpc>
              <a:buFont typeface="Arial"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Operative information broadcasting to load carrying vehicles about correct position of the warehouse gate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time scheduling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working scope (For example, use case – Type of cargo which should be  uploaded or downloaded in particular gate)</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15" name="TextBox 53"/>
          <p:cNvSpPr txBox="1">
            <a:spLocks noChangeArrowheads="1"/>
          </p:cNvSpPr>
          <p:nvPr/>
        </p:nvSpPr>
        <p:spPr bwMode="auto">
          <a:xfrm>
            <a:off x="533400" y="5679492"/>
            <a:ext cx="41480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Warehouse gates example</a:t>
            </a:r>
            <a:r>
              <a:rPr kumimoji="0" lang="en-US" altLang="ko-KR" sz="1000" b="1" dirty="0">
                <a:cs typeface="Times New Roman" panose="02020603050405020304" pitchFamily="18" charset="0"/>
              </a:rPr>
              <a:t>&gt;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429000"/>
            <a:ext cx="2743200" cy="218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34065"/>
            <a:ext cx="2443137" cy="162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descr="Related image"/>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35067" r="3121"/>
          <a:stretch/>
        </p:blipFill>
        <p:spPr bwMode="auto">
          <a:xfrm>
            <a:off x="2853119" y="1756504"/>
            <a:ext cx="2013121" cy="1603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739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11377</TotalTime>
  <Words>496</Words>
  <Application>Microsoft Office PowerPoint</Application>
  <PresentationFormat>On-screen Show (4:3)</PresentationFormat>
  <Paragraphs>84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443</cp:revision>
  <cp:lastPrinted>2017-05-07T15:48:38Z</cp:lastPrinted>
  <dcterms:created xsi:type="dcterms:W3CDTF">2010-05-15T17:50:32Z</dcterms:created>
  <dcterms:modified xsi:type="dcterms:W3CDTF">2019-07-16T07:50:01Z</dcterms:modified>
</cp:coreProperties>
</file>