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04" r:id="rId3"/>
    <p:sldId id="309" r:id="rId4"/>
    <p:sldId id="310" r:id="rId5"/>
    <p:sldId id="306" r:id="rId6"/>
    <p:sldId id="31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2" d="100"/>
          <a:sy n="82" d="100"/>
        </p:scale>
        <p:origin x="160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6</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599560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15-19-0320-00-0vat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a:t>
            </a:r>
            <a:r>
              <a:rPr lang="en-US" sz="1400" b="1" dirty="0">
                <a:solidFill>
                  <a:schemeClr val="tx1"/>
                </a:solidFill>
                <a:latin typeface="Times New Roman" pitchFamily="18" charset="0"/>
                <a:cs typeface="Times New Roman" pitchFamily="18" charset="0"/>
              </a:rPr>
              <a:t>0320</a:t>
            </a:r>
            <a:r>
              <a:rPr lang="en-US" sz="1400" b="1" dirty="0">
                <a:latin typeface="Times New Roman" pitchFamily="18" charset="0"/>
                <a:cs typeface="Times New Roman" pitchFamily="18" charset="0"/>
              </a:rPr>
              <a:t>-00-0vat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Automated Truck Loading Management in Warehouse Sites through Optical Camera Communication Link</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a:t>
            </a:r>
            <a:r>
              <a:rPr lang="en-US" sz="1600" dirty="0" err="1">
                <a:latin typeface="Times New Roman" pitchFamily="18" charset="0"/>
                <a:cs typeface="Times New Roman" pitchFamily="18" charset="0"/>
              </a:rPr>
              <a:t>YoungMin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Welfrun</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Kaewon</a:t>
            </a:r>
            <a:r>
              <a:rPr lang="en-US" sz="1600" dirty="0">
                <a:latin typeface="Times New Roman" pitchFamily="18" charset="0"/>
                <a:cs typeface="Times New Roman" pitchFamily="18" charset="0"/>
              </a:rPr>
              <a:t> Choi (SKKU), Timur </a:t>
            </a:r>
            <a:r>
              <a:rPr lang="en-US" sz="1600" dirty="0" err="1">
                <a:latin typeface="Times New Roman" pitchFamily="18" charset="0"/>
                <a:cs typeface="Times New Roman" pitchFamily="18" charset="0"/>
              </a:rPr>
              <a:t>Khudaybergenov</a:t>
            </a:r>
            <a:r>
              <a:rPr lang="en-US" sz="1600" dirty="0">
                <a:latin typeface="Times New Roman" pitchFamily="18" charset="0"/>
                <a:cs typeface="Times New Roman" pitchFamily="18" charset="0"/>
              </a:rPr>
              <a:t> (SNUST) ,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Vinayagam Mariappan(SNUST)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OCC link design consideration for VAT. This proposed OCC data link model is to introduce the possibility of using light communication for truck management in warehouse sites loading and unloading. This solution is introduced as a part of a complex of logistics monitoring and scheduling in the warehouse automation.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Optical Camera Communication Link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Automated Truck Loading Management in Warehouse Sites</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for Truck Loading</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Management Solutions</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Automated Truck Loading Management in Warehouse Sites</a:t>
            </a:r>
          </a:p>
        </p:txBody>
      </p:sp>
      <p:sp>
        <p:nvSpPr>
          <p:cNvPr id="10" name="Content Placeholder 2"/>
          <p:cNvSpPr txBox="1">
            <a:spLocks/>
          </p:cNvSpPr>
          <p:nvPr/>
        </p:nvSpPr>
        <p:spPr>
          <a:xfrm>
            <a:off x="4419600" y="1447800"/>
            <a:ext cx="4191000" cy="48676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Today the warehouse sites,  pay high-price of resource and time management of trucks during loading and unloading activities due to increasing growth in the e-commerce sector</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Requires easy solution to provide optimal scheduling and docking gates recognizing , staying  time, working scope and prevent fail loading and unloading.</a:t>
            </a:r>
          </a:p>
          <a:p>
            <a:pPr marL="469900" lvl="1" indent="-285750" algn="just">
              <a:lnSpc>
                <a:spcPct val="150000"/>
              </a:lnSpc>
              <a:buFont typeface="Arial"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operative information broadcasting to load carrying vehicles about correct position of the warehouse gate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information for time scheduling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provide information providing for working scope. For example, Type of cargo which should be  uploaded or downloaded in particular gate.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5" name="TextBox 53"/>
          <p:cNvSpPr txBox="1">
            <a:spLocks noChangeArrowheads="1"/>
          </p:cNvSpPr>
          <p:nvPr/>
        </p:nvSpPr>
        <p:spPr bwMode="auto">
          <a:xfrm>
            <a:off x="409246" y="5969585"/>
            <a:ext cx="381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Warehouse Gates and Trucks Loading / Unloading Scenario </a:t>
            </a:r>
            <a:r>
              <a:rPr kumimoji="0" lang="en-US" altLang="ko-KR" sz="1000" b="1" dirty="0">
                <a:cs typeface="Times New Roman" panose="02020603050405020304" pitchFamily="18" charset="0"/>
              </a:rPr>
              <a:t>&gt;</a:t>
            </a:r>
          </a:p>
        </p:txBody>
      </p:sp>
      <p:grpSp>
        <p:nvGrpSpPr>
          <p:cNvPr id="2" name="Group 1">
            <a:extLst>
              <a:ext uri="{FF2B5EF4-FFF2-40B4-BE49-F238E27FC236}">
                <a16:creationId xmlns:a16="http://schemas.microsoft.com/office/drawing/2014/main" id="{F48F1601-A5CB-4F42-9EB6-53A585E7F80E}"/>
              </a:ext>
            </a:extLst>
          </p:cNvPr>
          <p:cNvGrpSpPr/>
          <p:nvPr/>
        </p:nvGrpSpPr>
        <p:grpSpPr>
          <a:xfrm>
            <a:off x="771331" y="1681198"/>
            <a:ext cx="3124200" cy="4284205"/>
            <a:chOff x="174860" y="1506995"/>
            <a:chExt cx="3657600" cy="5350665"/>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60" y="1506995"/>
              <a:ext cx="3657600" cy="2434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Related image"/>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5067" r="3121"/>
            <a:stretch/>
          </p:blipFill>
          <p:spPr bwMode="auto">
            <a:xfrm>
              <a:off x="174860" y="3943436"/>
              <a:ext cx="3657600" cy="2914224"/>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a:extLst>
              <a:ext uri="{FF2B5EF4-FFF2-40B4-BE49-F238E27FC236}">
                <a16:creationId xmlns:a16="http://schemas.microsoft.com/office/drawing/2014/main" id="{8DD5C618-6F59-4BDE-AD9A-93EF920ABC65}"/>
              </a:ext>
            </a:extLst>
          </p:cNvPr>
          <p:cNvSpPr txBox="1"/>
          <p:nvPr/>
        </p:nvSpPr>
        <p:spPr>
          <a:xfrm rot="16200000">
            <a:off x="494954" y="1774204"/>
            <a:ext cx="400354" cy="215444"/>
          </a:xfrm>
          <a:prstGeom prst="rect">
            <a:avLst/>
          </a:prstGeom>
          <a:noFill/>
        </p:spPr>
        <p:txBody>
          <a:bodyPr wrap="none" rtlCol="0">
            <a:spAutoFit/>
          </a:bodyPr>
          <a:lstStyle/>
          <a:p>
            <a:r>
              <a:rPr lang="en-US" sz="800" dirty="0"/>
              <a:t>Google</a:t>
            </a:r>
          </a:p>
        </p:txBody>
      </p:sp>
      <p:sp>
        <p:nvSpPr>
          <p:cNvPr id="12" name="TextBox 11">
            <a:extLst>
              <a:ext uri="{FF2B5EF4-FFF2-40B4-BE49-F238E27FC236}">
                <a16:creationId xmlns:a16="http://schemas.microsoft.com/office/drawing/2014/main" id="{ABE00490-B0AF-4E68-8E38-2F8D9A65D27B}"/>
              </a:ext>
            </a:extLst>
          </p:cNvPr>
          <p:cNvSpPr txBox="1"/>
          <p:nvPr/>
        </p:nvSpPr>
        <p:spPr>
          <a:xfrm rot="16200000">
            <a:off x="494954" y="3729343"/>
            <a:ext cx="400354" cy="215444"/>
          </a:xfrm>
          <a:prstGeom prst="rect">
            <a:avLst/>
          </a:prstGeom>
          <a:noFill/>
        </p:spPr>
        <p:txBody>
          <a:bodyPr wrap="none" rtlCol="0">
            <a:spAutoFit/>
          </a:bodyPr>
          <a:lstStyle/>
          <a:p>
            <a:r>
              <a:rPr lang="en-US" sz="800" dirty="0"/>
              <a:t>Google</a:t>
            </a:r>
          </a:p>
        </p:txBody>
      </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cs typeface="Times New Roman" panose="02020603050405020304" pitchFamily="18" charset="0"/>
              </a:rPr>
              <a:t>OCC Link for Truck Loading Management Solutions</a:t>
            </a:r>
            <a:endParaRPr lang="en-US" sz="3200" b="1" dirty="0">
              <a:latin typeface="Times New Roman" panose="02020603050405020304" pitchFamily="18" charset="0"/>
              <a:cs typeface="Times New Roman" panose="02020603050405020304" pitchFamily="18" charset="0"/>
            </a:endParaRPr>
          </a:p>
        </p:txBody>
      </p:sp>
      <p:sp>
        <p:nvSpPr>
          <p:cNvPr id="41" name="Content Placeholder 2"/>
          <p:cNvSpPr txBox="1">
            <a:spLocks/>
          </p:cNvSpPr>
          <p:nvPr/>
        </p:nvSpPr>
        <p:spPr>
          <a:xfrm>
            <a:off x="4800600" y="1399135"/>
            <a:ext cx="4289160" cy="3389071"/>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Automated Truck Loading Management based on OCC Data Link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Warehouse Lighting Infrastructure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on Truck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60m around</a:t>
            </a:r>
          </a:p>
          <a:p>
            <a:pPr marL="1200150" lvl="2" indent="-285750" algn="just">
              <a:lnSpc>
                <a:spcPct val="150000"/>
              </a:lnSpc>
              <a:buFont typeface="Arial" panose="020B0604020202020204" pitchFamily="34" charset="0"/>
              <a:buChar char="▫"/>
            </a:pP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108858" y="4325779"/>
            <a:ext cx="45685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t>OCC Data  Link for Truck Loading</a:t>
            </a:r>
            <a:r>
              <a:rPr lang="en-US" sz="1000" b="1" dirty="0"/>
              <a:t> Management </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27" y="1611655"/>
            <a:ext cx="4607397" cy="264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직사각형 31">
            <a:extLst>
              <a:ext uri="{FF2B5EF4-FFF2-40B4-BE49-F238E27FC236}">
                <a16:creationId xmlns:a16="http://schemas.microsoft.com/office/drawing/2014/main" id="{705DECBD-92C1-4ABF-BE46-86E03262F73A}"/>
              </a:ext>
            </a:extLst>
          </p:cNvPr>
          <p:cNvSpPr/>
          <p:nvPr/>
        </p:nvSpPr>
        <p:spPr>
          <a:xfrm>
            <a:off x="495300" y="5000726"/>
            <a:ext cx="8153400" cy="700000"/>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Utilized as a part of Warehouse Sites Using OCC Link for  Logistics monitoring and  work scheduling, etc.</a:t>
            </a:r>
          </a:p>
        </p:txBody>
      </p:sp>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200" y="2057400"/>
            <a:ext cx="8229600" cy="2971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for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Truck Loading</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Management 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Warehouse sites.</a:t>
            </a:r>
          </a:p>
          <a:p>
            <a:pPr algn="just">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LED Warehouse Light sources and trucks built-in cameras to enable OCC Link for warehouse logistics inventory management.</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be utilized as a part of a complex warehouse monitoring, logistics and  work scheduling, etc.</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Automated Truck Loading Management on Warehouse Sites</a:t>
            </a:r>
          </a:p>
        </p:txBody>
      </p:sp>
      <p:sp>
        <p:nvSpPr>
          <p:cNvPr id="10" name="Content Placeholder 2"/>
          <p:cNvSpPr txBox="1">
            <a:spLocks/>
          </p:cNvSpPr>
          <p:nvPr/>
        </p:nvSpPr>
        <p:spPr>
          <a:xfrm>
            <a:off x="4800600" y="1447799"/>
            <a:ext cx="3967589" cy="48676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pay high-price of time management of trucks during loading and unloading activities o warehouse sites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Requires easy solution to provide optimal scheduling and docking gates recognizing , staying  time, working scope and prevent fail loading and unloading.</a:t>
            </a:r>
          </a:p>
          <a:p>
            <a:pPr marL="469900" lvl="1" indent="-285750" algn="just">
              <a:lnSpc>
                <a:spcPct val="150000"/>
              </a:lnSpc>
              <a:buFont typeface="Arial"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Operative information broadcasting to load carrying vehicles about correct position of the warehouse gate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time scheduling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providing for working scope (For example, use case – Type of cargo which should be  uploaded or downloaded in particular gate)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5" name="TextBox 53"/>
          <p:cNvSpPr txBox="1">
            <a:spLocks noChangeArrowheads="1"/>
          </p:cNvSpPr>
          <p:nvPr/>
        </p:nvSpPr>
        <p:spPr bwMode="auto">
          <a:xfrm>
            <a:off x="533400" y="5679492"/>
            <a:ext cx="41480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Warehouse gates example</a:t>
            </a:r>
            <a:r>
              <a:rPr kumimoji="0" lang="en-US" altLang="ko-KR" sz="1000" b="1" dirty="0">
                <a:cs typeface="Times New Roman" panose="02020603050405020304" pitchFamily="18" charset="0"/>
              </a:rPr>
              <a:t>&gt;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429000"/>
            <a:ext cx="2743200" cy="218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34065"/>
            <a:ext cx="2443137" cy="162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Related image"/>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35067" r="3121"/>
          <a:stretch/>
        </p:blipFill>
        <p:spPr bwMode="auto">
          <a:xfrm>
            <a:off x="2853119" y="1756504"/>
            <a:ext cx="2013121" cy="1603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739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11278</TotalTime>
  <Words>464</Words>
  <Application>Microsoft Office PowerPoint</Application>
  <PresentationFormat>On-screen Show (4:3)</PresentationFormat>
  <Paragraphs>79</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430</cp:revision>
  <cp:lastPrinted>2017-05-07T15:48:38Z</cp:lastPrinted>
  <dcterms:created xsi:type="dcterms:W3CDTF">2010-05-15T17:50:32Z</dcterms:created>
  <dcterms:modified xsi:type="dcterms:W3CDTF">2019-07-16T07:48:04Z</dcterms:modified>
</cp:coreProperties>
</file>