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80" r:id="rId2"/>
    <p:sldId id="304" r:id="rId3"/>
    <p:sldId id="309" r:id="rId4"/>
    <p:sldId id="310" r:id="rId5"/>
    <p:sldId id="306" r:id="rId6"/>
    <p:sldId id="311"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9A1"/>
    <a:srgbClr val="B1C8CE"/>
    <a:srgbClr val="F8F456"/>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09" autoAdjust="0"/>
    <p:restoredTop sz="96159" autoAdjust="0"/>
  </p:normalViewPr>
  <p:slideViewPr>
    <p:cSldViewPr>
      <p:cViewPr varScale="1">
        <p:scale>
          <a:sx n="82" d="100"/>
          <a:sy n="82" d="100"/>
        </p:scale>
        <p:origin x="1608"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7/16/2019</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2018</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7/16/2019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3413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251956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34977007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6</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35995603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697761A-F4E6-294D-9AFB-521E0AC40CDA}" type="datetime1">
              <a:rPr lang="en-US" smtClean="0"/>
              <a:t>7/16/2019</a:t>
            </a:fld>
            <a:endParaRPr lang="en-US"/>
          </a:p>
        </p:txBody>
      </p:sp>
      <p:sp>
        <p:nvSpPr>
          <p:cNvPr id="5" name="Footer Placeholder 4"/>
          <p:cNvSpPr>
            <a:spLocks noGrp="1"/>
          </p:cNvSpPr>
          <p:nvPr>
            <p:ph type="ftr" sz="quarter" idx="11"/>
          </p:nvPr>
        </p:nvSpPr>
        <p:spPr/>
        <p:txBody>
          <a:bodyPr/>
          <a:lstStyle/>
          <a:p>
            <a:endParaRPr lang="en-US" dirty="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Submission</a:t>
            </a: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Jaesang Cha, SNUST</a:t>
            </a: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July 2019</a:t>
            </a: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15-19-0320-00-0vat</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968935-F7C2-2943-A84E-BC9132FE84FE}" type="datetime1">
              <a:rPr lang="en-US" smtClean="0"/>
              <a:t>7/16/2019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8EE152-3E99-7342-B6D8-9F040714AC7D}" type="datetime1">
              <a:rPr lang="en-US" smtClean="0"/>
              <a:t>7/16/2019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July 2018</a:t>
            </a: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a:latin typeface="Times New Roman" pitchFamily="18" charset="0"/>
                <a:cs typeface="Times New Roman" pitchFamily="18" charset="0"/>
              </a:rPr>
              <a:t>doc.: IEEE 15-19-</a:t>
            </a:r>
            <a:r>
              <a:rPr lang="en-US" sz="1400" b="1" dirty="0">
                <a:solidFill>
                  <a:schemeClr val="tx1"/>
                </a:solidFill>
                <a:latin typeface="Times New Roman" pitchFamily="18" charset="0"/>
                <a:cs typeface="Times New Roman" pitchFamily="18" charset="0"/>
              </a:rPr>
              <a:t>0320</a:t>
            </a:r>
            <a:r>
              <a:rPr lang="en-US" sz="1400" b="1" dirty="0">
                <a:latin typeface="Times New Roman" pitchFamily="18" charset="0"/>
                <a:cs typeface="Times New Roman" pitchFamily="18" charset="0"/>
              </a:rPr>
              <a:t>-00-0vat</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Submission</a:t>
            </a: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Jaesang Cha, SNUST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7/16/2019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12879A4-D9B4-F64D-A058-EF37CC0DC8FD}" type="datetime1">
              <a:rPr lang="en-US" smtClean="0"/>
              <a:t>7/16/2019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62B5D2A-4D6C-8143-8602-4163F4B50C71}" type="datetime1">
              <a:rPr lang="en-US" smtClean="0"/>
              <a:t>7/16/2019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3D3F40-E048-474A-9262-361127BB8570}" type="datetime1">
              <a:rPr lang="en-US" smtClean="0"/>
              <a:t>7/16/2019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7/16/2019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7/16/2019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7/16/2019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7/16/2019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5847755"/>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Submission Title:</a:t>
            </a:r>
            <a:r>
              <a:rPr lang="en-US" sz="1600" dirty="0">
                <a:latin typeface="Times New Roman" pitchFamily="18" charset="0"/>
                <a:cs typeface="Times New Roman" pitchFamily="18" charset="0"/>
              </a:rPr>
              <a:t> Automated Truck Loading Management in Warehouse Sites through Optical Camera Communication Link</a:t>
            </a:r>
            <a:endParaRPr lang="en-US" sz="1600" b="1"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Date Submitted: </a:t>
            </a:r>
            <a:r>
              <a:rPr lang="en-US" sz="1600" dirty="0">
                <a:latin typeface="Times New Roman" pitchFamily="18" charset="0"/>
                <a:cs typeface="Times New Roman" pitchFamily="18" charset="0"/>
              </a:rPr>
              <a:t>July 2019	</a:t>
            </a:r>
          </a:p>
          <a:p>
            <a:pPr marL="228600" algn="just"/>
            <a:r>
              <a:rPr lang="en-US" sz="1600" b="1" dirty="0">
                <a:latin typeface="Times New Roman" pitchFamily="18" charset="0"/>
                <a:cs typeface="Times New Roman" pitchFamily="18" charset="0"/>
              </a:rPr>
              <a:t>Source:</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Jaesang</a:t>
            </a:r>
            <a:r>
              <a:rPr lang="en-US" sz="1600" dirty="0">
                <a:latin typeface="Times New Roman" pitchFamily="18" charset="0"/>
                <a:cs typeface="Times New Roman" pitchFamily="18" charset="0"/>
              </a:rPr>
              <a:t> Cha (VTASK Co., Ltd), </a:t>
            </a:r>
            <a:r>
              <a:rPr lang="en-US" sz="1600" dirty="0" err="1">
                <a:latin typeface="Times New Roman" pitchFamily="18" charset="0"/>
                <a:cs typeface="Times New Roman" pitchFamily="18" charset="0"/>
              </a:rPr>
              <a:t>Daeyoon</a:t>
            </a:r>
            <a:r>
              <a:rPr lang="en-US" sz="1600" dirty="0">
                <a:latin typeface="Times New Roman" pitchFamily="18" charset="0"/>
                <a:cs typeface="Times New Roman" pitchFamily="18" charset="0"/>
              </a:rPr>
              <a:t> Cha (VTASK Co., Ltd), </a:t>
            </a:r>
            <a:r>
              <a:rPr lang="en-US" sz="1600" dirty="0" err="1">
                <a:latin typeface="Times New Roman" pitchFamily="18" charset="0"/>
                <a:cs typeface="Times New Roman" pitchFamily="18" charset="0"/>
              </a:rPr>
              <a:t>YoungMin</a:t>
            </a:r>
            <a:r>
              <a:rPr lang="en-US" sz="1600" dirty="0">
                <a:latin typeface="Times New Roman" pitchFamily="18" charset="0"/>
                <a:cs typeface="Times New Roman" pitchFamily="18" charset="0"/>
              </a:rPr>
              <a:t> Kim (</a:t>
            </a:r>
            <a:r>
              <a:rPr lang="en-US" sz="1600" dirty="0" err="1">
                <a:latin typeface="Times New Roman" pitchFamily="18" charset="0"/>
                <a:cs typeface="Times New Roman" pitchFamily="18" charset="0"/>
              </a:rPr>
              <a:t>Welfrun</a:t>
            </a:r>
            <a:r>
              <a:rPr lang="en-US" sz="1600" dirty="0">
                <a:latin typeface="Times New Roman" pitchFamily="18" charset="0"/>
                <a:cs typeface="Times New Roman" pitchFamily="18" charset="0"/>
              </a:rPr>
              <a:t> Co., Ltd), </a:t>
            </a:r>
            <a:r>
              <a:rPr lang="en-US" sz="1600" dirty="0" err="1">
                <a:latin typeface="Times New Roman" pitchFamily="18" charset="0"/>
                <a:cs typeface="Times New Roman" pitchFamily="18" charset="0"/>
              </a:rPr>
              <a:t>Kaewon</a:t>
            </a:r>
            <a:r>
              <a:rPr lang="en-US" sz="1600" dirty="0">
                <a:latin typeface="Times New Roman" pitchFamily="18" charset="0"/>
                <a:cs typeface="Times New Roman" pitchFamily="18" charset="0"/>
              </a:rPr>
              <a:t> Choi (SKKU), Timur </a:t>
            </a:r>
            <a:r>
              <a:rPr lang="en-US" sz="1600" dirty="0" err="1">
                <a:latin typeface="Times New Roman" pitchFamily="18" charset="0"/>
                <a:cs typeface="Times New Roman" pitchFamily="18" charset="0"/>
              </a:rPr>
              <a:t>Khudaybergenov</a:t>
            </a:r>
            <a:r>
              <a:rPr lang="en-US" sz="1600" dirty="0">
                <a:latin typeface="Times New Roman" pitchFamily="18" charset="0"/>
                <a:cs typeface="Times New Roman" pitchFamily="18" charset="0"/>
              </a:rPr>
              <a:t> (SNUST) , </a:t>
            </a:r>
            <a:r>
              <a:rPr lang="en-US" sz="1600" dirty="0" err="1">
                <a:latin typeface="Times New Roman" pitchFamily="18" charset="0"/>
                <a:cs typeface="Times New Roman" pitchFamily="18" charset="0"/>
              </a:rPr>
              <a:t>Deokgun</a:t>
            </a:r>
            <a:r>
              <a:rPr lang="en-US" sz="1600" dirty="0">
                <a:latin typeface="Times New Roman" pitchFamily="18" charset="0"/>
                <a:cs typeface="Times New Roman" pitchFamily="18" charset="0"/>
              </a:rPr>
              <a:t> Woo (SNUST), Vinayagam Mariappan(SNUST)</a:t>
            </a:r>
          </a:p>
          <a:p>
            <a:pPr marL="228600" algn="just"/>
            <a:r>
              <a:rPr lang="en-US" sz="1600" b="1" dirty="0">
                <a:latin typeface="Times New Roman" pitchFamily="18" charset="0"/>
                <a:cs typeface="Times New Roman" pitchFamily="18" charset="0"/>
              </a:rPr>
              <a:t>Address: </a:t>
            </a:r>
            <a:r>
              <a:rPr lang="en-US" sz="1600" dirty="0">
                <a:latin typeface="Times New Roman" pitchFamily="18" charset="0"/>
                <a:cs typeface="Times New Roman" pitchFamily="18" charset="0"/>
              </a:rPr>
              <a:t>Contact Information: +82-2-970-6431, FAX: +82-2-970-6123, E-Mail: chajs@seoultech.ac.kr </a:t>
            </a:r>
          </a:p>
          <a:p>
            <a:pPr marL="228600" algn="just"/>
            <a:r>
              <a:rPr lang="en-US" sz="1600" b="1" dirty="0">
                <a:latin typeface="Times New Roman" pitchFamily="18" charset="0"/>
                <a:cs typeface="Times New Roman" pitchFamily="18" charset="0"/>
              </a:rPr>
              <a:t>Re:</a:t>
            </a:r>
          </a:p>
          <a:p>
            <a:pPr marL="228600" algn="just">
              <a:spcBef>
                <a:spcPts val="600"/>
              </a:spcBef>
              <a:spcAft>
                <a:spcPts val="600"/>
              </a:spcAft>
            </a:pPr>
            <a:r>
              <a:rPr lang="en-US" sz="1600" b="1" dirty="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V2X  OCC link design consideration for VAT. This proposed OCC data link model is to introduce the possibility of using light communication for truck management in warehouse sites loading and unloading. This solution is introduced as a part of a complex of logistics monitoring and scheduling in the warehouse automation. </a:t>
            </a:r>
          </a:p>
          <a:p>
            <a:pPr marL="228600" algn="just">
              <a:spcBef>
                <a:spcPts val="600"/>
              </a:spcBef>
              <a:spcAft>
                <a:spcPts val="600"/>
              </a:spcAft>
            </a:pPr>
            <a:r>
              <a:rPr lang="en-US" sz="1600" b="1" dirty="0">
                <a:latin typeface="Times New Roman" pitchFamily="18" charset="0"/>
                <a:cs typeface="Times New Roman" pitchFamily="18" charset="0"/>
              </a:rPr>
              <a:t>Purpose: </a:t>
            </a:r>
            <a:r>
              <a:rPr lang="en-US" sz="1600" dirty="0">
                <a:latin typeface="Times New Roman" pitchFamily="18" charset="0"/>
                <a:cs typeface="Times New Roman" pitchFamily="18" charset="0"/>
              </a:rPr>
              <a:t>To provided concept models of  Optical Camera Communication Link solution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	</a:t>
            </a: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endParaRPr lang="en-US" sz="1600" dirty="0">
              <a:latin typeface="Times New Roman" pitchFamily="18" charset="0"/>
              <a:cs typeface="Times New Roman" pitchFamily="18" charset="0"/>
            </a:endParaRPr>
          </a:p>
          <a:p>
            <a:pPr marL="228600" algn="just"/>
            <a:r>
              <a:rPr lang="en-US" sz="1600" b="1" dirty="0">
                <a:latin typeface="Times New Roman" pitchFamily="18" charset="0"/>
                <a:cs typeface="Times New Roman" pitchFamily="18" charset="0"/>
              </a:rPr>
              <a:t>Release:</a:t>
            </a:r>
            <a:r>
              <a:rPr lang="en-US" sz="1600" dirty="0">
                <a:latin typeface="Times New Roman" pitchFamily="18" charset="0"/>
                <a:cs typeface="Times New Roman" pitchFamily="18" charset="0"/>
              </a:rPr>
              <a:t> The contributor acknowledges and accepts that this contribution becomes the property of IEEE and may be made publicly available by P802.15.	</a:t>
            </a:r>
          </a:p>
        </p:txBody>
      </p:sp>
      <p:sp>
        <p:nvSpPr>
          <p:cNvPr id="5" name="TextBox 4"/>
          <p:cNvSpPr txBox="1"/>
          <p:nvPr/>
        </p:nvSpPr>
        <p:spPr>
          <a:xfrm>
            <a:off x="4267200" y="6315465"/>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762000"/>
            <a:ext cx="91440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latin typeface="Times New Roman" panose="02020603050405020304" pitchFamily="18" charset="0"/>
                <a:ea typeface="굴림" panose="020B0600000101010101" pitchFamily="50" charset="-127"/>
                <a:cs typeface="Times New Roman" panose="02020603050405020304" pitchFamily="18" charset="0"/>
              </a:rPr>
              <a:t>Contents</a:t>
            </a:r>
            <a:endParaRPr lang="en-US" sz="3200" b="1" dirty="0">
              <a:latin typeface="Times New Roman" panose="02020603050405020304" pitchFamily="18" charset="0"/>
              <a:cs typeface="Times New Roman" panose="02020603050405020304" pitchFamily="18" charset="0"/>
            </a:endParaRPr>
          </a:p>
        </p:txBody>
      </p:sp>
      <p:sp>
        <p:nvSpPr>
          <p:cNvPr id="7" name="Content Placeholder 2"/>
          <p:cNvSpPr txBox="1">
            <a:spLocks/>
          </p:cNvSpPr>
          <p:nvPr/>
        </p:nvSpPr>
        <p:spPr>
          <a:xfrm>
            <a:off x="495300" y="2033587"/>
            <a:ext cx="8153400" cy="20812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for Automated Truck Loading Management in Warehouse Sites</a:t>
            </a: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OCC Link for Truck Loading</a:t>
            </a:r>
            <a:r>
              <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Management Solutions</a:t>
            </a:r>
          </a:p>
          <a:p>
            <a:pPr marL="342900" indent="-342900" algn="l">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2</a:t>
            </a:r>
          </a:p>
        </p:txBody>
      </p:sp>
    </p:spTree>
    <p:extLst>
      <p:ext uri="{BB962C8B-B14F-4D97-AF65-F5344CB8AC3E}">
        <p14:creationId xmlns:p14="http://schemas.microsoft.com/office/powerpoint/2010/main" val="2035284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645336"/>
            <a:ext cx="9144000"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000" b="1" dirty="0">
                <a:latin typeface="Times New Roman" panose="02020603050405020304" pitchFamily="18" charset="0"/>
                <a:cs typeface="Times New Roman" panose="02020603050405020304" pitchFamily="18" charset="0"/>
              </a:rPr>
              <a:t>Needs for Automated Truck Loading Management in Warehouse Sites</a:t>
            </a:r>
          </a:p>
        </p:txBody>
      </p:sp>
      <p:sp>
        <p:nvSpPr>
          <p:cNvPr id="10" name="Content Placeholder 2"/>
          <p:cNvSpPr txBox="1">
            <a:spLocks/>
          </p:cNvSpPr>
          <p:nvPr/>
        </p:nvSpPr>
        <p:spPr>
          <a:xfrm>
            <a:off x="4419600" y="1447800"/>
            <a:ext cx="4191000" cy="486766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Today the warehouse sites,  pay high-price of resource and time management of trucks during loading and unloading activities due to increasing growth in the e-commerce sector</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Requires easy solution to provide optimal scheduling and docking gates recognizing , staying  time, working scope and prevent fail loading and unloading.</a:t>
            </a:r>
          </a:p>
          <a:p>
            <a:pPr marL="469900" lvl="1" indent="-285750" algn="just">
              <a:lnSpc>
                <a:spcPct val="150000"/>
              </a:lnSpc>
              <a:buFont typeface="Arial" pitchFamily="34" charset="0"/>
              <a:buChar char="•"/>
            </a:pP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concept</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operative information broadcasting to load carrying vehicles about correct position of the warehouse gate</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provide information for time scheduling</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provide information providing for working scope. For example, Type of cargo which should be  uploaded or downloaded in particular gate.</a:t>
            </a:r>
          </a:p>
        </p:txBody>
      </p:sp>
      <p:sp>
        <p:nvSpPr>
          <p:cNvPr id="27" name="TextBox 26"/>
          <p:cNvSpPr txBox="1"/>
          <p:nvPr/>
        </p:nvSpPr>
        <p:spPr>
          <a:xfrm>
            <a:off x="4267200" y="6315465"/>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3</a:t>
            </a:r>
          </a:p>
        </p:txBody>
      </p:sp>
      <p:sp>
        <p:nvSpPr>
          <p:cNvPr id="15" name="TextBox 53"/>
          <p:cNvSpPr txBox="1">
            <a:spLocks noChangeArrowheads="1"/>
          </p:cNvSpPr>
          <p:nvPr/>
        </p:nvSpPr>
        <p:spPr bwMode="auto">
          <a:xfrm>
            <a:off x="409246" y="5969585"/>
            <a:ext cx="38100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a:cs typeface="Times New Roman" panose="02020603050405020304" pitchFamily="18" charset="0"/>
              </a:rPr>
              <a:t>&lt;  </a:t>
            </a:r>
            <a:r>
              <a:rPr lang="en-US" altLang="ko-KR" sz="1000" b="1" dirty="0">
                <a:cs typeface="Times New Roman" panose="02020603050405020304" pitchFamily="18" charset="0"/>
              </a:rPr>
              <a:t>Warehouse Gates and Trucks Loading / Unloading Scenario </a:t>
            </a:r>
            <a:r>
              <a:rPr kumimoji="0" lang="en-US" altLang="ko-KR" sz="1000" b="1" dirty="0">
                <a:cs typeface="Times New Roman" panose="02020603050405020304" pitchFamily="18" charset="0"/>
              </a:rPr>
              <a:t>&gt;</a:t>
            </a:r>
          </a:p>
        </p:txBody>
      </p:sp>
      <p:grpSp>
        <p:nvGrpSpPr>
          <p:cNvPr id="2" name="Group 1">
            <a:extLst>
              <a:ext uri="{FF2B5EF4-FFF2-40B4-BE49-F238E27FC236}">
                <a16:creationId xmlns:a16="http://schemas.microsoft.com/office/drawing/2014/main" id="{F48F1601-A5CB-4F42-9EB6-53A585E7F80E}"/>
              </a:ext>
            </a:extLst>
          </p:cNvPr>
          <p:cNvGrpSpPr/>
          <p:nvPr/>
        </p:nvGrpSpPr>
        <p:grpSpPr>
          <a:xfrm>
            <a:off x="771331" y="1681198"/>
            <a:ext cx="3124200" cy="4284205"/>
            <a:chOff x="174860" y="1506995"/>
            <a:chExt cx="3657600" cy="5350665"/>
          </a:xfrm>
        </p:grpSpPr>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4860" y="1506995"/>
              <a:ext cx="3657600" cy="2434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descr="Related image"/>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35067" r="3121"/>
            <a:stretch/>
          </p:blipFill>
          <p:spPr bwMode="auto">
            <a:xfrm>
              <a:off x="174860" y="3943436"/>
              <a:ext cx="3657600" cy="2914224"/>
            </a:xfrm>
            <a:prstGeom prst="rect">
              <a:avLst/>
            </a:prstGeom>
            <a:noFill/>
            <a:extLst>
              <a:ext uri="{909E8E84-426E-40DD-AFC4-6F175D3DCCD1}">
                <a14:hiddenFill xmlns:a14="http://schemas.microsoft.com/office/drawing/2010/main">
                  <a:solidFill>
                    <a:srgbClr val="FFFFFF"/>
                  </a:solidFill>
                </a14:hiddenFill>
              </a:ext>
            </a:extLst>
          </p:spPr>
        </p:pic>
      </p:grpSp>
      <p:sp>
        <p:nvSpPr>
          <p:cNvPr id="11" name="TextBox 10">
            <a:extLst>
              <a:ext uri="{FF2B5EF4-FFF2-40B4-BE49-F238E27FC236}">
                <a16:creationId xmlns:a16="http://schemas.microsoft.com/office/drawing/2014/main" id="{8DD5C618-6F59-4BDE-AD9A-93EF920ABC65}"/>
              </a:ext>
            </a:extLst>
          </p:cNvPr>
          <p:cNvSpPr txBox="1"/>
          <p:nvPr/>
        </p:nvSpPr>
        <p:spPr>
          <a:xfrm rot="16200000">
            <a:off x="494954" y="1774204"/>
            <a:ext cx="400354" cy="215444"/>
          </a:xfrm>
          <a:prstGeom prst="rect">
            <a:avLst/>
          </a:prstGeom>
          <a:noFill/>
        </p:spPr>
        <p:txBody>
          <a:bodyPr wrap="none" rtlCol="0">
            <a:spAutoFit/>
          </a:bodyPr>
          <a:lstStyle/>
          <a:p>
            <a:r>
              <a:rPr lang="en-US" sz="800" dirty="0"/>
              <a:t>Google</a:t>
            </a:r>
          </a:p>
        </p:txBody>
      </p:sp>
      <p:sp>
        <p:nvSpPr>
          <p:cNvPr id="12" name="TextBox 11">
            <a:extLst>
              <a:ext uri="{FF2B5EF4-FFF2-40B4-BE49-F238E27FC236}">
                <a16:creationId xmlns:a16="http://schemas.microsoft.com/office/drawing/2014/main" id="{ABE00490-B0AF-4E68-8E38-2F8D9A65D27B}"/>
              </a:ext>
            </a:extLst>
          </p:cNvPr>
          <p:cNvSpPr txBox="1"/>
          <p:nvPr/>
        </p:nvSpPr>
        <p:spPr>
          <a:xfrm rot="16200000">
            <a:off x="494954" y="3729343"/>
            <a:ext cx="400354" cy="215444"/>
          </a:xfrm>
          <a:prstGeom prst="rect">
            <a:avLst/>
          </a:prstGeom>
          <a:noFill/>
        </p:spPr>
        <p:txBody>
          <a:bodyPr wrap="none" rtlCol="0">
            <a:spAutoFit/>
          </a:bodyPr>
          <a:lstStyle/>
          <a:p>
            <a:r>
              <a:rPr lang="en-US" sz="800" dirty="0"/>
              <a:t>Google</a:t>
            </a:r>
          </a:p>
        </p:txBody>
      </p:sp>
    </p:spTree>
    <p:extLst>
      <p:ext uri="{BB962C8B-B14F-4D97-AF65-F5344CB8AC3E}">
        <p14:creationId xmlns:p14="http://schemas.microsoft.com/office/powerpoint/2010/main" val="2506635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1" y="713335"/>
            <a:ext cx="9143999"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latin typeface="Times New Roman" panose="02020603050405020304" pitchFamily="18" charset="0"/>
                <a:cs typeface="Times New Roman" panose="02020603050405020304" pitchFamily="18" charset="0"/>
              </a:rPr>
              <a:t>OCC Link for Truck Loading Management Solutions</a:t>
            </a:r>
            <a:endParaRPr lang="en-US" sz="3200" b="1" dirty="0">
              <a:latin typeface="Times New Roman" panose="02020603050405020304" pitchFamily="18" charset="0"/>
              <a:cs typeface="Times New Roman" panose="02020603050405020304" pitchFamily="18" charset="0"/>
            </a:endParaRPr>
          </a:p>
        </p:txBody>
      </p:sp>
      <p:sp>
        <p:nvSpPr>
          <p:cNvPr id="41" name="Content Placeholder 2"/>
          <p:cNvSpPr txBox="1">
            <a:spLocks/>
          </p:cNvSpPr>
          <p:nvPr/>
        </p:nvSpPr>
        <p:spPr>
          <a:xfrm>
            <a:off x="4800600" y="1399135"/>
            <a:ext cx="4289160" cy="3389071"/>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Automated Truck Loading Management based on OCC Data Link</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Warehouse Lighting Infrastructure</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Camera Installed on Truck</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a:t>
            </a:r>
          </a:p>
          <a:p>
            <a:pPr marL="1200150" lvl="2" indent="-285750" algn="just">
              <a:lnSpc>
                <a:spcPct val="150000"/>
              </a:lnSpc>
              <a:buFont typeface="Arial" panose="020B0604020202020204" pitchFamily="34" charset="0"/>
              <a:buChar char="▫"/>
            </a:pPr>
            <a:r>
              <a:rPr lang="en-US" altLang="ko-KR" sz="1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 VPPM, Offset-VPWM, Multilevel PPM, Inverted PPM, Subcarrier PPM, DSSS SIK etc.</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a:t>
            </a:r>
            <a:r>
              <a:rPr lang="en-US" altLang="ko-KR" sz="1200" dirty="0" err="1">
                <a:solidFill>
                  <a:schemeClr val="tx1"/>
                </a:solidFill>
                <a:latin typeface="Times New Roman" panose="02020603050405020304" pitchFamily="18" charset="0"/>
                <a:ea typeface="굴림" panose="020B0600000101010101" pitchFamily="50" charset="-127"/>
                <a:cs typeface="Times New Roman" panose="02020603050405020304" pitchFamily="18" charset="0"/>
              </a:rPr>
              <a:t>LoS</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(Line of Sight)</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60m around</a:t>
            </a:r>
          </a:p>
          <a:p>
            <a:pPr marL="1200150" lvl="2" indent="-285750" algn="just">
              <a:lnSpc>
                <a:spcPct val="150000"/>
              </a:lnSpc>
              <a:buFont typeface="Arial" panose="020B0604020202020204" pitchFamily="34" charset="0"/>
              <a:buChar char="▫"/>
            </a:pPr>
            <a:endParaRPr lang="en-US" altLang="ko-KR" sz="1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43" name="TextBox 53"/>
          <p:cNvSpPr txBox="1">
            <a:spLocks noChangeArrowheads="1"/>
          </p:cNvSpPr>
          <p:nvPr/>
        </p:nvSpPr>
        <p:spPr bwMode="auto">
          <a:xfrm>
            <a:off x="108858" y="4325779"/>
            <a:ext cx="456852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a:cs typeface="Times New Roman" panose="02020603050405020304" pitchFamily="18" charset="0"/>
              </a:rPr>
              <a:t>&lt; </a:t>
            </a:r>
            <a:r>
              <a:rPr lang="en-US" altLang="ko-KR" sz="1000" b="1" dirty="0"/>
              <a:t>OCC Data  Link for Truck Loading</a:t>
            </a:r>
            <a:r>
              <a:rPr lang="en-US" sz="1000" b="1" dirty="0"/>
              <a:t> Management </a:t>
            </a:r>
            <a:r>
              <a:rPr lang="en-US" altLang="ko-KR" sz="1000" b="1" dirty="0">
                <a:cs typeface="Times New Roman" panose="02020603050405020304" pitchFamily="18" charset="0"/>
              </a:rPr>
              <a:t>&gt;</a:t>
            </a:r>
            <a:endParaRPr kumimoji="0" lang="en-US" altLang="ko-KR" sz="1000" b="1" dirty="0">
              <a:cs typeface="Times New Roman" panose="02020603050405020304" pitchFamily="18" charset="0"/>
            </a:endParaRPr>
          </a:p>
        </p:txBody>
      </p:sp>
      <p:sp>
        <p:nvSpPr>
          <p:cNvPr id="55" name="TextBox 54"/>
          <p:cNvSpPr txBox="1"/>
          <p:nvPr/>
        </p:nvSpPr>
        <p:spPr>
          <a:xfrm>
            <a:off x="4267200" y="6315465"/>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4</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27" y="1611655"/>
            <a:ext cx="4607397" cy="26441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직사각형 31">
            <a:extLst>
              <a:ext uri="{FF2B5EF4-FFF2-40B4-BE49-F238E27FC236}">
                <a16:creationId xmlns:a16="http://schemas.microsoft.com/office/drawing/2014/main" id="{705DECBD-92C1-4ABF-BE46-86E03262F73A}"/>
              </a:ext>
            </a:extLst>
          </p:cNvPr>
          <p:cNvSpPr/>
          <p:nvPr/>
        </p:nvSpPr>
        <p:spPr>
          <a:xfrm>
            <a:off x="495300" y="5000726"/>
            <a:ext cx="8153400" cy="700000"/>
          </a:xfrm>
          <a:prstGeom prst="rect">
            <a:avLst/>
          </a:prstGeom>
        </p:spPr>
        <p:txBody>
          <a:bodyPr wrap="square">
            <a:spAutoFit/>
          </a:bodyPr>
          <a:lstStyle/>
          <a:p>
            <a:pPr algn="just">
              <a:lnSpc>
                <a:spcPct val="150000"/>
              </a:lnSpc>
            </a:pPr>
            <a:r>
              <a:rPr lang="en-US" altLang="ko-KR" sz="1400" b="1" dirty="0">
                <a:latin typeface="Times New Roman" panose="02020603050405020304" pitchFamily="18" charset="0"/>
                <a:ea typeface="굴림" panose="020B0600000101010101" pitchFamily="50" charset="-127"/>
                <a:cs typeface="Times New Roman" panose="02020603050405020304" pitchFamily="18" charset="0"/>
              </a:rPr>
              <a:t>※ Utilized as a part of Warehouse Sites Using OCC Link for  Logistics monitoring and  work scheduling, etc.</a:t>
            </a:r>
          </a:p>
        </p:txBody>
      </p:sp>
    </p:spTree>
    <p:extLst>
      <p:ext uri="{BB962C8B-B14F-4D97-AF65-F5344CB8AC3E}">
        <p14:creationId xmlns:p14="http://schemas.microsoft.com/office/powerpoint/2010/main" val="1155247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762000"/>
            <a:ext cx="91440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latin typeface="Times New Roman" panose="02020603050405020304" pitchFamily="18" charset="0"/>
                <a:cs typeface="Times New Roman" panose="02020603050405020304" pitchFamily="18" charset="0"/>
              </a:rPr>
              <a:t>Conclusion</a:t>
            </a:r>
            <a:endParaRPr lang="en-US" sz="3200" b="1" dirty="0">
              <a:latin typeface="Times New Roman" panose="02020603050405020304" pitchFamily="18" charset="0"/>
              <a:cs typeface="Times New Roman" panose="02020603050405020304" pitchFamily="18" charset="0"/>
            </a:endParaRPr>
          </a:p>
        </p:txBody>
      </p:sp>
      <p:sp>
        <p:nvSpPr>
          <p:cNvPr id="7" name="Content Placeholder 2"/>
          <p:cNvSpPr txBox="1">
            <a:spLocks/>
          </p:cNvSpPr>
          <p:nvPr/>
        </p:nvSpPr>
        <p:spPr>
          <a:xfrm>
            <a:off x="457200" y="2057400"/>
            <a:ext cx="8229600" cy="29718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the </a:t>
            </a:r>
            <a:r>
              <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OCC Link for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Truck Loading</a:t>
            </a:r>
            <a:r>
              <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Management On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Warehouse sites.</a:t>
            </a:r>
          </a:p>
          <a:p>
            <a:pPr algn="just">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existing LED Warehouse Light sources and trucks built-in cameras to enable OCC Link for warehouse logistics inventory management.</a:t>
            </a: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solution can be utilized as a part of a complex warehouse monitoring, logistics and  work scheduling, etc.</a:t>
            </a: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5</a:t>
            </a:r>
          </a:p>
        </p:txBody>
      </p:sp>
    </p:spTree>
    <p:extLst>
      <p:ext uri="{BB962C8B-B14F-4D97-AF65-F5344CB8AC3E}">
        <p14:creationId xmlns:p14="http://schemas.microsoft.com/office/powerpoint/2010/main" val="2774627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645336"/>
            <a:ext cx="9144000"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000" b="1" dirty="0">
                <a:latin typeface="Times New Roman" panose="02020603050405020304" pitchFamily="18" charset="0"/>
                <a:cs typeface="Times New Roman" panose="02020603050405020304" pitchFamily="18" charset="0"/>
              </a:rPr>
              <a:t>Needs for Automated Truck Loading Management on Warehouse Sites</a:t>
            </a:r>
          </a:p>
        </p:txBody>
      </p:sp>
      <p:sp>
        <p:nvSpPr>
          <p:cNvPr id="10" name="Content Placeholder 2"/>
          <p:cNvSpPr txBox="1">
            <a:spLocks/>
          </p:cNvSpPr>
          <p:nvPr/>
        </p:nvSpPr>
        <p:spPr>
          <a:xfrm>
            <a:off x="4800600" y="1447799"/>
            <a:ext cx="3967589" cy="486766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pay high-price of time management of trucks during loading and unloading activities o warehouse sites</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Requires easy solution to provide optimal scheduling and docking gates recognizing , staying  time, working scope and prevent fail loading and unloading.</a:t>
            </a:r>
          </a:p>
          <a:p>
            <a:pPr marL="469900" lvl="1" indent="-285750" algn="just">
              <a:lnSpc>
                <a:spcPct val="150000"/>
              </a:lnSpc>
              <a:buFont typeface="Arial" pitchFamily="34" charset="0"/>
              <a:buChar char="•"/>
            </a:pP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concept</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Operative information broadcasting to load carrying vehicles about correct position of the warehouse gate</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Information providing for time scheduling</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Information providing for working scope (For example, use case – Type of cargo which should be  uploaded or downloaded in particular gate)</a:t>
            </a:r>
          </a:p>
        </p:txBody>
      </p:sp>
      <p:sp>
        <p:nvSpPr>
          <p:cNvPr id="27" name="TextBox 26"/>
          <p:cNvSpPr txBox="1"/>
          <p:nvPr/>
        </p:nvSpPr>
        <p:spPr>
          <a:xfrm>
            <a:off x="4267200" y="6315465"/>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3</a:t>
            </a:r>
          </a:p>
        </p:txBody>
      </p:sp>
      <p:sp>
        <p:nvSpPr>
          <p:cNvPr id="15" name="TextBox 53"/>
          <p:cNvSpPr txBox="1">
            <a:spLocks noChangeArrowheads="1"/>
          </p:cNvSpPr>
          <p:nvPr/>
        </p:nvSpPr>
        <p:spPr bwMode="auto">
          <a:xfrm>
            <a:off x="533400" y="5679492"/>
            <a:ext cx="414808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a:cs typeface="Times New Roman" panose="02020603050405020304" pitchFamily="18" charset="0"/>
              </a:rPr>
              <a:t>&lt;  </a:t>
            </a:r>
            <a:r>
              <a:rPr lang="en-US" altLang="ko-KR" sz="1000" b="1" dirty="0">
                <a:cs typeface="Times New Roman" panose="02020603050405020304" pitchFamily="18" charset="0"/>
              </a:rPr>
              <a:t>Warehouse gates example</a:t>
            </a:r>
            <a:r>
              <a:rPr kumimoji="0" lang="en-US" altLang="ko-KR" sz="1000" b="1" dirty="0">
                <a:cs typeface="Times New Roman" panose="02020603050405020304" pitchFamily="18" charset="0"/>
              </a:rPr>
              <a:t>&gt;</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3429000"/>
            <a:ext cx="2743200" cy="21820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734065"/>
            <a:ext cx="2443137" cy="162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descr="Related image"/>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35067" r="3121"/>
          <a:stretch/>
        </p:blipFill>
        <p:spPr bwMode="auto">
          <a:xfrm>
            <a:off x="2853119" y="1756504"/>
            <a:ext cx="2013121" cy="16039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27391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11278</TotalTime>
  <Words>464</Words>
  <Application>Microsoft Office PowerPoint</Application>
  <PresentationFormat>On-screen Show (4:3)</PresentationFormat>
  <Paragraphs>79</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Vinayagam Mariappan</cp:lastModifiedBy>
  <cp:revision>430</cp:revision>
  <cp:lastPrinted>2017-05-07T15:48:38Z</cp:lastPrinted>
  <dcterms:created xsi:type="dcterms:W3CDTF">2010-05-15T17:50:32Z</dcterms:created>
  <dcterms:modified xsi:type="dcterms:W3CDTF">2019-07-16T07:48:04Z</dcterms:modified>
</cp:coreProperties>
</file>