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80" r:id="rId2"/>
    <p:sldId id="304" r:id="rId3"/>
    <p:sldId id="309" r:id="rId4"/>
    <p:sldId id="311" r:id="rId5"/>
    <p:sldId id="310" r:id="rId6"/>
    <p:sldId id="306"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1F4297"/>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834" autoAdjust="0"/>
    <p:restoredTop sz="95972" autoAdjust="0"/>
  </p:normalViewPr>
  <p:slideViewPr>
    <p:cSldViewPr>
      <p:cViewPr varScale="1">
        <p:scale>
          <a:sx n="82" d="100"/>
          <a:sy n="82" d="100"/>
        </p:scale>
        <p:origin x="1742"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a:t>March 2017</a:t>
            </a:r>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7/16/2019</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a:t>January  2018</a:t>
            </a:r>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7/16/2019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a:t>Submission</a:t>
            </a:r>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15115992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25195609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6</a:t>
            </a:fld>
            <a:endParaRPr lang="en-US"/>
          </a:p>
        </p:txBody>
      </p:sp>
      <p:sp>
        <p:nvSpPr>
          <p:cNvPr id="5" name="Footer Placeholder 4"/>
          <p:cNvSpPr>
            <a:spLocks noGrp="1"/>
          </p:cNvSpPr>
          <p:nvPr>
            <p:ph type="ftr" sz="quarter" idx="11"/>
          </p:nvPr>
        </p:nvSpPr>
        <p:spPr/>
        <p:txBody>
          <a:bodyPr/>
          <a:lstStyle/>
          <a:p>
            <a:r>
              <a:rPr lang="en-US"/>
              <a:t>Submission</a:t>
            </a:r>
          </a:p>
        </p:txBody>
      </p:sp>
      <p:sp>
        <p:nvSpPr>
          <p:cNvPr id="6" name="Header Placeholder 5"/>
          <p:cNvSpPr>
            <a:spLocks noGrp="1"/>
          </p:cNvSpPr>
          <p:nvPr>
            <p:ph type="hdr" sz="quarter" idx="12"/>
          </p:nvPr>
        </p:nvSpPr>
        <p:spPr/>
        <p:txBody>
          <a:bodyPr/>
          <a:lstStyle/>
          <a:p>
            <a:r>
              <a:rPr lang="en-US"/>
              <a:t>March 2017</a:t>
            </a:r>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697761A-F4E6-294D-9AFB-521E0AC40CDA}" type="datetime1">
              <a:rPr lang="en-US" smtClean="0"/>
              <a:t>7/16/2019</a:t>
            </a:fld>
            <a:endParaRPr lang="en-US"/>
          </a:p>
        </p:txBody>
      </p:sp>
      <p:sp>
        <p:nvSpPr>
          <p:cNvPr id="5" name="Footer Placeholder 4"/>
          <p:cNvSpPr>
            <a:spLocks noGrp="1"/>
          </p:cNvSpPr>
          <p:nvPr>
            <p:ph type="ftr" sz="quarter" idx="11"/>
          </p:nvPr>
        </p:nvSpPr>
        <p:spPr/>
        <p:txBody>
          <a:bodyPr/>
          <a:lstStyle/>
          <a:p>
            <a:endParaRPr lang="en-US" dirty="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4478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a:solidFill>
                  <a:schemeClr val="tx1"/>
                </a:solidFill>
                <a:latin typeface="Times New Roman" pitchFamily="18" charset="0"/>
                <a:cs typeface="Times New Roman" pitchFamily="18" charset="0"/>
              </a:rPr>
              <a:t>doc.: IEEE 15-19-0319-00-0vat</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968935-F7C2-2943-A84E-BC9132FE84FE}"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EE152-3E99-7342-B6D8-9F040714AC7D}"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a:latin typeface="Times New Roman" pitchFamily="18" charset="0"/>
                <a:cs typeface="Times New Roman" pitchFamily="18" charset="0"/>
              </a:rPr>
              <a:t>July 2019</a:t>
            </a: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a:latin typeface="Times New Roman" pitchFamily="18" charset="0"/>
                <a:cs typeface="Times New Roman" pitchFamily="18" charset="0"/>
              </a:rPr>
              <a:t>doc.: IEEE 15-19-0319-00-0vat</a:t>
            </a: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Submission</a:t>
            </a: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rPr>
              <a:t>Jaesang Cha, SNUST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7/16/2019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12879A4-D9B4-F64D-A058-EF37CC0DC8F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62B5D2A-4D6C-8143-8602-4163F4B50C71}" type="datetime1">
              <a:rPr lang="en-US" smtClean="0"/>
              <a:t>7/16/2019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83D3F40-E048-474A-9262-361127BB8570}" type="datetime1">
              <a:rPr lang="en-US" smtClean="0"/>
              <a:t>7/16/2019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7/16/2019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7/16/2019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7/16/2019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67710"/>
            <a:ext cx="9144000" cy="5509200"/>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Submission Title:</a:t>
            </a:r>
            <a:r>
              <a:rPr lang="en-US" sz="1600" dirty="0">
                <a:latin typeface="Times New Roman" pitchFamily="18" charset="0"/>
                <a:cs typeface="Times New Roman" pitchFamily="18" charset="0"/>
              </a:rPr>
              <a:t> Transparent LED Display based High Speed OWC Technology Design Considerations</a:t>
            </a:r>
            <a:endParaRPr lang="en-US" altLang="ko-KR" sz="1600" dirty="0">
              <a:latin typeface="Times New Roman" panose="02020603050405020304" pitchFamily="18" charset="0"/>
              <a:ea typeface="굴림" panose="020B0600000101010101" pitchFamily="50" charset="-127"/>
              <a:cs typeface="Times New Roman" panose="02020603050405020304" pitchFamily="18" charset="0"/>
            </a:endParaRPr>
          </a:p>
          <a:p>
            <a:pPr marL="228600"/>
            <a:endParaRPr lang="en-US" sz="1600" dirty="0">
              <a:latin typeface="Times New Roman" pitchFamily="18" charset="0"/>
              <a:cs typeface="Times New Roman" pitchFamily="18" charset="0"/>
            </a:endParaRPr>
          </a:p>
          <a:p>
            <a:pPr marL="228600"/>
            <a:r>
              <a:rPr lang="en-US" sz="1600" b="1" dirty="0">
                <a:latin typeface="Times New Roman" pitchFamily="18" charset="0"/>
                <a:cs typeface="Times New Roman" pitchFamily="18" charset="0"/>
              </a:rPr>
              <a:t>Date Submitted: </a:t>
            </a:r>
            <a:r>
              <a:rPr lang="en-US" sz="1600" dirty="0">
                <a:latin typeface="Times New Roman" pitchFamily="18" charset="0"/>
                <a:cs typeface="Times New Roman" pitchFamily="18" charset="0"/>
              </a:rPr>
              <a:t>July 2019	</a:t>
            </a:r>
          </a:p>
          <a:p>
            <a:pPr marL="228600" algn="just"/>
            <a:r>
              <a:rPr lang="en-US" sz="1600" b="1" dirty="0">
                <a:latin typeface="Times New Roman" pitchFamily="18" charset="0"/>
                <a:cs typeface="Times New Roman" pitchFamily="18" charset="0"/>
              </a:rPr>
              <a:t>Source:</a:t>
            </a:r>
            <a:r>
              <a:rPr lang="en-US" sz="1600" dirty="0">
                <a:latin typeface="Times New Roman" pitchFamily="18" charset="0"/>
                <a:cs typeface="Times New Roman" pitchFamily="18" charset="0"/>
              </a:rPr>
              <a:t> </a:t>
            </a:r>
            <a:r>
              <a:rPr lang="en-US" sz="1600" dirty="0" err="1">
                <a:latin typeface="Times New Roman" pitchFamily="18" charset="0"/>
                <a:cs typeface="Times New Roman" pitchFamily="18" charset="0"/>
              </a:rPr>
              <a:t>Jaesang</a:t>
            </a:r>
            <a:r>
              <a:rPr lang="en-US" sz="1600" dirty="0">
                <a:latin typeface="Times New Roman" pitchFamily="18" charset="0"/>
                <a:cs typeface="Times New Roman" pitchFamily="18" charset="0"/>
              </a:rPr>
              <a:t> Cha (SNUST), </a:t>
            </a:r>
            <a:r>
              <a:rPr lang="en-US" sz="1600" dirty="0" err="1">
                <a:latin typeface="Times New Roman" pitchFamily="18" charset="0"/>
                <a:cs typeface="Times New Roman" pitchFamily="18" charset="0"/>
              </a:rPr>
              <a:t>Minwoo</a:t>
            </a:r>
            <a:r>
              <a:rPr lang="en-US" sz="1600" dirty="0">
                <a:latin typeface="Times New Roman" pitchFamily="18" charset="0"/>
                <a:cs typeface="Times New Roman" pitchFamily="18" charset="0"/>
              </a:rPr>
              <a:t> Lee (SNUST), </a:t>
            </a:r>
            <a:r>
              <a:rPr lang="en-US" sz="1600" dirty="0" err="1">
                <a:latin typeface="Times New Roman" pitchFamily="18" charset="0"/>
                <a:cs typeface="Times New Roman" pitchFamily="18" charset="0"/>
              </a:rPr>
              <a:t>JinYoung</a:t>
            </a:r>
            <a:r>
              <a:rPr lang="en-US" sz="1600" dirty="0">
                <a:latin typeface="Times New Roman" pitchFamily="18" charset="0"/>
                <a:cs typeface="Times New Roman" pitchFamily="18" charset="0"/>
              </a:rPr>
              <a:t> Choi (SHINHAN BANK), </a:t>
            </a:r>
            <a:r>
              <a:rPr lang="en-US" sz="1600" dirty="0" err="1">
                <a:latin typeface="Times New Roman" pitchFamily="18" charset="0"/>
                <a:cs typeface="Times New Roman" pitchFamily="18" charset="0"/>
              </a:rPr>
              <a:t>Hyoungkyu</a:t>
            </a:r>
            <a:r>
              <a:rPr lang="en-US" sz="1600" dirty="0">
                <a:latin typeface="Times New Roman" pitchFamily="18" charset="0"/>
                <a:cs typeface="Times New Roman" pitchFamily="18" charset="0"/>
              </a:rPr>
              <a:t> Song (Sejong Univ.), </a:t>
            </a:r>
            <a:r>
              <a:rPr lang="en-US" sz="1600" dirty="0" err="1">
                <a:latin typeface="Times New Roman" pitchFamily="18" charset="0"/>
                <a:cs typeface="Times New Roman" pitchFamily="18" charset="0"/>
              </a:rPr>
              <a:t>Sooyoung</a:t>
            </a:r>
            <a:r>
              <a:rPr lang="en-US" sz="1600" dirty="0">
                <a:latin typeface="Times New Roman" pitchFamily="18" charset="0"/>
                <a:cs typeface="Times New Roman" pitchFamily="18" charset="0"/>
              </a:rPr>
              <a:t> Chang (SYCA), Vinayagam Mariappan (SNUST)</a:t>
            </a:r>
          </a:p>
          <a:p>
            <a:pPr marL="228600" algn="just"/>
            <a:r>
              <a:rPr lang="en-US" sz="1600" b="1" dirty="0">
                <a:latin typeface="Times New Roman" pitchFamily="18" charset="0"/>
                <a:cs typeface="Times New Roman" pitchFamily="18" charset="0"/>
              </a:rPr>
              <a:t>Address: </a:t>
            </a:r>
            <a:r>
              <a:rPr lang="en-US" sz="1600" dirty="0">
                <a:latin typeface="Times New Roman" pitchFamily="18" charset="0"/>
                <a:cs typeface="Times New Roman" pitchFamily="18" charset="0"/>
              </a:rPr>
              <a:t>Contact Information: +82-2-970-6431, FAX: +82-2-970-6123, E-Mail: chajs@seoultech.ac.kr </a:t>
            </a:r>
          </a:p>
          <a:p>
            <a:pPr marL="228600" algn="just"/>
            <a:r>
              <a:rPr lang="en-US" sz="1600" b="1" dirty="0">
                <a:latin typeface="Times New Roman" pitchFamily="18" charset="0"/>
                <a:cs typeface="Times New Roman" pitchFamily="18" charset="0"/>
              </a:rPr>
              <a:t>Re:</a:t>
            </a:r>
          </a:p>
          <a:p>
            <a:pPr marL="228600" algn="just">
              <a:spcBef>
                <a:spcPts val="600"/>
              </a:spcBef>
              <a:spcAft>
                <a:spcPts val="600"/>
              </a:spcAft>
            </a:pPr>
            <a:r>
              <a:rPr lang="en-US" sz="1600" b="1" dirty="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V2I OWC Link design consideration for VAT. This proposed OWC technology design  consideration to develop precise OWC solution using transparent LED display for VAT application services. This VAT solution design consideration is to operate on the application services like ITS, ADAS, IoT/IoL, etc. on road condition. </a:t>
            </a:r>
          </a:p>
          <a:p>
            <a:pPr marL="228600" algn="just">
              <a:spcBef>
                <a:spcPts val="600"/>
              </a:spcBef>
              <a:spcAft>
                <a:spcPts val="600"/>
              </a:spcAft>
            </a:pPr>
            <a:r>
              <a:rPr lang="en-US" sz="1600" b="1" dirty="0">
                <a:latin typeface="Times New Roman" pitchFamily="18" charset="0"/>
                <a:cs typeface="Times New Roman" pitchFamily="18" charset="0"/>
              </a:rPr>
              <a:t>Purpose: </a:t>
            </a:r>
            <a:r>
              <a:rPr lang="en-US" sz="1600" dirty="0">
                <a:latin typeface="Times New Roman" pitchFamily="18" charset="0"/>
                <a:cs typeface="Times New Roman" pitchFamily="18" charset="0"/>
              </a:rPr>
              <a:t>To provided concept models design consideration of  OWC technology solution for </a:t>
            </a:r>
            <a:r>
              <a:rPr lang="en-US" altLang="en-US" sz="1600" dirty="0">
                <a:latin typeface="Times New Roman" panose="02020603050405020304" pitchFamily="18" charset="0"/>
                <a:cs typeface="Times New Roman" panose="02020603050405020304" pitchFamily="18" charset="0"/>
              </a:rPr>
              <a:t>Vehicular Assistant Technology (VAT) Interest Group</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	</a:t>
            </a:r>
          </a:p>
          <a:p>
            <a:pPr marL="228600" algn="just">
              <a:spcBef>
                <a:spcPts val="600"/>
              </a:spcBef>
              <a:spcAft>
                <a:spcPts val="600"/>
              </a:spcAft>
            </a:pPr>
            <a:r>
              <a:rPr lang="en-US" sz="1600" b="1" dirty="0">
                <a:latin typeface="Times New Roman" pitchFamily="18" charset="0"/>
                <a:cs typeface="Times New Roman" pitchFamily="18" charset="0"/>
              </a:rPr>
              <a:t>Notice:</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a:latin typeface="Times New Roman" pitchFamily="18" charset="0"/>
                <a:cs typeface="Times New Roman" pitchFamily="18" charset="0"/>
              </a:rPr>
              <a:t>Release:</a:t>
            </a:r>
            <a:r>
              <a:rPr lang="en-US" sz="1600" dirty="0">
                <a:latin typeface="Times New Roman" pitchFamily="18" charset="0"/>
                <a:cs typeface="Times New Roman" pitchFamily="18" charset="0"/>
              </a:rPr>
              <a:t> The 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1</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latin typeface="Times New Roman" panose="02020603050405020304" pitchFamily="18" charset="0"/>
                <a:ea typeface="굴림" panose="020B0600000101010101" pitchFamily="50" charset="-127"/>
                <a:cs typeface="Times New Roman" panose="02020603050405020304" pitchFamily="18" charset="0"/>
              </a:rPr>
              <a:t>Contents</a:t>
            </a:r>
            <a:endParaRPr lang="en-US" sz="3200" b="1" dirty="0">
              <a:latin typeface="Times New Roman" panose="02020603050405020304" pitchFamily="18" charset="0"/>
              <a:cs typeface="Times New Roman" panose="02020603050405020304" pitchFamily="18" charset="0"/>
            </a:endParaRPr>
          </a:p>
        </p:txBody>
      </p:sp>
      <p:sp>
        <p:nvSpPr>
          <p:cNvPr id="7" name="Content Placeholder 2"/>
          <p:cNvSpPr txBox="1">
            <a:spLocks/>
          </p:cNvSpPr>
          <p:nvPr/>
        </p:nvSpPr>
        <p:spPr>
          <a:xfrm>
            <a:off x="465667" y="1981200"/>
            <a:ext cx="7916333" cy="3420475"/>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lnSpc>
                <a:spcPct val="150000"/>
              </a:lnSpc>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Issue in Display based OWC Solution</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Required Design Considerations for Transparent LED Display</a:t>
            </a:r>
          </a:p>
          <a:p>
            <a:pPr marL="342900" indent="-342900" algn="l">
              <a:lnSpc>
                <a:spcPct val="150000"/>
              </a:lnSpc>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lnSpc>
                <a:spcPct val="150000"/>
              </a:lnSpc>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algn="l">
              <a:lnSpc>
                <a:spcPct val="150000"/>
              </a:lnSpc>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2</a:t>
            </a:r>
          </a:p>
        </p:txBody>
      </p:sp>
    </p:spTree>
    <p:extLst>
      <p:ext uri="{BB962C8B-B14F-4D97-AF65-F5344CB8AC3E}">
        <p14:creationId xmlns:p14="http://schemas.microsoft.com/office/powerpoint/2010/main" val="2035284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3</a:t>
            </a:r>
          </a:p>
        </p:txBody>
      </p:sp>
      <p:sp>
        <p:nvSpPr>
          <p:cNvPr id="7" name="Title 1"/>
          <p:cNvSpPr txBox="1">
            <a:spLocks/>
          </p:cNvSpPr>
          <p:nvPr/>
        </p:nvSpPr>
        <p:spPr>
          <a:xfrm>
            <a:off x="0" y="609600"/>
            <a:ext cx="91440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Issue in Display based OWC Solution</a:t>
            </a:r>
          </a:p>
        </p:txBody>
      </p:sp>
      <p:sp>
        <p:nvSpPr>
          <p:cNvPr id="8" name="Content Placeholder 2"/>
          <p:cNvSpPr txBox="1">
            <a:spLocks/>
          </p:cNvSpPr>
          <p:nvPr/>
        </p:nvSpPr>
        <p:spPr>
          <a:xfrm>
            <a:off x="4419925" y="1366256"/>
            <a:ext cx="4645570" cy="4946989"/>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Issues in Display based OWC Technology</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Calibration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Motion Stabilization</a:t>
            </a:r>
          </a:p>
          <a:p>
            <a:pPr marL="628650" lvl="1" indent="-171450" algn="just">
              <a:lnSpc>
                <a:spcPct val="150000"/>
              </a:lnSpc>
              <a:buFont typeface="Times New Roman" panose="02020603050405020304" pitchFamily="18" charset="0"/>
              <a:buChar char="˗"/>
            </a:pPr>
            <a:r>
              <a:rPr lang="en-US" altLang="ko-KR" sz="12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RoI</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Selection</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Interpixel Interferences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Fast 2D Color Decoder</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Camera Sampling Rate and Frame Rate Variations</a:t>
            </a:r>
          </a:p>
          <a:p>
            <a:pPr marL="628650" lvl="1" indent="-171450" algn="just">
              <a:lnSpc>
                <a:spcPct val="15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Fast Synchronization Method</a:t>
            </a:r>
          </a:p>
          <a:p>
            <a:pPr marL="285750" indent="-285750" algn="just">
              <a:lnSpc>
                <a:spcPct val="150000"/>
              </a:lnSpc>
              <a:buFont typeface="Arial" panose="020B0604020202020204" pitchFamily="34" charset="0"/>
              <a:buChar char="•"/>
            </a:pPr>
            <a:r>
              <a:rPr lang="en-US" altLang="ko-KR"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Solutions</a:t>
            </a:r>
          </a:p>
          <a:p>
            <a:pPr marL="628650" lvl="1" indent="-171450" algn="just">
              <a:lnSpc>
                <a:spcPct val="150000"/>
              </a:lnSpc>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Image Processing Methods like Machine Learning, Machine Learning, AI, etc.</a:t>
            </a:r>
          </a:p>
          <a:p>
            <a:pPr marL="628650" lvl="1" indent="-171450" algn="just">
              <a:lnSpc>
                <a:spcPct val="150000"/>
              </a:lnSpc>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Sampling and Frame variation controller using Spread Spectrum</a:t>
            </a:r>
          </a:p>
          <a:p>
            <a:pPr marL="628650" lvl="1" indent="-171450" algn="just">
              <a:lnSpc>
                <a:spcPct val="150000"/>
              </a:lnSpc>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Synchronization Using Spread Spectrum</a:t>
            </a:r>
          </a:p>
          <a:p>
            <a:pPr marL="628650" lvl="1" indent="-171450" algn="just">
              <a:lnSpc>
                <a:spcPct val="150000"/>
              </a:lnSpc>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Denoising Methods like Region Pixel Adaptive Filtering Methods</a:t>
            </a:r>
          </a:p>
        </p:txBody>
      </p:sp>
      <p:sp>
        <p:nvSpPr>
          <p:cNvPr id="12" name="TextBox 53"/>
          <p:cNvSpPr txBox="1">
            <a:spLocks noChangeArrowheads="1"/>
          </p:cNvSpPr>
          <p:nvPr/>
        </p:nvSpPr>
        <p:spPr bwMode="auto">
          <a:xfrm>
            <a:off x="64508" y="6055368"/>
            <a:ext cx="4205322"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LED based Transparent Display Media Samples &gt;  </a:t>
            </a:r>
          </a:p>
        </p:txBody>
      </p:sp>
      <p:pic>
        <p:nvPicPr>
          <p:cNvPr id="1026" name="Picture 2" descr="Image result for transparent led display">
            <a:extLst>
              <a:ext uri="{FF2B5EF4-FFF2-40B4-BE49-F238E27FC236}">
                <a16:creationId xmlns:a16="http://schemas.microsoft.com/office/drawing/2014/main" id="{9FA6FA88-420B-42D8-BD14-CBBB6B95F92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508" y="1628496"/>
            <a:ext cx="4205322" cy="2286000"/>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1">
            <a:extLst>
              <a:ext uri="{FF2B5EF4-FFF2-40B4-BE49-F238E27FC236}">
                <a16:creationId xmlns:a16="http://schemas.microsoft.com/office/drawing/2014/main" id="{CFC4DCBA-E7EA-47DE-8BA2-8A70C7E3E9FA}"/>
              </a:ext>
            </a:extLst>
          </p:cNvPr>
          <p:cNvPicPr>
            <a:picLocks noChangeAspect="1"/>
          </p:cNvPicPr>
          <p:nvPr/>
        </p:nvPicPr>
        <p:blipFill>
          <a:blip r:embed="rId4"/>
          <a:stretch>
            <a:fillRect/>
          </a:stretch>
        </p:blipFill>
        <p:spPr>
          <a:xfrm>
            <a:off x="64509" y="3914496"/>
            <a:ext cx="4205322" cy="2162283"/>
          </a:xfrm>
          <a:prstGeom prst="rect">
            <a:avLst/>
          </a:prstGeom>
        </p:spPr>
      </p:pic>
    </p:spTree>
    <p:extLst>
      <p:ext uri="{BB962C8B-B14F-4D97-AF65-F5344CB8AC3E}">
        <p14:creationId xmlns:p14="http://schemas.microsoft.com/office/powerpoint/2010/main" val="25066353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4</a:t>
            </a:r>
          </a:p>
        </p:txBody>
      </p:sp>
      <p:sp>
        <p:nvSpPr>
          <p:cNvPr id="24" name="Content Placeholder 2"/>
          <p:cNvSpPr txBox="1">
            <a:spLocks/>
          </p:cNvSpPr>
          <p:nvPr/>
        </p:nvSpPr>
        <p:spPr>
          <a:xfrm>
            <a:off x="4078345" y="1442326"/>
            <a:ext cx="4704515" cy="4809439"/>
          </a:xfrm>
          <a:prstGeom prst="rect">
            <a:avLst/>
          </a:prstGeom>
        </p:spPr>
        <p:txBody>
          <a:bodyPr vert="horz" lIns="91440" tIns="45720" rIns="91440" bIns="45720" rtlCol="0">
            <a:normAutofit fontScale="4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27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Camera Calibration and Image Stabilization Method</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Lucas–</a:t>
            </a:r>
            <a:r>
              <a:rPr lang="en-US" altLang="ko-KR" sz="23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Kanade</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method – regarding image patches and an affine model for the flow field</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Horn–</a:t>
            </a:r>
            <a:r>
              <a:rPr lang="en-US" altLang="ko-KR" sz="2300"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Schunck</a:t>
            </a: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method – optimizing a functional based on residuals from the brightness constancy constraint, and a particular regularization term expressing the expected smoothness of the flow field</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Buxton–Buxton method – based on a model of the motion of edges in image sequences</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Black–Jepson method – coarse optical flow via correlatio</a:t>
            </a:r>
            <a:r>
              <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a:t>
            </a:r>
          </a:p>
          <a:p>
            <a:pPr marL="285750" indent="-285750" algn="just">
              <a:lnSpc>
                <a:spcPct val="170000"/>
              </a:lnSpc>
              <a:buFont typeface="Arial" panose="020B0604020202020204" pitchFamily="34" charset="0"/>
              <a:buChar char="•"/>
            </a:pPr>
            <a:r>
              <a:rPr lang="en-US" altLang="ko-KR" sz="27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Imaging Method for </a:t>
            </a:r>
            <a:r>
              <a:rPr lang="en-US" altLang="ko-KR" sz="2700" b="1" dirty="0" err="1">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RoI</a:t>
            </a:r>
            <a:r>
              <a:rPr lang="en-US" altLang="ko-KR" sz="27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Detection Method</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Optical Flow </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Machine Learning</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Deep Learning </a:t>
            </a:r>
          </a:p>
          <a:p>
            <a:pPr marL="628650" lvl="1" indent="-171450" algn="just">
              <a:lnSpc>
                <a:spcPct val="170000"/>
              </a:lnSpc>
              <a:buFont typeface="Times New Roman" panose="02020603050405020304" pitchFamily="18" charset="0"/>
              <a:buChar char="˗"/>
            </a:pPr>
            <a:r>
              <a:rPr lang="en-US" altLang="ko-KR" sz="2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AI, etc.</a:t>
            </a:r>
          </a:p>
          <a:p>
            <a:pPr marL="628650" lvl="1" indent="-171450" algn="just">
              <a:lnSpc>
                <a:spcPct val="170000"/>
              </a:lnSpc>
              <a:buFont typeface="Times New Roman" panose="02020603050405020304" pitchFamily="18" charset="0"/>
              <a:buChar char="˗"/>
            </a:pPr>
            <a:endParaRPr lang="en-US" altLang="ko-KR" sz="2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1" name="Title 1"/>
          <p:cNvSpPr txBox="1">
            <a:spLocks/>
          </p:cNvSpPr>
          <p:nvPr/>
        </p:nvSpPr>
        <p:spPr>
          <a:xfrm>
            <a:off x="11023" y="582729"/>
            <a:ext cx="9144001" cy="8541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Required Design Considerations for Transparent LED Display (1)</a:t>
            </a:r>
          </a:p>
        </p:txBody>
      </p:sp>
      <p:sp>
        <p:nvSpPr>
          <p:cNvPr id="13" name="TextBox 53"/>
          <p:cNvSpPr txBox="1">
            <a:spLocks noChangeArrowheads="1"/>
          </p:cNvSpPr>
          <p:nvPr/>
        </p:nvSpPr>
        <p:spPr bwMode="auto">
          <a:xfrm>
            <a:off x="361140" y="6067025"/>
            <a:ext cx="36524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LED and </a:t>
            </a:r>
            <a:r>
              <a:rPr kumimoji="0" lang="en-US" altLang="ko-KR" sz="1000" b="1" dirty="0">
                <a:cs typeface="Times New Roman" panose="02020603050405020304" pitchFamily="18" charset="0"/>
              </a:rPr>
              <a:t>Camera based  OWC Link  Decoding Flow &gt;  </a:t>
            </a:r>
          </a:p>
        </p:txBody>
      </p:sp>
      <p:pic>
        <p:nvPicPr>
          <p:cNvPr id="49" name="Picture 48">
            <a:extLst>
              <a:ext uri="{FF2B5EF4-FFF2-40B4-BE49-F238E27FC236}">
                <a16:creationId xmlns:a16="http://schemas.microsoft.com/office/drawing/2014/main" id="{CBCF35B3-55F2-4E00-8C33-447019F066DB}"/>
              </a:ext>
            </a:extLst>
          </p:cNvPr>
          <p:cNvPicPr>
            <a:picLocks noChangeAspect="1"/>
          </p:cNvPicPr>
          <p:nvPr/>
        </p:nvPicPr>
        <p:blipFill>
          <a:blip r:embed="rId3"/>
          <a:stretch>
            <a:fillRect/>
          </a:stretch>
        </p:blipFill>
        <p:spPr>
          <a:xfrm>
            <a:off x="124985" y="3778121"/>
            <a:ext cx="4041024" cy="2208925"/>
          </a:xfrm>
          <a:prstGeom prst="rect">
            <a:avLst/>
          </a:prstGeom>
        </p:spPr>
      </p:pic>
      <p:pic>
        <p:nvPicPr>
          <p:cNvPr id="51" name="Picture 50">
            <a:extLst>
              <a:ext uri="{FF2B5EF4-FFF2-40B4-BE49-F238E27FC236}">
                <a16:creationId xmlns:a16="http://schemas.microsoft.com/office/drawing/2014/main" id="{432AB414-9A40-4DDB-8299-15ECB62E360A}"/>
              </a:ext>
            </a:extLst>
          </p:cNvPr>
          <p:cNvPicPr>
            <a:picLocks noChangeAspect="1"/>
          </p:cNvPicPr>
          <p:nvPr/>
        </p:nvPicPr>
        <p:blipFill>
          <a:blip r:embed="rId4"/>
          <a:stretch>
            <a:fillRect/>
          </a:stretch>
        </p:blipFill>
        <p:spPr>
          <a:xfrm>
            <a:off x="361140" y="1318473"/>
            <a:ext cx="1905000" cy="2208925"/>
          </a:xfrm>
          <a:prstGeom prst="rect">
            <a:avLst/>
          </a:prstGeom>
        </p:spPr>
      </p:pic>
    </p:spTree>
    <p:extLst>
      <p:ext uri="{BB962C8B-B14F-4D97-AF65-F5344CB8AC3E}">
        <p14:creationId xmlns:p14="http://schemas.microsoft.com/office/powerpoint/2010/main" val="379553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5</a:t>
            </a:r>
          </a:p>
        </p:txBody>
      </p:sp>
      <p:sp>
        <p:nvSpPr>
          <p:cNvPr id="24" name="Content Placeholder 2"/>
          <p:cNvSpPr txBox="1">
            <a:spLocks/>
          </p:cNvSpPr>
          <p:nvPr/>
        </p:nvSpPr>
        <p:spPr>
          <a:xfrm>
            <a:off x="4267200" y="1778188"/>
            <a:ext cx="4229878" cy="3875715"/>
          </a:xfrm>
          <a:prstGeom prst="rect">
            <a:avLst/>
          </a:prstGeom>
        </p:spPr>
        <p:txBody>
          <a:bodyPr vert="horz" lIns="91440" tIns="45720" rIns="91440" bIns="45720" rtlCol="0">
            <a:normAutofit fontScale="77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7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Noise and Interference Minimization Techniques</a:t>
            </a:r>
          </a:p>
          <a:p>
            <a:pPr marL="628650" lvl="1" indent="-171450" algn="just">
              <a:lnSpc>
                <a:spcPct val="17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Optical Image Filter</a:t>
            </a:r>
          </a:p>
          <a:p>
            <a:pPr marL="628650" lvl="1" indent="-171450" algn="just">
              <a:lnSpc>
                <a:spcPct val="17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Adaptive Infrared filter</a:t>
            </a:r>
          </a:p>
          <a:p>
            <a:pPr marL="628650" lvl="1" indent="-171450" algn="just">
              <a:lnSpc>
                <a:spcPct val="17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Robust modulation techniques</a:t>
            </a:r>
          </a:p>
          <a:p>
            <a:pPr marL="285750" indent="-285750" algn="just">
              <a:lnSpc>
                <a:spcPct val="170000"/>
              </a:lnSpc>
              <a:buFont typeface="Arial" panose="020B0604020202020204" pitchFamily="34" charset="0"/>
              <a:buChar char="•"/>
            </a:pPr>
            <a:r>
              <a:rPr lang="en-US" altLang="ko-KR" sz="18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Robust Modulation Techniques </a:t>
            </a:r>
          </a:p>
          <a:p>
            <a:pPr marL="628650" lvl="1" indent="-171450" algn="just">
              <a:lnSpc>
                <a:spcPct val="170000"/>
              </a:lnSpc>
              <a:buFont typeface="Times New Roman" panose="02020603050405020304" pitchFamily="18" charset="0"/>
              <a:buChar char="˗"/>
            </a:pPr>
            <a:r>
              <a:rPr lang="en-US" altLang="ko-KR" sz="15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Multi Level, Sub-Carrier Multiplexed Techniques, Spread Spectrum Techniques</a:t>
            </a:r>
          </a:p>
          <a:p>
            <a:pPr marL="1200150" lvl="2" indent="-285750" algn="just">
              <a:lnSpc>
                <a:spcPct val="170000"/>
              </a:lnSpc>
              <a:buFont typeface="Wingdings" panose="05000000000000000000" pitchFamily="2" charset="2"/>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Multilevel PPM</a:t>
            </a:r>
          </a:p>
          <a:p>
            <a:pPr marL="1200150" lvl="2" indent="-285750" algn="just">
              <a:lnSpc>
                <a:spcPct val="170000"/>
              </a:lnSpc>
              <a:buFont typeface="Wingdings" panose="05000000000000000000" pitchFamily="2" charset="2"/>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Sub-carrier multiplexed (SCM) PPM</a:t>
            </a:r>
          </a:p>
          <a:p>
            <a:pPr marL="1200150" lvl="2" indent="-285750" algn="just">
              <a:lnSpc>
                <a:spcPct val="170000"/>
              </a:lnSpc>
              <a:buFont typeface="Wingdings" panose="05000000000000000000" pitchFamily="2" charset="2"/>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DSSS SIK (Direct-Sequence Spread Spectrum with Sequence Inverse Keying)</a:t>
            </a:r>
          </a:p>
          <a:p>
            <a:pPr marL="1200150" lvl="2" indent="-285750" algn="just">
              <a:lnSpc>
                <a:spcPct val="170000"/>
              </a:lnSpc>
              <a:buFont typeface="Wingdings" panose="05000000000000000000" pitchFamily="2" charset="2"/>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VTASC</a:t>
            </a:r>
          </a:p>
          <a:p>
            <a:pPr marL="1200150" lvl="2" indent="-285750" algn="just">
              <a:lnSpc>
                <a:spcPct val="170000"/>
              </a:lnSpc>
              <a:buFont typeface="Wingdings" panose="05000000000000000000" pitchFamily="2" charset="2"/>
              <a:buChar char="§"/>
            </a:pPr>
            <a:r>
              <a:rPr lang="en-US" altLang="ko-KR" sz="13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SS2DC</a:t>
            </a:r>
          </a:p>
        </p:txBody>
      </p:sp>
      <p:sp>
        <p:nvSpPr>
          <p:cNvPr id="11" name="Title 1"/>
          <p:cNvSpPr txBox="1">
            <a:spLocks/>
          </p:cNvSpPr>
          <p:nvPr/>
        </p:nvSpPr>
        <p:spPr>
          <a:xfrm>
            <a:off x="11023" y="582729"/>
            <a:ext cx="9144001" cy="85415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altLang="ko-KR" sz="3000" b="1" dirty="0">
                <a:latin typeface="Times New Roman" panose="02020603050405020304" pitchFamily="18" charset="0"/>
                <a:cs typeface="Times New Roman" panose="02020603050405020304" pitchFamily="18" charset="0"/>
              </a:rPr>
              <a:t>Required Design Considerations for Transparent LED Display (2)</a:t>
            </a:r>
          </a:p>
        </p:txBody>
      </p:sp>
      <p:sp>
        <p:nvSpPr>
          <p:cNvPr id="13" name="TextBox 53"/>
          <p:cNvSpPr txBox="1">
            <a:spLocks noChangeArrowheads="1"/>
          </p:cNvSpPr>
          <p:nvPr/>
        </p:nvSpPr>
        <p:spPr bwMode="auto">
          <a:xfrm>
            <a:off x="361140" y="6067025"/>
            <a:ext cx="3652468"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a:cs typeface="Times New Roman" panose="02020603050405020304" pitchFamily="18" charset="0"/>
              </a:rPr>
              <a:t>&lt;  </a:t>
            </a:r>
            <a:r>
              <a:rPr lang="en-US" altLang="ko-KR" sz="1000" b="1" dirty="0">
                <a:cs typeface="Times New Roman" panose="02020603050405020304" pitchFamily="18" charset="0"/>
              </a:rPr>
              <a:t>LED and </a:t>
            </a:r>
            <a:r>
              <a:rPr kumimoji="0" lang="en-US" altLang="ko-KR" sz="1000" b="1" dirty="0">
                <a:cs typeface="Times New Roman" panose="02020603050405020304" pitchFamily="18" charset="0"/>
              </a:rPr>
              <a:t>Camera based  OWC Link  Decoding Flow &gt;  </a:t>
            </a:r>
          </a:p>
        </p:txBody>
      </p:sp>
      <p:pic>
        <p:nvPicPr>
          <p:cNvPr id="49" name="Picture 48">
            <a:extLst>
              <a:ext uri="{FF2B5EF4-FFF2-40B4-BE49-F238E27FC236}">
                <a16:creationId xmlns:a16="http://schemas.microsoft.com/office/drawing/2014/main" id="{CBCF35B3-55F2-4E00-8C33-447019F066DB}"/>
              </a:ext>
            </a:extLst>
          </p:cNvPr>
          <p:cNvPicPr>
            <a:picLocks noChangeAspect="1"/>
          </p:cNvPicPr>
          <p:nvPr/>
        </p:nvPicPr>
        <p:blipFill>
          <a:blip r:embed="rId3"/>
          <a:stretch>
            <a:fillRect/>
          </a:stretch>
        </p:blipFill>
        <p:spPr>
          <a:xfrm>
            <a:off x="124985" y="3778121"/>
            <a:ext cx="4041024" cy="2208925"/>
          </a:xfrm>
          <a:prstGeom prst="rect">
            <a:avLst/>
          </a:prstGeom>
        </p:spPr>
      </p:pic>
      <p:pic>
        <p:nvPicPr>
          <p:cNvPr id="51" name="Picture 50">
            <a:extLst>
              <a:ext uri="{FF2B5EF4-FFF2-40B4-BE49-F238E27FC236}">
                <a16:creationId xmlns:a16="http://schemas.microsoft.com/office/drawing/2014/main" id="{432AB414-9A40-4DDB-8299-15ECB62E360A}"/>
              </a:ext>
            </a:extLst>
          </p:cNvPr>
          <p:cNvPicPr>
            <a:picLocks noChangeAspect="1"/>
          </p:cNvPicPr>
          <p:nvPr/>
        </p:nvPicPr>
        <p:blipFill>
          <a:blip r:embed="rId4"/>
          <a:stretch>
            <a:fillRect/>
          </a:stretch>
        </p:blipFill>
        <p:spPr>
          <a:xfrm>
            <a:off x="1524000" y="1566659"/>
            <a:ext cx="1905000" cy="2208925"/>
          </a:xfrm>
          <a:prstGeom prst="rect">
            <a:avLst/>
          </a:prstGeom>
        </p:spPr>
      </p:pic>
    </p:spTree>
    <p:extLst>
      <p:ext uri="{BB962C8B-B14F-4D97-AF65-F5344CB8AC3E}">
        <p14:creationId xmlns:p14="http://schemas.microsoft.com/office/powerpoint/2010/main" val="1155247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381000" y="1600200"/>
            <a:ext cx="8305800" cy="4114800"/>
          </a:xfrm>
          <a:prstGeom prst="rect">
            <a:avLst/>
          </a:prstGeom>
        </p:spPr>
        <p:txBody>
          <a:bodyPr vert="horz" lIns="91440" tIns="45720" rIns="91440" bIns="45720" rtlCol="0" anchor="ctr">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Discussed the OWC technology design  consideration to develop precise OWC solution using transparent LED display for VAT application services.</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Issues in Display based OWC Technology Camera Calibration, Motion Stabilization, </a:t>
            </a:r>
            <a:r>
              <a:rPr lang="en-US" altLang="ko-KR" sz="2000" dirty="0" err="1">
                <a:solidFill>
                  <a:schemeClr val="tx1"/>
                </a:solidFill>
                <a:latin typeface="Times New Roman" panose="02020603050405020304" pitchFamily="18" charset="0"/>
                <a:cs typeface="Times New Roman" panose="02020603050405020304" pitchFamily="18" charset="0"/>
              </a:rPr>
              <a:t>RoI</a:t>
            </a:r>
            <a:r>
              <a:rPr lang="en-US" altLang="ko-KR" sz="2000" dirty="0">
                <a:solidFill>
                  <a:schemeClr val="tx1"/>
                </a:solidFill>
                <a:latin typeface="Times New Roman" panose="02020603050405020304" pitchFamily="18" charset="0"/>
                <a:cs typeface="Times New Roman" panose="02020603050405020304" pitchFamily="18" charset="0"/>
              </a:rPr>
              <a:t> Selection, Interpixel Interferences, Fast 2D Color Decoder, Camera Sampling Rate and Frame Rate Variations, Fast Synchronization Method, etc.</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r>
              <a:rPr lang="en-US" altLang="ko-KR" sz="2000" dirty="0">
                <a:solidFill>
                  <a:schemeClr val="tx1"/>
                </a:solidFill>
                <a:latin typeface="Times New Roman" panose="02020603050405020304" pitchFamily="18" charset="0"/>
                <a:cs typeface="Times New Roman" panose="02020603050405020304" pitchFamily="18" charset="0"/>
              </a:rPr>
              <a:t>Provided the required considerable techniques for display based OWC technology like Adaptive Camera Calibration and Image Stabilization Method, Adaptive Imaging Method for </a:t>
            </a:r>
            <a:r>
              <a:rPr lang="en-US" altLang="ko-KR" sz="2000" dirty="0" err="1">
                <a:solidFill>
                  <a:schemeClr val="tx1"/>
                </a:solidFill>
                <a:latin typeface="Times New Roman" panose="02020603050405020304" pitchFamily="18" charset="0"/>
                <a:cs typeface="Times New Roman" panose="02020603050405020304" pitchFamily="18" charset="0"/>
              </a:rPr>
              <a:t>RoI</a:t>
            </a:r>
            <a:r>
              <a:rPr lang="en-US" altLang="ko-KR" sz="2000" dirty="0">
                <a:solidFill>
                  <a:schemeClr val="tx1"/>
                </a:solidFill>
                <a:latin typeface="Times New Roman" panose="02020603050405020304" pitchFamily="18" charset="0"/>
                <a:cs typeface="Times New Roman" panose="02020603050405020304" pitchFamily="18" charset="0"/>
              </a:rPr>
              <a:t> Detection Method, Noise and Interference Minimization Techniques, Robust Modulation Techniques. </a:t>
            </a: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a:p>
            <a:pPr marL="342900" indent="-342900" algn="just">
              <a:buFont typeface="Arial" panose="020B0604020202020204" pitchFamily="34" charset="0"/>
              <a:buChar char="•"/>
              <a:tabLst>
                <a:tab pos="2417763" algn="l"/>
              </a:tabLst>
            </a:pPr>
            <a:endParaRPr lang="en-US" altLang="ko-KR" sz="20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a:latin typeface="Times New Roman" pitchFamily="18" charset="0"/>
                <a:cs typeface="Times New Roman" pitchFamily="18" charset="0"/>
              </a:rPr>
              <a:t>Slide 6</a:t>
            </a:r>
          </a:p>
        </p:txBody>
      </p:sp>
      <p:sp>
        <p:nvSpPr>
          <p:cNvPr id="5" name="Title 1"/>
          <p:cNvSpPr txBox="1">
            <a:spLocks/>
          </p:cNvSpPr>
          <p:nvPr/>
        </p:nvSpPr>
        <p:spPr>
          <a:xfrm>
            <a:off x="0" y="762000"/>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Tree>
    <p:extLst>
      <p:ext uri="{BB962C8B-B14F-4D97-AF65-F5344CB8AC3E}">
        <p14:creationId xmlns:p14="http://schemas.microsoft.com/office/powerpoint/2010/main" val="27746277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12320</TotalTime>
  <Words>445</Words>
  <Application>Microsoft Office PowerPoint</Application>
  <PresentationFormat>On-screen Show (4:3)</PresentationFormat>
  <Paragraphs>89</Paragraphs>
  <Slides>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Vinayagam Mariappan</cp:lastModifiedBy>
  <cp:revision>536</cp:revision>
  <cp:lastPrinted>2017-05-07T15:48:38Z</cp:lastPrinted>
  <dcterms:created xsi:type="dcterms:W3CDTF">2010-05-15T17:50:32Z</dcterms:created>
  <dcterms:modified xsi:type="dcterms:W3CDTF">2019-07-16T07:37:13Z</dcterms:modified>
</cp:coreProperties>
</file>