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80" r:id="rId2"/>
    <p:sldId id="304" r:id="rId3"/>
    <p:sldId id="309" r:id="rId4"/>
    <p:sldId id="311" r:id="rId5"/>
    <p:sldId id="310" r:id="rId6"/>
    <p:sldId id="306" r:id="rId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1F4297"/>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834" autoAdjust="0"/>
    <p:restoredTop sz="95972" autoAdjust="0"/>
  </p:normalViewPr>
  <p:slideViewPr>
    <p:cSldViewPr>
      <p:cViewPr varScale="1">
        <p:scale>
          <a:sx n="82" d="100"/>
          <a:sy n="82" d="100"/>
        </p:scale>
        <p:origin x="1742" y="6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7" d="100"/>
          <a:sy n="67" d="100"/>
        </p:scale>
        <p:origin x="2583" y="5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7/16/2019</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a:t>January  2018</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7/16/2019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4242640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2</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1643371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3</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341368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4</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15115992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5</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25195609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6</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3497700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697761A-F4E6-294D-9AFB-521E0AC40CDA}" type="datetime1">
              <a:rPr lang="en-US" smtClean="0"/>
              <a:t>7/16/2019</a:t>
            </a:fld>
            <a:endParaRPr lang="en-US"/>
          </a:p>
        </p:txBody>
      </p:sp>
      <p:sp>
        <p:nvSpPr>
          <p:cNvPr id="5" name="Footer Placeholder 4"/>
          <p:cNvSpPr>
            <a:spLocks noGrp="1"/>
          </p:cNvSpPr>
          <p:nvPr>
            <p:ph type="ftr" sz="quarter" idx="11"/>
          </p:nvPr>
        </p:nvSpPr>
        <p:spPr/>
        <p:txBody>
          <a:bodyPr/>
          <a:lstStyle/>
          <a:p>
            <a:endParaRPr lang="en-US" dirty="0"/>
          </a:p>
          <a:p>
            <a:endParaRPr lang="en-US" dirty="0"/>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rPr>
              <a:t>Submission</a:t>
            </a:r>
          </a:p>
        </p:txBody>
      </p:sp>
      <p:sp>
        <p:nvSpPr>
          <p:cNvPr id="10" name="Date Placeholder 3"/>
          <p:cNvSpPr txBox="1">
            <a:spLocks/>
          </p:cNvSpPr>
          <p:nvPr userDrawn="1"/>
        </p:nvSpPr>
        <p:spPr>
          <a:xfrm>
            <a:off x="3810000" y="6324600"/>
            <a:ext cx="4876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rPr>
              <a:t>Jaesang Cha, SNUST</a:t>
            </a: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4478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July 2019</a:t>
            </a: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chemeClr val="tx1"/>
                </a:solidFill>
                <a:latin typeface="Times New Roman" pitchFamily="18" charset="0"/>
                <a:cs typeface="Times New Roman" pitchFamily="18" charset="0"/>
              </a:rPr>
              <a:t>doc.: IEEE 15-19-0319-00-0vat</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B968935-F7C2-2943-A84E-BC9132FE84FE}" type="datetime1">
              <a:rPr lang="en-US" smtClean="0"/>
              <a:t>7/16/2019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8EE152-3E99-7342-B6D8-9F040714AC7D}" type="datetime1">
              <a:rPr lang="en-US" smtClean="0"/>
              <a:t>7/16/2019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7526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July 2019</a:t>
            </a: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a:latin typeface="Times New Roman" pitchFamily="18" charset="0"/>
                <a:cs typeface="Times New Roman" pitchFamily="18" charset="0"/>
              </a:rPr>
              <a:t>doc.: IEEE 15-19-0319-00-0vat</a:t>
            </a: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rPr>
              <a:t>Submission</a:t>
            </a:r>
          </a:p>
        </p:txBody>
      </p:sp>
      <p:sp>
        <p:nvSpPr>
          <p:cNvPr id="19" name="Date Placeholder 3"/>
          <p:cNvSpPr txBox="1">
            <a:spLocks/>
          </p:cNvSpPr>
          <p:nvPr userDrawn="1"/>
        </p:nvSpPr>
        <p:spPr>
          <a:xfrm>
            <a:off x="4191000" y="6324600"/>
            <a:ext cx="4495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rPr>
              <a:t>Jaesang Cha, SNUST</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7/16/2019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12879A4-D9B4-F64D-A058-EF37CC0DC8FD}" type="datetime1">
              <a:rPr lang="en-US" smtClean="0"/>
              <a:t>7/16/2019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62B5D2A-4D6C-8143-8602-4163F4B50C71}" type="datetime1">
              <a:rPr lang="en-US" smtClean="0"/>
              <a:t>7/16/2019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83D3F40-E048-474A-9262-361127BB8570}" type="datetime1">
              <a:rPr lang="en-US" smtClean="0"/>
              <a:t>7/16/2019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7/16/2019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7/16/2019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7/16/2019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D8D05-7B36-9540-8C07-B77D58EE1E8F}" type="datetime1">
              <a:rPr lang="en-US" smtClean="0"/>
              <a:t>7/16/2019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4.emf"/></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4.emf"/></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467710"/>
            <a:ext cx="9144000" cy="5509200"/>
          </a:xfrm>
          <a:prstGeom prst="rect">
            <a:avLst/>
          </a:prstGeom>
          <a:noFill/>
          <a:ln w="12700">
            <a:noFill/>
            <a:miter lim="800000"/>
            <a:headEnd type="none" w="sm" len="sm"/>
            <a:tailEnd type="none" w="sm" len="sm"/>
          </a:ln>
          <a:effectLst/>
        </p:spPr>
        <p:txBody>
          <a:bodyPr wrap="square">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r>
              <a:rPr lang="en-US" sz="1600" b="1" dirty="0">
                <a:latin typeface="Times New Roman" pitchFamily="18" charset="0"/>
                <a:cs typeface="Times New Roman" pitchFamily="18" charset="0"/>
              </a:rPr>
              <a:t>Submission Title:</a:t>
            </a:r>
            <a:r>
              <a:rPr lang="en-US" sz="1600" dirty="0">
                <a:latin typeface="Times New Roman" pitchFamily="18" charset="0"/>
                <a:cs typeface="Times New Roman" pitchFamily="18" charset="0"/>
              </a:rPr>
              <a:t> Transparent LED Display based High Speed OWC Technology Design Considerations</a:t>
            </a:r>
            <a:endParaRPr lang="en-US" altLang="ko-KR" sz="1600" dirty="0">
              <a:latin typeface="Times New Roman" panose="02020603050405020304" pitchFamily="18" charset="0"/>
              <a:ea typeface="굴림" panose="020B0600000101010101" pitchFamily="50" charset="-127"/>
              <a:cs typeface="Times New Roman" panose="02020603050405020304" pitchFamily="18" charset="0"/>
            </a:endParaRPr>
          </a:p>
          <a:p>
            <a:pPr marL="228600"/>
            <a:endParaRPr lang="en-US" sz="1600" dirty="0">
              <a:latin typeface="Times New Roman" pitchFamily="18" charset="0"/>
              <a:cs typeface="Times New Roman" pitchFamily="18" charset="0"/>
            </a:endParaRPr>
          </a:p>
          <a:p>
            <a:pPr marL="228600"/>
            <a:r>
              <a:rPr lang="en-US" sz="1600" b="1" dirty="0">
                <a:latin typeface="Times New Roman" pitchFamily="18" charset="0"/>
                <a:cs typeface="Times New Roman" pitchFamily="18" charset="0"/>
              </a:rPr>
              <a:t>Date Submitted: </a:t>
            </a:r>
            <a:r>
              <a:rPr lang="en-US" sz="1600" dirty="0">
                <a:latin typeface="Times New Roman" pitchFamily="18" charset="0"/>
                <a:cs typeface="Times New Roman" pitchFamily="18" charset="0"/>
              </a:rPr>
              <a:t>July 2019	</a:t>
            </a:r>
          </a:p>
          <a:p>
            <a:pPr marL="228600" algn="just"/>
            <a:r>
              <a:rPr lang="en-US" sz="1600" b="1" dirty="0">
                <a:latin typeface="Times New Roman" pitchFamily="18" charset="0"/>
                <a:cs typeface="Times New Roman" pitchFamily="18" charset="0"/>
              </a:rPr>
              <a:t>Source:</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Jaesang</a:t>
            </a:r>
            <a:r>
              <a:rPr lang="en-US" sz="1600" dirty="0">
                <a:latin typeface="Times New Roman" pitchFamily="18" charset="0"/>
                <a:cs typeface="Times New Roman" pitchFamily="18" charset="0"/>
              </a:rPr>
              <a:t> Cha (SNUST), </a:t>
            </a:r>
            <a:r>
              <a:rPr lang="en-US" sz="1600" dirty="0" err="1">
                <a:latin typeface="Times New Roman" pitchFamily="18" charset="0"/>
                <a:cs typeface="Times New Roman" pitchFamily="18" charset="0"/>
              </a:rPr>
              <a:t>Minwoo</a:t>
            </a:r>
            <a:r>
              <a:rPr lang="en-US" sz="1600" dirty="0">
                <a:latin typeface="Times New Roman" pitchFamily="18" charset="0"/>
                <a:cs typeface="Times New Roman" pitchFamily="18" charset="0"/>
              </a:rPr>
              <a:t> Lee (SNUST), </a:t>
            </a:r>
            <a:r>
              <a:rPr lang="en-US" sz="1600" dirty="0" err="1">
                <a:latin typeface="Times New Roman" pitchFamily="18" charset="0"/>
                <a:cs typeface="Times New Roman" pitchFamily="18" charset="0"/>
              </a:rPr>
              <a:t>JinYoung</a:t>
            </a:r>
            <a:r>
              <a:rPr lang="en-US" sz="1600" dirty="0">
                <a:latin typeface="Times New Roman" pitchFamily="18" charset="0"/>
                <a:cs typeface="Times New Roman" pitchFamily="18" charset="0"/>
              </a:rPr>
              <a:t> Choi (SHINHAN BANK), </a:t>
            </a:r>
            <a:r>
              <a:rPr lang="en-US" sz="1600" dirty="0" err="1">
                <a:latin typeface="Times New Roman" pitchFamily="18" charset="0"/>
                <a:cs typeface="Times New Roman" pitchFamily="18" charset="0"/>
              </a:rPr>
              <a:t>Hyoungkyu</a:t>
            </a:r>
            <a:r>
              <a:rPr lang="en-US" sz="1600" dirty="0">
                <a:latin typeface="Times New Roman" pitchFamily="18" charset="0"/>
                <a:cs typeface="Times New Roman" pitchFamily="18" charset="0"/>
              </a:rPr>
              <a:t> Song (Sejong Univ.), </a:t>
            </a:r>
            <a:r>
              <a:rPr lang="en-US" sz="1600" dirty="0" err="1">
                <a:latin typeface="Times New Roman" pitchFamily="18" charset="0"/>
                <a:cs typeface="Times New Roman" pitchFamily="18" charset="0"/>
              </a:rPr>
              <a:t>Sooyoung</a:t>
            </a:r>
            <a:r>
              <a:rPr lang="en-US" sz="1600" dirty="0">
                <a:latin typeface="Times New Roman" pitchFamily="18" charset="0"/>
                <a:cs typeface="Times New Roman" pitchFamily="18" charset="0"/>
              </a:rPr>
              <a:t> Chang (SYCA), Vinayagam Mariappan (SNUST)</a:t>
            </a:r>
          </a:p>
          <a:p>
            <a:pPr marL="228600" algn="just"/>
            <a:r>
              <a:rPr lang="en-US" sz="1600" b="1" dirty="0">
                <a:latin typeface="Times New Roman" pitchFamily="18" charset="0"/>
                <a:cs typeface="Times New Roman" pitchFamily="18" charset="0"/>
              </a:rPr>
              <a:t>Address: </a:t>
            </a:r>
            <a:r>
              <a:rPr lang="en-US" sz="1600" dirty="0">
                <a:latin typeface="Times New Roman" pitchFamily="18" charset="0"/>
                <a:cs typeface="Times New Roman" pitchFamily="18" charset="0"/>
              </a:rPr>
              <a:t>Contact Information: +82-2-970-6431, FAX: +82-2-970-6123, E-Mail: chajs@seoultech.ac.kr </a:t>
            </a:r>
          </a:p>
          <a:p>
            <a:pPr marL="228600" algn="just"/>
            <a:r>
              <a:rPr lang="en-US" sz="1600" b="1" dirty="0">
                <a:latin typeface="Times New Roman" pitchFamily="18" charset="0"/>
                <a:cs typeface="Times New Roman" pitchFamily="18" charset="0"/>
              </a:rPr>
              <a:t>Re:</a:t>
            </a:r>
          </a:p>
          <a:p>
            <a:pPr marL="228600" algn="just">
              <a:spcBef>
                <a:spcPts val="600"/>
              </a:spcBef>
              <a:spcAft>
                <a:spcPts val="600"/>
              </a:spcAft>
            </a:pPr>
            <a:r>
              <a:rPr lang="en-US" sz="1600" b="1" dirty="0">
                <a:latin typeface="Times New Roman" pitchFamily="18" charset="0"/>
                <a:cs typeface="Times New Roman" pitchFamily="18" charset="0"/>
              </a:rPr>
              <a:t>Abstract: </a:t>
            </a:r>
            <a:r>
              <a:rPr lang="en-US" altLang="ko-KR" sz="1600" dirty="0">
                <a:latin typeface="Times New Roman" pitchFamily="18" charset="0"/>
                <a:cs typeface="Times New Roman" pitchFamily="18" charset="0"/>
              </a:rPr>
              <a:t>This documents introduce the V2I OWC Link design consideration for VAT. This proposed OWC technology design  consideration to develop precise OWC solution using transparent LED display for VAT application services. This VAT solution design consideration is to operate on the application services like ITS, ADAS, IoT/IoL, etc. on road condition. </a:t>
            </a:r>
          </a:p>
          <a:p>
            <a:pPr marL="228600" algn="just">
              <a:spcBef>
                <a:spcPts val="600"/>
              </a:spcBef>
              <a:spcAft>
                <a:spcPts val="600"/>
              </a:spcAft>
            </a:pPr>
            <a:r>
              <a:rPr lang="en-US" sz="1600" b="1" dirty="0">
                <a:latin typeface="Times New Roman" pitchFamily="18" charset="0"/>
                <a:cs typeface="Times New Roman" pitchFamily="18" charset="0"/>
              </a:rPr>
              <a:t>Purpose: </a:t>
            </a:r>
            <a:r>
              <a:rPr lang="en-US" sz="1600" dirty="0">
                <a:latin typeface="Times New Roman" pitchFamily="18" charset="0"/>
                <a:cs typeface="Times New Roman" pitchFamily="18" charset="0"/>
              </a:rPr>
              <a:t>To provided concept models design consideration of  OWC technology solution for </a:t>
            </a:r>
            <a:r>
              <a:rPr lang="en-US" altLang="en-US" sz="1600" dirty="0">
                <a:latin typeface="Times New Roman" panose="02020603050405020304" pitchFamily="18" charset="0"/>
                <a:cs typeface="Times New Roman" panose="02020603050405020304" pitchFamily="18" charset="0"/>
              </a:rPr>
              <a:t>Vehicular Assistant Technology (VAT) Interest Group</a:t>
            </a:r>
            <a:r>
              <a:rPr lang="en-US" sz="1600" b="1" dirty="0">
                <a:latin typeface="Times New Roman" pitchFamily="18" charset="0"/>
                <a:cs typeface="Times New Roman" pitchFamily="18" charset="0"/>
              </a:rPr>
              <a:t> </a:t>
            </a:r>
            <a:r>
              <a:rPr lang="en-US" sz="1600" dirty="0">
                <a:latin typeface="Times New Roman" pitchFamily="18" charset="0"/>
                <a:cs typeface="Times New Roman" pitchFamily="18" charset="0"/>
              </a:rPr>
              <a:t>	</a:t>
            </a:r>
          </a:p>
          <a:p>
            <a:pPr marL="228600" algn="just">
              <a:spcBef>
                <a:spcPts val="600"/>
              </a:spcBef>
              <a:spcAft>
                <a:spcPts val="600"/>
              </a:spcAft>
            </a:pPr>
            <a:r>
              <a:rPr lang="en-US" sz="1600" b="1" dirty="0">
                <a:latin typeface="Times New Roman" pitchFamily="18" charset="0"/>
                <a:cs typeface="Times New Roman" pitchFamily="18" charset="0"/>
              </a:rPr>
              <a:t>Notice:</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sz="1600" b="1" dirty="0">
                <a:latin typeface="Times New Roman" pitchFamily="18" charset="0"/>
                <a:cs typeface="Times New Roman" pitchFamily="18" charset="0"/>
              </a:rPr>
              <a:t>Release:</a:t>
            </a:r>
            <a:r>
              <a:rPr lang="en-US" sz="1600" dirty="0">
                <a:latin typeface="Times New Roman" pitchFamily="18" charset="0"/>
                <a:cs typeface="Times New Roman" pitchFamily="18" charset="0"/>
              </a:rPr>
              <a:t> The contributor acknowledges and accepts that this contribution becomes the property of IEEE and may be made publicly available by P802.15.	</a:t>
            </a:r>
          </a:p>
        </p:txBody>
      </p:sp>
      <p:sp>
        <p:nvSpPr>
          <p:cNvPr id="5" name="TextBox 4"/>
          <p:cNvSpPr txBox="1"/>
          <p:nvPr/>
        </p:nvSpPr>
        <p:spPr>
          <a:xfrm>
            <a:off x="4114800" y="6313246"/>
            <a:ext cx="688009" cy="307777"/>
          </a:xfrm>
          <a:prstGeom prst="rect">
            <a:avLst/>
          </a:prstGeom>
          <a:noFill/>
        </p:spPr>
        <p:txBody>
          <a:bodyPr wrap="none" rtlCol="0">
            <a:spAutoFit/>
          </a:bodyPr>
          <a:lstStyle/>
          <a:p>
            <a:r>
              <a:rPr lang="en-US" sz="1400" dirty="0">
                <a:latin typeface="Times New Roman" pitchFamily="18" charset="0"/>
                <a:cs typeface="Times New Roman" pitchFamily="18" charset="0"/>
              </a:rPr>
              <a:t>Slide 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762000"/>
            <a:ext cx="91440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a:latin typeface="Times New Roman" panose="02020603050405020304" pitchFamily="18" charset="0"/>
                <a:ea typeface="굴림" panose="020B0600000101010101" pitchFamily="50" charset="-127"/>
                <a:cs typeface="Times New Roman" panose="02020603050405020304" pitchFamily="18" charset="0"/>
              </a:rPr>
              <a:t>Contents</a:t>
            </a:r>
            <a:endParaRPr lang="en-US" sz="3200" b="1" dirty="0">
              <a:latin typeface="Times New Roman" panose="02020603050405020304" pitchFamily="18" charset="0"/>
              <a:cs typeface="Times New Roman" panose="02020603050405020304" pitchFamily="18" charset="0"/>
            </a:endParaRPr>
          </a:p>
        </p:txBody>
      </p:sp>
      <p:sp>
        <p:nvSpPr>
          <p:cNvPr id="7" name="Content Placeholder 2"/>
          <p:cNvSpPr txBox="1">
            <a:spLocks/>
          </p:cNvSpPr>
          <p:nvPr/>
        </p:nvSpPr>
        <p:spPr>
          <a:xfrm>
            <a:off x="465667" y="1981200"/>
            <a:ext cx="7916333" cy="3420475"/>
          </a:xfrm>
          <a:prstGeom prst="rect">
            <a:avLst/>
          </a:prstGeom>
        </p:spPr>
        <p:txBody>
          <a:bodyPr vert="horz" lIns="91440" tIns="45720" rIns="91440" bIns="45720" rtlCol="0" anchor="ctr">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lnSpc>
                <a:spcPct val="150000"/>
              </a:lnSpc>
              <a:buFont typeface="Arial" panose="020B0604020202020204" pitchFamily="34" charset="0"/>
              <a:buChar char="•"/>
              <a:tabLst>
                <a:tab pos="2417763" algn="l"/>
              </a:tabLst>
            </a:pPr>
            <a:r>
              <a:rPr lang="en-US"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Issue in Display based OWC Solution</a:t>
            </a:r>
          </a:p>
          <a:p>
            <a:pPr marL="342900" indent="-342900" algn="l">
              <a:lnSpc>
                <a:spcPct val="150000"/>
              </a:lnSpc>
              <a:buFont typeface="Arial" panose="020B0604020202020204" pitchFamily="34" charset="0"/>
              <a:buChar char="•"/>
              <a:tabLst>
                <a:tab pos="2417763" algn="l"/>
              </a:tabLst>
            </a:pP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lnSpc>
                <a:spcPct val="150000"/>
              </a:lnSpc>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Required Design Considerations for Transparent LED Display</a:t>
            </a:r>
          </a:p>
          <a:p>
            <a:pPr marL="342900" indent="-342900" algn="l">
              <a:lnSpc>
                <a:spcPct val="150000"/>
              </a:lnSpc>
              <a:buFont typeface="Arial" panose="020B0604020202020204" pitchFamily="34" charset="0"/>
              <a:buChar char="•"/>
              <a:tabLst>
                <a:tab pos="2417763" algn="l"/>
              </a:tabLst>
            </a:pP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lnSpc>
                <a:spcPct val="150000"/>
              </a:lnSpc>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Conclusion</a:t>
            </a:r>
          </a:p>
          <a:p>
            <a:pPr algn="l">
              <a:lnSpc>
                <a:spcPct val="150000"/>
              </a:lnSpc>
              <a:tabLst>
                <a:tab pos="2417763" algn="l"/>
              </a:tabLst>
            </a:pPr>
            <a:endParaRPr lang="en-US"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8" name="TextBox 7"/>
          <p:cNvSpPr txBox="1"/>
          <p:nvPr/>
        </p:nvSpPr>
        <p:spPr>
          <a:xfrm>
            <a:off x="4114800" y="6313246"/>
            <a:ext cx="688009" cy="307777"/>
          </a:xfrm>
          <a:prstGeom prst="rect">
            <a:avLst/>
          </a:prstGeom>
          <a:noFill/>
        </p:spPr>
        <p:txBody>
          <a:bodyPr wrap="none" rtlCol="0">
            <a:spAutoFit/>
          </a:bodyPr>
          <a:lstStyle/>
          <a:p>
            <a:r>
              <a:rPr lang="en-US" sz="1400" dirty="0">
                <a:latin typeface="Times New Roman" pitchFamily="18" charset="0"/>
                <a:cs typeface="Times New Roman" pitchFamily="18" charset="0"/>
              </a:rPr>
              <a:t>Slide 2</a:t>
            </a:r>
          </a:p>
        </p:txBody>
      </p:sp>
    </p:spTree>
    <p:extLst>
      <p:ext uri="{BB962C8B-B14F-4D97-AF65-F5344CB8AC3E}">
        <p14:creationId xmlns:p14="http://schemas.microsoft.com/office/powerpoint/2010/main" val="20352842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p:cNvSpPr txBox="1"/>
          <p:nvPr/>
        </p:nvSpPr>
        <p:spPr>
          <a:xfrm>
            <a:off x="4114800" y="6313246"/>
            <a:ext cx="688009" cy="307777"/>
          </a:xfrm>
          <a:prstGeom prst="rect">
            <a:avLst/>
          </a:prstGeom>
          <a:noFill/>
        </p:spPr>
        <p:txBody>
          <a:bodyPr wrap="none" rtlCol="0">
            <a:spAutoFit/>
          </a:bodyPr>
          <a:lstStyle/>
          <a:p>
            <a:r>
              <a:rPr lang="en-US" sz="1400" dirty="0">
                <a:latin typeface="Times New Roman" pitchFamily="18" charset="0"/>
                <a:cs typeface="Times New Roman" pitchFamily="18" charset="0"/>
              </a:rPr>
              <a:t>Slide 3</a:t>
            </a:r>
          </a:p>
        </p:txBody>
      </p:sp>
      <p:sp>
        <p:nvSpPr>
          <p:cNvPr id="7" name="Title 1"/>
          <p:cNvSpPr txBox="1">
            <a:spLocks/>
          </p:cNvSpPr>
          <p:nvPr/>
        </p:nvSpPr>
        <p:spPr>
          <a:xfrm>
            <a:off x="0" y="609600"/>
            <a:ext cx="9144000" cy="838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000" b="1" dirty="0">
                <a:latin typeface="Times New Roman" panose="02020603050405020304" pitchFamily="18" charset="0"/>
                <a:cs typeface="Times New Roman" panose="02020603050405020304" pitchFamily="18" charset="0"/>
              </a:rPr>
              <a:t>Issue in Display based OWC Solution</a:t>
            </a:r>
          </a:p>
        </p:txBody>
      </p:sp>
      <p:sp>
        <p:nvSpPr>
          <p:cNvPr id="8" name="Content Placeholder 2"/>
          <p:cNvSpPr txBox="1">
            <a:spLocks/>
          </p:cNvSpPr>
          <p:nvPr/>
        </p:nvSpPr>
        <p:spPr>
          <a:xfrm>
            <a:off x="4419925" y="1366256"/>
            <a:ext cx="4645570" cy="4946989"/>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Issues in Display based OWC Technology</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Camera Calibration</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Motion Stabilization</a:t>
            </a:r>
          </a:p>
          <a:p>
            <a:pPr marL="628650" lvl="1" indent="-171450" algn="just">
              <a:lnSpc>
                <a:spcPct val="150000"/>
              </a:lnSpc>
              <a:buFont typeface="Times New Roman" panose="02020603050405020304" pitchFamily="18" charset="0"/>
              <a:buChar char="˗"/>
            </a:pPr>
            <a:r>
              <a:rPr lang="en-US" altLang="ko-KR" sz="1200" dirty="0" err="1">
                <a:solidFill>
                  <a:schemeClr val="tx1"/>
                </a:solidFill>
                <a:latin typeface="Times New Roman" panose="02020603050405020304" pitchFamily="18" charset="0"/>
                <a:ea typeface="굴림" panose="020B0600000101010101" pitchFamily="50" charset="-127"/>
                <a:cs typeface="Times New Roman" panose="02020603050405020304" pitchFamily="18" charset="0"/>
              </a:rPr>
              <a:t>RoI</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Selection</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Interpixel Interferences</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Fast 2D Color Decoder</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Camera Sampling Rate and Frame Rate Variations</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Fast Synchronization Method</a:t>
            </a:r>
          </a:p>
          <a:p>
            <a:pPr marL="285750" indent="-285750" algn="just">
              <a:lnSpc>
                <a:spcPct val="150000"/>
              </a:lnSpc>
              <a:buFont typeface="Arial" panose="020B0604020202020204" pitchFamily="34" charset="0"/>
              <a:buChar char="•"/>
            </a:pPr>
            <a:r>
              <a:rPr lang="en-US"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Solutions</a:t>
            </a:r>
          </a:p>
          <a:p>
            <a:pPr marL="628650" lvl="1" indent="-171450" algn="just">
              <a:lnSpc>
                <a:spcPct val="150000"/>
              </a:lnSpc>
              <a:buFont typeface="Times New Roman" panose="02020603050405020304" pitchFamily="18" charset="0"/>
              <a:buChar char="˗"/>
            </a:pPr>
            <a:r>
              <a:rPr lang="en-US"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Adaptive Image Processing Methods like Machine Learning, Machine Learning, AI, etc.</a:t>
            </a:r>
          </a:p>
          <a:p>
            <a:pPr marL="628650" lvl="1" indent="-171450" algn="just">
              <a:lnSpc>
                <a:spcPct val="150000"/>
              </a:lnSpc>
              <a:buFont typeface="Times New Roman" panose="02020603050405020304" pitchFamily="18" charset="0"/>
              <a:buChar char="˗"/>
            </a:pPr>
            <a:r>
              <a:rPr lang="en-US"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Sampling and Frame variation controller using Spread Spectrum</a:t>
            </a:r>
          </a:p>
          <a:p>
            <a:pPr marL="628650" lvl="1" indent="-171450" algn="just">
              <a:lnSpc>
                <a:spcPct val="150000"/>
              </a:lnSpc>
              <a:buFont typeface="Times New Roman" panose="02020603050405020304" pitchFamily="18" charset="0"/>
              <a:buChar char="˗"/>
            </a:pPr>
            <a:r>
              <a:rPr lang="en-US"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Synchronization Using Spread Spectrum</a:t>
            </a:r>
          </a:p>
          <a:p>
            <a:pPr marL="628650" lvl="1" indent="-171450" algn="just">
              <a:lnSpc>
                <a:spcPct val="150000"/>
              </a:lnSpc>
              <a:buFont typeface="Times New Roman" panose="02020603050405020304" pitchFamily="18" charset="0"/>
              <a:buChar char="˗"/>
            </a:pPr>
            <a:r>
              <a:rPr lang="en-US"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Adaptive Denoising Methods like Region Pixel Adaptive Filtering Methods</a:t>
            </a:r>
          </a:p>
        </p:txBody>
      </p:sp>
      <p:sp>
        <p:nvSpPr>
          <p:cNvPr id="12" name="TextBox 53"/>
          <p:cNvSpPr txBox="1">
            <a:spLocks noChangeArrowheads="1"/>
          </p:cNvSpPr>
          <p:nvPr/>
        </p:nvSpPr>
        <p:spPr bwMode="auto">
          <a:xfrm>
            <a:off x="64508" y="6055368"/>
            <a:ext cx="420532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a:cs typeface="Times New Roman" panose="02020603050405020304" pitchFamily="18" charset="0"/>
              </a:rPr>
              <a:t>&lt;  LED based Transparent Display Media Samples &gt;  </a:t>
            </a:r>
          </a:p>
        </p:txBody>
      </p:sp>
      <p:pic>
        <p:nvPicPr>
          <p:cNvPr id="1026" name="Picture 2" descr="Image result for transparent led display">
            <a:extLst>
              <a:ext uri="{FF2B5EF4-FFF2-40B4-BE49-F238E27FC236}">
                <a16:creationId xmlns:a16="http://schemas.microsoft.com/office/drawing/2014/main" id="{9FA6FA88-420B-42D8-BD14-CBBB6B95F92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508" y="1628496"/>
            <a:ext cx="4205322" cy="2286000"/>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1">
            <a:extLst>
              <a:ext uri="{FF2B5EF4-FFF2-40B4-BE49-F238E27FC236}">
                <a16:creationId xmlns:a16="http://schemas.microsoft.com/office/drawing/2014/main" id="{CFC4DCBA-E7EA-47DE-8BA2-8A70C7E3E9FA}"/>
              </a:ext>
            </a:extLst>
          </p:cNvPr>
          <p:cNvPicPr>
            <a:picLocks noChangeAspect="1"/>
          </p:cNvPicPr>
          <p:nvPr/>
        </p:nvPicPr>
        <p:blipFill>
          <a:blip r:embed="rId4"/>
          <a:stretch>
            <a:fillRect/>
          </a:stretch>
        </p:blipFill>
        <p:spPr>
          <a:xfrm>
            <a:off x="64509" y="3914496"/>
            <a:ext cx="4205322" cy="2162283"/>
          </a:xfrm>
          <a:prstGeom prst="rect">
            <a:avLst/>
          </a:prstGeom>
        </p:spPr>
      </p:pic>
    </p:spTree>
    <p:extLst>
      <p:ext uri="{BB962C8B-B14F-4D97-AF65-F5344CB8AC3E}">
        <p14:creationId xmlns:p14="http://schemas.microsoft.com/office/powerpoint/2010/main" val="25066353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TextBox 54"/>
          <p:cNvSpPr txBox="1"/>
          <p:nvPr/>
        </p:nvSpPr>
        <p:spPr>
          <a:xfrm>
            <a:off x="4114800" y="6313246"/>
            <a:ext cx="688009" cy="307777"/>
          </a:xfrm>
          <a:prstGeom prst="rect">
            <a:avLst/>
          </a:prstGeom>
          <a:noFill/>
        </p:spPr>
        <p:txBody>
          <a:bodyPr wrap="none" rtlCol="0">
            <a:spAutoFit/>
          </a:bodyPr>
          <a:lstStyle/>
          <a:p>
            <a:r>
              <a:rPr lang="en-US" sz="1400" dirty="0">
                <a:latin typeface="Times New Roman" pitchFamily="18" charset="0"/>
                <a:cs typeface="Times New Roman" pitchFamily="18" charset="0"/>
              </a:rPr>
              <a:t>Slide 4</a:t>
            </a:r>
          </a:p>
        </p:txBody>
      </p:sp>
      <p:sp>
        <p:nvSpPr>
          <p:cNvPr id="24" name="Content Placeholder 2"/>
          <p:cNvSpPr txBox="1">
            <a:spLocks/>
          </p:cNvSpPr>
          <p:nvPr/>
        </p:nvSpPr>
        <p:spPr>
          <a:xfrm>
            <a:off x="4078345" y="1442326"/>
            <a:ext cx="4704515" cy="4809439"/>
          </a:xfrm>
          <a:prstGeom prst="rect">
            <a:avLst/>
          </a:prstGeom>
        </p:spPr>
        <p:txBody>
          <a:bodyPr vert="horz" lIns="91440" tIns="45720" rIns="91440" bIns="45720" rtlCol="0">
            <a:normAutofit fontScale="475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70000"/>
              </a:lnSpc>
              <a:buFont typeface="Arial" panose="020B0604020202020204" pitchFamily="34" charset="0"/>
              <a:buChar char="•"/>
            </a:pPr>
            <a:r>
              <a:rPr lang="en-US" altLang="ko-KR" sz="27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Adaptive Camera Calibration and Image Stabilization Method</a:t>
            </a:r>
          </a:p>
          <a:p>
            <a:pPr marL="628650" lvl="1" indent="-171450" algn="just">
              <a:lnSpc>
                <a:spcPct val="170000"/>
              </a:lnSpc>
              <a:buFont typeface="Times New Roman" panose="02020603050405020304" pitchFamily="18" charset="0"/>
              <a:buChar char="˗"/>
            </a:pPr>
            <a:r>
              <a:rPr lang="en-US" altLang="ko-KR" sz="23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Lucas–</a:t>
            </a:r>
            <a:r>
              <a:rPr lang="en-US" altLang="ko-KR" sz="2300" dirty="0" err="1">
                <a:solidFill>
                  <a:schemeClr val="tx1"/>
                </a:solidFill>
                <a:latin typeface="Times New Roman" panose="02020603050405020304" pitchFamily="18" charset="0"/>
                <a:ea typeface="굴림" panose="020B0600000101010101" pitchFamily="50" charset="-127"/>
                <a:cs typeface="Times New Roman" panose="02020603050405020304" pitchFamily="18" charset="0"/>
              </a:rPr>
              <a:t>Kanade</a:t>
            </a:r>
            <a:r>
              <a:rPr lang="en-US" altLang="ko-KR" sz="23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method – regarding image patches and an affine model for the flow field</a:t>
            </a:r>
          </a:p>
          <a:p>
            <a:pPr marL="628650" lvl="1" indent="-171450" algn="just">
              <a:lnSpc>
                <a:spcPct val="170000"/>
              </a:lnSpc>
              <a:buFont typeface="Times New Roman" panose="02020603050405020304" pitchFamily="18" charset="0"/>
              <a:buChar char="˗"/>
            </a:pPr>
            <a:r>
              <a:rPr lang="en-US" altLang="ko-KR" sz="23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Horn–</a:t>
            </a:r>
            <a:r>
              <a:rPr lang="en-US" altLang="ko-KR" sz="2300" dirty="0" err="1">
                <a:solidFill>
                  <a:schemeClr val="tx1"/>
                </a:solidFill>
                <a:latin typeface="Times New Roman" panose="02020603050405020304" pitchFamily="18" charset="0"/>
                <a:ea typeface="굴림" panose="020B0600000101010101" pitchFamily="50" charset="-127"/>
                <a:cs typeface="Times New Roman" panose="02020603050405020304" pitchFamily="18" charset="0"/>
              </a:rPr>
              <a:t>Schunck</a:t>
            </a:r>
            <a:r>
              <a:rPr lang="en-US" altLang="ko-KR" sz="23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method – optimizing a functional based on residuals from the brightness constancy constraint, and a particular regularization term expressing the expected smoothness of the flow field</a:t>
            </a:r>
          </a:p>
          <a:p>
            <a:pPr marL="628650" lvl="1" indent="-171450" algn="just">
              <a:lnSpc>
                <a:spcPct val="170000"/>
              </a:lnSpc>
              <a:buFont typeface="Times New Roman" panose="02020603050405020304" pitchFamily="18" charset="0"/>
              <a:buChar char="˗"/>
            </a:pPr>
            <a:r>
              <a:rPr lang="en-US" altLang="ko-KR" sz="23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Buxton–Buxton method – based on a model of the motion of edges in image sequences</a:t>
            </a:r>
          </a:p>
          <a:p>
            <a:pPr marL="628650" lvl="1" indent="-171450" algn="just">
              <a:lnSpc>
                <a:spcPct val="170000"/>
              </a:lnSpc>
              <a:buFont typeface="Times New Roman" panose="02020603050405020304" pitchFamily="18" charset="0"/>
              <a:buChar char="˗"/>
            </a:pPr>
            <a:r>
              <a:rPr lang="en-US" altLang="ko-KR" sz="23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Black–Jepson method – coarse optical flow via correlatio</a:t>
            </a:r>
            <a:r>
              <a:rPr lang="en-US" altLang="ko-KR" sz="2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a:t>
            </a:r>
          </a:p>
          <a:p>
            <a:pPr marL="285750" indent="-285750" algn="just">
              <a:lnSpc>
                <a:spcPct val="170000"/>
              </a:lnSpc>
              <a:buFont typeface="Arial" panose="020B0604020202020204" pitchFamily="34" charset="0"/>
              <a:buChar char="•"/>
            </a:pPr>
            <a:r>
              <a:rPr lang="en-US" altLang="ko-KR" sz="27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Adaptive Imaging Method for </a:t>
            </a:r>
            <a:r>
              <a:rPr lang="en-US" altLang="ko-KR" sz="2700" b="1" dirty="0" err="1">
                <a:solidFill>
                  <a:schemeClr val="tx1"/>
                </a:solidFill>
                <a:latin typeface="Times New Roman" panose="02020603050405020304" pitchFamily="18" charset="0"/>
                <a:ea typeface="굴림" panose="020B0600000101010101" pitchFamily="50" charset="-127"/>
                <a:cs typeface="Times New Roman" panose="02020603050405020304" pitchFamily="18" charset="0"/>
              </a:rPr>
              <a:t>RoI</a:t>
            </a:r>
            <a:r>
              <a:rPr lang="en-US" altLang="ko-KR" sz="27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Detection Method</a:t>
            </a:r>
          </a:p>
          <a:p>
            <a:pPr marL="628650" lvl="1" indent="-171450" algn="just">
              <a:lnSpc>
                <a:spcPct val="170000"/>
              </a:lnSpc>
              <a:buFont typeface="Times New Roman" panose="02020603050405020304" pitchFamily="18" charset="0"/>
              <a:buChar char="˗"/>
            </a:pPr>
            <a:r>
              <a:rPr lang="en-US" altLang="ko-KR" sz="23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Optical Flow </a:t>
            </a:r>
          </a:p>
          <a:p>
            <a:pPr marL="628650" lvl="1" indent="-171450" algn="just">
              <a:lnSpc>
                <a:spcPct val="170000"/>
              </a:lnSpc>
              <a:buFont typeface="Times New Roman" panose="02020603050405020304" pitchFamily="18" charset="0"/>
              <a:buChar char="˗"/>
            </a:pPr>
            <a:r>
              <a:rPr lang="en-US" altLang="ko-KR" sz="23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Machine Learning</a:t>
            </a:r>
          </a:p>
          <a:p>
            <a:pPr marL="628650" lvl="1" indent="-171450" algn="just">
              <a:lnSpc>
                <a:spcPct val="170000"/>
              </a:lnSpc>
              <a:buFont typeface="Times New Roman" panose="02020603050405020304" pitchFamily="18" charset="0"/>
              <a:buChar char="˗"/>
            </a:pPr>
            <a:r>
              <a:rPr lang="en-US" altLang="ko-KR" sz="23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Deep Learning </a:t>
            </a:r>
          </a:p>
          <a:p>
            <a:pPr marL="628650" lvl="1" indent="-171450" algn="just">
              <a:lnSpc>
                <a:spcPct val="170000"/>
              </a:lnSpc>
              <a:buFont typeface="Times New Roman" panose="02020603050405020304" pitchFamily="18" charset="0"/>
              <a:buChar char="˗"/>
            </a:pPr>
            <a:r>
              <a:rPr lang="en-US" altLang="ko-KR" sz="23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AI, etc.</a:t>
            </a:r>
          </a:p>
          <a:p>
            <a:pPr marL="628650" lvl="1" indent="-171450" algn="just">
              <a:lnSpc>
                <a:spcPct val="170000"/>
              </a:lnSpc>
              <a:buFont typeface="Times New Roman" panose="02020603050405020304" pitchFamily="18" charset="0"/>
              <a:buChar char="˗"/>
            </a:pPr>
            <a:endParaRPr lang="en-US" altLang="ko-KR" sz="2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11" name="Title 1"/>
          <p:cNvSpPr txBox="1">
            <a:spLocks/>
          </p:cNvSpPr>
          <p:nvPr/>
        </p:nvSpPr>
        <p:spPr>
          <a:xfrm>
            <a:off x="11023" y="582729"/>
            <a:ext cx="9144001" cy="854157"/>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000" b="1" dirty="0">
                <a:latin typeface="Times New Roman" panose="02020603050405020304" pitchFamily="18" charset="0"/>
                <a:cs typeface="Times New Roman" panose="02020603050405020304" pitchFamily="18" charset="0"/>
              </a:rPr>
              <a:t>Required Design Considerations for Transparent LED Display (1)</a:t>
            </a:r>
          </a:p>
        </p:txBody>
      </p:sp>
      <p:sp>
        <p:nvSpPr>
          <p:cNvPr id="13" name="TextBox 53"/>
          <p:cNvSpPr txBox="1">
            <a:spLocks noChangeArrowheads="1"/>
          </p:cNvSpPr>
          <p:nvPr/>
        </p:nvSpPr>
        <p:spPr bwMode="auto">
          <a:xfrm>
            <a:off x="361140" y="6067025"/>
            <a:ext cx="365246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a:cs typeface="Times New Roman" panose="02020603050405020304" pitchFamily="18" charset="0"/>
              </a:rPr>
              <a:t>&lt;  </a:t>
            </a:r>
            <a:r>
              <a:rPr lang="en-US" altLang="ko-KR" sz="1000" b="1" dirty="0">
                <a:cs typeface="Times New Roman" panose="02020603050405020304" pitchFamily="18" charset="0"/>
              </a:rPr>
              <a:t>LED and </a:t>
            </a:r>
            <a:r>
              <a:rPr kumimoji="0" lang="en-US" altLang="ko-KR" sz="1000" b="1" dirty="0">
                <a:cs typeface="Times New Roman" panose="02020603050405020304" pitchFamily="18" charset="0"/>
              </a:rPr>
              <a:t>Camera based  OWC Link  Decoding Flow &gt;  </a:t>
            </a:r>
          </a:p>
        </p:txBody>
      </p:sp>
      <p:pic>
        <p:nvPicPr>
          <p:cNvPr id="49" name="Picture 48">
            <a:extLst>
              <a:ext uri="{FF2B5EF4-FFF2-40B4-BE49-F238E27FC236}">
                <a16:creationId xmlns:a16="http://schemas.microsoft.com/office/drawing/2014/main" id="{CBCF35B3-55F2-4E00-8C33-447019F066DB}"/>
              </a:ext>
            </a:extLst>
          </p:cNvPr>
          <p:cNvPicPr>
            <a:picLocks noChangeAspect="1"/>
          </p:cNvPicPr>
          <p:nvPr/>
        </p:nvPicPr>
        <p:blipFill>
          <a:blip r:embed="rId3"/>
          <a:stretch>
            <a:fillRect/>
          </a:stretch>
        </p:blipFill>
        <p:spPr>
          <a:xfrm>
            <a:off x="124985" y="3778121"/>
            <a:ext cx="4041024" cy="2208925"/>
          </a:xfrm>
          <a:prstGeom prst="rect">
            <a:avLst/>
          </a:prstGeom>
        </p:spPr>
      </p:pic>
      <p:pic>
        <p:nvPicPr>
          <p:cNvPr id="51" name="Picture 50">
            <a:extLst>
              <a:ext uri="{FF2B5EF4-FFF2-40B4-BE49-F238E27FC236}">
                <a16:creationId xmlns:a16="http://schemas.microsoft.com/office/drawing/2014/main" id="{432AB414-9A40-4DDB-8299-15ECB62E360A}"/>
              </a:ext>
            </a:extLst>
          </p:cNvPr>
          <p:cNvPicPr>
            <a:picLocks noChangeAspect="1"/>
          </p:cNvPicPr>
          <p:nvPr/>
        </p:nvPicPr>
        <p:blipFill>
          <a:blip r:embed="rId4"/>
          <a:stretch>
            <a:fillRect/>
          </a:stretch>
        </p:blipFill>
        <p:spPr>
          <a:xfrm>
            <a:off x="361140" y="1318473"/>
            <a:ext cx="1905000" cy="2208925"/>
          </a:xfrm>
          <a:prstGeom prst="rect">
            <a:avLst/>
          </a:prstGeom>
        </p:spPr>
      </p:pic>
    </p:spTree>
    <p:extLst>
      <p:ext uri="{BB962C8B-B14F-4D97-AF65-F5344CB8AC3E}">
        <p14:creationId xmlns:p14="http://schemas.microsoft.com/office/powerpoint/2010/main" val="37955391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TextBox 54"/>
          <p:cNvSpPr txBox="1"/>
          <p:nvPr/>
        </p:nvSpPr>
        <p:spPr>
          <a:xfrm>
            <a:off x="4114800" y="6313246"/>
            <a:ext cx="688009" cy="307777"/>
          </a:xfrm>
          <a:prstGeom prst="rect">
            <a:avLst/>
          </a:prstGeom>
          <a:noFill/>
        </p:spPr>
        <p:txBody>
          <a:bodyPr wrap="none" rtlCol="0">
            <a:spAutoFit/>
          </a:bodyPr>
          <a:lstStyle/>
          <a:p>
            <a:r>
              <a:rPr lang="en-US" sz="1400" dirty="0">
                <a:latin typeface="Times New Roman" pitchFamily="18" charset="0"/>
                <a:cs typeface="Times New Roman" pitchFamily="18" charset="0"/>
              </a:rPr>
              <a:t>Slide 5</a:t>
            </a:r>
          </a:p>
        </p:txBody>
      </p:sp>
      <p:sp>
        <p:nvSpPr>
          <p:cNvPr id="24" name="Content Placeholder 2"/>
          <p:cNvSpPr txBox="1">
            <a:spLocks/>
          </p:cNvSpPr>
          <p:nvPr/>
        </p:nvSpPr>
        <p:spPr>
          <a:xfrm>
            <a:off x="4267200" y="1778188"/>
            <a:ext cx="4229878" cy="3875715"/>
          </a:xfrm>
          <a:prstGeom prst="rect">
            <a:avLst/>
          </a:prstGeom>
        </p:spPr>
        <p:txBody>
          <a:bodyPr vert="horz" lIns="91440" tIns="45720" rIns="91440" bIns="45720" rtlCol="0">
            <a:normAutofit fontScale="775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70000"/>
              </a:lnSpc>
              <a:buFont typeface="Arial" panose="020B0604020202020204" pitchFamily="34" charset="0"/>
              <a:buChar char="•"/>
            </a:pPr>
            <a:r>
              <a:rPr lang="en-US" altLang="ko-KR" sz="18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Noise and Interference Minimization Techniques</a:t>
            </a:r>
          </a:p>
          <a:p>
            <a:pPr marL="628650" lvl="1" indent="-171450" algn="just">
              <a:lnSpc>
                <a:spcPct val="170000"/>
              </a:lnSpc>
              <a:buFont typeface="Times New Roman" panose="02020603050405020304" pitchFamily="18" charset="0"/>
              <a:buChar char="˗"/>
            </a:pPr>
            <a:r>
              <a:rPr lang="en-US" altLang="ko-KR" sz="1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Adaptive Optical Image Filter</a:t>
            </a:r>
          </a:p>
          <a:p>
            <a:pPr marL="628650" lvl="1" indent="-171450" algn="just">
              <a:lnSpc>
                <a:spcPct val="170000"/>
              </a:lnSpc>
              <a:buFont typeface="Times New Roman" panose="02020603050405020304" pitchFamily="18" charset="0"/>
              <a:buChar char="˗"/>
            </a:pPr>
            <a:r>
              <a:rPr lang="en-US" altLang="ko-KR" sz="1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Adaptive Infrared filter</a:t>
            </a:r>
          </a:p>
          <a:p>
            <a:pPr marL="628650" lvl="1" indent="-171450" algn="just">
              <a:lnSpc>
                <a:spcPct val="170000"/>
              </a:lnSpc>
              <a:buFont typeface="Times New Roman" panose="02020603050405020304" pitchFamily="18" charset="0"/>
              <a:buChar char="˗"/>
            </a:pPr>
            <a:r>
              <a:rPr lang="en-US" altLang="ko-KR" sz="1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Robust modulation techniques</a:t>
            </a:r>
          </a:p>
          <a:p>
            <a:pPr marL="285750" indent="-285750" algn="just">
              <a:lnSpc>
                <a:spcPct val="170000"/>
              </a:lnSpc>
              <a:buFont typeface="Arial" panose="020B0604020202020204" pitchFamily="34" charset="0"/>
              <a:buChar char="•"/>
            </a:pPr>
            <a:r>
              <a:rPr lang="en-US" altLang="ko-KR" sz="18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Robust Modulation Techniques </a:t>
            </a:r>
          </a:p>
          <a:p>
            <a:pPr marL="628650" lvl="1" indent="-171450" algn="just">
              <a:lnSpc>
                <a:spcPct val="170000"/>
              </a:lnSpc>
              <a:buFont typeface="Times New Roman" panose="02020603050405020304" pitchFamily="18" charset="0"/>
              <a:buChar char="˗"/>
            </a:pPr>
            <a:r>
              <a:rPr lang="en-US" altLang="ko-KR" sz="1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With Multi Level, Sub-Carrier Multiplexed Techniques, Spread Spectrum Techniques</a:t>
            </a:r>
          </a:p>
          <a:p>
            <a:pPr marL="1200150" lvl="2" indent="-285750" algn="just">
              <a:lnSpc>
                <a:spcPct val="170000"/>
              </a:lnSpc>
              <a:buFont typeface="Wingdings" panose="05000000000000000000" pitchFamily="2" charset="2"/>
              <a:buChar char="§"/>
            </a:pPr>
            <a:r>
              <a:rPr lang="en-US" altLang="ko-KR" sz="13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Multilevel PPM</a:t>
            </a:r>
          </a:p>
          <a:p>
            <a:pPr marL="1200150" lvl="2" indent="-285750" algn="just">
              <a:lnSpc>
                <a:spcPct val="170000"/>
              </a:lnSpc>
              <a:buFont typeface="Wingdings" panose="05000000000000000000" pitchFamily="2" charset="2"/>
              <a:buChar char="§"/>
            </a:pPr>
            <a:r>
              <a:rPr lang="en-US" altLang="ko-KR" sz="13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Sub-carrier multiplexed (SCM) PPM</a:t>
            </a:r>
          </a:p>
          <a:p>
            <a:pPr marL="1200150" lvl="2" indent="-285750" algn="just">
              <a:lnSpc>
                <a:spcPct val="170000"/>
              </a:lnSpc>
              <a:buFont typeface="Wingdings" panose="05000000000000000000" pitchFamily="2" charset="2"/>
              <a:buChar char="§"/>
            </a:pPr>
            <a:r>
              <a:rPr lang="en-US" altLang="ko-KR" sz="13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DSSS SIK (Direct-Sequence Spread Spectrum with Sequence Inverse Keying)</a:t>
            </a:r>
          </a:p>
          <a:p>
            <a:pPr marL="1200150" lvl="2" indent="-285750" algn="just">
              <a:lnSpc>
                <a:spcPct val="170000"/>
              </a:lnSpc>
              <a:buFont typeface="Wingdings" panose="05000000000000000000" pitchFamily="2" charset="2"/>
              <a:buChar char="§"/>
            </a:pPr>
            <a:r>
              <a:rPr lang="en-US" altLang="ko-KR" sz="13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VTASC</a:t>
            </a:r>
          </a:p>
          <a:p>
            <a:pPr marL="1200150" lvl="2" indent="-285750" algn="just">
              <a:lnSpc>
                <a:spcPct val="170000"/>
              </a:lnSpc>
              <a:buFont typeface="Wingdings" panose="05000000000000000000" pitchFamily="2" charset="2"/>
              <a:buChar char="§"/>
            </a:pPr>
            <a:r>
              <a:rPr lang="en-US" altLang="ko-KR" sz="13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SS2DC</a:t>
            </a:r>
          </a:p>
        </p:txBody>
      </p:sp>
      <p:sp>
        <p:nvSpPr>
          <p:cNvPr id="11" name="Title 1"/>
          <p:cNvSpPr txBox="1">
            <a:spLocks/>
          </p:cNvSpPr>
          <p:nvPr/>
        </p:nvSpPr>
        <p:spPr>
          <a:xfrm>
            <a:off x="11023" y="582729"/>
            <a:ext cx="9144001" cy="854157"/>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000" b="1" dirty="0">
                <a:latin typeface="Times New Roman" panose="02020603050405020304" pitchFamily="18" charset="0"/>
                <a:cs typeface="Times New Roman" panose="02020603050405020304" pitchFamily="18" charset="0"/>
              </a:rPr>
              <a:t>Required Design Considerations for Transparent LED Display (2)</a:t>
            </a:r>
          </a:p>
        </p:txBody>
      </p:sp>
      <p:sp>
        <p:nvSpPr>
          <p:cNvPr id="13" name="TextBox 53"/>
          <p:cNvSpPr txBox="1">
            <a:spLocks noChangeArrowheads="1"/>
          </p:cNvSpPr>
          <p:nvPr/>
        </p:nvSpPr>
        <p:spPr bwMode="auto">
          <a:xfrm>
            <a:off x="361140" y="6067025"/>
            <a:ext cx="365246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a:cs typeface="Times New Roman" panose="02020603050405020304" pitchFamily="18" charset="0"/>
              </a:rPr>
              <a:t>&lt;  </a:t>
            </a:r>
            <a:r>
              <a:rPr lang="en-US" altLang="ko-KR" sz="1000" b="1" dirty="0">
                <a:cs typeface="Times New Roman" panose="02020603050405020304" pitchFamily="18" charset="0"/>
              </a:rPr>
              <a:t>LED and </a:t>
            </a:r>
            <a:r>
              <a:rPr kumimoji="0" lang="en-US" altLang="ko-KR" sz="1000" b="1" dirty="0">
                <a:cs typeface="Times New Roman" panose="02020603050405020304" pitchFamily="18" charset="0"/>
              </a:rPr>
              <a:t>Camera based  OWC Link  Decoding Flow &gt;  </a:t>
            </a:r>
          </a:p>
        </p:txBody>
      </p:sp>
      <p:pic>
        <p:nvPicPr>
          <p:cNvPr id="49" name="Picture 48">
            <a:extLst>
              <a:ext uri="{FF2B5EF4-FFF2-40B4-BE49-F238E27FC236}">
                <a16:creationId xmlns:a16="http://schemas.microsoft.com/office/drawing/2014/main" id="{CBCF35B3-55F2-4E00-8C33-447019F066DB}"/>
              </a:ext>
            </a:extLst>
          </p:cNvPr>
          <p:cNvPicPr>
            <a:picLocks noChangeAspect="1"/>
          </p:cNvPicPr>
          <p:nvPr/>
        </p:nvPicPr>
        <p:blipFill>
          <a:blip r:embed="rId3"/>
          <a:stretch>
            <a:fillRect/>
          </a:stretch>
        </p:blipFill>
        <p:spPr>
          <a:xfrm>
            <a:off x="124985" y="3778121"/>
            <a:ext cx="4041024" cy="2208925"/>
          </a:xfrm>
          <a:prstGeom prst="rect">
            <a:avLst/>
          </a:prstGeom>
        </p:spPr>
      </p:pic>
      <p:pic>
        <p:nvPicPr>
          <p:cNvPr id="51" name="Picture 50">
            <a:extLst>
              <a:ext uri="{FF2B5EF4-FFF2-40B4-BE49-F238E27FC236}">
                <a16:creationId xmlns:a16="http://schemas.microsoft.com/office/drawing/2014/main" id="{432AB414-9A40-4DDB-8299-15ECB62E360A}"/>
              </a:ext>
            </a:extLst>
          </p:cNvPr>
          <p:cNvPicPr>
            <a:picLocks noChangeAspect="1"/>
          </p:cNvPicPr>
          <p:nvPr/>
        </p:nvPicPr>
        <p:blipFill>
          <a:blip r:embed="rId4"/>
          <a:stretch>
            <a:fillRect/>
          </a:stretch>
        </p:blipFill>
        <p:spPr>
          <a:xfrm>
            <a:off x="1524000" y="1566659"/>
            <a:ext cx="1905000" cy="2208925"/>
          </a:xfrm>
          <a:prstGeom prst="rect">
            <a:avLst/>
          </a:prstGeom>
        </p:spPr>
      </p:pic>
    </p:spTree>
    <p:extLst>
      <p:ext uri="{BB962C8B-B14F-4D97-AF65-F5344CB8AC3E}">
        <p14:creationId xmlns:p14="http://schemas.microsoft.com/office/powerpoint/2010/main" val="11552474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a:xfrm>
            <a:off x="381000" y="1600200"/>
            <a:ext cx="8305800" cy="4114800"/>
          </a:xfrm>
          <a:prstGeom prst="rect">
            <a:avLst/>
          </a:prstGeom>
        </p:spPr>
        <p:txBody>
          <a:bodyPr vert="horz" lIns="91440" tIns="45720" rIns="91440" bIns="45720" rtlCol="0" anchor="ctr">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just">
              <a:buFont typeface="Arial" panose="020B0604020202020204" pitchFamily="34" charset="0"/>
              <a:buChar char="•"/>
              <a:tabLst>
                <a:tab pos="2417763" algn="l"/>
              </a:tabLst>
            </a:pP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just">
              <a:buFont typeface="Arial" panose="020B0604020202020204" pitchFamily="34" charset="0"/>
              <a:buChar char="•"/>
              <a:tabLst>
                <a:tab pos="2417763" algn="l"/>
              </a:tabLst>
            </a:pP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just">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Discussed the OWC technology design  consideration to develop precise OWC solution using transparent LED display for VAT application services.</a:t>
            </a:r>
          </a:p>
          <a:p>
            <a:pPr marL="342900" indent="-342900" algn="just">
              <a:buFont typeface="Arial" panose="020B0604020202020204" pitchFamily="34" charset="0"/>
              <a:buChar char="•"/>
              <a:tabLst>
                <a:tab pos="2417763" algn="l"/>
              </a:tabLst>
            </a:pPr>
            <a:endParaRPr lang="en-US" altLang="ko-KR" sz="2000" dirty="0">
              <a:solidFill>
                <a:schemeClr val="tx1"/>
              </a:solidFill>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cs typeface="Times New Roman" panose="02020603050405020304" pitchFamily="18" charset="0"/>
              </a:rPr>
              <a:t>Issues in Display based OWC Technology Camera Calibration, Motion Stabilization, </a:t>
            </a:r>
            <a:r>
              <a:rPr lang="en-US" altLang="ko-KR" sz="2000" dirty="0" err="1">
                <a:solidFill>
                  <a:schemeClr val="tx1"/>
                </a:solidFill>
                <a:latin typeface="Times New Roman" panose="02020603050405020304" pitchFamily="18" charset="0"/>
                <a:cs typeface="Times New Roman" panose="02020603050405020304" pitchFamily="18" charset="0"/>
              </a:rPr>
              <a:t>RoI</a:t>
            </a:r>
            <a:r>
              <a:rPr lang="en-US" altLang="ko-KR" sz="2000" dirty="0">
                <a:solidFill>
                  <a:schemeClr val="tx1"/>
                </a:solidFill>
                <a:latin typeface="Times New Roman" panose="02020603050405020304" pitchFamily="18" charset="0"/>
                <a:cs typeface="Times New Roman" panose="02020603050405020304" pitchFamily="18" charset="0"/>
              </a:rPr>
              <a:t> Selection, Interpixel Interferences, Fast 2D Color Decoder, Camera Sampling Rate and Frame Rate Variations, Fast Synchronization Method, etc.</a:t>
            </a:r>
          </a:p>
          <a:p>
            <a:pPr marL="342900" indent="-342900" algn="just">
              <a:buFont typeface="Arial" panose="020B0604020202020204" pitchFamily="34" charset="0"/>
              <a:buChar char="•"/>
              <a:tabLst>
                <a:tab pos="2417763" algn="l"/>
              </a:tabLst>
            </a:pPr>
            <a:endParaRPr lang="en-US" altLang="ko-KR" sz="2000" dirty="0">
              <a:solidFill>
                <a:schemeClr val="tx1"/>
              </a:solidFill>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cs typeface="Times New Roman" panose="02020603050405020304" pitchFamily="18" charset="0"/>
              </a:rPr>
              <a:t>Provided the required considerable techniques for display based OWC technology like Adaptive Camera Calibration and Image Stabilization Method, Adaptive Imaging Method for </a:t>
            </a:r>
            <a:r>
              <a:rPr lang="en-US" altLang="ko-KR" sz="2000" dirty="0" err="1">
                <a:solidFill>
                  <a:schemeClr val="tx1"/>
                </a:solidFill>
                <a:latin typeface="Times New Roman" panose="02020603050405020304" pitchFamily="18" charset="0"/>
                <a:cs typeface="Times New Roman" panose="02020603050405020304" pitchFamily="18" charset="0"/>
              </a:rPr>
              <a:t>RoI</a:t>
            </a:r>
            <a:r>
              <a:rPr lang="en-US" altLang="ko-KR" sz="2000" dirty="0">
                <a:solidFill>
                  <a:schemeClr val="tx1"/>
                </a:solidFill>
                <a:latin typeface="Times New Roman" panose="02020603050405020304" pitchFamily="18" charset="0"/>
                <a:cs typeface="Times New Roman" panose="02020603050405020304" pitchFamily="18" charset="0"/>
              </a:rPr>
              <a:t> Detection Method, Noise and Interference Minimization Techniques, Robust Modulation Techniques. </a:t>
            </a:r>
          </a:p>
          <a:p>
            <a:pPr marL="342900" indent="-342900" algn="just">
              <a:buFont typeface="Arial" panose="020B0604020202020204" pitchFamily="34" charset="0"/>
              <a:buChar char="•"/>
              <a:tabLst>
                <a:tab pos="2417763" algn="l"/>
              </a:tabLst>
            </a:pPr>
            <a:endParaRPr lang="en-US" altLang="ko-KR" sz="2000" dirty="0">
              <a:solidFill>
                <a:schemeClr val="tx1"/>
              </a:solidFill>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tabLst>
                <a:tab pos="2417763" algn="l"/>
              </a:tabLst>
            </a:pPr>
            <a:endParaRPr lang="en-US" altLang="ko-KR" sz="2000" dirty="0">
              <a:solidFill>
                <a:schemeClr val="tx1"/>
              </a:solidFill>
              <a:latin typeface="Times New Roman" panose="02020603050405020304" pitchFamily="18" charset="0"/>
              <a:cs typeface="Times New Roman" panose="02020603050405020304" pitchFamily="18" charset="0"/>
            </a:endParaRPr>
          </a:p>
        </p:txBody>
      </p:sp>
      <p:sp>
        <p:nvSpPr>
          <p:cNvPr id="8" name="TextBox 7"/>
          <p:cNvSpPr txBox="1"/>
          <p:nvPr/>
        </p:nvSpPr>
        <p:spPr>
          <a:xfrm>
            <a:off x="4114800" y="6313246"/>
            <a:ext cx="688009" cy="307777"/>
          </a:xfrm>
          <a:prstGeom prst="rect">
            <a:avLst/>
          </a:prstGeom>
          <a:noFill/>
        </p:spPr>
        <p:txBody>
          <a:bodyPr wrap="none" rtlCol="0">
            <a:spAutoFit/>
          </a:bodyPr>
          <a:lstStyle/>
          <a:p>
            <a:r>
              <a:rPr lang="en-US" sz="1400" dirty="0">
                <a:latin typeface="Times New Roman" pitchFamily="18" charset="0"/>
                <a:cs typeface="Times New Roman" pitchFamily="18" charset="0"/>
              </a:rPr>
              <a:t>Slide 6</a:t>
            </a:r>
          </a:p>
        </p:txBody>
      </p:sp>
      <p:sp>
        <p:nvSpPr>
          <p:cNvPr id="5" name="Title 1"/>
          <p:cNvSpPr txBox="1">
            <a:spLocks/>
          </p:cNvSpPr>
          <p:nvPr/>
        </p:nvSpPr>
        <p:spPr>
          <a:xfrm>
            <a:off x="0" y="762000"/>
            <a:ext cx="91440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a:t>Conclusion</a:t>
            </a:r>
            <a:endParaRPr lang="en-US" sz="3200" b="1" dirty="0"/>
          </a:p>
        </p:txBody>
      </p:sp>
    </p:spTree>
    <p:extLst>
      <p:ext uri="{BB962C8B-B14F-4D97-AF65-F5344CB8AC3E}">
        <p14:creationId xmlns:p14="http://schemas.microsoft.com/office/powerpoint/2010/main" val="27746277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12320</TotalTime>
  <Words>445</Words>
  <Application>Microsoft Office PowerPoint</Application>
  <PresentationFormat>On-screen Show (4:3)</PresentationFormat>
  <Paragraphs>89</Paragraphs>
  <Slides>6</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Vinayagam Mariappan</cp:lastModifiedBy>
  <cp:revision>536</cp:revision>
  <cp:lastPrinted>2017-05-07T15:48:38Z</cp:lastPrinted>
  <dcterms:created xsi:type="dcterms:W3CDTF">2010-05-15T17:50:32Z</dcterms:created>
  <dcterms:modified xsi:type="dcterms:W3CDTF">2019-07-16T07:37:13Z</dcterms:modified>
</cp:coreProperties>
</file>