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10" r:id="rId4"/>
    <p:sldId id="309"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34" autoAdjust="0"/>
    <p:restoredTop sz="96159" autoAdjust="0"/>
  </p:normalViewPr>
  <p:slideViewPr>
    <p:cSldViewPr>
      <p:cViewPr varScale="1">
        <p:scale>
          <a:sx n="82" d="100"/>
          <a:sy n="82" d="100"/>
        </p:scale>
        <p:origin x="1742"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7/16/2019</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2018</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7/16/2019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16433718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341368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697761A-F4E6-294D-9AFB-521E0AC40CDA}" type="datetime1">
              <a:rPr lang="en-US" smtClean="0"/>
              <a:t>7/16/2019</a:t>
            </a:fld>
            <a:endParaRPr lang="en-US"/>
          </a:p>
        </p:txBody>
      </p:sp>
      <p:sp>
        <p:nvSpPr>
          <p:cNvPr id="5" name="Footer Placeholder 4"/>
          <p:cNvSpPr>
            <a:spLocks noGrp="1"/>
          </p:cNvSpPr>
          <p:nvPr>
            <p:ph type="ftr" sz="quarter" idx="11"/>
          </p:nvPr>
        </p:nvSpPr>
        <p:spPr/>
        <p:txBody>
          <a:bodyPr/>
          <a:lstStyle/>
          <a:p>
            <a:endParaRPr lang="en-US" dirty="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Submission</a:t>
            </a: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Jaesang Cha, SNUST</a:t>
            </a: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4478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July 2019</a:t>
            </a: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doc.: IEEE 15-19-0317-00-0vat</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B968935-F7C2-2943-A84E-BC9132FE84FE}" type="datetime1">
              <a:rPr lang="en-US" smtClean="0"/>
              <a:t>7/16/2019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8EE152-3E99-7342-B6D8-9F040714AC7D}" type="datetime1">
              <a:rPr lang="en-US" smtClean="0"/>
              <a:t>7/16/2019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July 2019</a:t>
            </a: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a:latin typeface="Times New Roman" pitchFamily="18" charset="0"/>
                <a:cs typeface="Times New Roman" pitchFamily="18" charset="0"/>
              </a:rPr>
              <a:t>doc.: IEEE 15-19-0317-00-0vat</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Submission</a:t>
            </a: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Jaesang Cha, SNUST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7/16/2019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12879A4-D9B4-F64D-A058-EF37CC0DC8FD}" type="datetime1">
              <a:rPr lang="en-US" smtClean="0"/>
              <a:t>7/16/2019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62B5D2A-4D6C-8143-8602-4163F4B50C71}" type="datetime1">
              <a:rPr lang="en-US" smtClean="0"/>
              <a:t>7/16/2019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83D3F40-E048-474A-9262-361127BB8570}" type="datetime1">
              <a:rPr lang="en-US" smtClean="0"/>
              <a:t>7/16/2019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7/16/2019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7/16/2019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7/16/2019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7/16/2019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381000"/>
            <a:ext cx="9144000" cy="6001643"/>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lgn="just"/>
            <a:r>
              <a:rPr lang="en-US" sz="1600" b="1" dirty="0">
                <a:latin typeface="Times New Roman" pitchFamily="18" charset="0"/>
                <a:cs typeface="Times New Roman" pitchFamily="18" charset="0"/>
              </a:rPr>
              <a:t>Submission Title:</a:t>
            </a:r>
            <a:r>
              <a:rPr lang="en-US" sz="1600" dirty="0">
                <a:latin typeface="Times New Roman" pitchFamily="18" charset="0"/>
                <a:cs typeface="Times New Roman" pitchFamily="18" charset="0"/>
              </a:rPr>
              <a:t> Semi-Automated Driving Control in Critical Driving Conditions Using LiFi/CamCom Link for ADAS Solution</a:t>
            </a:r>
            <a:endParaRPr lang="en-US" altLang="ko-KR" sz="1600" dirty="0">
              <a:latin typeface="Times New Roman" panose="02020603050405020304" pitchFamily="18" charset="0"/>
              <a:ea typeface="굴림" panose="020B0600000101010101" pitchFamily="50" charset="-127"/>
              <a:cs typeface="Times New Roman" panose="02020603050405020304" pitchFamily="18" charset="0"/>
            </a:endParaRPr>
          </a:p>
          <a:p>
            <a:pPr marL="228600"/>
            <a:r>
              <a:rPr lang="en-US" sz="1600" b="1" dirty="0">
                <a:latin typeface="Times New Roman" pitchFamily="18" charset="0"/>
                <a:cs typeface="Times New Roman" pitchFamily="18" charset="0"/>
              </a:rPr>
              <a:t>Date Submitted: </a:t>
            </a:r>
            <a:r>
              <a:rPr lang="en-US" sz="1600" dirty="0">
                <a:latin typeface="Times New Roman" pitchFamily="18" charset="0"/>
                <a:cs typeface="Times New Roman" pitchFamily="18" charset="0"/>
              </a:rPr>
              <a:t>July 2019	</a:t>
            </a:r>
          </a:p>
          <a:p>
            <a:pPr marL="228600" algn="just"/>
            <a:r>
              <a:rPr lang="en-US" sz="1600" b="1" dirty="0">
                <a:latin typeface="Times New Roman" pitchFamily="18" charset="0"/>
                <a:cs typeface="Times New Roman" pitchFamily="18" charset="0"/>
              </a:rPr>
              <a:t>Source:</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Jaesang</a:t>
            </a:r>
            <a:r>
              <a:rPr lang="en-US" sz="1600" dirty="0">
                <a:latin typeface="Times New Roman" pitchFamily="18" charset="0"/>
                <a:cs typeface="Times New Roman" pitchFamily="18" charset="0"/>
              </a:rPr>
              <a:t> Cha (SNUST), </a:t>
            </a:r>
            <a:r>
              <a:rPr lang="en-US" sz="1600" dirty="0" err="1">
                <a:latin typeface="Times New Roman" pitchFamily="18" charset="0"/>
                <a:cs typeface="Times New Roman" pitchFamily="18" charset="0"/>
              </a:rPr>
              <a:t>Hyeongho</a:t>
            </a:r>
            <a:r>
              <a:rPr lang="en-US" sz="1600" dirty="0">
                <a:latin typeface="Times New Roman" pitchFamily="18" charset="0"/>
                <a:cs typeface="Times New Roman" pitchFamily="18" charset="0"/>
              </a:rPr>
              <a:t> Lee (</a:t>
            </a:r>
            <a:r>
              <a:rPr lang="en-US" sz="1600" dirty="0" err="1">
                <a:latin typeface="Times New Roman" pitchFamily="18" charset="0"/>
                <a:cs typeface="Times New Roman" pitchFamily="18" charset="0"/>
              </a:rPr>
              <a:t>Netvision</a:t>
            </a:r>
            <a:r>
              <a:rPr lang="en-US" sz="1600" dirty="0">
                <a:latin typeface="Times New Roman" pitchFamily="18" charset="0"/>
                <a:cs typeface="Times New Roman" pitchFamily="18" charset="0"/>
              </a:rPr>
              <a:t> Telecom Inc., Korea Univ.), </a:t>
            </a:r>
            <a:r>
              <a:rPr lang="en-US" sz="1600" dirty="0" err="1">
                <a:latin typeface="Times New Roman" pitchFamily="18" charset="0"/>
                <a:cs typeface="Times New Roman" pitchFamily="18" charset="0"/>
              </a:rPr>
              <a:t>Yoonkwan</a:t>
            </a:r>
            <a:r>
              <a:rPr lang="en-US" sz="1600" dirty="0">
                <a:latin typeface="Times New Roman" pitchFamily="18" charset="0"/>
                <a:cs typeface="Times New Roman" pitchFamily="18" charset="0"/>
              </a:rPr>
              <a:t> Kim (The Catholic Univ.), </a:t>
            </a:r>
            <a:r>
              <a:rPr lang="en-US" sz="1600" dirty="0" err="1">
                <a:latin typeface="Times New Roman" pitchFamily="18" charset="0"/>
                <a:cs typeface="Times New Roman" pitchFamily="18" charset="0"/>
              </a:rPr>
              <a:t>Minseok</a:t>
            </a:r>
            <a:r>
              <a:rPr lang="en-US" sz="1600" dirty="0">
                <a:latin typeface="Times New Roman" pitchFamily="18" charset="0"/>
                <a:cs typeface="Times New Roman" pitchFamily="18" charset="0"/>
              </a:rPr>
              <a:t> Oh (</a:t>
            </a:r>
            <a:r>
              <a:rPr lang="en-US" sz="1600" dirty="0" err="1">
                <a:latin typeface="Times New Roman" pitchFamily="18" charset="0"/>
                <a:cs typeface="Times New Roman" pitchFamily="18" charset="0"/>
              </a:rPr>
              <a:t>Kyonggi</a:t>
            </a:r>
            <a:r>
              <a:rPr lang="en-US" sz="1600" dirty="0">
                <a:latin typeface="Times New Roman" pitchFamily="18" charset="0"/>
                <a:cs typeface="Times New Roman" pitchFamily="18" charset="0"/>
              </a:rPr>
              <a:t> Univ.), </a:t>
            </a:r>
            <a:r>
              <a:rPr lang="en-US" sz="1600" dirty="0" err="1">
                <a:latin typeface="Times New Roman" pitchFamily="18" charset="0"/>
                <a:cs typeface="Times New Roman" pitchFamily="18" charset="0"/>
              </a:rPr>
              <a:t>Sangwoon</a:t>
            </a:r>
            <a:r>
              <a:rPr lang="en-US" sz="1600" dirty="0">
                <a:latin typeface="Times New Roman" pitchFamily="18" charset="0"/>
                <a:cs typeface="Times New Roman" pitchFamily="18" charset="0"/>
              </a:rPr>
              <a:t> Lee (</a:t>
            </a:r>
            <a:r>
              <a:rPr lang="en-US" sz="1600" dirty="0" err="1">
                <a:latin typeface="Times New Roman" pitchFamily="18" charset="0"/>
                <a:cs typeface="Times New Roman" pitchFamily="18" charset="0"/>
              </a:rPr>
              <a:t>Namseoul</a:t>
            </a:r>
            <a:r>
              <a:rPr lang="en-US" sz="1600" dirty="0">
                <a:latin typeface="Times New Roman" pitchFamily="18" charset="0"/>
                <a:cs typeface="Times New Roman" pitchFamily="18" charset="0"/>
              </a:rPr>
              <a:t> Univ.), </a:t>
            </a:r>
            <a:r>
              <a:rPr lang="en-US" sz="1600" dirty="0" err="1">
                <a:latin typeface="Times New Roman" pitchFamily="18" charset="0"/>
                <a:cs typeface="Times New Roman" pitchFamily="18" charset="0"/>
              </a:rPr>
              <a:t>Jinyoung</a:t>
            </a:r>
            <a:r>
              <a:rPr lang="en-US" sz="1600" dirty="0">
                <a:latin typeface="Times New Roman" pitchFamily="18" charset="0"/>
                <a:cs typeface="Times New Roman" pitchFamily="18" charset="0"/>
              </a:rPr>
              <a:t> Kim (</a:t>
            </a:r>
            <a:r>
              <a:rPr lang="en-US" sz="1600" dirty="0" err="1">
                <a:latin typeface="Times New Roman" pitchFamily="18" charset="0"/>
                <a:cs typeface="Times New Roman" pitchFamily="18" charset="0"/>
              </a:rPr>
              <a:t>Kwangwoon</a:t>
            </a:r>
            <a:r>
              <a:rPr lang="en-US" sz="1600" dirty="0">
                <a:latin typeface="Times New Roman" pitchFamily="18" charset="0"/>
                <a:cs typeface="Times New Roman" pitchFamily="18" charset="0"/>
              </a:rPr>
              <a:t> Univ.), </a:t>
            </a:r>
            <a:r>
              <a:rPr lang="en-US" sz="1600" dirty="0" err="1">
                <a:latin typeface="Times New Roman" pitchFamily="18" charset="0"/>
                <a:cs typeface="Times New Roman" pitchFamily="18" charset="0"/>
              </a:rPr>
              <a:t>SeongKweon</a:t>
            </a:r>
            <a:r>
              <a:rPr lang="en-US" sz="1600" dirty="0">
                <a:latin typeface="Times New Roman" pitchFamily="18" charset="0"/>
                <a:cs typeface="Times New Roman" pitchFamily="18" charset="0"/>
              </a:rPr>
              <a:t> Kim (SNUST), Yong </a:t>
            </a:r>
            <a:r>
              <a:rPr lang="en-US" sz="1600" dirty="0" err="1">
                <a:latin typeface="Times New Roman" pitchFamily="18" charset="0"/>
                <a:cs typeface="Times New Roman" pitchFamily="18" charset="0"/>
              </a:rPr>
              <a:t>Ik</a:t>
            </a:r>
            <a:r>
              <a:rPr lang="en-US" sz="1600" dirty="0">
                <a:latin typeface="Times New Roman" pitchFamily="18" charset="0"/>
                <a:cs typeface="Times New Roman" pitchFamily="18" charset="0"/>
              </a:rPr>
              <a:t> Yoon (Sookmyung Women's University), </a:t>
            </a:r>
            <a:r>
              <a:rPr lang="en-US" sz="1600" dirty="0" err="1">
                <a:latin typeface="Times New Roman" pitchFamily="18" charset="0"/>
                <a:cs typeface="Times New Roman" pitchFamily="18" charset="0"/>
              </a:rPr>
              <a:t>Jeonggon</a:t>
            </a:r>
            <a:r>
              <a:rPr lang="en-US" sz="1600" dirty="0">
                <a:latin typeface="Times New Roman" pitchFamily="18" charset="0"/>
                <a:cs typeface="Times New Roman" pitchFamily="18" charset="0"/>
              </a:rPr>
              <a:t> Kim (Korea Polytechnic Univ.),  </a:t>
            </a:r>
            <a:r>
              <a:rPr lang="en-US" sz="1600" dirty="0" err="1">
                <a:latin typeface="Times New Roman" pitchFamily="18" charset="0"/>
                <a:cs typeface="Times New Roman" pitchFamily="18" charset="0"/>
              </a:rPr>
              <a:t>Chanhyeong</a:t>
            </a:r>
            <a:r>
              <a:rPr lang="en-US" sz="1600" dirty="0">
                <a:latin typeface="Times New Roman" pitchFamily="18" charset="0"/>
                <a:cs typeface="Times New Roman" pitchFamily="18" charset="0"/>
              </a:rPr>
              <a:t> Chung (RAPA), </a:t>
            </a:r>
            <a:r>
              <a:rPr lang="en-US" sz="1600" dirty="0" err="1">
                <a:latin typeface="Times New Roman" pitchFamily="18" charset="0"/>
                <a:cs typeface="Times New Roman" pitchFamily="18" charset="0"/>
              </a:rPr>
              <a:t>Sooyoung</a:t>
            </a:r>
            <a:r>
              <a:rPr lang="en-US" sz="1600" dirty="0">
                <a:latin typeface="Times New Roman" pitchFamily="18" charset="0"/>
                <a:cs typeface="Times New Roman" pitchFamily="18" charset="0"/>
              </a:rPr>
              <a:t> Chang (SYCA),Vinayagam Mariappan (SNUST)</a:t>
            </a:r>
          </a:p>
          <a:p>
            <a:pPr marL="228600" algn="just"/>
            <a:r>
              <a:rPr lang="en-US" sz="1600" b="1" dirty="0">
                <a:latin typeface="Times New Roman" pitchFamily="18" charset="0"/>
                <a:cs typeface="Times New Roman" pitchFamily="18" charset="0"/>
              </a:rPr>
              <a:t>Address: </a:t>
            </a:r>
            <a:r>
              <a:rPr lang="en-US" sz="1600" dirty="0">
                <a:latin typeface="Times New Roman" pitchFamily="18" charset="0"/>
                <a:cs typeface="Times New Roman" pitchFamily="18" charset="0"/>
              </a:rPr>
              <a:t>Contact Information: +82-2-970-6431, FAX: +82-2-970-6123, E-Mail: chajs@seoultech.ac.kr </a:t>
            </a:r>
          </a:p>
          <a:p>
            <a:pPr marL="228600" algn="just"/>
            <a:r>
              <a:rPr lang="en-US" sz="1600" b="1" dirty="0">
                <a:latin typeface="Times New Roman" pitchFamily="18" charset="0"/>
                <a:cs typeface="Times New Roman" pitchFamily="18" charset="0"/>
              </a:rPr>
              <a:t>Re:</a:t>
            </a:r>
          </a:p>
          <a:p>
            <a:pPr marL="228600" algn="just">
              <a:spcBef>
                <a:spcPts val="600"/>
              </a:spcBef>
              <a:spcAft>
                <a:spcPts val="600"/>
              </a:spcAft>
            </a:pPr>
            <a:r>
              <a:rPr lang="en-US" sz="1600" b="1" dirty="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V2X LiFi/CamCom Link design consideration for VAT. This proposed LiFi/CamCom solution used to get data from infrastructure about speed or road signs at night or smoggy time. This VAT solution can used on the application services like ITS, ADAS, IoT/</a:t>
            </a:r>
            <a:r>
              <a:rPr lang="en-US" altLang="ko-KR" sz="1600" dirty="0" err="1">
                <a:latin typeface="Times New Roman" pitchFamily="18" charset="0"/>
                <a:cs typeface="Times New Roman" pitchFamily="18" charset="0"/>
              </a:rPr>
              <a:t>IoL</a:t>
            </a:r>
            <a:r>
              <a:rPr lang="en-US" altLang="ko-KR" sz="1600" dirty="0">
                <a:latin typeface="Times New Roman" pitchFamily="18" charset="0"/>
                <a:cs typeface="Times New Roman" pitchFamily="18" charset="0"/>
              </a:rPr>
              <a:t>, etc. </a:t>
            </a:r>
          </a:p>
          <a:p>
            <a:pPr marL="228600" algn="just">
              <a:spcBef>
                <a:spcPts val="600"/>
              </a:spcBef>
              <a:spcAft>
                <a:spcPts val="600"/>
              </a:spcAft>
            </a:pPr>
            <a:r>
              <a:rPr lang="en-US" sz="1600" b="1" dirty="0">
                <a:latin typeface="Times New Roman" pitchFamily="18" charset="0"/>
                <a:cs typeface="Times New Roman" pitchFamily="18" charset="0"/>
              </a:rPr>
              <a:t>Purpose: </a:t>
            </a:r>
            <a:r>
              <a:rPr lang="en-US" sz="1600" dirty="0">
                <a:latin typeface="Times New Roman" pitchFamily="18" charset="0"/>
                <a:cs typeface="Times New Roman" pitchFamily="18" charset="0"/>
              </a:rPr>
              <a:t>To provided concept models of  Light Communication based LiFi/CamCom solution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a:latin typeface="Times New Roman" pitchFamily="18" charset="0"/>
                <a:cs typeface="Times New Roman" pitchFamily="18" charset="0"/>
              </a:rPr>
              <a:t> </a:t>
            </a:r>
          </a:p>
          <a:p>
            <a:pPr marL="228600" algn="just">
              <a:spcBef>
                <a:spcPts val="600"/>
              </a:spcBef>
              <a:spcAft>
                <a:spcPts val="600"/>
              </a:spcAft>
            </a:pPr>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a:latin typeface="Times New Roman" pitchFamily="18" charset="0"/>
                <a:cs typeface="Times New Roman" pitchFamily="18" charset="0"/>
              </a:rPr>
              <a:t>Release:</a:t>
            </a:r>
            <a:r>
              <a:rPr lang="en-US" sz="1600" dirty="0">
                <a:latin typeface="Times New Roman" pitchFamily="18" charset="0"/>
                <a:cs typeface="Times New Roman" pitchFamily="18" charset="0"/>
              </a:rPr>
              <a:t> The contributor acknowledges and accepts that this contribution becomes the property of IEEE and may be made publicly available by P802.15.	</a:t>
            </a:r>
          </a:p>
        </p:txBody>
      </p:sp>
      <p:sp>
        <p:nvSpPr>
          <p:cNvPr id="5" name="TextBox 4"/>
          <p:cNvSpPr txBox="1"/>
          <p:nvPr/>
        </p:nvSpPr>
        <p:spPr>
          <a:xfrm>
            <a:off x="4114800" y="6313246"/>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762000"/>
            <a:ext cx="91440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latin typeface="Times New Roman" panose="02020603050405020304" pitchFamily="18" charset="0"/>
                <a:ea typeface="굴림" panose="020B0600000101010101" pitchFamily="50" charset="-127"/>
                <a:cs typeface="Times New Roman" panose="02020603050405020304" pitchFamily="18" charset="0"/>
              </a:rPr>
              <a:t>Contents</a:t>
            </a:r>
            <a:endParaRPr lang="en-US" sz="3200" b="1" dirty="0">
              <a:latin typeface="Times New Roman" panose="02020603050405020304" pitchFamily="18" charset="0"/>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2</a:t>
            </a:r>
          </a:p>
        </p:txBody>
      </p:sp>
      <p:sp>
        <p:nvSpPr>
          <p:cNvPr id="5" name="Content Placeholder 2"/>
          <p:cNvSpPr txBox="1">
            <a:spLocks/>
          </p:cNvSpPr>
          <p:nvPr/>
        </p:nvSpPr>
        <p:spPr>
          <a:xfrm>
            <a:off x="454980" y="2185987"/>
            <a:ext cx="8536619" cy="23860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 for Semi-Automated Driving Control in Critical Driving Condition</a:t>
            </a:r>
          </a:p>
          <a:p>
            <a:pPr algn="l">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p>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LiFi/CamCom Link for Semi-Automated Driving Control</a:t>
            </a:r>
          </a:p>
          <a:p>
            <a:pPr marL="342900" indent="-342900" algn="l">
              <a:buFont typeface="Arial" panose="020B0604020202020204" pitchFamily="34" charset="0"/>
              <a:buChar char="•"/>
              <a:tabLst>
                <a:tab pos="2417763" algn="l"/>
              </a:tabLst>
            </a:pPr>
            <a:endParaRPr lang="en-US" altLang="ko-KR" sz="2000" dirty="0">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endPar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Tree>
    <p:extLst>
      <p:ext uri="{BB962C8B-B14F-4D97-AF65-F5344CB8AC3E}">
        <p14:creationId xmlns:p14="http://schemas.microsoft.com/office/powerpoint/2010/main" val="20352842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114800" y="6313246"/>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3</a:t>
            </a:r>
          </a:p>
        </p:txBody>
      </p:sp>
      <p:sp>
        <p:nvSpPr>
          <p:cNvPr id="9" name="Title 1"/>
          <p:cNvSpPr txBox="1">
            <a:spLocks/>
          </p:cNvSpPr>
          <p:nvPr/>
        </p:nvSpPr>
        <p:spPr>
          <a:xfrm>
            <a:off x="0" y="513343"/>
            <a:ext cx="9144000" cy="91998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000" b="1" dirty="0">
                <a:latin typeface="Times New Roman" panose="02020603050405020304" pitchFamily="18" charset="0"/>
                <a:cs typeface="Times New Roman" panose="02020603050405020304" pitchFamily="18" charset="0"/>
              </a:rPr>
              <a:t>Need for Semi-Automated Driving Control in Critical Driving Condition</a:t>
            </a:r>
          </a:p>
        </p:txBody>
      </p:sp>
      <p:sp>
        <p:nvSpPr>
          <p:cNvPr id="12" name="TextBox 53"/>
          <p:cNvSpPr txBox="1">
            <a:spLocks noChangeArrowheads="1"/>
          </p:cNvSpPr>
          <p:nvPr/>
        </p:nvSpPr>
        <p:spPr bwMode="auto">
          <a:xfrm>
            <a:off x="161419" y="6006454"/>
            <a:ext cx="37996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a:cs typeface="Times New Roman" panose="02020603050405020304" pitchFamily="18" charset="0"/>
              </a:rPr>
              <a:t>&lt; </a:t>
            </a:r>
            <a:r>
              <a:rPr lang="en-US" altLang="ko-KR" sz="1000" b="1" dirty="0">
                <a:cs typeface="Times New Roman" panose="02020603050405020304" pitchFamily="18" charset="0"/>
              </a:rPr>
              <a:t>Roadway Wrong Entry on the Road with Bad Visibility </a:t>
            </a:r>
            <a:r>
              <a:rPr kumimoji="0" lang="en-US" altLang="ko-KR" sz="1000" b="1" dirty="0">
                <a:cs typeface="Times New Roman" panose="02020603050405020304" pitchFamily="18" charset="0"/>
              </a:rPr>
              <a:t>&gt;</a:t>
            </a:r>
          </a:p>
        </p:txBody>
      </p:sp>
      <p:sp>
        <p:nvSpPr>
          <p:cNvPr id="13" name="Content Placeholder 2"/>
          <p:cNvSpPr txBox="1">
            <a:spLocks/>
          </p:cNvSpPr>
          <p:nvPr/>
        </p:nvSpPr>
        <p:spPr>
          <a:xfrm>
            <a:off x="3879343" y="1419857"/>
            <a:ext cx="5211188" cy="4796025"/>
          </a:xfrm>
          <a:prstGeom prst="rect">
            <a:avLst/>
          </a:prstGeom>
        </p:spPr>
        <p:txBody>
          <a:bodyPr vert="horz" lIns="91440" tIns="45720" rIns="91440" bIns="45720" rtlCol="0">
            <a:normAutofit fontScale="25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56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lnSpc>
                <a:spcPct val="150000"/>
              </a:lnSpc>
              <a:buFont typeface="Times New Roman" panose="02020603050405020304" pitchFamily="18" charset="0"/>
              <a:buChar char="˗"/>
            </a:pPr>
            <a:r>
              <a:rPr lang="en-US" altLang="ko-KR" sz="4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Many on accidents and  Wildlife killing are happening on the roadways due to poor visibility at nigh time driving , driving on extreme weather conditions, careless and rush driving times, etc.</a:t>
            </a:r>
          </a:p>
          <a:p>
            <a:pPr marL="628650" lvl="1" indent="-171450" algn="just">
              <a:lnSpc>
                <a:spcPct val="150000"/>
              </a:lnSpc>
              <a:buFont typeface="Times New Roman" panose="02020603050405020304" pitchFamily="18" charset="0"/>
              <a:buChar char="˗"/>
            </a:pPr>
            <a:r>
              <a:rPr lang="en-US" altLang="ko-KR" sz="4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 poor visibility conditions, the vehicle driver does not know the speed limits, road side conidiations, and road way through, etc.</a:t>
            </a:r>
          </a:p>
          <a:p>
            <a:pPr marL="628650" lvl="1" indent="-171450" algn="just">
              <a:lnSpc>
                <a:spcPct val="150000"/>
              </a:lnSpc>
              <a:buFont typeface="Times New Roman" panose="02020603050405020304" pitchFamily="18" charset="0"/>
              <a:buChar char="˗"/>
            </a:pPr>
            <a:r>
              <a:rPr lang="en-US" altLang="ko-KR" sz="4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to provide road condition notification to vehicles on the roads to avoid such conditions and vehicle automatically control driving condition according to road condition data. </a:t>
            </a:r>
          </a:p>
          <a:p>
            <a:pPr marL="285750" indent="-285750" algn="just">
              <a:lnSpc>
                <a:spcPct val="150000"/>
              </a:lnSpc>
              <a:buFont typeface="Arial" panose="020B0604020202020204" pitchFamily="34" charset="0"/>
              <a:buChar char="•"/>
            </a:pPr>
            <a:r>
              <a:rPr lang="en-US" altLang="ko-KR" sz="56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Basic Concept</a:t>
            </a:r>
          </a:p>
          <a:p>
            <a:pPr marL="628650" lvl="1" indent="-171450" algn="just">
              <a:lnSpc>
                <a:spcPct val="150000"/>
              </a:lnSpc>
              <a:buFont typeface="Times New Roman" panose="02020603050405020304" pitchFamily="18" charset="0"/>
              <a:buChar char="˗"/>
            </a:pPr>
            <a:r>
              <a:rPr lang="en-US" sz="4800" dirty="0">
                <a:solidFill>
                  <a:schemeClr val="tx1"/>
                </a:solidFill>
                <a:latin typeface="Times New Roman" panose="02020603050405020304" pitchFamily="18" charset="0"/>
                <a:cs typeface="Times New Roman" panose="02020603050405020304" pitchFamily="18" charset="0"/>
              </a:rPr>
              <a:t>Propose the LiFi/CamCom technology solutions to prevent collision of cars or accidents on the roads, especially at night time or extreme weather conditions like raining, </a:t>
            </a:r>
            <a:r>
              <a:rPr lang="en-US" altLang="ko-KR" sz="4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smoggy, snowing, etc., time</a:t>
            </a:r>
            <a:r>
              <a:rPr lang="en-US" sz="4800" dirty="0">
                <a:solidFill>
                  <a:schemeClr val="tx1"/>
                </a:solidFill>
                <a:latin typeface="Times New Roman" panose="02020603050405020304" pitchFamily="18" charset="0"/>
                <a:cs typeface="Times New Roman" panose="02020603050405020304" pitchFamily="18" charset="0"/>
              </a:rPr>
              <a:t> when visibility is not good. </a:t>
            </a:r>
          </a:p>
          <a:p>
            <a:pPr marL="628650" lvl="1" indent="-171450" algn="just">
              <a:lnSpc>
                <a:spcPct val="150000"/>
              </a:lnSpc>
              <a:buFont typeface="Times New Roman" panose="02020603050405020304" pitchFamily="18" charset="0"/>
              <a:buChar char="˗"/>
            </a:pPr>
            <a:r>
              <a:rPr lang="en-US" sz="4800" dirty="0">
                <a:solidFill>
                  <a:schemeClr val="tx1"/>
                </a:solidFill>
                <a:latin typeface="Times New Roman" panose="02020603050405020304" pitchFamily="18" charset="0"/>
                <a:cs typeface="Times New Roman" panose="02020603050405020304" pitchFamily="18" charset="0"/>
              </a:rPr>
              <a:t>Uses the light of infrastructure’s road and sign boards of the on the road and camera installed in the vehicles.  </a:t>
            </a:r>
          </a:p>
          <a:p>
            <a:pPr marL="628650" lvl="1" indent="-171450" algn="just">
              <a:lnSpc>
                <a:spcPct val="150000"/>
              </a:lnSpc>
              <a:buFont typeface="Times New Roman" panose="02020603050405020304" pitchFamily="18" charset="0"/>
              <a:buChar char="˗"/>
            </a:pPr>
            <a:r>
              <a:rPr lang="en-US" altLang="ko-KR" sz="4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To avoid accidents and provide driving safety features in vehicle for drivers when drive in unknown road conditions or night time or extreme weather condition times.</a:t>
            </a:r>
          </a:p>
        </p:txBody>
      </p:sp>
      <p:pic>
        <p:nvPicPr>
          <p:cNvPr id="1026" name="Picture 2" descr="C:\Users\Vadim\Desktop\street-clipart-top-view-781759-272578.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610" y="3770593"/>
            <a:ext cx="1625204" cy="1245755"/>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C:\Users\Vadim\Desktop\d5527bdc04fd7dd476131bdf5ee8eebb.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16200000" flipH="1">
            <a:off x="1948033" y="5234112"/>
            <a:ext cx="851132" cy="633412"/>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descr="C:\Users\Vadim\Desktop\111.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469" y="1752600"/>
            <a:ext cx="1886743" cy="167640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C:\Users\Vadim\Desktop\night-driving.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66406" y="1752600"/>
            <a:ext cx="1886743" cy="1676400"/>
          </a:xfrm>
          <a:prstGeom prst="rect">
            <a:avLst/>
          </a:prstGeom>
          <a:noFill/>
          <a:extLst>
            <a:ext uri="{909E8E84-426E-40DD-AFC4-6F175D3DCCD1}">
              <a14:hiddenFill xmlns:a14="http://schemas.microsoft.com/office/drawing/2010/main">
                <a:solidFill>
                  <a:srgbClr val="FFFFFF"/>
                </a:solidFill>
              </a14:hiddenFill>
            </a:ext>
          </a:extLst>
        </p:spPr>
      </p:pic>
      <p:sp>
        <p:nvSpPr>
          <p:cNvPr id="21" name="TextBox 53"/>
          <p:cNvSpPr txBox="1">
            <a:spLocks noChangeArrowheads="1"/>
          </p:cNvSpPr>
          <p:nvPr/>
        </p:nvSpPr>
        <p:spPr bwMode="auto">
          <a:xfrm>
            <a:off x="617823" y="3487579"/>
            <a:ext cx="26670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a:cs typeface="Times New Roman" panose="02020603050405020304" pitchFamily="18" charset="0"/>
              </a:rPr>
              <a:t>&lt; B</a:t>
            </a:r>
            <a:r>
              <a:rPr lang="en-US" altLang="ko-KR" sz="1000" b="1" dirty="0">
                <a:cs typeface="Times New Roman" panose="02020603050405020304" pitchFamily="18" charset="0"/>
              </a:rPr>
              <a:t>ad Visibility Road Condition Scenario </a:t>
            </a:r>
            <a:r>
              <a:rPr kumimoji="0" lang="en-US" altLang="ko-KR" sz="1000" b="1" dirty="0">
                <a:cs typeface="Times New Roman" panose="02020603050405020304" pitchFamily="18" charset="0"/>
              </a:rPr>
              <a:t>&gt;</a:t>
            </a:r>
          </a:p>
        </p:txBody>
      </p:sp>
      <p:sp>
        <p:nvSpPr>
          <p:cNvPr id="11" name="Rectangle 10">
            <a:extLst>
              <a:ext uri="{FF2B5EF4-FFF2-40B4-BE49-F238E27FC236}">
                <a16:creationId xmlns:a16="http://schemas.microsoft.com/office/drawing/2014/main" id="{48D75BC1-98C5-4316-8D7A-6836FCCC1F4E}"/>
              </a:ext>
            </a:extLst>
          </p:cNvPr>
          <p:cNvSpPr/>
          <p:nvPr/>
        </p:nvSpPr>
        <p:spPr>
          <a:xfrm rot="5400000">
            <a:off x="3633138" y="1814187"/>
            <a:ext cx="557380" cy="215444"/>
          </a:xfrm>
          <a:prstGeom prst="rect">
            <a:avLst/>
          </a:prstGeom>
        </p:spPr>
        <p:txBody>
          <a:bodyPr wrap="square">
            <a:spAutoFit/>
          </a:bodyPr>
          <a:lstStyle/>
          <a:p>
            <a:pPr algn="r"/>
            <a:r>
              <a:rPr lang="en-US" sz="800" dirty="0"/>
              <a:t>GOOGLE</a:t>
            </a:r>
          </a:p>
        </p:txBody>
      </p:sp>
    </p:spTree>
    <p:extLst>
      <p:ext uri="{BB962C8B-B14F-4D97-AF65-F5344CB8AC3E}">
        <p14:creationId xmlns:p14="http://schemas.microsoft.com/office/powerpoint/2010/main" val="23347672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p:cNvSpPr txBox="1"/>
          <p:nvPr/>
        </p:nvSpPr>
        <p:spPr>
          <a:xfrm>
            <a:off x="4114800" y="6313246"/>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4</a:t>
            </a:r>
          </a:p>
        </p:txBody>
      </p:sp>
      <p:sp>
        <p:nvSpPr>
          <p:cNvPr id="15" name="Title 1"/>
          <p:cNvSpPr txBox="1">
            <a:spLocks/>
          </p:cNvSpPr>
          <p:nvPr/>
        </p:nvSpPr>
        <p:spPr>
          <a:xfrm>
            <a:off x="0" y="604018"/>
            <a:ext cx="9144000"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2800" b="1" dirty="0">
                <a:latin typeface="Times New Roman" panose="02020603050405020304" pitchFamily="18" charset="0"/>
                <a:cs typeface="Times New Roman" panose="02020603050405020304" pitchFamily="18" charset="0"/>
              </a:rPr>
              <a:t>LiFi/CamCom Link for Semi-Automated Driving Control </a:t>
            </a:r>
          </a:p>
        </p:txBody>
      </p:sp>
      <p:sp>
        <p:nvSpPr>
          <p:cNvPr id="19" name="Content Placeholder 2"/>
          <p:cNvSpPr txBox="1">
            <a:spLocks/>
          </p:cNvSpPr>
          <p:nvPr/>
        </p:nvSpPr>
        <p:spPr>
          <a:xfrm>
            <a:off x="517214" y="3263778"/>
            <a:ext cx="4205379" cy="3037105"/>
          </a:xfrm>
          <a:prstGeom prst="rect">
            <a:avLst/>
          </a:prstGeom>
        </p:spPr>
        <p:txBody>
          <a:bodyPr vert="horz" lIns="91440" tIns="45720" rIns="91440" bIns="45720" rtlCol="0">
            <a:normAutofit fontScale="55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5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V2V LiFi/CamCom Link </a:t>
            </a:r>
          </a:p>
          <a:p>
            <a:pPr marL="628650" lvl="1" indent="-171450" algn="just">
              <a:lnSpc>
                <a:spcPct val="150000"/>
              </a:lnSpc>
              <a:buFont typeface="Times New Roman" panose="02020603050405020304" pitchFamily="18" charset="0"/>
              <a:buChar char="˗"/>
            </a:pPr>
            <a:r>
              <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 Roadway Lighting Infrastructure’s and Sign Boards </a:t>
            </a:r>
          </a:p>
          <a:p>
            <a:pPr marL="628650" lvl="1" indent="-171450" algn="just">
              <a:lnSpc>
                <a:spcPct val="150000"/>
              </a:lnSpc>
              <a:buFont typeface="Times New Roman" panose="02020603050405020304" pitchFamily="18" charset="0"/>
              <a:buChar char="˗"/>
            </a:pPr>
            <a:r>
              <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 Camera Installed in Vehicle</a:t>
            </a:r>
          </a:p>
          <a:p>
            <a:pPr marL="628650" lvl="1" indent="-171450" algn="just">
              <a:lnSpc>
                <a:spcPct val="150000"/>
              </a:lnSpc>
              <a:buFont typeface="Times New Roman" panose="02020603050405020304" pitchFamily="18" charset="0"/>
              <a:buChar char="˗"/>
            </a:pPr>
            <a:r>
              <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p>
          <a:p>
            <a:pPr marL="628650" lvl="1" indent="-171450" algn="just">
              <a:lnSpc>
                <a:spcPct val="150000"/>
              </a:lnSpc>
              <a:buFont typeface="Times New Roman" panose="02020603050405020304" pitchFamily="18" charset="0"/>
              <a:buChar char="˗"/>
            </a:pPr>
            <a:r>
              <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 : </a:t>
            </a:r>
          </a:p>
          <a:p>
            <a:pPr marL="1200150" lvl="2" indent="-285750" algn="just">
              <a:lnSpc>
                <a:spcPct val="150000"/>
              </a:lnSpc>
              <a:buFont typeface="Wingdings" panose="05000000000000000000" pitchFamily="2" charset="2"/>
              <a:buChar char="§"/>
            </a:pPr>
            <a:r>
              <a:rPr lang="en-US" altLang="ko-KR" sz="1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OOK, VPPM, Offset-VPWM, Multilevel PPM, Inverted PPM, Subcarrier PPM, DSSS SIK etc.</a:t>
            </a:r>
          </a:p>
          <a:p>
            <a:pPr marL="628650" lvl="1" indent="-171450" algn="just">
              <a:lnSpc>
                <a:spcPct val="150000"/>
              </a:lnSpc>
              <a:buFont typeface="Times New Roman" panose="02020603050405020304" pitchFamily="18" charset="0"/>
              <a:buChar char="˗"/>
            </a:pPr>
            <a:r>
              <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1Mb/s</a:t>
            </a:r>
          </a:p>
          <a:p>
            <a:pPr marL="628650" lvl="1" indent="-171450" algn="just">
              <a:lnSpc>
                <a:spcPct val="150000"/>
              </a:lnSpc>
              <a:buFont typeface="Times New Roman" panose="02020603050405020304" pitchFamily="18" charset="0"/>
              <a:buChar char="˗"/>
            </a:pPr>
            <a:r>
              <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LoS (Line of Sight)</a:t>
            </a:r>
          </a:p>
          <a:p>
            <a:pPr marL="628650" lvl="1" indent="-171450" algn="just">
              <a:lnSpc>
                <a:spcPct val="150000"/>
              </a:lnSpc>
              <a:buFont typeface="Times New Roman" panose="02020603050405020304" pitchFamily="18" charset="0"/>
              <a:buChar char="˗"/>
            </a:pPr>
            <a:r>
              <a:rPr lang="en-US" altLang="ko-KR" sz="2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Available Distance : 2m ~ 200m</a:t>
            </a:r>
          </a:p>
        </p:txBody>
      </p:sp>
      <p:grpSp>
        <p:nvGrpSpPr>
          <p:cNvPr id="2" name="Group 1">
            <a:extLst>
              <a:ext uri="{FF2B5EF4-FFF2-40B4-BE49-F238E27FC236}">
                <a16:creationId xmlns:a16="http://schemas.microsoft.com/office/drawing/2014/main" id="{2043D758-2916-489D-A327-DD2834FE1ECE}"/>
              </a:ext>
            </a:extLst>
          </p:cNvPr>
          <p:cNvGrpSpPr/>
          <p:nvPr/>
        </p:nvGrpSpPr>
        <p:grpSpPr>
          <a:xfrm>
            <a:off x="707188" y="1430387"/>
            <a:ext cx="7446212" cy="1710640"/>
            <a:chOff x="474991" y="1866839"/>
            <a:chExt cx="7446212" cy="1710640"/>
          </a:xfrm>
        </p:grpSpPr>
        <p:sp>
          <p:nvSpPr>
            <p:cNvPr id="59" name="TextBox 58"/>
            <p:cNvSpPr txBox="1"/>
            <p:nvPr/>
          </p:nvSpPr>
          <p:spPr>
            <a:xfrm rot="20894245">
              <a:off x="2467586" y="2854142"/>
              <a:ext cx="1066800" cy="276999"/>
            </a:xfrm>
            <a:prstGeom prst="rect">
              <a:avLst/>
            </a:prstGeom>
            <a:noFill/>
          </p:spPr>
          <p:txBody>
            <a:bodyPr wrap="square" rtlCol="0">
              <a:spAutoFit/>
            </a:bodyPr>
            <a:lstStyle/>
            <a:p>
              <a:pPr algn="ctr"/>
              <a:r>
                <a:rPr lang="en-US" sz="1200" dirty="0"/>
                <a:t>VLC</a:t>
              </a:r>
            </a:p>
          </p:txBody>
        </p:sp>
        <p:pic>
          <p:nvPicPr>
            <p:cNvPr id="8" name="Picture 3" descr="C:\Users\Vadim\Desktop\download.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09694" y="2807093"/>
              <a:ext cx="1426643" cy="770386"/>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p:cNvCxnSpPr/>
            <p:nvPr/>
          </p:nvCxnSpPr>
          <p:spPr>
            <a:xfrm>
              <a:off x="474991" y="3340493"/>
              <a:ext cx="6667254" cy="0"/>
            </a:xfrm>
            <a:prstGeom prst="line">
              <a:avLst/>
            </a:prstGeom>
            <a:ln w="19050">
              <a:solidFill>
                <a:schemeClr val="tx1"/>
              </a:solidFill>
              <a:prstDash val="lgDashDotDot"/>
            </a:ln>
          </p:spPr>
          <p:style>
            <a:lnRef idx="1">
              <a:schemeClr val="accent1"/>
            </a:lnRef>
            <a:fillRef idx="0">
              <a:schemeClr val="accent1"/>
            </a:fillRef>
            <a:effectRef idx="0">
              <a:schemeClr val="accent1"/>
            </a:effectRef>
            <a:fontRef idx="minor">
              <a:schemeClr val="tx1"/>
            </a:fontRef>
          </p:style>
        </p:cxnSp>
        <p:pic>
          <p:nvPicPr>
            <p:cNvPr id="27" name="Picture 9" descr="C:\Users\Vadim\Desktop\11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H="1">
              <a:off x="5526535" y="2180279"/>
              <a:ext cx="1189277" cy="1056691"/>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10" descr="C:\Users\Vadim\Desktop\night-driving.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flipH="1">
              <a:off x="6731926" y="2180279"/>
              <a:ext cx="1189277" cy="1056691"/>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Users\Vadim\Desktop\50km-speed-limit-sign-XoJAoG5-600.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765970" y="2446952"/>
              <a:ext cx="914400" cy="73507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12"/>
            <p:cNvSpPr/>
            <p:nvPr/>
          </p:nvSpPr>
          <p:spPr>
            <a:xfrm>
              <a:off x="4177214" y="2851655"/>
              <a:ext cx="938077" cy="307777"/>
            </a:xfrm>
            <a:prstGeom prst="rect">
              <a:avLst/>
            </a:prstGeom>
          </p:spPr>
          <p:txBody>
            <a:bodyPr wrap="none">
              <a:spAutoFit/>
            </a:bodyPr>
            <a:lstStyle/>
            <a:p>
              <a:r>
                <a:rPr lang="en-US" sz="1400" dirty="0">
                  <a:latin typeface="Times New Roman" panose="02020603050405020304" pitchFamily="18" charset="0"/>
                  <a:cs typeface="Times New Roman" panose="02020603050405020304" pitchFamily="18" charset="0"/>
                </a:rPr>
                <a:t>Road Sign</a:t>
              </a:r>
            </a:p>
          </p:txBody>
        </p:sp>
        <p:sp>
          <p:nvSpPr>
            <p:cNvPr id="51" name="Isosceles Triangle 50"/>
            <p:cNvSpPr/>
            <p:nvPr/>
          </p:nvSpPr>
          <p:spPr>
            <a:xfrm rot="4749979">
              <a:off x="3034373" y="1953518"/>
              <a:ext cx="491925" cy="1944133"/>
            </a:xfrm>
            <a:prstGeom prst="triangle">
              <a:avLst>
                <a:gd name="adj" fmla="val 53585"/>
              </a:avLst>
            </a:prstGeom>
            <a:solidFill>
              <a:srgbClr val="FFFF00">
                <a:alpha val="3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p:nvSpPr>
          <p:spPr>
            <a:xfrm>
              <a:off x="7029848" y="1894567"/>
              <a:ext cx="593432" cy="307777"/>
            </a:xfrm>
            <a:prstGeom prst="rect">
              <a:avLst/>
            </a:prstGeom>
          </p:spPr>
          <p:txBody>
            <a:bodyPr wrap="none">
              <a:spAutoFit/>
            </a:bodyPr>
            <a:lstStyle/>
            <a:p>
              <a:r>
                <a:rPr lang="en-US" sz="1400" dirty="0">
                  <a:latin typeface="Times New Roman" panose="02020603050405020304" pitchFamily="18" charset="0"/>
                  <a:cs typeface="Times New Roman" panose="02020603050405020304" pitchFamily="18" charset="0"/>
                </a:rPr>
                <a:t>Night</a:t>
              </a:r>
            </a:p>
          </p:txBody>
        </p:sp>
        <p:sp>
          <p:nvSpPr>
            <p:cNvPr id="36" name="Rectangle 35"/>
            <p:cNvSpPr/>
            <p:nvPr/>
          </p:nvSpPr>
          <p:spPr>
            <a:xfrm>
              <a:off x="5695548" y="1866839"/>
              <a:ext cx="782587" cy="307777"/>
            </a:xfrm>
            <a:prstGeom prst="rect">
              <a:avLst/>
            </a:prstGeom>
          </p:spPr>
          <p:txBody>
            <a:bodyPr wrap="none">
              <a:spAutoFit/>
            </a:bodyPr>
            <a:lstStyle/>
            <a:p>
              <a:r>
                <a:rPr lang="en-US" sz="1400" dirty="0">
                  <a:latin typeface="Times New Roman" panose="02020603050405020304" pitchFamily="18" charset="0"/>
                  <a:cs typeface="Times New Roman" panose="02020603050405020304" pitchFamily="18" charset="0"/>
                </a:rPr>
                <a:t>Smoggy</a:t>
              </a:r>
            </a:p>
          </p:txBody>
        </p:sp>
      </p:grpSp>
      <p:sp>
        <p:nvSpPr>
          <p:cNvPr id="21" name="직사각형 31">
            <a:extLst>
              <a:ext uri="{FF2B5EF4-FFF2-40B4-BE49-F238E27FC236}">
                <a16:creationId xmlns:a16="http://schemas.microsoft.com/office/drawing/2014/main" id="{A8D6757C-8C4E-47AB-9CF4-35F051D27185}"/>
              </a:ext>
            </a:extLst>
          </p:cNvPr>
          <p:cNvSpPr/>
          <p:nvPr/>
        </p:nvSpPr>
        <p:spPr>
          <a:xfrm>
            <a:off x="4964981" y="4621046"/>
            <a:ext cx="3669813" cy="1613134"/>
          </a:xfrm>
          <a:prstGeom prst="rect">
            <a:avLst/>
          </a:prstGeom>
        </p:spPr>
        <p:txBody>
          <a:bodyPr wrap="square">
            <a:spAutoFit/>
          </a:bodyPr>
          <a:lstStyle/>
          <a:p>
            <a:pPr algn="just">
              <a:lnSpc>
                <a:spcPct val="150000"/>
              </a:lnSpc>
            </a:pPr>
            <a:r>
              <a:rPr lang="en-US" altLang="ko-KR" sz="1350" b="1" dirty="0">
                <a:latin typeface="Times New Roman" panose="02020603050405020304" pitchFamily="18" charset="0"/>
                <a:ea typeface="굴림" panose="020B0600000101010101" pitchFamily="50" charset="-127"/>
                <a:cs typeface="Times New Roman" panose="02020603050405020304" pitchFamily="18" charset="0"/>
              </a:rPr>
              <a:t>※ Uses the Roadway Lighting Infrastructure’s and Sign Boards to broadcast roadway condition information's and Cameras installed in the vehicle to receive the broadcasted information’s using LiFi/CamCom technology.</a:t>
            </a:r>
          </a:p>
        </p:txBody>
      </p:sp>
      <p:sp>
        <p:nvSpPr>
          <p:cNvPr id="25" name="TextBox 53"/>
          <p:cNvSpPr txBox="1">
            <a:spLocks noChangeArrowheads="1"/>
          </p:cNvSpPr>
          <p:nvPr/>
        </p:nvSpPr>
        <p:spPr bwMode="auto">
          <a:xfrm>
            <a:off x="707188" y="2972200"/>
            <a:ext cx="744621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a:cs typeface="Times New Roman" panose="02020603050405020304" pitchFamily="18" charset="0"/>
              </a:rPr>
              <a:t>&lt; Sami-Automate</a:t>
            </a:r>
            <a:r>
              <a:rPr lang="en-US" altLang="ko-KR" sz="1000" b="1" dirty="0">
                <a:cs typeface="Times New Roman" panose="02020603050405020304" pitchFamily="18" charset="0"/>
              </a:rPr>
              <a:t>d Driving Control Scenario Using LiFi/CamCom Link </a:t>
            </a:r>
            <a:r>
              <a:rPr kumimoji="0" lang="en-US" altLang="ko-KR" sz="1000" b="1" dirty="0">
                <a:cs typeface="Times New Roman" panose="02020603050405020304" pitchFamily="18" charset="0"/>
              </a:rPr>
              <a:t>&gt;</a:t>
            </a:r>
          </a:p>
        </p:txBody>
      </p:sp>
    </p:spTree>
    <p:extLst>
      <p:ext uri="{BB962C8B-B14F-4D97-AF65-F5344CB8AC3E}">
        <p14:creationId xmlns:p14="http://schemas.microsoft.com/office/powerpoint/2010/main" val="25066353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976876"/>
            <a:ext cx="91440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latin typeface="Times New Roman" panose="02020603050405020304" pitchFamily="18" charset="0"/>
                <a:cs typeface="Times New Roman" panose="02020603050405020304" pitchFamily="18" charset="0"/>
              </a:rPr>
              <a:t>Conclusion</a:t>
            </a:r>
            <a:endParaRPr lang="en-US" sz="3200" b="1" dirty="0">
              <a:latin typeface="Times New Roman" panose="02020603050405020304" pitchFamily="18" charset="0"/>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a:latin typeface="Times New Roman" pitchFamily="18" charset="0"/>
                <a:cs typeface="Times New Roman" pitchFamily="18" charset="0"/>
              </a:rPr>
              <a:t>Slide 5</a:t>
            </a:r>
            <a:endParaRPr lang="en-US" sz="1400" dirty="0">
              <a:latin typeface="Times New Roman" pitchFamily="18" charset="0"/>
              <a:cs typeface="Times New Roman" pitchFamily="18" charset="0"/>
            </a:endParaRPr>
          </a:p>
        </p:txBody>
      </p:sp>
      <p:sp>
        <p:nvSpPr>
          <p:cNvPr id="5" name="Content Placeholder 2"/>
          <p:cNvSpPr txBox="1">
            <a:spLocks/>
          </p:cNvSpPr>
          <p:nvPr/>
        </p:nvSpPr>
        <p:spPr>
          <a:xfrm>
            <a:off x="457201" y="1739468"/>
            <a:ext cx="8229600" cy="4420785"/>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the Roadway condition notification solution using LiFi/CamCom technology to support Semi-Automated Driving Control in Critical Driving Conditions.</a:t>
            </a:r>
          </a:p>
          <a:p>
            <a:pPr marL="285750" indent="-285750" algn="just">
              <a:lnSpc>
                <a:spcPct val="150000"/>
              </a:lnSpc>
              <a:buFont typeface="Arial" panose="020B0604020202020204" pitchFamily="34" charset="0"/>
              <a:buChar char="•"/>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Roadway Lighting and  Sign board lighting system and the Cameras installed in the vehicle to enable LiFi/CamCom connectivity between Vehicles </a:t>
            </a:r>
            <a:r>
              <a:rPr lang="en-US" altLang="ko-KR" sz="200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and Infrastructure.</a:t>
            </a: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285750" indent="-285750" algn="just">
              <a:lnSpc>
                <a:spcPct val="150000"/>
              </a:lnSpc>
              <a:buFont typeface="Arial" panose="020B0604020202020204" pitchFamily="34" charset="0"/>
              <a:buChar char="•"/>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Reduce the accidental scenario in roadways and provides safety information for drivers when drive on unknown roads or at night or extreme weather condition time.</a:t>
            </a:r>
          </a:p>
        </p:txBody>
      </p:sp>
    </p:spTree>
    <p:extLst>
      <p:ext uri="{BB962C8B-B14F-4D97-AF65-F5344CB8AC3E}">
        <p14:creationId xmlns:p14="http://schemas.microsoft.com/office/powerpoint/2010/main" val="27746277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16211</TotalTime>
  <Words>489</Words>
  <Application>Microsoft Office PowerPoint</Application>
  <PresentationFormat>On-screen Show (4:3)</PresentationFormat>
  <Paragraphs>68</Paragraphs>
  <Slides>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Vinayagam Mariappan</cp:lastModifiedBy>
  <cp:revision>559</cp:revision>
  <cp:lastPrinted>2017-05-07T15:48:38Z</cp:lastPrinted>
  <dcterms:created xsi:type="dcterms:W3CDTF">2010-05-15T17:50:32Z</dcterms:created>
  <dcterms:modified xsi:type="dcterms:W3CDTF">2019-07-16T07:31:54Z</dcterms:modified>
</cp:coreProperties>
</file>