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1" r:id="rId4"/>
    <p:sldId id="312"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2" d="100"/>
          <a:sy n="82" d="100"/>
        </p:scale>
        <p:origin x="160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39975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68749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7/16/2019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40475"/>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15-19-0312-00-0vat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15-19-0312-00-0vat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7/16/2019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7/16/2019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IoT/IoL Networked Edge Computing Build-In Drones For Logistics Automation Solution in Modern Warehouse</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July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(SNUST), Sangwoon Lee (Namseoul Univ.),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Kim (Kwangwoon Univ.), </a:t>
            </a:r>
            <a:r>
              <a:rPr lang="en-US" sz="1600" dirty="0" err="1">
                <a:latin typeface="Times New Roman" pitchFamily="18" charset="0"/>
                <a:cs typeface="Times New Roman" pitchFamily="18" charset="0"/>
              </a:rPr>
              <a:t>SeongKweon</a:t>
            </a:r>
            <a:r>
              <a:rPr lang="en-US" sz="1600" dirty="0">
                <a:latin typeface="Times New Roman" pitchFamily="18" charset="0"/>
                <a:cs typeface="Times New Roman" pitchFamily="18" charset="0"/>
              </a:rPr>
              <a:t> Kim(SNUST), Yong </a:t>
            </a:r>
            <a:r>
              <a:rPr lang="en-US" sz="1600" dirty="0" err="1">
                <a:latin typeface="Times New Roman" pitchFamily="18" charset="0"/>
                <a:cs typeface="Times New Roman" pitchFamily="18" charset="0"/>
              </a:rPr>
              <a:t>Ik</a:t>
            </a:r>
            <a:r>
              <a:rPr lang="en-US" sz="1600" dirty="0">
                <a:latin typeface="Times New Roman" pitchFamily="18" charset="0"/>
                <a:cs typeface="Times New Roman" pitchFamily="18" charset="0"/>
              </a:rPr>
              <a:t> Yoon (Sookmyung Women's University),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Choi (SHINHAN BANK), Jintae Kim (Fivetek Co., Ltd.), </a:t>
            </a:r>
            <a:r>
              <a:rPr lang="en-US" sz="1600" dirty="0" err="1">
                <a:latin typeface="Times New Roman" pitchFamily="18" charset="0"/>
                <a:cs typeface="Times New Roman" pitchFamily="18" charset="0"/>
              </a:rPr>
              <a:t>Sungdoo</a:t>
            </a:r>
            <a:r>
              <a:rPr lang="en-US" sz="1600" dirty="0">
                <a:latin typeface="Times New Roman" pitchFamily="18" charset="0"/>
                <a:cs typeface="Times New Roman" pitchFamily="18" charset="0"/>
              </a:rPr>
              <a:t> 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Lee (L&amp;S LED Co., Ltd.), </a:t>
            </a:r>
            <a:r>
              <a:rPr lang="en-US" sz="1600" dirty="0" err="1">
                <a:latin typeface="Times New Roman" pitchFamily="18" charset="0"/>
                <a:cs typeface="Times New Roman" pitchFamily="18" charset="0"/>
              </a:rPr>
              <a:t>Sangil</a:t>
            </a:r>
            <a:r>
              <a:rPr lang="en-US" sz="1600" dirty="0">
                <a:latin typeface="Times New Roman" pitchFamily="18" charset="0"/>
                <a:cs typeface="Times New Roman" pitchFamily="18" charset="0"/>
              </a:rPr>
              <a:t> Lim (</a:t>
            </a:r>
            <a:r>
              <a:rPr lang="en-US" sz="1600" dirty="0" err="1">
                <a:latin typeface="Times New Roman" pitchFamily="18" charset="0"/>
                <a:cs typeface="Times New Roman" pitchFamily="18" charset="0"/>
              </a:rPr>
              <a:t>SignTelecom</a:t>
            </a:r>
            <a:r>
              <a:rPr lang="en-US" sz="1600" dirty="0">
                <a:latin typeface="Times New Roman" pitchFamily="18" charset="0"/>
                <a:cs typeface="Times New Roman" pitchFamily="18" charset="0"/>
              </a:rPr>
              <a:t> Co. Ltd.) , </a:t>
            </a:r>
            <a:r>
              <a:rPr lang="en-US" sz="1600" dirty="0" err="1">
                <a:latin typeface="Times New Roman" pitchFamily="18" charset="0"/>
                <a:cs typeface="Times New Roman" pitchFamily="18" charset="0"/>
              </a:rPr>
              <a:t>Seong</a:t>
            </a:r>
            <a:r>
              <a:rPr lang="en-US" sz="1600" dirty="0">
                <a:latin typeface="Times New Roman" pitchFamily="18" charset="0"/>
                <a:cs typeface="Times New Roman" pitchFamily="18" charset="0"/>
              </a:rPr>
              <a:t> Soon </a:t>
            </a:r>
            <a:r>
              <a:rPr lang="en-US" sz="1600" dirty="0" err="1">
                <a:latin typeface="Times New Roman" pitchFamily="18" charset="0"/>
                <a:cs typeface="Times New Roman" pitchFamily="18" charset="0"/>
              </a:rPr>
              <a:t>Joo</a:t>
            </a:r>
            <a:r>
              <a:rPr lang="en-US" sz="1600" dirty="0">
                <a:latin typeface="Times New Roman" pitchFamily="18" charset="0"/>
                <a:cs typeface="Times New Roman" pitchFamily="18" charset="0"/>
              </a:rPr>
              <a:t> (ETRI), </a:t>
            </a:r>
            <a:r>
              <a:rPr lang="en-US" sz="1600" dirty="0" err="1">
                <a:latin typeface="Times New Roman" pitchFamily="18" charset="0"/>
                <a:cs typeface="Times New Roman" pitchFamily="18" charset="0"/>
              </a:rPr>
              <a:t>Sangsung</a:t>
            </a:r>
            <a:r>
              <a:rPr lang="en-US" sz="1600" dirty="0">
                <a:latin typeface="Times New Roman" pitchFamily="18" charset="0"/>
                <a:cs typeface="Times New Roman" pitchFamily="18" charset="0"/>
              </a:rPr>
              <a:t> Choi (</a:t>
            </a:r>
            <a:r>
              <a:rPr lang="en-US" sz="1600" dirty="0" err="1">
                <a:latin typeface="Times New Roman" pitchFamily="18" charset="0"/>
                <a:cs typeface="Times New Roman" pitchFamily="18" charset="0"/>
              </a:rPr>
              <a:t>Woosong</a:t>
            </a:r>
            <a:r>
              <a:rPr lang="en-US" sz="1600" dirty="0">
                <a:latin typeface="Times New Roman" pitchFamily="18" charset="0"/>
                <a:cs typeface="Times New Roman" pitchFamily="18" charset="0"/>
              </a:rPr>
              <a:t> University), Sooyoung Chang (SYCA), 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IoT/IoL connectivity link design considerations for VAT. This proposed IoT/IoL connectivity between drones and smart warehouse used for logistic automation. This VAT solutions can used to operate on the application services like ITS, ADAS, etc. on road condition</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 concept models of the high speed optical wireless / light communications solution for </a:t>
            </a:r>
            <a:r>
              <a:rPr lang="en-US" altLang="en-US" sz="1600" dirty="0">
                <a:latin typeface="Times New Roman" panose="02020603050405020304" pitchFamily="18" charset="0"/>
                <a:cs typeface="Times New Roman" panose="02020603050405020304" pitchFamily="18" charset="0"/>
              </a:rPr>
              <a:t>Vehicular Assistant Technology (VAT) Interest Group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95300" y="2033587"/>
            <a:ext cx="84201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Logistics Automation Solution in Warehouse</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Networked Edge Computing Build-In Drones For Logistics Solution</a:t>
            </a:r>
          </a:p>
          <a:p>
            <a:pPr algn="l">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509594"/>
            <a:ext cx="9144000" cy="6858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Needs for Logistics Automation Solution in Warehouse </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8" name="TextBox 53"/>
          <p:cNvSpPr txBox="1">
            <a:spLocks noChangeArrowheads="1"/>
          </p:cNvSpPr>
          <p:nvPr/>
        </p:nvSpPr>
        <p:spPr bwMode="auto">
          <a:xfrm>
            <a:off x="401516" y="5601639"/>
            <a:ext cx="325652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Warehouse Logistics Solution Model</a:t>
            </a:r>
            <a:r>
              <a:rPr lang="en-US" altLang="ko-KR" sz="1000" b="1" dirty="0">
                <a:cs typeface="Times New Roman" panose="02020603050405020304" pitchFamily="18" charset="0"/>
              </a:rPr>
              <a:t> &gt;</a:t>
            </a:r>
            <a:endParaRPr kumimoji="0" lang="en-US" altLang="ko-KR" sz="1000" b="1" dirty="0">
              <a:cs typeface="Times New Roman" panose="02020603050405020304" pitchFamily="18" charset="0"/>
            </a:endParaRPr>
          </a:p>
        </p:txBody>
      </p:sp>
      <p:sp>
        <p:nvSpPr>
          <p:cNvPr id="12" name="Content Placeholder 2"/>
          <p:cNvSpPr txBox="1">
            <a:spLocks/>
          </p:cNvSpPr>
          <p:nvPr/>
        </p:nvSpPr>
        <p:spPr>
          <a:xfrm>
            <a:off x="3898867" y="1277901"/>
            <a:ext cx="5028614" cy="502006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extensive growth in the e-commerce sector has pushed new ideas and innovation forward in warehouses automation solution since required to handle wide range of products with short lead times and fast deliveries.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advances and precise automation solution in the warehouses inventory logistics management with less investment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of the existing lighting infrastructure is effective approach to provide high precision automation solution  in the warehouses</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Infrastructure and Camera Installed in the warehouse infrastructures to enable IoT/IoL Connectivity  link for logistics automation solution</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2D Color Codes embedded on product packages to transmit packages related information and Camera installed on Drone work as a receiver to decode the product information to move packages to indoor package carrier vehicles like Forklifts, pallet jacks, etc.</a:t>
            </a:r>
          </a:p>
        </p:txBody>
      </p:sp>
      <p:grpSp>
        <p:nvGrpSpPr>
          <p:cNvPr id="6" name="Group 5"/>
          <p:cNvGrpSpPr/>
          <p:nvPr/>
        </p:nvGrpSpPr>
        <p:grpSpPr>
          <a:xfrm>
            <a:off x="278758" y="1752600"/>
            <a:ext cx="3796844" cy="3820476"/>
            <a:chOff x="228600" y="1818324"/>
            <a:chExt cx="3796844" cy="3820476"/>
          </a:xfrm>
        </p:grpSpPr>
        <p:grpSp>
          <p:nvGrpSpPr>
            <p:cNvPr id="5" name="Group 4"/>
            <p:cNvGrpSpPr/>
            <p:nvPr/>
          </p:nvGrpSpPr>
          <p:grpSpPr>
            <a:xfrm>
              <a:off x="228600" y="1905000"/>
              <a:ext cx="3602353" cy="3733800"/>
              <a:chOff x="76200" y="1600200"/>
              <a:chExt cx="3948186" cy="4110860"/>
            </a:xfrm>
          </p:grpSpPr>
          <p:pic>
            <p:nvPicPr>
              <p:cNvPr id="2" name="Picture 1"/>
              <p:cNvPicPr>
                <a:picLocks noChangeAspect="1"/>
              </p:cNvPicPr>
              <p:nvPr/>
            </p:nvPicPr>
            <p:blipFill>
              <a:blip r:embed="rId3"/>
              <a:stretch>
                <a:fillRect/>
              </a:stretch>
            </p:blipFill>
            <p:spPr>
              <a:xfrm>
                <a:off x="76200" y="1600200"/>
                <a:ext cx="3948186" cy="2098488"/>
              </a:xfrm>
              <a:prstGeom prst="rect">
                <a:avLst/>
              </a:prstGeom>
            </p:spPr>
          </p:pic>
          <p:pic>
            <p:nvPicPr>
              <p:cNvPr id="4" name="Picture 3"/>
              <p:cNvPicPr>
                <a:picLocks noChangeAspect="1"/>
              </p:cNvPicPr>
              <p:nvPr/>
            </p:nvPicPr>
            <p:blipFill>
              <a:blip r:embed="rId4"/>
              <a:stretch>
                <a:fillRect/>
              </a:stretch>
            </p:blipFill>
            <p:spPr>
              <a:xfrm>
                <a:off x="76200" y="3698688"/>
                <a:ext cx="3948186" cy="2012372"/>
              </a:xfrm>
              <a:prstGeom prst="rect">
                <a:avLst/>
              </a:prstGeom>
            </p:spPr>
          </p:pic>
        </p:grpSp>
        <p:sp>
          <p:nvSpPr>
            <p:cNvPr id="10" name="TextBox 9"/>
            <p:cNvSpPr txBox="1"/>
            <p:nvPr/>
          </p:nvSpPr>
          <p:spPr>
            <a:xfrm rot="5400000">
              <a:off x="3717545" y="1910779"/>
              <a:ext cx="400354" cy="215444"/>
            </a:xfrm>
            <a:prstGeom prst="rect">
              <a:avLst/>
            </a:prstGeom>
            <a:noFill/>
          </p:spPr>
          <p:txBody>
            <a:bodyPr wrap="none" rtlCol="0">
              <a:spAutoFit/>
            </a:bodyPr>
            <a:lstStyle/>
            <a:p>
              <a:r>
                <a:rPr lang="en-US" sz="800" dirty="0"/>
                <a:t>Google</a:t>
              </a:r>
            </a:p>
          </p:txBody>
        </p:sp>
      </p:grpSp>
    </p:spTree>
    <p:extLst>
      <p:ext uri="{BB962C8B-B14F-4D97-AF65-F5344CB8AC3E}">
        <p14:creationId xmlns:p14="http://schemas.microsoft.com/office/powerpoint/2010/main" val="119278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21676"/>
            <a:ext cx="9144000" cy="91014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ea typeface="굴림" panose="020B0600000101010101" pitchFamily="50" charset="-127"/>
                <a:cs typeface="Times New Roman" panose="02020603050405020304" pitchFamily="18" charset="0"/>
              </a:rPr>
              <a:t>IoT/IoL Networked Edge Computing Build-In Drones For Logistics Solution</a:t>
            </a: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10" name="TextBox 53"/>
          <p:cNvSpPr txBox="1">
            <a:spLocks noChangeArrowheads="1"/>
          </p:cNvSpPr>
          <p:nvPr/>
        </p:nvSpPr>
        <p:spPr bwMode="auto">
          <a:xfrm>
            <a:off x="99729" y="4151316"/>
            <a:ext cx="487500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ea typeface="굴림" panose="020B0600000101010101" pitchFamily="50" charset="-127"/>
                <a:cs typeface="Times New Roman" panose="02020603050405020304" pitchFamily="18" charset="0"/>
              </a:rPr>
              <a:t>IoT/IoL </a:t>
            </a:r>
            <a:r>
              <a:rPr lang="en-US" altLang="ko-KR" sz="1000" b="1" dirty="0">
                <a:cs typeface="Times New Roman" panose="02020603050405020304" pitchFamily="18" charset="0"/>
              </a:rPr>
              <a:t>Networked Edge Computing Embedded Drone</a:t>
            </a:r>
            <a:r>
              <a:rPr kumimoji="0" lang="en-US" altLang="ko-KR" sz="1000" b="1" dirty="0">
                <a:cs typeface="Times New Roman" panose="02020603050405020304" pitchFamily="18" charset="0"/>
              </a:rPr>
              <a:t> for Logistics Automation </a:t>
            </a:r>
            <a:r>
              <a:rPr lang="en-US" altLang="ko-KR" sz="1000" b="1" dirty="0">
                <a:cs typeface="Times New Roman" panose="02020603050405020304" pitchFamily="18" charset="0"/>
              </a:rPr>
              <a:t>&gt;</a:t>
            </a:r>
            <a:endParaRPr kumimoji="0" lang="en-US" altLang="ko-KR" sz="1000" b="1" dirty="0">
              <a:cs typeface="Times New Roman" panose="02020603050405020304" pitchFamily="18" charset="0"/>
            </a:endParaRPr>
          </a:p>
        </p:txBody>
      </p:sp>
      <p:sp>
        <p:nvSpPr>
          <p:cNvPr id="12" name="Content Placeholder 2"/>
          <p:cNvSpPr txBox="1">
            <a:spLocks/>
          </p:cNvSpPr>
          <p:nvPr/>
        </p:nvSpPr>
        <p:spPr>
          <a:xfrm>
            <a:off x="4955209" y="2028763"/>
            <a:ext cx="4106988" cy="4194463"/>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56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Networked for Logistics Automation Solution</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Lighting Infrastructure in the Warehouse and 2D Color Coded Package Distribution LED Labels</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CMOS Camera Installed in the Drone and Warehouse</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p>
          <a:p>
            <a:pPr marL="1200150" lvl="2" indent="-285750" algn="just">
              <a:lnSpc>
                <a:spcPct val="170000"/>
              </a:lnSpc>
              <a:buFont typeface="Arial" panose="020B0604020202020204" pitchFamily="34" charset="0"/>
              <a:buChar char="▫"/>
            </a:pPr>
            <a:r>
              <a:rPr lang="fr-FR"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Color Code, QR-Code, VTASC,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Offset-VPWM, Multilevel PPM, Inverted PPM, Subcarrier PPM, DSSS SIK etc.</a:t>
            </a: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5Mb/s</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200m</a:t>
            </a:r>
          </a:p>
        </p:txBody>
      </p:sp>
      <p:sp>
        <p:nvSpPr>
          <p:cNvPr id="13" name="직사각형 31"/>
          <p:cNvSpPr/>
          <p:nvPr/>
        </p:nvSpPr>
        <p:spPr>
          <a:xfrm>
            <a:off x="381000" y="4358956"/>
            <a:ext cx="4800600" cy="2031325"/>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Logistics Automation Solution for managing the products in the distribution site uses decoded information with connected cloud server via IoT/IoL Technology.</a:t>
            </a:r>
          </a:p>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 Use the LED Labels to transmit location information of Package with ID, Customer Informations, Products in Package, Delivery times, and etc.</a:t>
            </a:r>
          </a:p>
        </p:txBody>
      </p:sp>
      <p:pic>
        <p:nvPicPr>
          <p:cNvPr id="2" name="Picture 1"/>
          <p:cNvPicPr>
            <a:picLocks noChangeAspect="1"/>
          </p:cNvPicPr>
          <p:nvPr/>
        </p:nvPicPr>
        <p:blipFill>
          <a:blip r:embed="rId3"/>
          <a:stretch>
            <a:fillRect/>
          </a:stretch>
        </p:blipFill>
        <p:spPr>
          <a:xfrm>
            <a:off x="82265" y="2142841"/>
            <a:ext cx="4876800" cy="2029272"/>
          </a:xfrm>
          <a:prstGeom prst="rect">
            <a:avLst/>
          </a:prstGeom>
        </p:spPr>
      </p:pic>
    </p:spTree>
    <p:extLst>
      <p:ext uri="{BB962C8B-B14F-4D97-AF65-F5344CB8AC3E}">
        <p14:creationId xmlns:p14="http://schemas.microsoft.com/office/powerpoint/2010/main" val="4245139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369441" y="1637173"/>
            <a:ext cx="8783437"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
        <p:nvSpPr>
          <p:cNvPr id="5" name="Content Placeholder 2"/>
          <p:cNvSpPr txBox="1">
            <a:spLocks/>
          </p:cNvSpPr>
          <p:nvPr/>
        </p:nvSpPr>
        <p:spPr>
          <a:xfrm>
            <a:off x="457200" y="1637173"/>
            <a:ext cx="8229600" cy="467829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IoT/IoL Networked Logistics Automation Solution for Smart Warehouse.</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Installed and Camera System installed in the Warehouses and Drones</a:t>
            </a:r>
          </a:p>
          <a:p>
            <a:pPr marL="342900" indent="-342900" algn="just">
              <a:buFont typeface="Arial" panose="020B0604020202020204" pitchFamily="34" charset="0"/>
              <a:buChar char="•"/>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this proposed logistics automation, the 2D Color coded LED Labels attached on packages as a Transmitter and CMOS Camera installed in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Drones as a receiver  with edge computing technology.</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proposed method provides efficient logistic </a:t>
            </a:r>
            <a:r>
              <a:rPr lang="en-US" altLang="ko-KR" sz="2000" dirty="0">
                <a:solidFill>
                  <a:schemeClr val="tx1"/>
                </a:solidFill>
                <a:cs typeface="Times New Roman" panose="02020603050405020304" pitchFamily="18" charset="0"/>
              </a:rPr>
              <a:t>d</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istribution in</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real time through Cloud Connected camera communication method which is attached to the Drone with LED labeled on packages things and warehouse lighting infrastructures</a:t>
            </a: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15408</TotalTime>
  <Words>488</Words>
  <Application>Microsoft Office PowerPoint</Application>
  <PresentationFormat>On-screen Show (4:3)</PresentationFormat>
  <Paragraphs>67</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536</cp:revision>
  <cp:lastPrinted>2017-05-07T15:48:38Z</cp:lastPrinted>
  <dcterms:created xsi:type="dcterms:W3CDTF">2010-05-15T17:50:32Z</dcterms:created>
  <dcterms:modified xsi:type="dcterms:W3CDTF">2019-07-16T07:19:36Z</dcterms:modified>
</cp:coreProperties>
</file>