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80" r:id="rId2"/>
    <p:sldId id="304" r:id="rId3"/>
    <p:sldId id="309" r:id="rId4"/>
    <p:sldId id="310" r:id="rId5"/>
    <p:sldId id="306" r:id="rId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34" autoAdjust="0"/>
    <p:restoredTop sz="95972" autoAdjust="0"/>
  </p:normalViewPr>
  <p:slideViewPr>
    <p:cSldViewPr>
      <p:cViewPr varScale="1">
        <p:scale>
          <a:sx n="82" d="100"/>
          <a:sy n="82" d="100"/>
        </p:scale>
        <p:origin x="1742"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7" d="100"/>
          <a:sy n="67" d="100"/>
        </p:scale>
        <p:origin x="2583" y="5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a:t>March 2017</a:t>
            </a: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t>7/16/2019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t>‹#›</a:t>
            </a:fld>
            <a:endParaRPr lang="en-US"/>
          </a:p>
        </p:txBody>
      </p:sp>
    </p:spTree>
    <p:extLst>
      <p:ext uri="{BB962C8B-B14F-4D97-AF65-F5344CB8AC3E}">
        <p14:creationId xmlns:p14="http://schemas.microsoft.com/office/powerpoint/2010/main" val="13476998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a:t>January  2018</a:t>
            </a: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t>7/16/2019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t>‹#›</a:t>
            </a:fld>
            <a:endParaRPr lang="en-US"/>
          </a:p>
        </p:txBody>
      </p:sp>
    </p:spTree>
    <p:extLst>
      <p:ext uri="{BB962C8B-B14F-4D97-AF65-F5344CB8AC3E}">
        <p14:creationId xmlns:p14="http://schemas.microsoft.com/office/powerpoint/2010/main" val="53993916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1</a:t>
            </a:fld>
            <a:endParaRPr lang="en-US"/>
          </a:p>
        </p:txBody>
      </p:sp>
      <p:sp>
        <p:nvSpPr>
          <p:cNvPr id="5" name="Footer Placeholder 4"/>
          <p:cNvSpPr>
            <a:spLocks noGrp="1"/>
          </p:cNvSpPr>
          <p:nvPr>
            <p:ph type="ftr" sz="quarter" idx="11"/>
          </p:nvPr>
        </p:nvSpPr>
        <p:spPr/>
        <p:txBody>
          <a:bodyPr/>
          <a:lstStyle/>
          <a:p>
            <a:r>
              <a:rPr lang="en-US"/>
              <a:t>Submission</a:t>
            </a:r>
          </a:p>
        </p:txBody>
      </p:sp>
      <p:sp>
        <p:nvSpPr>
          <p:cNvPr id="6" name="Header Placeholder 5"/>
          <p:cNvSpPr>
            <a:spLocks noGrp="1"/>
          </p:cNvSpPr>
          <p:nvPr>
            <p:ph type="hdr" sz="quarter" idx="12"/>
          </p:nvPr>
        </p:nvSpPr>
        <p:spPr/>
        <p:txBody>
          <a:bodyPr/>
          <a:lstStyle/>
          <a:p>
            <a:r>
              <a:rPr lang="en-US"/>
              <a:t>March 2017</a:t>
            </a:r>
          </a:p>
        </p:txBody>
      </p:sp>
    </p:spTree>
    <p:extLst>
      <p:ext uri="{BB962C8B-B14F-4D97-AF65-F5344CB8AC3E}">
        <p14:creationId xmlns:p14="http://schemas.microsoft.com/office/powerpoint/2010/main" val="4242640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2</a:t>
            </a:fld>
            <a:endParaRPr lang="en-US"/>
          </a:p>
        </p:txBody>
      </p:sp>
      <p:sp>
        <p:nvSpPr>
          <p:cNvPr id="5" name="Footer Placeholder 4"/>
          <p:cNvSpPr>
            <a:spLocks noGrp="1"/>
          </p:cNvSpPr>
          <p:nvPr>
            <p:ph type="ftr" sz="quarter" idx="11"/>
          </p:nvPr>
        </p:nvSpPr>
        <p:spPr/>
        <p:txBody>
          <a:bodyPr/>
          <a:lstStyle/>
          <a:p>
            <a:r>
              <a:rPr lang="en-US"/>
              <a:t>Submission</a:t>
            </a:r>
          </a:p>
        </p:txBody>
      </p:sp>
      <p:sp>
        <p:nvSpPr>
          <p:cNvPr id="6" name="Header Placeholder 5"/>
          <p:cNvSpPr>
            <a:spLocks noGrp="1"/>
          </p:cNvSpPr>
          <p:nvPr>
            <p:ph type="hdr" sz="quarter" idx="12"/>
          </p:nvPr>
        </p:nvSpPr>
        <p:spPr/>
        <p:txBody>
          <a:bodyPr/>
          <a:lstStyle/>
          <a:p>
            <a:r>
              <a:rPr lang="en-US"/>
              <a:t>March 2017</a:t>
            </a:r>
          </a:p>
        </p:txBody>
      </p:sp>
    </p:spTree>
    <p:extLst>
      <p:ext uri="{BB962C8B-B14F-4D97-AF65-F5344CB8AC3E}">
        <p14:creationId xmlns:p14="http://schemas.microsoft.com/office/powerpoint/2010/main" val="1643371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34A02-7D3B-CD49-A0E0-CACF1D6BF2B3}" type="slidenum">
              <a:rPr lang="en-US" smtClean="0"/>
              <a:t>3</a:t>
            </a:fld>
            <a:endParaRPr lang="en-US"/>
          </a:p>
        </p:txBody>
      </p:sp>
      <p:sp>
        <p:nvSpPr>
          <p:cNvPr id="5" name="Footer Placeholder 4"/>
          <p:cNvSpPr>
            <a:spLocks noGrp="1"/>
          </p:cNvSpPr>
          <p:nvPr>
            <p:ph type="ftr" sz="quarter" idx="11"/>
          </p:nvPr>
        </p:nvSpPr>
        <p:spPr/>
        <p:txBody>
          <a:bodyPr/>
          <a:lstStyle/>
          <a:p>
            <a:r>
              <a:rPr lang="en-US"/>
              <a:t>Submission</a:t>
            </a:r>
          </a:p>
        </p:txBody>
      </p:sp>
      <p:sp>
        <p:nvSpPr>
          <p:cNvPr id="6" name="Header Placeholder 5"/>
          <p:cNvSpPr>
            <a:spLocks noGrp="1"/>
          </p:cNvSpPr>
          <p:nvPr>
            <p:ph type="hdr" sz="quarter" idx="12"/>
          </p:nvPr>
        </p:nvSpPr>
        <p:spPr/>
        <p:txBody>
          <a:bodyPr/>
          <a:lstStyle/>
          <a:p>
            <a:r>
              <a:rPr lang="en-US"/>
              <a:t>March 2017</a:t>
            </a:r>
          </a:p>
        </p:txBody>
      </p:sp>
    </p:spTree>
    <p:extLst>
      <p:ext uri="{BB962C8B-B14F-4D97-AF65-F5344CB8AC3E}">
        <p14:creationId xmlns:p14="http://schemas.microsoft.com/office/powerpoint/2010/main" val="34136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34A02-7D3B-CD49-A0E0-CACF1D6BF2B3}" type="slidenum">
              <a:rPr lang="en-US" smtClean="0"/>
              <a:t>4</a:t>
            </a:fld>
            <a:endParaRPr lang="en-US"/>
          </a:p>
        </p:txBody>
      </p:sp>
      <p:sp>
        <p:nvSpPr>
          <p:cNvPr id="5" name="Footer Placeholder 4"/>
          <p:cNvSpPr>
            <a:spLocks noGrp="1"/>
          </p:cNvSpPr>
          <p:nvPr>
            <p:ph type="ftr" sz="quarter" idx="11"/>
          </p:nvPr>
        </p:nvSpPr>
        <p:spPr/>
        <p:txBody>
          <a:bodyPr/>
          <a:lstStyle/>
          <a:p>
            <a:r>
              <a:rPr lang="en-US"/>
              <a:t>Submission</a:t>
            </a:r>
          </a:p>
        </p:txBody>
      </p:sp>
      <p:sp>
        <p:nvSpPr>
          <p:cNvPr id="6" name="Header Placeholder 5"/>
          <p:cNvSpPr>
            <a:spLocks noGrp="1"/>
          </p:cNvSpPr>
          <p:nvPr>
            <p:ph type="hdr" sz="quarter" idx="12"/>
          </p:nvPr>
        </p:nvSpPr>
        <p:spPr/>
        <p:txBody>
          <a:bodyPr/>
          <a:lstStyle/>
          <a:p>
            <a:r>
              <a:rPr lang="en-US"/>
              <a:t>March 2017</a:t>
            </a:r>
          </a:p>
        </p:txBody>
      </p:sp>
    </p:spTree>
    <p:extLst>
      <p:ext uri="{BB962C8B-B14F-4D97-AF65-F5344CB8AC3E}">
        <p14:creationId xmlns:p14="http://schemas.microsoft.com/office/powerpoint/2010/main" val="2519560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5</a:t>
            </a:fld>
            <a:endParaRPr lang="en-US"/>
          </a:p>
        </p:txBody>
      </p:sp>
      <p:sp>
        <p:nvSpPr>
          <p:cNvPr id="5" name="Footer Placeholder 4"/>
          <p:cNvSpPr>
            <a:spLocks noGrp="1"/>
          </p:cNvSpPr>
          <p:nvPr>
            <p:ph type="ftr" sz="quarter" idx="11"/>
          </p:nvPr>
        </p:nvSpPr>
        <p:spPr/>
        <p:txBody>
          <a:bodyPr/>
          <a:lstStyle/>
          <a:p>
            <a:r>
              <a:rPr lang="en-US"/>
              <a:t>Submission</a:t>
            </a:r>
          </a:p>
        </p:txBody>
      </p:sp>
      <p:sp>
        <p:nvSpPr>
          <p:cNvPr id="6" name="Header Placeholder 5"/>
          <p:cNvSpPr>
            <a:spLocks noGrp="1"/>
          </p:cNvSpPr>
          <p:nvPr>
            <p:ph type="hdr" sz="quarter" idx="12"/>
          </p:nvPr>
        </p:nvSpPr>
        <p:spPr/>
        <p:txBody>
          <a:bodyPr/>
          <a:lstStyle/>
          <a:p>
            <a:r>
              <a:rPr lang="en-US"/>
              <a:t>March 2017</a:t>
            </a:r>
          </a:p>
        </p:txBody>
      </p:sp>
    </p:spTree>
    <p:extLst>
      <p:ext uri="{BB962C8B-B14F-4D97-AF65-F5344CB8AC3E}">
        <p14:creationId xmlns:p14="http://schemas.microsoft.com/office/powerpoint/2010/main" val="3497700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697761A-F4E6-294D-9AFB-521E0AC40CDA}" type="datetime1">
              <a:rPr lang="en-US" smtClean="0"/>
              <a:t>7/16/2019</a:t>
            </a:fld>
            <a:endParaRPr lang="en-US"/>
          </a:p>
        </p:txBody>
      </p:sp>
      <p:sp>
        <p:nvSpPr>
          <p:cNvPr id="5" name="Footer Placeholder 4"/>
          <p:cNvSpPr>
            <a:spLocks noGrp="1"/>
          </p:cNvSpPr>
          <p:nvPr>
            <p:ph type="ftr" sz="quarter" idx="11"/>
          </p:nvPr>
        </p:nvSpPr>
        <p:spPr/>
        <p:txBody>
          <a:bodyPr/>
          <a:lstStyle/>
          <a:p>
            <a:endParaRPr lang="en-US" dirty="0"/>
          </a:p>
          <a:p>
            <a:endParaRPr lang="en-US" dirty="0"/>
          </a:p>
        </p:txBody>
      </p:sp>
      <p:sp>
        <p:nvSpPr>
          <p:cNvPr id="6" name="Slide Number Placeholder 5"/>
          <p:cNvSpPr>
            <a:spLocks noGrp="1"/>
          </p:cNvSpPr>
          <p:nvPr>
            <p:ph type="sldNum" sz="quarter" idx="12"/>
          </p:nvPr>
        </p:nvSpPr>
        <p:spPr>
          <a:xfrm>
            <a:off x="6324600" y="6356350"/>
            <a:ext cx="2362200" cy="365125"/>
          </a:xfrm>
        </p:spPr>
        <p:txBody>
          <a:bodyPr/>
          <a:lstStyle/>
          <a:p>
            <a:fld id="{1613948B-9904-4F55-AB85-19EFE6CFA19B}" type="slidenum">
              <a:rPr lang="en-US" smtClean="0"/>
              <a:pPr/>
              <a:t>‹#›</a:t>
            </a:fld>
            <a:endParaRPr lang="en-US" dirty="0"/>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Submission</a:t>
            </a:r>
          </a:p>
        </p:txBody>
      </p:sp>
      <p:sp>
        <p:nvSpPr>
          <p:cNvPr id="10" name="Date Placeholder 3"/>
          <p:cNvSpPr txBox="1">
            <a:spLocks/>
          </p:cNvSpPr>
          <p:nvPr userDrawn="1"/>
        </p:nvSpPr>
        <p:spPr>
          <a:xfrm>
            <a:off x="3810000" y="6324600"/>
            <a:ext cx="48768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Jaesang Cha, SNUST</a:t>
            </a:r>
          </a:p>
        </p:txBody>
      </p: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457200" y="152400"/>
            <a:ext cx="1295400" cy="307777"/>
          </a:xfrm>
          <a:prstGeom prst="rect">
            <a:avLst/>
          </a:prstGeom>
          <a:noFill/>
        </p:spPr>
        <p:txBody>
          <a:bodyPr wrap="square" rtlCol="0">
            <a:spAutoFit/>
          </a:bodyPr>
          <a:lstStyle/>
          <a:p>
            <a:r>
              <a:rPr lang="en-US" sz="1400" b="1" dirty="0">
                <a:latin typeface="Times New Roman" pitchFamily="18" charset="0"/>
                <a:cs typeface="Times New Roman" pitchFamily="18" charset="0"/>
              </a:rPr>
              <a:t>July 2019</a:t>
            </a:r>
          </a:p>
        </p:txBody>
      </p:sp>
      <p:sp>
        <p:nvSpPr>
          <p:cNvPr id="13" name="TextBox 12"/>
          <p:cNvSpPr txBox="1"/>
          <p:nvPr userDrawn="1"/>
        </p:nvSpPr>
        <p:spPr>
          <a:xfrm>
            <a:off x="5410200" y="152400"/>
            <a:ext cx="3276600" cy="307777"/>
          </a:xfrm>
          <a:prstGeom prst="rect">
            <a:avLst/>
          </a:prstGeom>
          <a:noFill/>
        </p:spPr>
        <p:txBody>
          <a:bodyPr wrap="square" rtlCol="0">
            <a:spAutoFit/>
          </a:bodyPr>
          <a:lstStyle/>
          <a:p>
            <a:pPr algn="r"/>
            <a:r>
              <a:rPr lang="en-US" sz="1400" b="1" dirty="0">
                <a:solidFill>
                  <a:schemeClr val="tx1"/>
                </a:solidFill>
                <a:latin typeface="Times New Roman" pitchFamily="18" charset="0"/>
                <a:cs typeface="Times New Roman" pitchFamily="18" charset="0"/>
              </a:rPr>
              <a:t>doc.: IEEE 15-19-0311-00-0vat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968935-F7C2-2943-A84E-BC9132FE84FE}" type="datetime1">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8EE152-3E99-7342-B6D8-9F040714AC7D}" type="datetime1">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752600" cy="307777"/>
          </a:xfrm>
          <a:prstGeom prst="rect">
            <a:avLst/>
          </a:prstGeom>
          <a:noFill/>
        </p:spPr>
        <p:txBody>
          <a:bodyPr wrap="square" rtlCol="0">
            <a:spAutoFit/>
          </a:bodyPr>
          <a:lstStyle/>
          <a:p>
            <a:r>
              <a:rPr lang="en-US" sz="1400" b="1" dirty="0">
                <a:latin typeface="Times New Roman" pitchFamily="18" charset="0"/>
                <a:cs typeface="Times New Roman" pitchFamily="18" charset="0"/>
              </a:rPr>
              <a:t>July</a:t>
            </a:r>
            <a:r>
              <a:rPr lang="en-US" sz="1400" b="1" baseline="0" dirty="0">
                <a:latin typeface="Times New Roman" pitchFamily="18" charset="0"/>
                <a:cs typeface="Times New Roman" pitchFamily="18" charset="0"/>
              </a:rPr>
              <a:t> </a:t>
            </a:r>
            <a:r>
              <a:rPr lang="en-US" sz="1400" b="1" dirty="0">
                <a:latin typeface="Times New Roman" pitchFamily="18" charset="0"/>
                <a:cs typeface="Times New Roman" pitchFamily="18" charset="0"/>
              </a:rPr>
              <a:t>2019</a:t>
            </a:r>
          </a:p>
        </p:txBody>
      </p:sp>
      <p:sp>
        <p:nvSpPr>
          <p:cNvPr id="12" name="TextBox 11"/>
          <p:cNvSpPr txBox="1"/>
          <p:nvPr userDrawn="1"/>
        </p:nvSpPr>
        <p:spPr>
          <a:xfrm>
            <a:off x="5410200" y="152400"/>
            <a:ext cx="3276600" cy="307777"/>
          </a:xfrm>
          <a:prstGeom prst="rect">
            <a:avLst/>
          </a:prstGeom>
          <a:noFill/>
        </p:spPr>
        <p:txBody>
          <a:bodyPr wrap="square" rtlCol="0">
            <a:spAutoFit/>
          </a:bodyPr>
          <a:lstStyle/>
          <a:p>
            <a:pPr algn="r"/>
            <a:r>
              <a:rPr lang="en-US" sz="1400" b="1" dirty="0">
                <a:latin typeface="Times New Roman" pitchFamily="18" charset="0"/>
                <a:cs typeface="Times New Roman" pitchFamily="18" charset="0"/>
              </a:rPr>
              <a:t>doc.: IEEE 15-19-</a:t>
            </a:r>
            <a:r>
              <a:rPr lang="en-US" sz="1400" b="1" dirty="0">
                <a:solidFill>
                  <a:schemeClr val="tx1"/>
                </a:solidFill>
                <a:latin typeface="Times New Roman" pitchFamily="18" charset="0"/>
                <a:cs typeface="Times New Roman" pitchFamily="18" charset="0"/>
              </a:rPr>
              <a:t>0311</a:t>
            </a:r>
            <a:r>
              <a:rPr lang="en-US" sz="1400" b="1" dirty="0">
                <a:latin typeface="Times New Roman" pitchFamily="18" charset="0"/>
                <a:cs typeface="Times New Roman" pitchFamily="18" charset="0"/>
              </a:rPr>
              <a:t>-00-0vat</a:t>
            </a:r>
          </a:p>
        </p:txBody>
      </p:sp>
      <p:sp>
        <p:nvSpPr>
          <p:cNvPr id="13"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Submission</a:t>
            </a:r>
          </a:p>
        </p:txBody>
      </p:sp>
      <p:sp>
        <p:nvSpPr>
          <p:cNvPr id="19" name="Date Placeholder 3"/>
          <p:cNvSpPr txBox="1">
            <a:spLocks/>
          </p:cNvSpPr>
          <p:nvPr userDrawn="1"/>
        </p:nvSpPr>
        <p:spPr>
          <a:xfrm>
            <a:off x="4191000" y="6324600"/>
            <a:ext cx="44958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Jaesang Cha, SNUST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5A640E-46A6-FE4D-ABF4-0D518D60FBB9}" type="datetime1">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2879A4-D9B4-F64D-A058-EF37CC0DC8FD}" type="datetime1">
              <a:rPr lang="en-US" smtClean="0"/>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2B5D2A-4D6C-8143-8602-4163F4B50C71}" type="datetime1">
              <a:rPr lang="en-US" smtClean="0"/>
              <a:t>7/16/2019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D3F40-E048-474A-9262-361127BB8570}" type="datetime1">
              <a:rPr lang="en-US" smtClean="0"/>
              <a:t>7/16/2019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854423-2E0A-6547-B4E9-1F109BABAE57}" type="datetime1">
              <a:rPr lang="en-US" smtClean="0"/>
              <a:t>7/16/2019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580BF7-1EF4-924D-A091-E1142F83A0ED}" type="datetime1">
              <a:rPr lang="en-US" smtClean="0"/>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8B32AF-F286-2345-A16E-116F901FEE7B}" type="datetime1">
              <a:rPr lang="en-US" smtClean="0"/>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D8D05-7B36-9540-8C07-B77D58EE1E8F}" type="datetime1">
              <a:rPr lang="en-US" smtClean="0"/>
              <a:t>7/16/2019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3948B-9904-4F55-AB85-19EFE6CFA1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5564"/>
            <a:ext cx="9144000" cy="6001643"/>
          </a:xfrm>
          <a:prstGeom prst="rect">
            <a:avLst/>
          </a:prstGeom>
          <a:noFill/>
          <a:ln w="12700">
            <a:noFill/>
            <a:miter lim="800000"/>
            <a:headEnd type="none" w="sm" len="sm"/>
            <a:tailEnd type="none" w="sm" len="sm"/>
          </a:ln>
          <a:effectLst/>
        </p:spPr>
        <p:txBody>
          <a:bodyPr wrap="square">
            <a:spAutoFit/>
          </a:bodyPr>
          <a:lstStyle/>
          <a:p>
            <a:pPr algn="ctr"/>
            <a:r>
              <a:rPr lang="en-US" sz="1800" b="1" u="sng" dirty="0">
                <a:effectLst>
                  <a:outerShdw blurRad="38100" dist="38100" dir="2700000" algn="tl">
                    <a:srgbClr val="C0C0C0"/>
                  </a:outerShdw>
                </a:effectLst>
                <a:latin typeface="Times New Roman" pitchFamily="18" charset="0"/>
                <a:cs typeface="Times New Roman" pitchFamily="18" charset="0"/>
              </a:rPr>
              <a:t>Project: IEEE P802.15 Working Group for Wireless Personal Area Networks (WPANs)</a:t>
            </a:r>
            <a:endParaRPr lang="en-US" sz="1600" b="1"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Submission Title:</a:t>
            </a:r>
            <a:r>
              <a:rPr lang="en-US" sz="1600" dirty="0">
                <a:latin typeface="Times New Roman" pitchFamily="18" charset="0"/>
                <a:cs typeface="Times New Roman" pitchFamily="18" charset="0"/>
              </a:rPr>
              <a:t> IoT/IoL Connected Indoor Smart Parking Solution for Smart Building</a:t>
            </a:r>
          </a:p>
          <a:p>
            <a:pPr marL="228600"/>
            <a:r>
              <a:rPr lang="en-US" sz="1600" dirty="0">
                <a:latin typeface="Times New Roman" pitchFamily="18" charset="0"/>
                <a:cs typeface="Times New Roman" pitchFamily="18" charset="0"/>
              </a:rPr>
              <a:t> </a:t>
            </a:r>
            <a:endParaRPr lang="en-US" altLang="ko-KR" sz="1600" dirty="0">
              <a:latin typeface="Times New Roman" panose="02020603050405020304" pitchFamily="18" charset="0"/>
              <a:ea typeface="굴림" panose="020B0600000101010101" pitchFamily="50" charset="-127"/>
              <a:cs typeface="Times New Roman" panose="02020603050405020304" pitchFamily="18" charset="0"/>
            </a:endParaRPr>
          </a:p>
          <a:p>
            <a:pPr marL="228600"/>
            <a:r>
              <a:rPr lang="en-US" sz="1600" b="1" dirty="0">
                <a:latin typeface="Times New Roman" pitchFamily="18" charset="0"/>
                <a:cs typeface="Times New Roman" pitchFamily="18" charset="0"/>
              </a:rPr>
              <a:t>Date Submitted: </a:t>
            </a:r>
            <a:r>
              <a:rPr lang="en-US" sz="1600" dirty="0">
                <a:latin typeface="Times New Roman" pitchFamily="18" charset="0"/>
                <a:cs typeface="Times New Roman" pitchFamily="18" charset="0"/>
              </a:rPr>
              <a:t>July 2019	</a:t>
            </a:r>
          </a:p>
          <a:p>
            <a:pPr marL="228600" algn="just"/>
            <a:r>
              <a:rPr lang="en-US" sz="1600" b="1" dirty="0">
                <a:latin typeface="Times New Roman" pitchFamily="18" charset="0"/>
                <a:cs typeface="Times New Roman" pitchFamily="18" charset="0"/>
              </a:rPr>
              <a:t>Source:</a:t>
            </a:r>
            <a:r>
              <a:rPr lang="en-US" sz="1600" dirty="0">
                <a:latin typeface="Times New Roman" pitchFamily="18" charset="0"/>
                <a:cs typeface="Times New Roman" pitchFamily="18" charset="0"/>
              </a:rPr>
              <a:t> Jaesang Cha (SNUST), Sangwoon Lee (Namseoul Univ.), </a:t>
            </a:r>
            <a:r>
              <a:rPr lang="en-US" sz="1600" dirty="0" err="1">
                <a:latin typeface="Times New Roman" pitchFamily="18" charset="0"/>
                <a:cs typeface="Times New Roman" pitchFamily="18" charset="0"/>
              </a:rPr>
              <a:t>Jinyoung</a:t>
            </a:r>
            <a:r>
              <a:rPr lang="en-US" sz="1600" dirty="0">
                <a:latin typeface="Times New Roman" pitchFamily="18" charset="0"/>
                <a:cs typeface="Times New Roman" pitchFamily="18" charset="0"/>
              </a:rPr>
              <a:t> Kim (Kwangwoon Univ.), </a:t>
            </a:r>
            <a:r>
              <a:rPr lang="en-US" sz="1600" dirty="0" err="1">
                <a:latin typeface="Times New Roman" pitchFamily="18" charset="0"/>
                <a:cs typeface="Times New Roman" pitchFamily="18" charset="0"/>
              </a:rPr>
              <a:t>SeongKweon</a:t>
            </a:r>
            <a:r>
              <a:rPr lang="en-US" sz="1600" dirty="0">
                <a:latin typeface="Times New Roman" pitchFamily="18" charset="0"/>
                <a:cs typeface="Times New Roman" pitchFamily="18" charset="0"/>
              </a:rPr>
              <a:t> Kim(SNUST), Yong </a:t>
            </a:r>
            <a:r>
              <a:rPr lang="en-US" sz="1600" dirty="0" err="1">
                <a:latin typeface="Times New Roman" pitchFamily="18" charset="0"/>
                <a:cs typeface="Times New Roman" pitchFamily="18" charset="0"/>
              </a:rPr>
              <a:t>Ik</a:t>
            </a:r>
            <a:r>
              <a:rPr lang="en-US" sz="1600" dirty="0">
                <a:latin typeface="Times New Roman" pitchFamily="18" charset="0"/>
                <a:cs typeface="Times New Roman" pitchFamily="18" charset="0"/>
              </a:rPr>
              <a:t> Yoon (</a:t>
            </a:r>
            <a:r>
              <a:rPr lang="en-US" sz="1600" dirty="0" err="1">
                <a:latin typeface="Times New Roman" pitchFamily="18" charset="0"/>
                <a:cs typeface="Times New Roman" pitchFamily="18" charset="0"/>
              </a:rPr>
              <a:t>Sookmyung</a:t>
            </a:r>
            <a:r>
              <a:rPr lang="en-US" sz="1600" dirty="0">
                <a:latin typeface="Times New Roman" pitchFamily="18" charset="0"/>
                <a:cs typeface="Times New Roman" pitchFamily="18" charset="0"/>
              </a:rPr>
              <a:t> Women's University),  </a:t>
            </a:r>
            <a:r>
              <a:rPr lang="en-US" sz="1600" dirty="0" err="1">
                <a:latin typeface="Times New Roman" pitchFamily="18" charset="0"/>
                <a:cs typeface="Times New Roman" pitchFamily="18" charset="0"/>
              </a:rPr>
              <a:t>Jinyong</a:t>
            </a:r>
            <a:r>
              <a:rPr lang="en-US" sz="1600" dirty="0">
                <a:latin typeface="Times New Roman" pitchFamily="18" charset="0"/>
                <a:cs typeface="Times New Roman" pitchFamily="18" charset="0"/>
              </a:rPr>
              <a:t> Choi(SHINHAN BANK), Jintae Kim (Fivetek Co., Ltd.), </a:t>
            </a:r>
            <a:r>
              <a:rPr lang="en-US" sz="1600" dirty="0" err="1">
                <a:latin typeface="Times New Roman" pitchFamily="18" charset="0"/>
                <a:cs typeface="Times New Roman" pitchFamily="18" charset="0"/>
              </a:rPr>
              <a:t>Sungdoo</a:t>
            </a:r>
            <a:r>
              <a:rPr lang="en-US" sz="1600" dirty="0">
                <a:latin typeface="Times New Roman" pitchFamily="18" charset="0"/>
                <a:cs typeface="Times New Roman" pitchFamily="18" charset="0"/>
              </a:rPr>
              <a:t> Kang (</a:t>
            </a:r>
            <a:r>
              <a:rPr lang="en-US" sz="1600" dirty="0" err="1">
                <a:latin typeface="Times New Roman" pitchFamily="18" charset="0"/>
                <a:cs typeface="Times New Roman" pitchFamily="18" charset="0"/>
              </a:rPr>
              <a:t>Feelux</a:t>
            </a:r>
            <a:r>
              <a:rPr lang="en-US" sz="1600" dirty="0">
                <a:latin typeface="Times New Roman" pitchFamily="18" charset="0"/>
                <a:cs typeface="Times New Roman" pitchFamily="18" charset="0"/>
              </a:rPr>
              <a:t> Co., Ltd.), </a:t>
            </a:r>
            <a:r>
              <a:rPr lang="en-US" sz="1600" dirty="0" err="1">
                <a:latin typeface="Times New Roman" pitchFamily="18" charset="0"/>
                <a:cs typeface="Times New Roman" pitchFamily="18" charset="0"/>
              </a:rPr>
              <a:t>Changsoo</a:t>
            </a:r>
            <a:r>
              <a:rPr lang="en-US" sz="1600" dirty="0">
                <a:latin typeface="Times New Roman" pitchFamily="18" charset="0"/>
                <a:cs typeface="Times New Roman" pitchFamily="18" charset="0"/>
              </a:rPr>
              <a:t> Lee (L&amp;S LED Co., Ltd.), </a:t>
            </a:r>
            <a:r>
              <a:rPr lang="en-US" sz="1600" dirty="0" err="1">
                <a:latin typeface="Times New Roman" pitchFamily="18" charset="0"/>
                <a:cs typeface="Times New Roman" pitchFamily="18" charset="0"/>
              </a:rPr>
              <a:t>Sangil</a:t>
            </a:r>
            <a:r>
              <a:rPr lang="en-US" sz="1600" dirty="0">
                <a:latin typeface="Times New Roman" pitchFamily="18" charset="0"/>
                <a:cs typeface="Times New Roman" pitchFamily="18" charset="0"/>
              </a:rPr>
              <a:t> Lim (</a:t>
            </a:r>
            <a:r>
              <a:rPr lang="en-US" sz="1600" dirty="0" err="1">
                <a:latin typeface="Times New Roman" pitchFamily="18" charset="0"/>
                <a:cs typeface="Times New Roman" pitchFamily="18" charset="0"/>
              </a:rPr>
              <a:t>Signtelecom</a:t>
            </a:r>
            <a:r>
              <a:rPr lang="en-US" sz="1600" dirty="0">
                <a:latin typeface="Times New Roman" pitchFamily="18" charset="0"/>
                <a:cs typeface="Times New Roman" pitchFamily="18" charset="0"/>
              </a:rPr>
              <a:t> Co. Ltd.), </a:t>
            </a:r>
            <a:r>
              <a:rPr lang="en-US" sz="1600" dirty="0" err="1">
                <a:latin typeface="Times New Roman" pitchFamily="18" charset="0"/>
                <a:cs typeface="Times New Roman" pitchFamily="18" charset="0"/>
              </a:rPr>
              <a:t>Seong</a:t>
            </a:r>
            <a:r>
              <a:rPr lang="en-US" sz="1600" dirty="0">
                <a:latin typeface="Times New Roman" pitchFamily="18" charset="0"/>
                <a:cs typeface="Times New Roman" pitchFamily="18" charset="0"/>
              </a:rPr>
              <a:t> Soon </a:t>
            </a:r>
            <a:r>
              <a:rPr lang="en-US" sz="1600" dirty="0" err="1">
                <a:latin typeface="Times New Roman" pitchFamily="18" charset="0"/>
                <a:cs typeface="Times New Roman" pitchFamily="18" charset="0"/>
              </a:rPr>
              <a:t>Joo</a:t>
            </a:r>
            <a:r>
              <a:rPr lang="en-US" sz="1600" dirty="0">
                <a:latin typeface="Times New Roman" pitchFamily="18" charset="0"/>
                <a:cs typeface="Times New Roman" pitchFamily="18" charset="0"/>
              </a:rPr>
              <a:t> (ETRI), </a:t>
            </a:r>
            <a:r>
              <a:rPr lang="en-US" sz="1600" dirty="0" err="1">
                <a:latin typeface="Times New Roman" pitchFamily="18" charset="0"/>
                <a:cs typeface="Times New Roman" pitchFamily="18" charset="0"/>
              </a:rPr>
              <a:t>Sangsung</a:t>
            </a:r>
            <a:r>
              <a:rPr lang="en-US" sz="1600" dirty="0">
                <a:latin typeface="Times New Roman" pitchFamily="18" charset="0"/>
                <a:cs typeface="Times New Roman" pitchFamily="18" charset="0"/>
              </a:rPr>
              <a:t> Choi (</a:t>
            </a:r>
            <a:r>
              <a:rPr lang="en-US" sz="1600" dirty="0" err="1">
                <a:latin typeface="Times New Roman" pitchFamily="18" charset="0"/>
                <a:cs typeface="Times New Roman" pitchFamily="18" charset="0"/>
              </a:rPr>
              <a:t>Woosong</a:t>
            </a:r>
            <a:r>
              <a:rPr lang="en-US" sz="1600" dirty="0">
                <a:latin typeface="Times New Roman" pitchFamily="18" charset="0"/>
                <a:cs typeface="Times New Roman" pitchFamily="18" charset="0"/>
              </a:rPr>
              <a:t> University),  </a:t>
            </a:r>
            <a:r>
              <a:rPr lang="en-US" sz="1600" dirty="0" err="1">
                <a:latin typeface="Times New Roman" pitchFamily="18" charset="0"/>
                <a:cs typeface="Times New Roman" pitchFamily="18" charset="0"/>
              </a:rPr>
              <a:t>Sooyoung</a:t>
            </a:r>
            <a:r>
              <a:rPr lang="en-US" sz="1600" dirty="0">
                <a:latin typeface="Times New Roman" pitchFamily="18" charset="0"/>
                <a:cs typeface="Times New Roman" pitchFamily="18" charset="0"/>
              </a:rPr>
              <a:t> Chang (SYCA), Vinayagam Mariappan (SNUST)</a:t>
            </a:r>
          </a:p>
          <a:p>
            <a:pPr marL="228600" algn="just"/>
            <a:r>
              <a:rPr lang="en-US" sz="1600" b="1" dirty="0">
                <a:latin typeface="Times New Roman" pitchFamily="18" charset="0"/>
                <a:cs typeface="Times New Roman" pitchFamily="18" charset="0"/>
              </a:rPr>
              <a:t>Address: </a:t>
            </a:r>
            <a:r>
              <a:rPr lang="en-US" sz="1600" dirty="0">
                <a:latin typeface="Times New Roman" pitchFamily="18" charset="0"/>
                <a:cs typeface="Times New Roman" pitchFamily="18" charset="0"/>
              </a:rPr>
              <a:t>Contact Information: +82-2-970-6431, FAX: +82-2-970-6123, E-Mail: chajs@seoultech.ac.kr </a:t>
            </a:r>
          </a:p>
          <a:p>
            <a:pPr marL="228600" algn="just"/>
            <a:r>
              <a:rPr lang="en-US" sz="1600" b="1" dirty="0">
                <a:latin typeface="Times New Roman" pitchFamily="18" charset="0"/>
                <a:cs typeface="Times New Roman" pitchFamily="18" charset="0"/>
              </a:rPr>
              <a:t>Re:</a:t>
            </a:r>
          </a:p>
          <a:p>
            <a:pPr marL="228600" algn="just">
              <a:spcBef>
                <a:spcPts val="600"/>
              </a:spcBef>
              <a:spcAft>
                <a:spcPts val="600"/>
              </a:spcAft>
            </a:pPr>
            <a:r>
              <a:rPr lang="en-US" sz="1600" b="1" dirty="0">
                <a:latin typeface="Times New Roman" pitchFamily="18" charset="0"/>
                <a:cs typeface="Times New Roman" pitchFamily="18" charset="0"/>
              </a:rPr>
              <a:t>Abstract: </a:t>
            </a:r>
            <a:r>
              <a:rPr lang="en-US" altLang="ko-KR" sz="1600" dirty="0">
                <a:latin typeface="Times New Roman" pitchFamily="18" charset="0"/>
                <a:cs typeface="Times New Roman" pitchFamily="18" charset="0"/>
              </a:rPr>
              <a:t>This documents introduce the V2V IoT/IoL Link design consideration for VAT. This proposed IoT/IoL Link used for Indoor Smart Parking Solution for Smart Building . This VAT  to operate on the application services like ITS, ADAS, IoT/IoL, etc. on road condition. </a:t>
            </a:r>
          </a:p>
          <a:p>
            <a:pPr marL="228600" algn="just">
              <a:spcBef>
                <a:spcPts val="600"/>
              </a:spcBef>
              <a:spcAft>
                <a:spcPts val="600"/>
              </a:spcAft>
            </a:pPr>
            <a:r>
              <a:rPr lang="en-US" sz="1600" b="1" dirty="0">
                <a:latin typeface="Times New Roman" pitchFamily="18" charset="0"/>
                <a:cs typeface="Times New Roman" pitchFamily="18" charset="0"/>
              </a:rPr>
              <a:t>Purpose: </a:t>
            </a:r>
            <a:r>
              <a:rPr lang="en-US" sz="1600" dirty="0">
                <a:latin typeface="Times New Roman" pitchFamily="18" charset="0"/>
                <a:cs typeface="Times New Roman" pitchFamily="18" charset="0"/>
              </a:rPr>
              <a:t>To provided concept models of  Light Communication based IoT/IoL Link solution for </a:t>
            </a:r>
            <a:r>
              <a:rPr lang="en-US" altLang="en-US" sz="1600" dirty="0">
                <a:latin typeface="Times New Roman" panose="02020603050405020304" pitchFamily="18" charset="0"/>
                <a:cs typeface="Times New Roman" panose="02020603050405020304" pitchFamily="18" charset="0"/>
              </a:rPr>
              <a:t>Vehicular Assistant Technology (VAT) Interest Group</a:t>
            </a: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	</a:t>
            </a:r>
          </a:p>
          <a:p>
            <a:pPr marL="228600" algn="just">
              <a:spcBef>
                <a:spcPts val="600"/>
              </a:spcBef>
              <a:spcAft>
                <a:spcPts val="600"/>
              </a:spcAft>
            </a:pPr>
            <a:r>
              <a:rPr lang="en-US" sz="1600" b="1" dirty="0">
                <a:latin typeface="Times New Roman" pitchFamily="18" charset="0"/>
                <a:cs typeface="Times New Roman" pitchFamily="18" charset="0"/>
              </a:rPr>
              <a:t>Notice:</a:t>
            </a:r>
            <a:r>
              <a:rPr lang="en-US" sz="1600" dirty="0">
                <a:latin typeface="Times New Roman" pitchFamily="18" charset="0"/>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28600" algn="just"/>
            <a:r>
              <a:rPr lang="en-US" sz="1600" b="1" dirty="0">
                <a:latin typeface="Times New Roman" pitchFamily="18" charset="0"/>
                <a:cs typeface="Times New Roman" pitchFamily="18" charset="0"/>
              </a:rPr>
              <a:t>Release:</a:t>
            </a:r>
            <a:r>
              <a:rPr lang="en-US" sz="1600" dirty="0">
                <a:latin typeface="Times New Roman" pitchFamily="18" charset="0"/>
                <a:cs typeface="Times New Roman" pitchFamily="18" charset="0"/>
              </a:rPr>
              <a:t> The contributor acknowledges and accepts that this contribution becomes the property of IEEE and may be made publicly available by P802.15.	</a:t>
            </a:r>
          </a:p>
        </p:txBody>
      </p:sp>
      <p:sp>
        <p:nvSpPr>
          <p:cNvPr id="5" name="TextBox 4"/>
          <p:cNvSpPr txBox="1"/>
          <p:nvPr/>
        </p:nvSpPr>
        <p:spPr>
          <a:xfrm>
            <a:off x="4114800" y="6313246"/>
            <a:ext cx="688009" cy="307777"/>
          </a:xfrm>
          <a:prstGeom prst="rect">
            <a:avLst/>
          </a:prstGeom>
          <a:noFill/>
        </p:spPr>
        <p:txBody>
          <a:bodyPr wrap="none" rtlCol="0">
            <a:spAutoFit/>
          </a:bodyPr>
          <a:lstStyle/>
          <a:p>
            <a:r>
              <a:rPr lang="en-US" sz="1400" dirty="0">
                <a:latin typeface="Times New Roman" pitchFamily="18" charset="0"/>
                <a:cs typeface="Times New Roman" pitchFamily="18" charset="0"/>
              </a:rPr>
              <a:t>Slide 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762000"/>
            <a:ext cx="91440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3200" b="1" dirty="0">
                <a:latin typeface="Times New Roman" panose="02020603050405020304" pitchFamily="18" charset="0"/>
                <a:ea typeface="굴림" panose="020B0600000101010101" pitchFamily="50" charset="-127"/>
                <a:cs typeface="Times New Roman" panose="02020603050405020304" pitchFamily="18" charset="0"/>
              </a:rPr>
              <a:t>Contents</a:t>
            </a:r>
            <a:endParaRPr lang="en-US" sz="32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114800" y="6313246"/>
            <a:ext cx="688009" cy="307777"/>
          </a:xfrm>
          <a:prstGeom prst="rect">
            <a:avLst/>
          </a:prstGeom>
          <a:noFill/>
        </p:spPr>
        <p:txBody>
          <a:bodyPr wrap="none" rtlCol="0">
            <a:spAutoFit/>
          </a:bodyPr>
          <a:lstStyle/>
          <a:p>
            <a:r>
              <a:rPr lang="en-US" sz="1400" dirty="0">
                <a:latin typeface="Times New Roman" pitchFamily="18" charset="0"/>
                <a:cs typeface="Times New Roman" pitchFamily="18" charset="0"/>
              </a:rPr>
              <a:t>Slide 2</a:t>
            </a:r>
          </a:p>
        </p:txBody>
      </p:sp>
      <p:sp>
        <p:nvSpPr>
          <p:cNvPr id="5" name="Content Placeholder 2"/>
          <p:cNvSpPr txBox="1">
            <a:spLocks/>
          </p:cNvSpPr>
          <p:nvPr/>
        </p:nvSpPr>
        <p:spPr>
          <a:xfrm>
            <a:off x="495300" y="2033587"/>
            <a:ext cx="8153400" cy="215741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tabLst>
                <a:tab pos="2417763" algn="l"/>
              </a:tabLst>
            </a:pP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Needs for Indoor Smart Parking Solution </a:t>
            </a:r>
          </a:p>
          <a:p>
            <a:pPr algn="l">
              <a:tabLst>
                <a:tab pos="2417763" algn="l"/>
              </a:tabLst>
            </a:pP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a:t>
            </a:r>
          </a:p>
          <a:p>
            <a:pPr marL="342900" indent="-342900" algn="l">
              <a:buFont typeface="Arial" panose="020B0604020202020204" pitchFamily="34" charset="0"/>
              <a:buChar char="•"/>
              <a:tabLst>
                <a:tab pos="2417763" algn="l"/>
              </a:tabLst>
            </a:pPr>
            <a:r>
              <a:rPr lang="en-IN"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IoT/IoL Link for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Indoor Smart Parking Solution In Smart Buildings</a:t>
            </a:r>
          </a:p>
          <a:p>
            <a:pPr marL="342900" indent="-342900" algn="l">
              <a:buFont typeface="Arial" panose="020B0604020202020204" pitchFamily="34" charset="0"/>
              <a:buChar char="•"/>
              <a:tabLst>
                <a:tab pos="2417763" algn="l"/>
              </a:tabLst>
            </a:pPr>
            <a:endPar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Conclusion</a:t>
            </a:r>
          </a:p>
          <a:p>
            <a:pPr marL="342900" indent="-342900" algn="l">
              <a:buFont typeface="Arial" panose="020B0604020202020204" pitchFamily="34" charset="0"/>
              <a:buChar char="•"/>
              <a:tabLst>
                <a:tab pos="2417763" algn="l"/>
              </a:tabLst>
            </a:pPr>
            <a:endParaRPr lang="en-US"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Tree>
    <p:extLst>
      <p:ext uri="{BB962C8B-B14F-4D97-AF65-F5344CB8AC3E}">
        <p14:creationId xmlns:p14="http://schemas.microsoft.com/office/powerpoint/2010/main" val="2035284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4114800" y="6313246"/>
            <a:ext cx="688009" cy="307777"/>
          </a:xfrm>
          <a:prstGeom prst="rect">
            <a:avLst/>
          </a:prstGeom>
          <a:noFill/>
        </p:spPr>
        <p:txBody>
          <a:bodyPr wrap="none" rtlCol="0">
            <a:spAutoFit/>
          </a:bodyPr>
          <a:lstStyle/>
          <a:p>
            <a:r>
              <a:rPr lang="en-US" sz="1400" dirty="0">
                <a:latin typeface="Times New Roman" pitchFamily="18" charset="0"/>
                <a:cs typeface="Times New Roman" pitchFamily="18" charset="0"/>
              </a:rPr>
              <a:t>Slide 3</a:t>
            </a:r>
          </a:p>
        </p:txBody>
      </p:sp>
      <p:sp>
        <p:nvSpPr>
          <p:cNvPr id="11" name="Title 1"/>
          <p:cNvSpPr txBox="1">
            <a:spLocks/>
          </p:cNvSpPr>
          <p:nvPr/>
        </p:nvSpPr>
        <p:spPr>
          <a:xfrm>
            <a:off x="0" y="609600"/>
            <a:ext cx="91440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2800" b="1" dirty="0">
                <a:latin typeface="Times New Roman" panose="02020603050405020304" pitchFamily="18" charset="0"/>
                <a:ea typeface="굴림" panose="020B0600000101010101" pitchFamily="50" charset="-127"/>
                <a:cs typeface="Times New Roman" panose="02020603050405020304" pitchFamily="18" charset="0"/>
              </a:rPr>
              <a:t>Needs for Indoor Smart Parking Solution</a:t>
            </a:r>
            <a:endParaRPr lang="en-US" sz="2800" b="1" dirty="0">
              <a:latin typeface="Times New Roman" panose="02020603050405020304" pitchFamily="18" charset="0"/>
              <a:cs typeface="Times New Roman" panose="02020603050405020304" pitchFamily="18" charset="0"/>
            </a:endParaRPr>
          </a:p>
        </p:txBody>
      </p:sp>
      <p:sp>
        <p:nvSpPr>
          <p:cNvPr id="12" name="Content Placeholder 2"/>
          <p:cNvSpPr txBox="1">
            <a:spLocks/>
          </p:cNvSpPr>
          <p:nvPr/>
        </p:nvSpPr>
        <p:spPr>
          <a:xfrm>
            <a:off x="4419600" y="1438168"/>
            <a:ext cx="4387790" cy="4791174"/>
          </a:xfrm>
          <a:prstGeom prst="rect">
            <a:avLst/>
          </a:prstGeom>
          <a:ln>
            <a:solidFill>
              <a:schemeClr val="bg1"/>
            </a:solidFill>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buFont typeface="Arial" panose="020B0604020202020204" pitchFamily="34" charset="0"/>
              <a:buChar char="•"/>
              <a:tabLst>
                <a:tab pos="2417763" algn="l"/>
              </a:tabLst>
            </a:pPr>
            <a:r>
              <a:rPr lang="en-US" altLang="ko-KR" sz="14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Needs</a:t>
            </a:r>
          </a:p>
          <a:p>
            <a:pPr marL="628650" lvl="1" indent="-171450" algn="just">
              <a:buFontTx/>
              <a:buChar char="-"/>
              <a:tabLst>
                <a:tab pos="2417763" algn="l"/>
              </a:tabLst>
            </a:pPr>
            <a:r>
              <a:rPr lang="en-US"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Currently all major buildings such as shopping centers, supermarkets or amusement parks,... almost have indoor car parks, but the car parks in that house are operated under the guidance of signage or people, so we need a system to operate parking lots intelligently and scientifically. </a:t>
            </a:r>
          </a:p>
          <a:p>
            <a:pPr marL="628650" lvl="1" indent="-171450" algn="just">
              <a:buFontTx/>
              <a:buChar char="-"/>
              <a:tabLst>
                <a:tab pos="2417763" algn="l"/>
              </a:tabLst>
            </a:pPr>
            <a:r>
              <a:rPr lang="en-US"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During peak periods such as holidays or festival days, parking area gets into high congestion due to too many vehicles and some vehicles cannot determine the direction and find parking</a:t>
            </a:r>
          </a:p>
          <a:p>
            <a:pPr marL="628650" lvl="1" indent="-171450" algn="just">
              <a:buFontTx/>
              <a:buChar char="-"/>
              <a:tabLst>
                <a:tab pos="2417763" algn="l"/>
              </a:tabLst>
            </a:pPr>
            <a:r>
              <a:rPr lang="en-US"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Necessary to find smart parking solutions to overcome parking congestion problems</a:t>
            </a:r>
            <a:r>
              <a:rPr lang="en-IN"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a:t>
            </a:r>
            <a:endParaRPr lang="en-US"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285750" indent="-285750" algn="just">
              <a:buFont typeface="Arial" panose="020B0604020202020204" pitchFamily="34" charset="0"/>
              <a:buChar char="•"/>
              <a:tabLst>
                <a:tab pos="2417763" algn="l"/>
              </a:tabLst>
            </a:pPr>
            <a:r>
              <a:rPr lang="en-US" sz="1400" b="1" dirty="0">
                <a:solidFill>
                  <a:schemeClr val="tx1"/>
                </a:solidFill>
                <a:latin typeface="Times New Roman" panose="02020603050405020304" pitchFamily="18" charset="0"/>
                <a:cs typeface="Times New Roman" panose="02020603050405020304" pitchFamily="18" charset="0"/>
              </a:rPr>
              <a:t>Basic Concept </a:t>
            </a:r>
          </a:p>
          <a:p>
            <a:pPr marL="628650" lvl="1" indent="-171450" algn="just">
              <a:buFontTx/>
              <a:buChar char="-"/>
              <a:tabLst>
                <a:tab pos="2417763" algn="l"/>
              </a:tabLst>
            </a:pPr>
            <a:r>
              <a:rPr lang="en-US"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IoT/IoL technology solution provide the smart parking solution in crowded buildings more effectively</a:t>
            </a:r>
          </a:p>
          <a:p>
            <a:pPr marL="628650" lvl="1" indent="-171450" algn="just">
              <a:buFontTx/>
              <a:buChar char="-"/>
              <a:tabLst>
                <a:tab pos="2417763" algn="l"/>
              </a:tabLst>
            </a:pPr>
            <a:r>
              <a:rPr lang="en-US"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Uses the LED lights installed in the indoor parking area ceiling</a:t>
            </a:r>
          </a:p>
          <a:p>
            <a:pPr marL="628650" lvl="1" indent="-171450" algn="just">
              <a:buFontTx/>
              <a:buChar char="-"/>
              <a:tabLst>
                <a:tab pos="2417763" algn="l"/>
              </a:tabLst>
            </a:pPr>
            <a:r>
              <a:rPr lang="en-US"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LED transmits the corresponding vehicle position coordinate information and the cameras installed on the vehicles receives the VLC beams to analyze the transmitted vehicles location information from the information control stations.</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3413211" y="1994356"/>
            <a:ext cx="400354" cy="215444"/>
          </a:xfrm>
          <a:prstGeom prst="rect">
            <a:avLst/>
          </a:prstGeom>
          <a:noFill/>
        </p:spPr>
        <p:txBody>
          <a:bodyPr wrap="none" rtlCol="0">
            <a:spAutoFit/>
          </a:bodyPr>
          <a:lstStyle/>
          <a:p>
            <a:r>
              <a:rPr lang="en-US" sz="800" dirty="0"/>
              <a:t>Google</a:t>
            </a:r>
          </a:p>
        </p:txBody>
      </p:sp>
      <p:sp>
        <p:nvSpPr>
          <p:cNvPr id="15" name="TextBox 53"/>
          <p:cNvSpPr txBox="1">
            <a:spLocks noChangeArrowheads="1"/>
          </p:cNvSpPr>
          <p:nvPr/>
        </p:nvSpPr>
        <p:spPr bwMode="auto">
          <a:xfrm>
            <a:off x="609600" y="5486400"/>
            <a:ext cx="32039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indent="0" algn="ctr" latinLnBrk="1">
              <a:buNone/>
            </a:pPr>
            <a:r>
              <a:rPr kumimoji="0" lang="en-US" altLang="ko-KR" sz="1000" b="1" dirty="0">
                <a:latin typeface="Times New Roman" panose="02020603050405020304" pitchFamily="18" charset="0"/>
                <a:cs typeface="Times New Roman" panose="02020603050405020304" pitchFamily="18" charset="0"/>
              </a:rPr>
              <a:t>&lt; </a:t>
            </a:r>
            <a:r>
              <a:rPr lang="en-US" altLang="ko-KR" sz="1000" b="1" dirty="0">
                <a:latin typeface="Times New Roman" panose="02020603050405020304" pitchFamily="18" charset="0"/>
                <a:cs typeface="Times New Roman" panose="02020603050405020304" pitchFamily="18" charset="0"/>
              </a:rPr>
              <a:t>Indoor Car Parking Scenario</a:t>
            </a:r>
            <a:r>
              <a:rPr kumimoji="0" lang="en-US" altLang="ko-KR" sz="1000" b="1" dirty="0">
                <a:latin typeface="Times New Roman" panose="02020603050405020304" pitchFamily="18" charset="0"/>
                <a:cs typeface="Times New Roman" panose="02020603050405020304" pitchFamily="18" charset="0"/>
              </a:rPr>
              <a:t> &gt;</a:t>
            </a:r>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209800"/>
            <a:ext cx="3203965" cy="1537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58" y="3747703"/>
            <a:ext cx="3200807" cy="1643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6635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ontent Placeholder 2"/>
          <p:cNvSpPr txBox="1">
            <a:spLocks/>
          </p:cNvSpPr>
          <p:nvPr/>
        </p:nvSpPr>
        <p:spPr>
          <a:xfrm>
            <a:off x="5656634" y="2184304"/>
            <a:ext cx="3411166" cy="38354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Font typeface="Arial" panose="020B0604020202020204" pitchFamily="34" charset="0"/>
              <a:buChar char="•"/>
            </a:pPr>
            <a:endParaRPr lang="en-US" altLang="ko-KR" sz="16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55" name="TextBox 54"/>
          <p:cNvSpPr txBox="1"/>
          <p:nvPr/>
        </p:nvSpPr>
        <p:spPr>
          <a:xfrm>
            <a:off x="4114800" y="6313246"/>
            <a:ext cx="688009" cy="307777"/>
          </a:xfrm>
          <a:prstGeom prst="rect">
            <a:avLst/>
          </a:prstGeom>
          <a:noFill/>
        </p:spPr>
        <p:txBody>
          <a:bodyPr wrap="none" rtlCol="0">
            <a:spAutoFit/>
          </a:bodyPr>
          <a:lstStyle/>
          <a:p>
            <a:r>
              <a:rPr lang="en-US" sz="1400" dirty="0">
                <a:latin typeface="Times New Roman" pitchFamily="18" charset="0"/>
                <a:cs typeface="Times New Roman" pitchFamily="18" charset="0"/>
              </a:rPr>
              <a:t>Slide 4</a:t>
            </a:r>
          </a:p>
        </p:txBody>
      </p:sp>
      <p:sp>
        <p:nvSpPr>
          <p:cNvPr id="57" name="Content Placeholder 2"/>
          <p:cNvSpPr txBox="1">
            <a:spLocks/>
          </p:cNvSpPr>
          <p:nvPr/>
        </p:nvSpPr>
        <p:spPr>
          <a:xfrm>
            <a:off x="5561135" y="1565164"/>
            <a:ext cx="3354603" cy="399743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Font typeface="Arial" panose="020B0604020202020204" pitchFamily="34" charset="0"/>
              <a:buChar char="•"/>
            </a:pPr>
            <a:r>
              <a:rPr lang="en-US" sz="1400" b="1" dirty="0">
                <a:solidFill>
                  <a:schemeClr val="tx1"/>
                </a:solidFill>
                <a:latin typeface="Times New Roman" panose="02020603050405020304" pitchFamily="18" charset="0"/>
                <a:cs typeface="Times New Roman" panose="02020603050405020304" pitchFamily="18" charset="0"/>
              </a:rPr>
              <a:t>IoT/IoL Network Link for  Smart Parking Solution In Smart Building</a:t>
            </a:r>
          </a:p>
          <a:p>
            <a:pPr marL="628650" lvl="1" indent="-171450" algn="just">
              <a:lnSpc>
                <a:spcPct val="170000"/>
              </a:lnSpc>
              <a:buFont typeface="Times New Roman" panose="02020603050405020304" pitchFamily="18" charset="0"/>
              <a:buChar char="˗"/>
            </a:pP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Tx : Building Lighting System</a:t>
            </a:r>
          </a:p>
          <a:p>
            <a:pPr marL="628650" lvl="1" indent="-171450" algn="just">
              <a:lnSpc>
                <a:spcPct val="170000"/>
              </a:lnSpc>
              <a:buFont typeface="Times New Roman" panose="02020603050405020304" pitchFamily="18" charset="0"/>
              <a:buChar char="˗"/>
            </a:pP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Rx : Vehicles Camera or Photo sensor</a:t>
            </a:r>
          </a:p>
          <a:p>
            <a:pPr marL="628650" lvl="1" indent="-171450" algn="just">
              <a:lnSpc>
                <a:spcPct val="170000"/>
              </a:lnSpc>
              <a:buFont typeface="Times New Roman" panose="02020603050405020304" pitchFamily="18" charset="0"/>
              <a:buChar char="˗"/>
            </a:pP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Day-Night Communication Mode </a:t>
            </a:r>
          </a:p>
          <a:p>
            <a:pPr marL="628650" lvl="1" indent="-171450" algn="just">
              <a:lnSpc>
                <a:spcPct val="170000"/>
              </a:lnSpc>
              <a:buFont typeface="Times New Roman" panose="02020603050405020304" pitchFamily="18" charset="0"/>
              <a:buChar char="˗"/>
            </a:pP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Modulations : </a:t>
            </a:r>
          </a:p>
          <a:p>
            <a:pPr marL="1200150" lvl="2" indent="-285750" algn="just">
              <a:lnSpc>
                <a:spcPct val="170000"/>
              </a:lnSpc>
              <a:buFont typeface="Wingdings" panose="05000000000000000000" pitchFamily="2" charset="2"/>
              <a:buChar char="§"/>
            </a:pPr>
            <a:r>
              <a:rPr lang="en-US" altLang="ko-KR" sz="1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OOK, VPPM, Offset-VPWM, Multilevel PPM, Inverted PPM, Subcarrier PPM, DSSS SIK etc.</a:t>
            </a:r>
          </a:p>
          <a:p>
            <a:pPr marL="628650" lvl="1" indent="-171450" algn="just">
              <a:lnSpc>
                <a:spcPct val="170000"/>
              </a:lnSpc>
              <a:buFont typeface="Times New Roman" panose="02020603050405020304" pitchFamily="18" charset="0"/>
              <a:buChar char="˗"/>
            </a:pP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Data Rate : 1K ~ 1Mb/s</a:t>
            </a:r>
          </a:p>
          <a:p>
            <a:pPr marL="628650" lvl="1" indent="-171450" algn="just">
              <a:lnSpc>
                <a:spcPct val="170000"/>
              </a:lnSpc>
              <a:buFont typeface="Times New Roman" panose="02020603050405020304" pitchFamily="18" charset="0"/>
              <a:buChar char="˗"/>
            </a:pP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Supported </a:t>
            </a:r>
            <a:r>
              <a:rPr lang="en-US" altLang="ko-KR" sz="1200" dirty="0" err="1">
                <a:solidFill>
                  <a:schemeClr val="tx1"/>
                </a:solidFill>
                <a:latin typeface="Times New Roman" panose="02020603050405020304" pitchFamily="18" charset="0"/>
                <a:ea typeface="굴림" panose="020B0600000101010101" pitchFamily="50" charset="-127"/>
                <a:cs typeface="Times New Roman" panose="02020603050405020304" pitchFamily="18" charset="0"/>
              </a:rPr>
              <a:t>LoS</a:t>
            </a: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(Line of Sight)</a:t>
            </a:r>
          </a:p>
          <a:p>
            <a:pPr marL="628650" lvl="1" indent="-171450" algn="just">
              <a:lnSpc>
                <a:spcPct val="170000"/>
              </a:lnSpc>
              <a:buFont typeface="Times New Roman" panose="02020603050405020304" pitchFamily="18" charset="0"/>
              <a:buChar char="˗"/>
            </a:pP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Available Distance : 2m ~ 200m</a:t>
            </a:r>
          </a:p>
        </p:txBody>
      </p:sp>
      <p:sp>
        <p:nvSpPr>
          <p:cNvPr id="13" name="Title 1"/>
          <p:cNvSpPr txBox="1">
            <a:spLocks/>
          </p:cNvSpPr>
          <p:nvPr/>
        </p:nvSpPr>
        <p:spPr>
          <a:xfrm>
            <a:off x="0" y="609600"/>
            <a:ext cx="9144000" cy="8747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3000" b="1" dirty="0">
                <a:latin typeface="Times New Roman" panose="02020603050405020304" pitchFamily="18" charset="0"/>
                <a:ea typeface="굴림" panose="020B0600000101010101" pitchFamily="50" charset="-127"/>
                <a:cs typeface="Times New Roman" panose="02020603050405020304" pitchFamily="18" charset="0"/>
              </a:rPr>
              <a:t>IoT/IoL Link for Indoor Smart Parking Solution In Smart Buildings</a:t>
            </a:r>
            <a:endParaRPr lang="en-US" sz="3000" b="1" dirty="0">
              <a:latin typeface="Times New Roman" panose="02020603050405020304" pitchFamily="18" charset="0"/>
              <a:cs typeface="Times New Roman" panose="02020603050405020304" pitchFamily="18" charset="0"/>
            </a:endParaRPr>
          </a:p>
        </p:txBody>
      </p:sp>
      <p:sp>
        <p:nvSpPr>
          <p:cNvPr id="16" name="TextBox 53"/>
          <p:cNvSpPr txBox="1">
            <a:spLocks noChangeArrowheads="1"/>
          </p:cNvSpPr>
          <p:nvPr/>
        </p:nvSpPr>
        <p:spPr bwMode="auto">
          <a:xfrm>
            <a:off x="329630" y="4819362"/>
            <a:ext cx="50262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indent="0" algn="ctr" latinLnBrk="1">
              <a:buNone/>
            </a:pPr>
            <a:r>
              <a:rPr kumimoji="0" lang="en-US" altLang="ko-KR" sz="1000" b="1" dirty="0">
                <a:latin typeface="Times New Roman" panose="02020603050405020304" pitchFamily="18" charset="0"/>
                <a:cs typeface="Times New Roman" panose="02020603050405020304" pitchFamily="18" charset="0"/>
              </a:rPr>
              <a:t>&lt; </a:t>
            </a:r>
            <a:r>
              <a:rPr lang="en-US" altLang="ko-KR" sz="1000" b="1" dirty="0">
                <a:latin typeface="Times New Roman" panose="02020603050405020304" pitchFamily="18" charset="0"/>
                <a:cs typeface="Times New Roman" panose="02020603050405020304" pitchFamily="18" charset="0"/>
              </a:rPr>
              <a:t>IoT/IoL Link for Indoor Smart Parking Solution</a:t>
            </a:r>
            <a:r>
              <a:rPr kumimoji="0" lang="en-US" altLang="ko-KR" sz="1000" b="1" dirty="0">
                <a:latin typeface="Times New Roman" panose="02020603050405020304" pitchFamily="18" charset="0"/>
                <a:cs typeface="Times New Roman" panose="02020603050405020304" pitchFamily="18" charset="0"/>
              </a:rPr>
              <a:t> &gt;</a:t>
            </a:r>
          </a:p>
        </p:txBody>
      </p:sp>
      <p:sp>
        <p:nvSpPr>
          <p:cNvPr id="17" name="직사각형 31"/>
          <p:cNvSpPr/>
          <p:nvPr/>
        </p:nvSpPr>
        <p:spPr>
          <a:xfrm>
            <a:off x="495300" y="5433536"/>
            <a:ext cx="8153400" cy="738664"/>
          </a:xfrm>
          <a:prstGeom prst="rect">
            <a:avLst/>
          </a:prstGeom>
        </p:spPr>
        <p:txBody>
          <a:bodyPr wrap="square">
            <a:spAutoFit/>
          </a:bodyPr>
          <a:lstStyle/>
          <a:p>
            <a:pPr algn="just">
              <a:lnSpc>
                <a:spcPct val="150000"/>
              </a:lnSpc>
            </a:pPr>
            <a:r>
              <a:rPr lang="en-US" altLang="ko-KR" sz="1400" b="1" dirty="0">
                <a:latin typeface="Times New Roman" panose="02020603050405020304" pitchFamily="18" charset="0"/>
                <a:ea typeface="굴림" panose="020B0600000101010101" pitchFamily="50" charset="-127"/>
                <a:cs typeface="Times New Roman" panose="02020603050405020304" pitchFamily="18" charset="0"/>
              </a:rPr>
              <a:t>※ Uses the LED light to transmit the coordinates information of parking spots information to the vehicle which is looking for the empty parking spots</a:t>
            </a:r>
          </a:p>
        </p:txBody>
      </p:sp>
      <p:grpSp>
        <p:nvGrpSpPr>
          <p:cNvPr id="5" name="Group 4"/>
          <p:cNvGrpSpPr/>
          <p:nvPr/>
        </p:nvGrpSpPr>
        <p:grpSpPr>
          <a:xfrm>
            <a:off x="0" y="1768729"/>
            <a:ext cx="5216268" cy="3021620"/>
            <a:chOff x="3699" y="1779987"/>
            <a:chExt cx="5216268" cy="3021620"/>
          </a:xfrm>
        </p:grpSpPr>
        <p:sp>
          <p:nvSpPr>
            <p:cNvPr id="15" name="TextBox 14"/>
            <p:cNvSpPr txBox="1"/>
            <p:nvPr/>
          </p:nvSpPr>
          <p:spPr>
            <a:xfrm>
              <a:off x="1448324" y="2766027"/>
              <a:ext cx="1297566" cy="861774"/>
            </a:xfrm>
            <a:prstGeom prst="rect">
              <a:avLst/>
            </a:prstGeom>
            <a:noFill/>
          </p:spPr>
          <p:txBody>
            <a:bodyPr wrap="square" rtlCol="0">
              <a:spAutoFit/>
            </a:bodyPr>
            <a:lstStyle/>
            <a:p>
              <a:pPr algn="ctr"/>
              <a:r>
                <a:rPr lang="en-US" sz="1000" b="1" dirty="0"/>
                <a:t>Signal the location information of the parking spot empty,</a:t>
              </a:r>
            </a:p>
            <a:p>
              <a:pPr algn="ctr"/>
              <a:r>
                <a:rPr lang="en-US" sz="1000" b="1" dirty="0"/>
                <a:t>coordinates to move,…</a:t>
              </a:r>
            </a:p>
          </p:txBody>
        </p:sp>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8422" y="2213833"/>
              <a:ext cx="1916933" cy="1891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38" y="3670626"/>
              <a:ext cx="1800200" cy="1130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0296" y="1885503"/>
              <a:ext cx="752475" cy="619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94246" y="1779987"/>
              <a:ext cx="752475" cy="619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Isosceles Triangle 21"/>
            <p:cNvSpPr/>
            <p:nvPr/>
          </p:nvSpPr>
          <p:spPr>
            <a:xfrm>
              <a:off x="1062877" y="2149615"/>
              <a:ext cx="770893" cy="1574040"/>
            </a:xfrm>
            <a:prstGeom prst="triangle">
              <a:avLst>
                <a:gd name="adj" fmla="val 53585"/>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a:off x="767718" y="2183431"/>
              <a:ext cx="770893" cy="1562335"/>
            </a:xfrm>
            <a:prstGeom prst="triangle">
              <a:avLst>
                <a:gd name="adj" fmla="val 53585"/>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a:off x="3071974" y="2133756"/>
              <a:ext cx="770893" cy="988093"/>
            </a:xfrm>
            <a:prstGeom prst="triangle">
              <a:avLst>
                <a:gd name="adj" fmla="val 53585"/>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a:off x="3469396" y="2136206"/>
              <a:ext cx="770893" cy="988093"/>
            </a:xfrm>
            <a:prstGeom prst="triangle">
              <a:avLst>
                <a:gd name="adj" fmla="val 53585"/>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70483" y="3018135"/>
              <a:ext cx="111246" cy="14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92727" y="3745766"/>
              <a:ext cx="111246" cy="14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4526767" y="2904527"/>
              <a:ext cx="670183" cy="276999"/>
            </a:xfrm>
            <a:prstGeom prst="rect">
              <a:avLst/>
            </a:prstGeom>
            <a:noFill/>
          </p:spPr>
          <p:txBody>
            <a:bodyPr wrap="none" rtlCol="0">
              <a:spAutoFit/>
            </a:bodyPr>
            <a:lstStyle/>
            <a:p>
              <a:r>
                <a:rPr lang="en-US" sz="1200" b="1" dirty="0"/>
                <a:t>Camera</a:t>
              </a:r>
            </a:p>
          </p:txBody>
        </p:sp>
        <p:sp>
          <p:nvSpPr>
            <p:cNvPr id="30" name="TextBox 29"/>
            <p:cNvSpPr txBox="1"/>
            <p:nvPr/>
          </p:nvSpPr>
          <p:spPr>
            <a:xfrm>
              <a:off x="3699" y="3610451"/>
              <a:ext cx="670183" cy="276999"/>
            </a:xfrm>
            <a:prstGeom prst="rect">
              <a:avLst/>
            </a:prstGeom>
            <a:noFill/>
          </p:spPr>
          <p:txBody>
            <a:bodyPr wrap="none" rtlCol="0">
              <a:spAutoFit/>
            </a:bodyPr>
            <a:lstStyle/>
            <a:p>
              <a:r>
                <a:rPr lang="en-US" sz="1200" b="1" dirty="0"/>
                <a:t>Camera</a:t>
              </a:r>
            </a:p>
          </p:txBody>
        </p:sp>
        <p:cxnSp>
          <p:nvCxnSpPr>
            <p:cNvPr id="31" name="Straight Arrow Connector 30"/>
            <p:cNvCxnSpPr/>
            <p:nvPr/>
          </p:nvCxnSpPr>
          <p:spPr>
            <a:xfrm>
              <a:off x="673882" y="3748950"/>
              <a:ext cx="479282" cy="6765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9" idx="1"/>
            </p:cNvCxnSpPr>
            <p:nvPr/>
          </p:nvCxnSpPr>
          <p:spPr>
            <a:xfrm flipH="1">
              <a:off x="3842968" y="3043027"/>
              <a:ext cx="683799" cy="647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rot="5400000">
              <a:off x="815454" y="2965866"/>
              <a:ext cx="1265741" cy="246221"/>
            </a:xfrm>
            <a:prstGeom prst="rect">
              <a:avLst/>
            </a:prstGeom>
            <a:noFill/>
          </p:spPr>
          <p:txBody>
            <a:bodyPr wrap="square" rtlCol="0">
              <a:spAutoFit/>
            </a:bodyPr>
            <a:lstStyle/>
            <a:p>
              <a:r>
                <a:rPr lang="en-US" sz="1000" b="1" dirty="0">
                  <a:solidFill>
                    <a:srgbClr val="F37021"/>
                  </a:solidFill>
                </a:rPr>
                <a:t>1001001010101010</a:t>
              </a:r>
            </a:p>
          </p:txBody>
        </p:sp>
        <p:sp>
          <p:nvSpPr>
            <p:cNvPr id="34" name="TextBox 33"/>
            <p:cNvSpPr txBox="1"/>
            <p:nvPr/>
          </p:nvSpPr>
          <p:spPr>
            <a:xfrm rot="5400000">
              <a:off x="520293" y="2982864"/>
              <a:ext cx="1265741" cy="246221"/>
            </a:xfrm>
            <a:prstGeom prst="rect">
              <a:avLst/>
            </a:prstGeom>
            <a:noFill/>
          </p:spPr>
          <p:txBody>
            <a:bodyPr wrap="square" rtlCol="0">
              <a:spAutoFit/>
            </a:bodyPr>
            <a:lstStyle/>
            <a:p>
              <a:r>
                <a:rPr lang="en-US" sz="1000" b="1" dirty="0">
                  <a:solidFill>
                    <a:srgbClr val="F37021"/>
                  </a:solidFill>
                </a:rPr>
                <a:t>1001001010101010</a:t>
              </a:r>
            </a:p>
          </p:txBody>
        </p:sp>
        <p:sp>
          <p:nvSpPr>
            <p:cNvPr id="35" name="TextBox 34"/>
            <p:cNvSpPr txBox="1"/>
            <p:nvPr/>
          </p:nvSpPr>
          <p:spPr>
            <a:xfrm rot="5400000">
              <a:off x="3221971" y="2720247"/>
              <a:ext cx="1265741" cy="215444"/>
            </a:xfrm>
            <a:prstGeom prst="rect">
              <a:avLst/>
            </a:prstGeom>
            <a:noFill/>
          </p:spPr>
          <p:txBody>
            <a:bodyPr wrap="square" rtlCol="0">
              <a:spAutoFit/>
            </a:bodyPr>
            <a:lstStyle/>
            <a:p>
              <a:r>
                <a:rPr lang="en-US" sz="800" b="1" dirty="0">
                  <a:solidFill>
                    <a:srgbClr val="F37021"/>
                  </a:solidFill>
                </a:rPr>
                <a:t>1001001010101010</a:t>
              </a:r>
            </a:p>
          </p:txBody>
        </p:sp>
        <p:sp>
          <p:nvSpPr>
            <p:cNvPr id="36" name="TextBox 35"/>
            <p:cNvSpPr txBox="1"/>
            <p:nvPr/>
          </p:nvSpPr>
          <p:spPr>
            <a:xfrm rot="5400000">
              <a:off x="2836525" y="2705774"/>
              <a:ext cx="1265741" cy="215444"/>
            </a:xfrm>
            <a:prstGeom prst="rect">
              <a:avLst/>
            </a:prstGeom>
            <a:noFill/>
          </p:spPr>
          <p:txBody>
            <a:bodyPr wrap="square" rtlCol="0">
              <a:spAutoFit/>
            </a:bodyPr>
            <a:lstStyle/>
            <a:p>
              <a:r>
                <a:rPr lang="en-US" sz="800" b="1" dirty="0">
                  <a:solidFill>
                    <a:srgbClr val="F37021"/>
                  </a:solidFill>
                </a:rPr>
                <a:t>1001001010101010</a:t>
              </a:r>
            </a:p>
          </p:txBody>
        </p:sp>
        <p:sp>
          <p:nvSpPr>
            <p:cNvPr id="37" name="TextBox 36"/>
            <p:cNvSpPr txBox="1"/>
            <p:nvPr/>
          </p:nvSpPr>
          <p:spPr>
            <a:xfrm>
              <a:off x="3922401" y="2273922"/>
              <a:ext cx="1297566" cy="707886"/>
            </a:xfrm>
            <a:prstGeom prst="rect">
              <a:avLst/>
            </a:prstGeom>
            <a:noFill/>
          </p:spPr>
          <p:txBody>
            <a:bodyPr wrap="square" rtlCol="0">
              <a:spAutoFit/>
            </a:bodyPr>
            <a:lstStyle/>
            <a:p>
              <a:pPr algn="ctr"/>
              <a:r>
                <a:rPr lang="en-US" sz="1000" b="1" dirty="0"/>
                <a:t>Signal contain car location information, car parking location,…. </a:t>
              </a:r>
            </a:p>
          </p:txBody>
        </p:sp>
        <p:cxnSp>
          <p:nvCxnSpPr>
            <p:cNvPr id="38" name="Straight Arrow Connector 37"/>
            <p:cNvCxnSpPr/>
            <p:nvPr/>
          </p:nvCxnSpPr>
          <p:spPr>
            <a:xfrm>
              <a:off x="2351894" y="4321830"/>
              <a:ext cx="20162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2266934" y="4348402"/>
              <a:ext cx="2242922" cy="246221"/>
            </a:xfrm>
            <a:prstGeom prst="rect">
              <a:avLst/>
            </a:prstGeom>
          </p:spPr>
          <p:txBody>
            <a:bodyPr wrap="none">
              <a:spAutoFit/>
            </a:bodyPr>
            <a:lstStyle/>
            <a:p>
              <a:r>
                <a:rPr lang="en-US" sz="1000" b="1" dirty="0"/>
                <a:t>Move to an empty car parking location</a:t>
              </a:r>
            </a:p>
          </p:txBody>
        </p:sp>
      </p:grpSp>
    </p:spTree>
    <p:extLst>
      <p:ext uri="{BB962C8B-B14F-4D97-AF65-F5344CB8AC3E}">
        <p14:creationId xmlns:p14="http://schemas.microsoft.com/office/powerpoint/2010/main" val="1155247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976876"/>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3200" b="1" dirty="0">
                <a:latin typeface="Times New Roman" panose="02020603050405020304" pitchFamily="18" charset="0"/>
                <a:cs typeface="Times New Roman" panose="02020603050405020304" pitchFamily="18" charset="0"/>
              </a:rPr>
              <a:t>Conclusion</a:t>
            </a:r>
            <a:endParaRPr lang="en-US" sz="32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114800" y="6313246"/>
            <a:ext cx="688009" cy="307777"/>
          </a:xfrm>
          <a:prstGeom prst="rect">
            <a:avLst/>
          </a:prstGeom>
          <a:noFill/>
        </p:spPr>
        <p:txBody>
          <a:bodyPr wrap="none" rtlCol="0">
            <a:spAutoFit/>
          </a:bodyPr>
          <a:lstStyle/>
          <a:p>
            <a:r>
              <a:rPr lang="en-US" sz="1400" dirty="0">
                <a:latin typeface="Times New Roman" pitchFamily="18" charset="0"/>
                <a:cs typeface="Times New Roman" pitchFamily="18" charset="0"/>
              </a:rPr>
              <a:t>Slide 5</a:t>
            </a:r>
          </a:p>
        </p:txBody>
      </p:sp>
      <p:sp>
        <p:nvSpPr>
          <p:cNvPr id="5" name="Content Placeholder 2"/>
          <p:cNvSpPr txBox="1">
            <a:spLocks/>
          </p:cNvSpPr>
          <p:nvPr/>
        </p:nvSpPr>
        <p:spPr>
          <a:xfrm>
            <a:off x="571500" y="1757816"/>
            <a:ext cx="8115300" cy="34999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Font typeface="Arial" panose="020B0604020202020204" pitchFamily="34" charset="0"/>
              <a:buChar char="•"/>
            </a:pP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Proposed the </a:t>
            </a:r>
            <a:r>
              <a:rPr lang="en-IN"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IoT/IoL Link for smart vehicle parking solution in the indoor building area</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t>
            </a:r>
          </a:p>
          <a:p>
            <a:pPr marL="285750" indent="-285750" algn="just">
              <a:lnSpc>
                <a:spcPct val="150000"/>
              </a:lnSpc>
              <a:buFont typeface="Arial" panose="020B0604020202020204" pitchFamily="34" charset="0"/>
              <a:buChar char="•"/>
            </a:pPr>
            <a:r>
              <a:rPr lang="en-US" altLang="ko-KR" sz="2000" dirty="0">
                <a:solidFill>
                  <a:schemeClr val="tx1"/>
                </a:solidFill>
                <a:latin typeface="Times New Roman" panose="02020603050405020304" pitchFamily="18" charset="0"/>
                <a:cs typeface="Times New Roman" panose="02020603050405020304" pitchFamily="18" charset="0"/>
              </a:rPr>
              <a:t>Use the building parking area ceiling lighting system through IoT/IoL technology to connect vehicle with central control room to find parking spots empty.</a:t>
            </a:r>
          </a:p>
          <a:p>
            <a:pPr marL="285750" indent="-285750" algn="just">
              <a:lnSpc>
                <a:spcPct val="150000"/>
              </a:lnSpc>
              <a:buFont typeface="Arial" panose="020B0604020202020204" pitchFamily="34" charset="0"/>
              <a:buChar char="•"/>
            </a:pPr>
            <a:r>
              <a:rPr lang="en-US" altLang="ko-KR" sz="2000" dirty="0">
                <a:solidFill>
                  <a:schemeClr val="tx1"/>
                </a:solidFill>
                <a:latin typeface="Times New Roman" panose="02020603050405020304" pitchFamily="18" charset="0"/>
                <a:cs typeface="Times New Roman" panose="02020603050405020304" pitchFamily="18" charset="0"/>
              </a:rPr>
              <a:t>Easy to deploy IoT/IoL Link Beam </a:t>
            </a:r>
            <a:r>
              <a:rPr lang="en-US" sz="2000" dirty="0">
                <a:solidFill>
                  <a:schemeClr val="tx1"/>
                </a:solidFill>
                <a:latin typeface="Times New Roman" panose="02020603050405020304" pitchFamily="18" charset="0"/>
                <a:cs typeface="Times New Roman" panose="02020603050405020304" pitchFamily="18" charset="0"/>
              </a:rPr>
              <a:t>in a indoor environment</a:t>
            </a:r>
            <a:r>
              <a:rPr lang="en-US" altLang="ko-KR" sz="2000" dirty="0">
                <a:solidFill>
                  <a:schemeClr val="tx1"/>
                </a:solidFill>
                <a:latin typeface="Times New Roman" panose="02020603050405020304" pitchFamily="18" charset="0"/>
                <a:cs typeface="Times New Roman" panose="02020603050405020304" pitchFamily="18" charset="0"/>
              </a:rPr>
              <a:t>.</a:t>
            </a:r>
          </a:p>
          <a:p>
            <a:pPr marL="285750" indent="-285750" algn="just">
              <a:lnSpc>
                <a:spcPct val="150000"/>
              </a:lnSpc>
              <a:buFont typeface="Arial" panose="020B0604020202020204" pitchFamily="34" charset="0"/>
              <a:buChar char="•"/>
            </a:pP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Helps to reduce traffic congestion in parking lots at rush hour</a:t>
            </a:r>
          </a:p>
        </p:txBody>
      </p:sp>
    </p:spTree>
    <p:extLst>
      <p:ext uri="{BB962C8B-B14F-4D97-AF65-F5344CB8AC3E}">
        <p14:creationId xmlns:p14="http://schemas.microsoft.com/office/powerpoint/2010/main" val="27746277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12200</TotalTime>
  <Words>475</Words>
  <Application>Microsoft Office PowerPoint</Application>
  <PresentationFormat>On-screen Show (4:3)</PresentationFormat>
  <Paragraphs>75</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Vinayagam Mariappan</cp:lastModifiedBy>
  <cp:revision>501</cp:revision>
  <cp:lastPrinted>2017-05-07T15:48:38Z</cp:lastPrinted>
  <dcterms:created xsi:type="dcterms:W3CDTF">2010-05-15T17:50:32Z</dcterms:created>
  <dcterms:modified xsi:type="dcterms:W3CDTF">2019-07-16T07:17:36Z</dcterms:modified>
</cp:coreProperties>
</file>