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5972" autoAdjust="0"/>
  </p:normalViewPr>
  <p:slideViewPr>
    <p:cSldViewPr>
      <p:cViewPr varScale="1">
        <p:scale>
          <a:sx n="82" d="100"/>
          <a:sy n="82" d="100"/>
        </p:scale>
        <p:origin x="174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7/16/2019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2018</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7/16/2019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7/16/2019</a:t>
            </a:fld>
            <a:endParaRPr lang="en-US"/>
          </a:p>
        </p:txBody>
      </p:sp>
      <p:sp>
        <p:nvSpPr>
          <p:cNvPr id="5" name="Footer Placeholder 4"/>
          <p:cNvSpPr>
            <a:spLocks noGrp="1"/>
          </p:cNvSpPr>
          <p:nvPr>
            <p:ph type="ftr" sz="quarter" idx="11"/>
          </p:nvPr>
        </p:nvSpPr>
        <p:spPr/>
        <p:txBody>
          <a:bodyPr/>
          <a:lstStyle/>
          <a:p>
            <a:endParaRPr lang="en-US" dirty="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2019</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15-19-0310-00-0vat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a:t>
            </a:r>
            <a:r>
              <a:rPr lang="en-US" sz="1400" b="1" baseline="0" dirty="0">
                <a:latin typeface="Times New Roman" pitchFamily="18" charset="0"/>
                <a:cs typeface="Times New Roman" pitchFamily="18" charset="0"/>
              </a:rPr>
              <a:t> </a:t>
            </a:r>
            <a:r>
              <a:rPr lang="en-US" sz="1400" b="1" dirty="0">
                <a:latin typeface="Times New Roman" pitchFamily="18" charset="0"/>
                <a:cs typeface="Times New Roman" pitchFamily="18" charset="0"/>
              </a:rPr>
              <a:t>2019</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15-19-</a:t>
            </a:r>
            <a:r>
              <a:rPr lang="en-US" sz="1400" b="1" dirty="0">
                <a:solidFill>
                  <a:schemeClr val="tx1"/>
                </a:solidFill>
                <a:latin typeface="Times New Roman" pitchFamily="18" charset="0"/>
                <a:cs typeface="Times New Roman" pitchFamily="18" charset="0"/>
              </a:rPr>
              <a:t>0310</a:t>
            </a:r>
            <a:r>
              <a:rPr lang="en-US" sz="1400" b="1" dirty="0">
                <a:latin typeface="Times New Roman" pitchFamily="18" charset="0"/>
                <a:cs typeface="Times New Roman" pitchFamily="18" charset="0"/>
              </a:rPr>
              <a:t>-00-0vat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Submission</a:t>
            </a: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rPr>
              <a:t>Jaesang Cha, SNUST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7/16/2019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7/16/2019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05564"/>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Automated and Autonomous Vehicle Control ADAS Solution through IoT/IoL Relay Link </a:t>
            </a:r>
            <a:endParaRPr lang="en-US" altLang="ko-KR" sz="1600" dirty="0">
              <a:latin typeface="Times New Roman" panose="02020603050405020304" pitchFamily="18" charset="0"/>
              <a:ea typeface="굴림" panose="020B0600000101010101" pitchFamily="50" charset="-127"/>
              <a:cs typeface="Times New Roman" panose="02020603050405020304" pitchFamily="18" charset="0"/>
            </a:endParaRPr>
          </a:p>
          <a:p>
            <a:pPr marL="228600"/>
            <a:r>
              <a:rPr lang="en-US" sz="1600" b="1" dirty="0">
                <a:latin typeface="Times New Roman" pitchFamily="18" charset="0"/>
                <a:cs typeface="Times New Roman" pitchFamily="18" charset="0"/>
              </a:rPr>
              <a:t>Date Submitted: </a:t>
            </a:r>
            <a:r>
              <a:rPr lang="en-US" sz="1600" dirty="0">
                <a:latin typeface="Times New Roman" pitchFamily="18" charset="0"/>
                <a:cs typeface="Times New Roman" pitchFamily="18" charset="0"/>
              </a:rPr>
              <a:t>July 2019	</a:t>
            </a:r>
          </a:p>
          <a:p>
            <a:pPr marL="228600" algn="just"/>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Jaesang Cha (SNUST), Sangwoon Lee (Namseoul Univ.), </a:t>
            </a:r>
            <a:r>
              <a:rPr lang="en-US" sz="1600" dirty="0" err="1">
                <a:latin typeface="Times New Roman" pitchFamily="18" charset="0"/>
                <a:cs typeface="Times New Roman" pitchFamily="18" charset="0"/>
              </a:rPr>
              <a:t>Jinyoung</a:t>
            </a:r>
            <a:r>
              <a:rPr lang="en-US" sz="1600" dirty="0">
                <a:latin typeface="Times New Roman" pitchFamily="18" charset="0"/>
                <a:cs typeface="Times New Roman" pitchFamily="18" charset="0"/>
              </a:rPr>
              <a:t> Kim (Kwangwoon Univ.), </a:t>
            </a:r>
            <a:r>
              <a:rPr lang="en-US" sz="1600" dirty="0" err="1">
                <a:latin typeface="Times New Roman" pitchFamily="18" charset="0"/>
                <a:cs typeface="Times New Roman" pitchFamily="18" charset="0"/>
              </a:rPr>
              <a:t>SeongKweon</a:t>
            </a:r>
            <a:r>
              <a:rPr lang="en-US" sz="1600" dirty="0">
                <a:latin typeface="Times New Roman" pitchFamily="18" charset="0"/>
                <a:cs typeface="Times New Roman" pitchFamily="18" charset="0"/>
              </a:rPr>
              <a:t> Kim(SNUST), Yong </a:t>
            </a:r>
            <a:r>
              <a:rPr lang="en-US" sz="1600" dirty="0" err="1">
                <a:latin typeface="Times New Roman" pitchFamily="18" charset="0"/>
                <a:cs typeface="Times New Roman" pitchFamily="18" charset="0"/>
              </a:rPr>
              <a:t>Ik</a:t>
            </a:r>
            <a:r>
              <a:rPr lang="en-US" sz="1600" dirty="0">
                <a:latin typeface="Times New Roman" pitchFamily="18" charset="0"/>
                <a:cs typeface="Times New Roman" pitchFamily="18" charset="0"/>
              </a:rPr>
              <a:t> Yoon (</a:t>
            </a:r>
            <a:r>
              <a:rPr lang="en-US" sz="1600" dirty="0" err="1">
                <a:latin typeface="Times New Roman" pitchFamily="18" charset="0"/>
                <a:cs typeface="Times New Roman" pitchFamily="18" charset="0"/>
              </a:rPr>
              <a:t>Sookmyung</a:t>
            </a:r>
            <a:r>
              <a:rPr lang="en-US" sz="1600" dirty="0">
                <a:latin typeface="Times New Roman" pitchFamily="18" charset="0"/>
                <a:cs typeface="Times New Roman" pitchFamily="18" charset="0"/>
              </a:rPr>
              <a:t> Women's University),  </a:t>
            </a:r>
            <a:r>
              <a:rPr lang="en-US" sz="1600" dirty="0" err="1">
                <a:latin typeface="Times New Roman" pitchFamily="18" charset="0"/>
                <a:cs typeface="Times New Roman" pitchFamily="18" charset="0"/>
              </a:rPr>
              <a:t>Jinyong</a:t>
            </a:r>
            <a:r>
              <a:rPr lang="en-US" sz="1600" dirty="0">
                <a:latin typeface="Times New Roman" pitchFamily="18" charset="0"/>
                <a:cs typeface="Times New Roman" pitchFamily="18" charset="0"/>
              </a:rPr>
              <a:t> Choi(SHINHAN BANK),  </a:t>
            </a:r>
            <a:r>
              <a:rPr lang="en-US" sz="1600" dirty="0" err="1">
                <a:latin typeface="Times New Roman" pitchFamily="18" charset="0"/>
                <a:cs typeface="Times New Roman" pitchFamily="18" charset="0"/>
              </a:rPr>
              <a:t>Seongjhin</a:t>
            </a:r>
            <a:r>
              <a:rPr lang="en-US" sz="1600" dirty="0">
                <a:latin typeface="Times New Roman" pitchFamily="18" charset="0"/>
                <a:cs typeface="Times New Roman" pitchFamily="18" charset="0"/>
              </a:rPr>
              <a:t> Choi (SNUST), </a:t>
            </a:r>
            <a:r>
              <a:rPr lang="en-US" sz="1600" dirty="0" err="1">
                <a:latin typeface="Times New Roman" pitchFamily="18" charset="0"/>
                <a:cs typeface="Times New Roman" pitchFamily="18" charset="0"/>
              </a:rPr>
              <a:t>Jaesoo</a:t>
            </a:r>
            <a:r>
              <a:rPr lang="en-US" sz="1600" dirty="0">
                <a:latin typeface="Times New Roman" pitchFamily="18" charset="0"/>
                <a:cs typeface="Times New Roman" pitchFamily="18" charset="0"/>
              </a:rPr>
              <a:t> Kim (SNUST), </a:t>
            </a:r>
            <a:r>
              <a:rPr lang="en-US" sz="1600" dirty="0" err="1">
                <a:latin typeface="Times New Roman" pitchFamily="18" charset="0"/>
                <a:cs typeface="Times New Roman" pitchFamily="18" charset="0"/>
              </a:rPr>
              <a:t>Jonghoon</a:t>
            </a:r>
            <a:r>
              <a:rPr lang="en-US" sz="1600" dirty="0">
                <a:latin typeface="Times New Roman" pitchFamily="18" charset="0"/>
                <a:cs typeface="Times New Roman" pitchFamily="18" charset="0"/>
              </a:rPr>
              <a:t> Lee (SNUST), Jintae Kim (Fivetek Co., Ltd.), </a:t>
            </a:r>
            <a:r>
              <a:rPr lang="en-US" sz="1600" dirty="0" err="1">
                <a:latin typeface="Times New Roman" pitchFamily="18" charset="0"/>
                <a:cs typeface="Times New Roman" pitchFamily="18" charset="0"/>
              </a:rPr>
              <a:t>Sungdoo</a:t>
            </a:r>
            <a:r>
              <a:rPr lang="en-US" sz="1600" dirty="0">
                <a:latin typeface="Times New Roman" pitchFamily="18" charset="0"/>
                <a:cs typeface="Times New Roman" pitchFamily="18" charset="0"/>
              </a:rPr>
              <a:t> Kang (</a:t>
            </a:r>
            <a:r>
              <a:rPr lang="en-US" sz="1600" dirty="0" err="1">
                <a:latin typeface="Times New Roman" pitchFamily="18" charset="0"/>
                <a:cs typeface="Times New Roman" pitchFamily="18" charset="0"/>
              </a:rPr>
              <a:t>Feelux</a:t>
            </a:r>
            <a:r>
              <a:rPr lang="en-US" sz="1600" dirty="0">
                <a:latin typeface="Times New Roman" pitchFamily="18" charset="0"/>
                <a:cs typeface="Times New Roman" pitchFamily="18" charset="0"/>
              </a:rPr>
              <a:t> Co., Ltd.), </a:t>
            </a:r>
            <a:r>
              <a:rPr lang="en-US" sz="1600" dirty="0" err="1">
                <a:latin typeface="Times New Roman" pitchFamily="18" charset="0"/>
                <a:cs typeface="Times New Roman" pitchFamily="18" charset="0"/>
              </a:rPr>
              <a:t>Changsoo</a:t>
            </a:r>
            <a:r>
              <a:rPr lang="en-US" sz="1600" dirty="0">
                <a:latin typeface="Times New Roman" pitchFamily="18" charset="0"/>
                <a:cs typeface="Times New Roman" pitchFamily="18" charset="0"/>
              </a:rPr>
              <a:t> Lee (L&amp;S LED Co., Ltd.), </a:t>
            </a:r>
            <a:r>
              <a:rPr lang="en-US" sz="1600" dirty="0" err="1">
                <a:latin typeface="Times New Roman" pitchFamily="18" charset="0"/>
                <a:cs typeface="Times New Roman" pitchFamily="18" charset="0"/>
              </a:rPr>
              <a:t>Sangil</a:t>
            </a:r>
            <a:r>
              <a:rPr lang="en-US" sz="1600" dirty="0">
                <a:latin typeface="Times New Roman" pitchFamily="18" charset="0"/>
                <a:cs typeface="Times New Roman" pitchFamily="18" charset="0"/>
              </a:rPr>
              <a:t> Lim (</a:t>
            </a:r>
            <a:r>
              <a:rPr lang="en-US" sz="1600" dirty="0" err="1">
                <a:latin typeface="Times New Roman" pitchFamily="18" charset="0"/>
                <a:cs typeface="Times New Roman" pitchFamily="18" charset="0"/>
              </a:rPr>
              <a:t>Signtelecom</a:t>
            </a:r>
            <a:r>
              <a:rPr lang="en-US" sz="1600" dirty="0">
                <a:latin typeface="Times New Roman" pitchFamily="18" charset="0"/>
                <a:cs typeface="Times New Roman" pitchFamily="18" charset="0"/>
              </a:rPr>
              <a:t> Co. Ltd.), Sooyoung Chang (SYCA), Vinayagam Mariappan (SNUST)</a:t>
            </a:r>
          </a:p>
          <a:p>
            <a:pPr marL="228600" algn="just"/>
            <a:r>
              <a:rPr lang="en-US" sz="1600" b="1" dirty="0">
                <a:latin typeface="Times New Roman" pitchFamily="18" charset="0"/>
                <a:cs typeface="Times New Roman" pitchFamily="18" charset="0"/>
              </a:rPr>
              <a:t>Address: </a:t>
            </a:r>
            <a:r>
              <a:rPr lang="en-US" sz="1600" dirty="0">
                <a:latin typeface="Times New Roman" pitchFamily="18" charset="0"/>
                <a:cs typeface="Times New Roman" pitchFamily="18" charset="0"/>
              </a:rPr>
              <a:t>Contact Information: +82-2-970-6431, FAX: +82-2-970-6123, E-Mail: chajs@seoultech.ac.kr </a:t>
            </a:r>
          </a:p>
          <a:p>
            <a:pPr marL="228600" algn="just"/>
            <a:r>
              <a:rPr lang="en-US" sz="1600" b="1" dirty="0">
                <a:latin typeface="Times New Roman" pitchFamily="18" charset="0"/>
                <a:cs typeface="Times New Roman" pitchFamily="18" charset="0"/>
              </a:rPr>
              <a:t>Re:</a:t>
            </a:r>
          </a:p>
          <a:p>
            <a:pPr marL="228600" algn="just">
              <a:spcBef>
                <a:spcPts val="600"/>
              </a:spcBef>
              <a:spcAft>
                <a:spcPts val="600"/>
              </a:spcAft>
            </a:pPr>
            <a:r>
              <a:rPr lang="en-US" sz="1600" b="1" dirty="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V2V IoT/IoL Relay Link design consideration for VAT. This proposed IoT/IoL Relay Link used for ADAS solution to provide Automated and Autonomous Vehicle Control. This VAT  to operate on the application services like ITS, ADAS, IoT/IoL, etc. on road condition. </a:t>
            </a:r>
          </a:p>
          <a:p>
            <a:pPr marL="228600" algn="just">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Light Communication based IoT/IoL Relay Link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spcBef>
                <a:spcPts val="600"/>
              </a:spcBef>
              <a:spcAft>
                <a:spcPts val="600"/>
              </a:spcAft>
            </a:pPr>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ea typeface="굴림" panose="020B0600000101010101" pitchFamily="50" charset="-127"/>
                <a:cs typeface="Times New Roman" panose="02020603050405020304" pitchFamily="18" charset="0"/>
              </a:rPr>
              <a:t>Contents</a:t>
            </a:r>
            <a:endParaRPr lang="en-US" sz="32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2</a:t>
            </a:r>
          </a:p>
        </p:txBody>
      </p:sp>
      <p:sp>
        <p:nvSpPr>
          <p:cNvPr id="5"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Automated and Autonomous Vehicle Control </a:t>
            </a:r>
          </a:p>
          <a:p>
            <a:pPr algn="l">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p>
          <a:p>
            <a:pPr marL="342900" indent="-342900" algn="l">
              <a:buFont typeface="Arial" panose="020B0604020202020204" pitchFamily="34" charset="0"/>
              <a:buChar char="•"/>
              <a:tabLst>
                <a:tab pos="2417763" algn="l"/>
              </a:tabLst>
            </a:pP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Relay Link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ADAS Solution</a:t>
            </a:r>
          </a:p>
          <a:p>
            <a:pPr marL="342900" indent="-342900" algn="l">
              <a:buFont typeface="Arial" panose="020B0604020202020204" pitchFamily="34" charset="0"/>
              <a:buChar char="•"/>
              <a:tabLst>
                <a:tab pos="2417763" algn="l"/>
              </a:tabLst>
            </a:pP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2035284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3</a:t>
            </a:r>
          </a:p>
        </p:txBody>
      </p:sp>
      <p:sp>
        <p:nvSpPr>
          <p:cNvPr id="11" name="Title 1"/>
          <p:cNvSpPr txBox="1">
            <a:spLocks/>
          </p:cNvSpPr>
          <p:nvPr/>
        </p:nvSpPr>
        <p:spPr>
          <a:xfrm>
            <a:off x="0" y="609600"/>
            <a:ext cx="9144000"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latin typeface="Times New Roman" panose="02020603050405020304" pitchFamily="18" charset="0"/>
                <a:ea typeface="굴림" panose="020B0600000101010101" pitchFamily="50" charset="-127"/>
                <a:cs typeface="Times New Roman" panose="02020603050405020304" pitchFamily="18" charset="0"/>
              </a:rPr>
              <a:t>Needs for Automated and Autonomous Vehicle Control</a:t>
            </a:r>
            <a:endParaRPr lang="en-US" sz="2800" b="1" dirty="0">
              <a:latin typeface="Times New Roman" panose="02020603050405020304" pitchFamily="18" charset="0"/>
              <a:cs typeface="Times New Roman" panose="02020603050405020304" pitchFamily="18" charset="0"/>
            </a:endParaRPr>
          </a:p>
        </p:txBody>
      </p:sp>
      <p:sp>
        <p:nvSpPr>
          <p:cNvPr id="12" name="Content Placeholder 2"/>
          <p:cNvSpPr txBox="1">
            <a:spLocks/>
          </p:cNvSpPr>
          <p:nvPr/>
        </p:nvSpPr>
        <p:spPr>
          <a:xfrm>
            <a:off x="4419600" y="1438168"/>
            <a:ext cx="4387790" cy="4791174"/>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automobile industry is experiencing exponential growth of automated and self-driving features.</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5G network connections have a major influence in the development of self-driving cars making them faster, smarter, and safer.</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Due to RF bands limits the coverage of autonomous network is an issue, also the RF interference in the tunnels, underground and indoor coverage usage of combined or mixed transmission systems  are justified</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IoT/IoL network connectivity is a good challenger for Femtocells and Picocells coverage of 5G network</a:t>
            </a:r>
            <a:r>
              <a:rPr lang="en-IN"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buFont typeface="Arial" panose="020B0604020202020204" pitchFamily="34" charset="0"/>
              <a:buChar char="•"/>
              <a:tabLst>
                <a:tab pos="2417763" algn="l"/>
              </a:tabLst>
            </a:pPr>
            <a:r>
              <a:rPr lang="en-US" sz="1400" b="1" dirty="0">
                <a:solidFill>
                  <a:schemeClr val="tx1"/>
                </a:solidFill>
                <a:latin typeface="Times New Roman" panose="02020603050405020304" pitchFamily="18" charset="0"/>
                <a:cs typeface="Times New Roman" panose="02020603050405020304" pitchFamily="18" charset="0"/>
              </a:rPr>
              <a:t>Basic Concept </a:t>
            </a:r>
          </a:p>
          <a:p>
            <a:pPr marL="628650" lvl="1" indent="-171450" algn="just">
              <a:buFontTx/>
              <a:buChar char="-"/>
              <a:tabLst>
                <a:tab pos="2417763" algn="l"/>
              </a:tabLst>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sz="1200" dirty="0">
                <a:solidFill>
                  <a:schemeClr val="tx1"/>
                </a:solidFill>
                <a:latin typeface="Times New Roman" panose="02020603050405020304" pitchFamily="18" charset="0"/>
                <a:cs typeface="Times New Roman" panose="02020603050405020304" pitchFamily="18" charset="0"/>
              </a:rPr>
              <a:t>is a wireless communication technology that uses the infrared and visible light spectrum for high speed data communication</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IoT/IoL coined in extends the concept of visible light communication (VLC) to achieve high speed, secure, bi-directional and fully networked wireless communications.</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Important aspect of IoT/IoL connectivity to note that VLC supports user mobility and multiuser access</a:t>
            </a:r>
          </a:p>
          <a:p>
            <a:pPr marL="628650" lvl="1" indent="-171450" algn="just">
              <a:buFontTx/>
              <a:buChar char="-"/>
              <a:tabLst>
                <a:tab pos="2417763" algn="l"/>
              </a:tabLst>
            </a:pPr>
            <a:r>
              <a:rPr lang="en-US" sz="1200" dirty="0">
                <a:solidFill>
                  <a:schemeClr val="tx1"/>
                </a:solidFill>
                <a:latin typeface="Times New Roman" panose="02020603050405020304" pitchFamily="18" charset="0"/>
                <a:cs typeface="Times New Roman" panose="02020603050405020304" pitchFamily="18" charset="0"/>
              </a:rPr>
              <a:t>The bandwidth of the infrared and visible light spectrum together is approximately 2600 times the size of the entire radio frequency spectrum of 300 GHz. </a:t>
            </a:r>
          </a:p>
        </p:txBody>
      </p:sp>
      <p:grpSp>
        <p:nvGrpSpPr>
          <p:cNvPr id="4" name="Group 3"/>
          <p:cNvGrpSpPr/>
          <p:nvPr/>
        </p:nvGrpSpPr>
        <p:grpSpPr>
          <a:xfrm>
            <a:off x="304800" y="1765756"/>
            <a:ext cx="4120837" cy="4092196"/>
            <a:chOff x="381000" y="1765756"/>
            <a:chExt cx="4120837" cy="4092196"/>
          </a:xfrm>
        </p:grpSpPr>
        <p:pic>
          <p:nvPicPr>
            <p:cNvPr id="1026" name="Picture 2" descr="Fig.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303" y="1955418"/>
              <a:ext cx="4001335" cy="166289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09113" y="1765756"/>
              <a:ext cx="1596912" cy="215444"/>
            </a:xfrm>
            <a:prstGeom prst="rect">
              <a:avLst/>
            </a:prstGeom>
          </p:spPr>
          <p:txBody>
            <a:bodyPr wrap="none">
              <a:spAutoFit/>
            </a:bodyPr>
            <a:lstStyle/>
            <a:p>
              <a:r>
                <a:rPr lang="en-US" sz="800" dirty="0"/>
                <a:t>Source: www.machinedesign.com</a:t>
              </a:r>
            </a:p>
          </p:txBody>
        </p:sp>
        <p:pic>
          <p:nvPicPr>
            <p:cNvPr id="1028" name="Picture 4" descr="Relat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709" y="3773026"/>
              <a:ext cx="4020929" cy="2084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81000" y="3585108"/>
              <a:ext cx="1133644" cy="215444"/>
            </a:xfrm>
            <a:prstGeom prst="rect">
              <a:avLst/>
            </a:prstGeom>
          </p:spPr>
          <p:txBody>
            <a:bodyPr wrap="none">
              <a:spAutoFit/>
            </a:bodyPr>
            <a:lstStyle/>
            <a:p>
              <a:r>
                <a:rPr lang="en-US" sz="800" dirty="0"/>
                <a:t>Source: farazin-co.com</a:t>
              </a:r>
            </a:p>
          </p:txBody>
        </p:sp>
        <p:sp>
          <p:nvSpPr>
            <p:cNvPr id="13" name="TextBox 12"/>
            <p:cNvSpPr txBox="1"/>
            <p:nvPr/>
          </p:nvSpPr>
          <p:spPr>
            <a:xfrm>
              <a:off x="4101483" y="1774380"/>
              <a:ext cx="400354" cy="215444"/>
            </a:xfrm>
            <a:prstGeom prst="rect">
              <a:avLst/>
            </a:prstGeom>
            <a:noFill/>
          </p:spPr>
          <p:txBody>
            <a:bodyPr wrap="none" rtlCol="0">
              <a:spAutoFit/>
            </a:bodyPr>
            <a:lstStyle/>
            <a:p>
              <a:r>
                <a:rPr lang="en-US" sz="800" dirty="0"/>
                <a:t>Google</a:t>
              </a:r>
            </a:p>
          </p:txBody>
        </p:sp>
        <p:sp>
          <p:nvSpPr>
            <p:cNvPr id="14" name="TextBox 13"/>
            <p:cNvSpPr txBox="1"/>
            <p:nvPr/>
          </p:nvSpPr>
          <p:spPr>
            <a:xfrm>
              <a:off x="4097384" y="3581400"/>
              <a:ext cx="400354" cy="215444"/>
            </a:xfrm>
            <a:prstGeom prst="rect">
              <a:avLst/>
            </a:prstGeom>
            <a:noFill/>
          </p:spPr>
          <p:txBody>
            <a:bodyPr wrap="none" rtlCol="0">
              <a:spAutoFit/>
            </a:bodyPr>
            <a:lstStyle/>
            <a:p>
              <a:r>
                <a:rPr lang="en-US" sz="800" dirty="0"/>
                <a:t>Google</a:t>
              </a:r>
            </a:p>
          </p:txBody>
        </p:sp>
      </p:grpSp>
      <p:sp>
        <p:nvSpPr>
          <p:cNvPr id="15" name="TextBox 53"/>
          <p:cNvSpPr txBox="1">
            <a:spLocks noChangeArrowheads="1"/>
          </p:cNvSpPr>
          <p:nvPr/>
        </p:nvSpPr>
        <p:spPr bwMode="auto">
          <a:xfrm>
            <a:off x="457200" y="5889556"/>
            <a:ext cx="39602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a:latin typeface="Times New Roman" panose="02020603050405020304" pitchFamily="18" charset="0"/>
                <a:cs typeface="Times New Roman" panose="02020603050405020304" pitchFamily="18" charset="0"/>
              </a:rPr>
              <a:t>&lt; </a:t>
            </a:r>
            <a:r>
              <a:rPr lang="en-US" altLang="ko-KR" sz="1000" b="1" dirty="0">
                <a:latin typeface="Times New Roman" panose="02020603050405020304" pitchFamily="18" charset="0"/>
                <a:cs typeface="Times New Roman" panose="02020603050405020304" pitchFamily="18" charset="0"/>
              </a:rPr>
              <a:t>Onroad Condition Scenario for Autonomous Vehicle Control</a:t>
            </a:r>
            <a:r>
              <a:rPr kumimoji="0" lang="en-US" altLang="ko-KR" sz="1000" b="1" dirty="0">
                <a:latin typeface="Times New Roman" panose="02020603050405020304" pitchFamily="18" charset="0"/>
                <a:cs typeface="Times New Roman" panose="02020603050405020304" pitchFamily="18" charset="0"/>
              </a:rPr>
              <a:t> &gt;</a:t>
            </a:r>
          </a:p>
        </p:txBody>
      </p:sp>
    </p:spTree>
    <p:extLst>
      <p:ext uri="{BB962C8B-B14F-4D97-AF65-F5344CB8AC3E}">
        <p14:creationId xmlns:p14="http://schemas.microsoft.com/office/powerpoint/2010/main" val="2506635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329630" y="1676400"/>
            <a:ext cx="5257800" cy="3219450"/>
          </a:xfrm>
          <a:prstGeom prst="rect">
            <a:avLst/>
          </a:prstGeom>
        </p:spPr>
      </p:pic>
      <p:sp>
        <p:nvSpPr>
          <p:cNvPr id="41" name="Content Placeholder 2"/>
          <p:cNvSpPr txBox="1">
            <a:spLocks/>
          </p:cNvSpPr>
          <p:nvPr/>
        </p:nvSpPr>
        <p:spPr>
          <a:xfrm>
            <a:off x="5656634" y="2184304"/>
            <a:ext cx="3411166" cy="383549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endParaRPr lang="en-US" altLang="ko-KR" sz="16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4</a:t>
            </a:r>
          </a:p>
        </p:txBody>
      </p:sp>
      <p:sp>
        <p:nvSpPr>
          <p:cNvPr id="57" name="Content Placeholder 2"/>
          <p:cNvSpPr txBox="1">
            <a:spLocks/>
          </p:cNvSpPr>
          <p:nvPr/>
        </p:nvSpPr>
        <p:spPr>
          <a:xfrm>
            <a:off x="5563016" y="1189340"/>
            <a:ext cx="3354603" cy="399743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sz="1400" b="1" dirty="0">
                <a:solidFill>
                  <a:schemeClr val="tx1"/>
                </a:solidFill>
                <a:latin typeface="Times New Roman" panose="02020603050405020304" pitchFamily="18" charset="0"/>
                <a:cs typeface="Times New Roman" panose="02020603050405020304" pitchFamily="18" charset="0"/>
              </a:rPr>
              <a:t>IoT/IoL Network Connectivity for ADAS Solution</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Road Side Lighting System</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Vehicles Camera or Light Sensor</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70000"/>
              </a:lnSpc>
              <a:buFont typeface="Wingdings" panose="05000000000000000000" pitchFamily="2" charset="2"/>
              <a:buChar char="§"/>
            </a:pP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a:t>
            </a:r>
            <a:r>
              <a:rPr lang="en-US" altLang="ko-KR" sz="1200" dirty="0" err="1">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LoS</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(Line of Sight)</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200m</a:t>
            </a:r>
          </a:p>
        </p:txBody>
      </p:sp>
      <p:grpSp>
        <p:nvGrpSpPr>
          <p:cNvPr id="7" name="Group 6"/>
          <p:cNvGrpSpPr/>
          <p:nvPr/>
        </p:nvGrpSpPr>
        <p:grpSpPr>
          <a:xfrm>
            <a:off x="1827133" y="1434958"/>
            <a:ext cx="2314301" cy="630257"/>
            <a:chOff x="1827133" y="1434958"/>
            <a:chExt cx="2314301" cy="630257"/>
          </a:xfrm>
        </p:grpSpPr>
        <p:cxnSp>
          <p:nvCxnSpPr>
            <p:cNvPr id="4" name="직선 화살표 연결선 3"/>
            <p:cNvCxnSpPr>
              <a:stCxn id="12" idx="3"/>
            </p:cNvCxnSpPr>
            <p:nvPr/>
          </p:nvCxnSpPr>
          <p:spPr>
            <a:xfrm>
              <a:off x="3610773" y="1723023"/>
              <a:ext cx="530661" cy="34219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타원 10"/>
            <p:cNvSpPr/>
            <p:nvPr/>
          </p:nvSpPr>
          <p:spPr>
            <a:xfrm>
              <a:off x="2389841" y="1434958"/>
              <a:ext cx="1194297" cy="514129"/>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n w="0"/>
                <a:solidFill>
                  <a:schemeClr val="tx1"/>
                </a:solidFill>
                <a:effectLst>
                  <a:outerShdw blurRad="38100" dist="19050" dir="2700000" algn="tl" rotWithShape="0">
                    <a:schemeClr val="dk1">
                      <a:alpha val="40000"/>
                    </a:schemeClr>
                  </a:outerShdw>
                </a:effectLst>
              </a:endParaRPr>
            </a:p>
          </p:txBody>
        </p:sp>
        <p:sp>
          <p:nvSpPr>
            <p:cNvPr id="12" name="TextBox 11"/>
            <p:cNvSpPr txBox="1"/>
            <p:nvPr/>
          </p:nvSpPr>
          <p:spPr>
            <a:xfrm>
              <a:off x="2416475" y="1492190"/>
              <a:ext cx="1194298" cy="461665"/>
            </a:xfrm>
            <a:prstGeom prst="rect">
              <a:avLst/>
            </a:prstGeom>
            <a:noFill/>
          </p:spPr>
          <p:txBody>
            <a:bodyPr wrap="square" rtlCol="0">
              <a:spAutoFit/>
            </a:bodyPr>
            <a:lstStyle/>
            <a:p>
              <a:pPr algn="ctr"/>
              <a:r>
                <a:rPr lang="en-US" sz="1200" b="1" dirty="0">
                  <a:latin typeface="Times New Roman" panose="02020603050405020304" pitchFamily="18" charset="0"/>
                  <a:cs typeface="Times New Roman" panose="02020603050405020304" pitchFamily="18" charset="0"/>
                </a:rPr>
                <a:t>IoT / IoL Access point</a:t>
              </a:r>
              <a:endParaRPr lang="ru-RU" sz="1200" b="1" dirty="0">
                <a:latin typeface="Times New Roman" panose="02020603050405020304" pitchFamily="18" charset="0"/>
                <a:cs typeface="Times New Roman" panose="02020603050405020304" pitchFamily="18" charset="0"/>
              </a:endParaRPr>
            </a:p>
          </p:txBody>
        </p:sp>
        <p:cxnSp>
          <p:nvCxnSpPr>
            <p:cNvPr id="26" name="직선 화살표 연결선 25"/>
            <p:cNvCxnSpPr>
              <a:stCxn id="12" idx="1"/>
            </p:cNvCxnSpPr>
            <p:nvPr/>
          </p:nvCxnSpPr>
          <p:spPr>
            <a:xfrm flipH="1">
              <a:off x="1827133" y="1723023"/>
              <a:ext cx="589342" cy="342192"/>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grpSp>
      <p:sp>
        <p:nvSpPr>
          <p:cNvPr id="13" name="Title 1"/>
          <p:cNvSpPr txBox="1">
            <a:spLocks/>
          </p:cNvSpPr>
          <p:nvPr/>
        </p:nvSpPr>
        <p:spPr>
          <a:xfrm>
            <a:off x="0" y="609600"/>
            <a:ext cx="9144000" cy="609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2800" b="1" dirty="0">
                <a:latin typeface="Times New Roman" panose="02020603050405020304" pitchFamily="18" charset="0"/>
                <a:ea typeface="굴림" panose="020B0600000101010101" pitchFamily="50" charset="-127"/>
                <a:cs typeface="Times New Roman" panose="02020603050405020304" pitchFamily="18" charset="0"/>
              </a:rPr>
              <a:t>IoT/IoL Relay Link for ADAS Solution</a:t>
            </a:r>
            <a:endParaRPr lang="en-US" sz="2800" b="1" dirty="0">
              <a:latin typeface="Times New Roman" panose="02020603050405020304" pitchFamily="18" charset="0"/>
              <a:cs typeface="Times New Roman" panose="02020603050405020304" pitchFamily="18" charset="0"/>
            </a:endParaRPr>
          </a:p>
        </p:txBody>
      </p:sp>
      <p:sp>
        <p:nvSpPr>
          <p:cNvPr id="16" name="TextBox 53"/>
          <p:cNvSpPr txBox="1">
            <a:spLocks noChangeArrowheads="1"/>
          </p:cNvSpPr>
          <p:nvPr/>
        </p:nvSpPr>
        <p:spPr bwMode="auto">
          <a:xfrm>
            <a:off x="329630" y="4819362"/>
            <a:ext cx="52578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1" indent="0" algn="ctr" latinLnBrk="1">
              <a:buNone/>
            </a:pPr>
            <a:r>
              <a:rPr kumimoji="0" lang="en-US" altLang="ko-KR" sz="1000" b="1" dirty="0">
                <a:latin typeface="Times New Roman" panose="02020603050405020304" pitchFamily="18" charset="0"/>
                <a:cs typeface="Times New Roman" panose="02020603050405020304" pitchFamily="18" charset="0"/>
              </a:rPr>
              <a:t>&lt; </a:t>
            </a:r>
            <a:r>
              <a:rPr lang="en-US" altLang="ko-KR" sz="1000" b="1" dirty="0">
                <a:latin typeface="Times New Roman" panose="02020603050405020304" pitchFamily="18" charset="0"/>
                <a:cs typeface="Times New Roman" panose="02020603050405020304" pitchFamily="18" charset="0"/>
              </a:rPr>
              <a:t>IoT/IoL Relay Link for Automated and Autonomous Vehicle Control</a:t>
            </a:r>
            <a:r>
              <a:rPr kumimoji="0" lang="en-US" altLang="ko-KR" sz="1000" b="1" dirty="0">
                <a:latin typeface="Times New Roman" panose="02020603050405020304" pitchFamily="18" charset="0"/>
                <a:cs typeface="Times New Roman" panose="02020603050405020304" pitchFamily="18" charset="0"/>
              </a:rPr>
              <a:t> &gt;</a:t>
            </a:r>
          </a:p>
        </p:txBody>
      </p:sp>
      <p:sp>
        <p:nvSpPr>
          <p:cNvPr id="17" name="직사각형 31"/>
          <p:cNvSpPr/>
          <p:nvPr/>
        </p:nvSpPr>
        <p:spPr>
          <a:xfrm>
            <a:off x="495300" y="5355927"/>
            <a:ext cx="8153400" cy="700000"/>
          </a:xfrm>
          <a:prstGeom prst="rect">
            <a:avLst/>
          </a:prstGeom>
        </p:spPr>
        <p:txBody>
          <a:bodyPr wrap="square">
            <a:spAutoFit/>
          </a:bodyPr>
          <a:lstStyle/>
          <a:p>
            <a:pPr algn="just">
              <a:lnSpc>
                <a:spcPct val="150000"/>
              </a:lnSpc>
            </a:pPr>
            <a:r>
              <a:rPr lang="en-US" altLang="ko-KR" sz="1400" b="1" dirty="0">
                <a:latin typeface="Times New Roman" panose="02020603050405020304" pitchFamily="18" charset="0"/>
                <a:ea typeface="굴림" panose="020B0600000101010101" pitchFamily="50" charset="-127"/>
                <a:cs typeface="Times New Roman" panose="02020603050405020304" pitchFamily="18" charset="0"/>
              </a:rPr>
              <a:t>※ Automated and Autonomous Vehicle Control uses the IoT/IoL Connectivity Link between V2V, V2V, V2N, and V2P  to define precise vehicle control mechanism</a:t>
            </a:r>
          </a:p>
        </p:txBody>
      </p:sp>
    </p:spTree>
    <p:extLst>
      <p:ext uri="{BB962C8B-B14F-4D97-AF65-F5344CB8AC3E}">
        <p14:creationId xmlns:p14="http://schemas.microsoft.com/office/powerpoint/2010/main" val="1155247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latin typeface="Times New Roman" panose="02020603050405020304" pitchFamily="18" charset="0"/>
                <a:cs typeface="Times New Roman" panose="02020603050405020304" pitchFamily="18" charset="0"/>
              </a:rPr>
              <a:t>Conclusion</a:t>
            </a:r>
            <a:endParaRPr lang="en-US" sz="32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5</a:t>
            </a:r>
          </a:p>
        </p:txBody>
      </p:sp>
      <p:sp>
        <p:nvSpPr>
          <p:cNvPr id="5" name="Content Placeholder 2"/>
          <p:cNvSpPr txBox="1">
            <a:spLocks/>
          </p:cNvSpPr>
          <p:nvPr/>
        </p:nvSpPr>
        <p:spPr>
          <a:xfrm>
            <a:off x="571500" y="1757816"/>
            <a:ext cx="8115300" cy="44196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a:t>
            </a:r>
            <a:r>
              <a:rPr lang="en-IN"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Relay Link for Autonomous Vehicle Control</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cs typeface="Times New Roman" panose="02020603050405020304" pitchFamily="18" charset="0"/>
              </a:rPr>
              <a:t>IoT/IoL autonomous network system has wider spectrum, less susceptible to interference</a:t>
            </a:r>
            <a:r>
              <a:rPr lang="ru-RU" altLang="ko-KR" sz="2000" dirty="0">
                <a:solidFill>
                  <a:schemeClr val="tx1"/>
                </a:solidFill>
                <a:latin typeface="Times New Roman" panose="02020603050405020304" pitchFamily="18" charset="0"/>
                <a:cs typeface="Times New Roman" panose="02020603050405020304" pitchFamily="18" charset="0"/>
              </a:rPr>
              <a:t> </a:t>
            </a:r>
            <a:r>
              <a:rPr lang="en-US" altLang="ko-KR" sz="2000" dirty="0">
                <a:solidFill>
                  <a:schemeClr val="tx1"/>
                </a:solidFill>
                <a:latin typeface="Times New Roman" panose="02020603050405020304" pitchFamily="18" charset="0"/>
                <a:cs typeface="Times New Roman" panose="02020603050405020304" pitchFamily="18" charset="0"/>
              </a:rPr>
              <a:t>than RF. </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cs typeface="Times New Roman" panose="02020603050405020304" pitchFamily="18" charset="0"/>
              </a:rPr>
              <a:t>Easy to deploy </a:t>
            </a:r>
            <a:r>
              <a:rPr lang="en-US" sz="2000" dirty="0">
                <a:solidFill>
                  <a:schemeClr val="tx1"/>
                </a:solidFill>
                <a:latin typeface="Times New Roman" panose="02020603050405020304" pitchFamily="18" charset="0"/>
                <a:cs typeface="Times New Roman" panose="02020603050405020304" pitchFamily="18" charset="0"/>
              </a:rPr>
              <a:t>in a concrete building, tunnel or basement</a:t>
            </a:r>
            <a:r>
              <a:rPr lang="en-US" altLang="ko-KR" sz="2000" dirty="0">
                <a:solidFill>
                  <a:schemeClr val="tx1"/>
                </a:solidFill>
                <a:latin typeface="Times New Roman" panose="02020603050405020304" pitchFamily="18" charset="0"/>
                <a:cs typeface="Times New Roman" panose="02020603050405020304" pitchFamily="18" charset="0"/>
              </a:rPr>
              <a:t>.</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Utilize the Onroad Lighting System and Camera installed in the vehicle to enable IoT/IoL Link to notify onroad conditions to control vehicle automatically on the roadway.</a:t>
            </a:r>
          </a:p>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Reduce the vehicle accident and provide safe journey in the roadways. </a:t>
            </a:r>
          </a:p>
        </p:txBody>
      </p:sp>
    </p:spTree>
    <p:extLst>
      <p:ext uri="{BB962C8B-B14F-4D97-AF65-F5344CB8AC3E}">
        <p14:creationId xmlns:p14="http://schemas.microsoft.com/office/powerpoint/2010/main" val="2774627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12150</TotalTime>
  <Words>501</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Vinayagam Mariappan</cp:lastModifiedBy>
  <cp:revision>491</cp:revision>
  <cp:lastPrinted>2017-05-07T15:48:38Z</cp:lastPrinted>
  <dcterms:created xsi:type="dcterms:W3CDTF">2010-05-15T17:50:32Z</dcterms:created>
  <dcterms:modified xsi:type="dcterms:W3CDTF">2019-07-16T07:13:19Z</dcterms:modified>
</cp:coreProperties>
</file>