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7.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 name="CustomShape 2"/>
          <p:cNvSpPr/>
          <p:nvPr/>
        </p:nvSpPr>
        <p:spPr>
          <a:xfrm>
            <a:off x="3095640" y="396000"/>
            <a:ext cx="5359680" cy="210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802-15-19-0295-01</a:t>
            </a:r>
            <a:endParaRPr b="0" lang="en-US" sz="1400" spc="-1" strike="noStrike">
              <a:latin typeface="Arial"/>
            </a:endParaRPr>
          </a:p>
        </p:txBody>
      </p:sp>
      <p:sp>
        <p:nvSpPr>
          <p:cNvPr id="2"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3" name="CustomShape 4"/>
          <p:cNvSpPr/>
          <p:nvPr/>
        </p:nvSpPr>
        <p:spPr>
          <a:xfrm>
            <a:off x="685800" y="6475320"/>
            <a:ext cx="1735920" cy="3024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6" name="CustomShape 7"/>
          <p:cNvSpPr/>
          <p:nvPr/>
        </p:nvSpPr>
        <p:spPr>
          <a:xfrm>
            <a:off x="3749040" y="6475320"/>
            <a:ext cx="1735920" cy="3024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B8668A0A-D879-40E7-BFE2-F83DAE3F49DD}"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7" name="CustomShape 8"/>
          <p:cNvSpPr/>
          <p:nvPr/>
        </p:nvSpPr>
        <p:spPr>
          <a:xfrm>
            <a:off x="7040160" y="6490080"/>
            <a:ext cx="1735920" cy="3024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8" name="CustomShape 9"/>
          <p:cNvSpPr/>
          <p:nvPr/>
        </p:nvSpPr>
        <p:spPr>
          <a:xfrm>
            <a:off x="685800" y="365760"/>
            <a:ext cx="2571480" cy="2106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PlaceHolder 1"/>
          <p:cNvSpPr>
            <a:spLocks noGrp="1"/>
          </p:cNvSpPr>
          <p:nvPr>
            <p:ph type="title"/>
          </p:nvPr>
        </p:nvSpPr>
        <p:spPr>
          <a:xfrm>
            <a:off x="457200" y="27324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47" name="CustomShape 2"/>
          <p:cNvSpPr/>
          <p:nvPr/>
        </p:nvSpPr>
        <p:spPr>
          <a:xfrm>
            <a:off x="3095640" y="396000"/>
            <a:ext cx="5359680" cy="21060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802-15-19-0295-01</a:t>
            </a:r>
            <a:endParaRPr b="0" lang="en-US" sz="1400" spc="-1" strike="noStrike">
              <a:latin typeface="Arial"/>
            </a:endParaRPr>
          </a:p>
        </p:txBody>
      </p:sp>
      <p:sp>
        <p:nvSpPr>
          <p:cNvPr id="48" name="Line 3"/>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9" name="CustomShape 4"/>
          <p:cNvSpPr/>
          <p:nvPr/>
        </p:nvSpPr>
        <p:spPr>
          <a:xfrm>
            <a:off x="685800" y="6475320"/>
            <a:ext cx="1735920" cy="30240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50" name="Line 5"/>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1" name="Line 6"/>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2" name="CustomShape 7"/>
          <p:cNvSpPr/>
          <p:nvPr/>
        </p:nvSpPr>
        <p:spPr>
          <a:xfrm>
            <a:off x="3749040" y="6475320"/>
            <a:ext cx="1735920" cy="30240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127B330-974D-4E26-9CF5-C2B28E87E0B4}"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3" name="CustomShape 8"/>
          <p:cNvSpPr/>
          <p:nvPr/>
        </p:nvSpPr>
        <p:spPr>
          <a:xfrm>
            <a:off x="7040160" y="6490080"/>
            <a:ext cx="1735920" cy="30240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4" name="CustomShape 9"/>
          <p:cNvSpPr/>
          <p:nvPr/>
        </p:nvSpPr>
        <p:spPr>
          <a:xfrm>
            <a:off x="685800" y="365760"/>
            <a:ext cx="2571480" cy="21060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July 2019</a:t>
            </a:r>
            <a:endParaRPr b="0" lang="en-US" sz="1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152280" y="609480"/>
            <a:ext cx="8988840" cy="462348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TG9ma Closing Report for July Meeting</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15 July, 2019</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TG9ma Closing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Closing Report for TG9ma meeting for July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CustomShape 1"/>
          <p:cNvSpPr/>
          <p:nvPr/>
        </p:nvSpPr>
        <p:spPr>
          <a:xfrm>
            <a:off x="457200" y="273600"/>
            <a:ext cx="8228880" cy="1144440"/>
          </a:xfrm>
          <a:prstGeom prst="rect">
            <a:avLst/>
          </a:prstGeom>
          <a:noFill/>
          <a:ln>
            <a:noFill/>
          </a:ln>
        </p:spPr>
        <p:style>
          <a:lnRef idx="0"/>
          <a:fillRef idx="0"/>
          <a:effectRef idx="0"/>
          <a:fontRef idx="minor"/>
        </p:style>
      </p:sp>
      <p:sp>
        <p:nvSpPr>
          <p:cNvPr id="94" name="CustomShape 2"/>
          <p:cNvSpPr/>
          <p:nvPr/>
        </p:nvSpPr>
        <p:spPr>
          <a:xfrm>
            <a:off x="457200" y="2617560"/>
            <a:ext cx="8228880" cy="195048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latin typeface="Arial"/>
              </a:rPr>
              <a:t>Closing report for TG 9ma</a:t>
            </a:r>
            <a:endParaRPr b="0" lang="en-US" sz="3200" spc="-1" strike="noStrike">
              <a:latin typeface="Arial"/>
            </a:endParaRPr>
          </a:p>
          <a:p>
            <a:pPr algn="ctr">
              <a:lnSpc>
                <a:spcPct val="100000"/>
              </a:lnSpc>
            </a:pPr>
            <a:endParaRPr b="0" lang="en-US" sz="3200" spc="-1" strike="noStrike">
              <a:latin typeface="Arial"/>
            </a:endParaRPr>
          </a:p>
          <a:p>
            <a:pPr algn="ctr">
              <a:lnSpc>
                <a:spcPct val="100000"/>
              </a:lnSpc>
            </a:pPr>
            <a:r>
              <a:rPr b="0" lang="en-US" sz="3200" spc="-1" strike="noStrike">
                <a:latin typeface="Arial"/>
              </a:rPr>
              <a:t>July 15, 2019</a:t>
            </a:r>
            <a:endParaRPr b="0" lang="en-US" sz="3200" spc="-1" strike="noStrike">
              <a:latin typeface="Arial"/>
            </a:endParaRPr>
          </a:p>
          <a:p>
            <a:pPr algn="ctr">
              <a:lnSpc>
                <a:spcPct val="100000"/>
              </a:lnSpc>
            </a:pPr>
            <a:r>
              <a:rPr b="0" lang="en-US" sz="3200" spc="-1" strike="noStrike">
                <a:latin typeface="Arial"/>
              </a:rPr>
              <a:t>Tero Kivinen</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CustomShape 1"/>
          <p:cNvSpPr/>
          <p:nvPr/>
        </p:nvSpPr>
        <p:spPr>
          <a:xfrm>
            <a:off x="685800" y="685440"/>
            <a:ext cx="7769520" cy="1064160"/>
          </a:xfrm>
          <a:prstGeom prst="rect">
            <a:avLst/>
          </a:prstGeom>
          <a:noFill/>
          <a:ln>
            <a:noFill/>
          </a:ln>
        </p:spPr>
        <p:style>
          <a:lnRef idx="0"/>
          <a:fillRef idx="0"/>
          <a:effectRef idx="0"/>
          <a:fontRef idx="minor"/>
        </p:style>
      </p:sp>
      <p:sp>
        <p:nvSpPr>
          <p:cNvPr id="96" name="CustomShape 2"/>
          <p:cNvSpPr/>
          <p:nvPr/>
        </p:nvSpPr>
        <p:spPr>
          <a:xfrm>
            <a:off x="438120" y="60228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 Plan</a:t>
            </a:r>
            <a:endParaRPr b="0" lang="en-US" sz="4400" spc="-1" strike="noStrike">
              <a:latin typeface="Arial"/>
            </a:endParaRPr>
          </a:p>
        </p:txBody>
      </p:sp>
      <p:sp>
        <p:nvSpPr>
          <p:cNvPr id="97"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Resolve PAR and CSD comments</a:t>
            </a:r>
            <a:endParaRPr b="0" lang="en-US" sz="3200" spc="-1" strike="noStrike">
              <a:latin typeface="Arial"/>
            </a:endParaRPr>
          </a:p>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8" name="CustomShape 1"/>
          <p:cNvSpPr/>
          <p:nvPr/>
        </p:nvSpPr>
        <p:spPr>
          <a:xfrm>
            <a:off x="685800" y="685440"/>
            <a:ext cx="7769520" cy="1064160"/>
          </a:xfrm>
          <a:prstGeom prst="rect">
            <a:avLst/>
          </a:prstGeom>
          <a:noFill/>
          <a:ln>
            <a:noFill/>
          </a:ln>
        </p:spPr>
        <p:style>
          <a:lnRef idx="0"/>
          <a:fillRef idx="0"/>
          <a:effectRef idx="0"/>
          <a:fontRef idx="minor"/>
        </p:style>
      </p:sp>
      <p:sp>
        <p:nvSpPr>
          <p:cNvPr id="99" name="CustomShape 2"/>
          <p:cNvSpPr/>
          <p:nvPr/>
        </p:nvSpPr>
        <p:spPr>
          <a:xfrm>
            <a:off x="438120" y="60228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Scope</a:t>
            </a:r>
            <a:endParaRPr b="0" lang="en-US" sz="4400" spc="-1" strike="noStrike">
              <a:latin typeface="Arial"/>
            </a:endParaRPr>
          </a:p>
        </p:txBody>
      </p:sp>
      <p:sp>
        <p:nvSpPr>
          <p:cNvPr id="100"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fontScale="81000"/>
          </a:bodyPr>
          <a:p>
            <a:pPr>
              <a:lnSpc>
                <a:spcPct val="100000"/>
              </a:lnSpc>
              <a:spcBef>
                <a:spcPts val="1417"/>
              </a:spcBef>
            </a:pPr>
            <a:r>
              <a:rPr b="0" lang="en-US" sz="3200" spc="-1" strike="noStrike">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New Key Management Protocols (KMPs) are considered as part of this Standard. This standard maintains backwards compatibility with IEEE Std 802.15.9-2016.</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CustomShape 1"/>
          <p:cNvSpPr/>
          <p:nvPr/>
        </p:nvSpPr>
        <p:spPr>
          <a:xfrm>
            <a:off x="685800" y="685440"/>
            <a:ext cx="7769520" cy="1064160"/>
          </a:xfrm>
          <a:prstGeom prst="rect">
            <a:avLst/>
          </a:prstGeom>
          <a:noFill/>
          <a:ln>
            <a:noFill/>
          </a:ln>
        </p:spPr>
        <p:style>
          <a:lnRef idx="0"/>
          <a:fillRef idx="0"/>
          <a:effectRef idx="0"/>
          <a:fontRef idx="minor"/>
        </p:style>
      </p:sp>
      <p:sp>
        <p:nvSpPr>
          <p:cNvPr id="102" name="CustomShape 2"/>
          <p:cNvSpPr/>
          <p:nvPr/>
        </p:nvSpPr>
        <p:spPr>
          <a:xfrm>
            <a:off x="438120" y="60228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latin typeface="Arial"/>
            </a:endParaRPr>
          </a:p>
        </p:txBody>
      </p:sp>
      <p:sp>
        <p:nvSpPr>
          <p:cNvPr id="103"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PAR and CSD in mentor</a:t>
            </a:r>
            <a:endParaRPr b="0" lang="en-US" sz="3200" spc="-1" strike="noStrike">
              <a:latin typeface="Arial"/>
            </a:endParaRPr>
          </a:p>
          <a:p>
            <a:pPr lvl="1" marL="864000" indent="-3229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PAR 15-19-0215-03</a:t>
            </a:r>
            <a:endParaRPr b="0" lang="en-US" sz="3200" spc="-1" strike="noStrike">
              <a:latin typeface="Arial"/>
            </a:endParaRPr>
          </a:p>
          <a:p>
            <a:pPr lvl="1" marL="864000" indent="-322920">
              <a:lnSpc>
                <a:spcPct val="100000"/>
              </a:lnSpc>
              <a:spcBef>
                <a:spcPts val="1134"/>
              </a:spcBef>
              <a:buClr>
                <a:srgbClr val="000000"/>
              </a:buClr>
              <a:buSzPct val="75000"/>
              <a:buFont typeface="Symbol"/>
              <a:buChar char=""/>
            </a:pPr>
            <a:r>
              <a:rPr b="0" lang="en-US" sz="3200" spc="-1" strike="noStrike">
                <a:solidFill>
                  <a:srgbClr val="000000"/>
                </a:solidFill>
                <a:latin typeface="Arial"/>
                <a:ea typeface="DejaVu Sans"/>
              </a:rPr>
              <a:t>CSD 15-19-0216-02</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CustomShape 1"/>
          <p:cNvSpPr/>
          <p:nvPr/>
        </p:nvSpPr>
        <p:spPr>
          <a:xfrm>
            <a:off x="685800" y="685440"/>
            <a:ext cx="7769520" cy="1064160"/>
          </a:xfrm>
          <a:prstGeom prst="rect">
            <a:avLst/>
          </a:prstGeom>
          <a:noFill/>
          <a:ln>
            <a:noFill/>
          </a:ln>
        </p:spPr>
        <p:style>
          <a:lnRef idx="0"/>
          <a:fillRef idx="0"/>
          <a:effectRef idx="0"/>
          <a:fontRef idx="minor"/>
        </p:style>
      </p:sp>
      <p:sp>
        <p:nvSpPr>
          <p:cNvPr id="105" name="CustomShape 2"/>
          <p:cNvSpPr/>
          <p:nvPr/>
        </p:nvSpPr>
        <p:spPr>
          <a:xfrm>
            <a:off x="438120" y="60228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Motion to approve PAR and CSD</a:t>
            </a:r>
            <a:endParaRPr b="0" lang="en-US" sz="4400" spc="-1" strike="noStrike">
              <a:latin typeface="Arial"/>
            </a:endParaRPr>
          </a:p>
        </p:txBody>
      </p:sp>
      <p:sp>
        <p:nvSpPr>
          <p:cNvPr id="106"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a:bodyPr>
          <a:p>
            <a:r>
              <a:rPr b="0" lang="en-US" sz="2800" spc="-1" strike="noStrike">
                <a:solidFill>
                  <a:srgbClr val="000000"/>
                </a:solidFill>
                <a:latin typeface="Arial"/>
                <a:ea typeface="Arial"/>
              </a:rPr>
              <a:t>WG Motion:</a:t>
            </a:r>
            <a:r>
              <a:rPr b="0" i="1" lang="en-US" sz="2800" spc="-1" strike="noStrike">
                <a:solidFill>
                  <a:srgbClr val="000000"/>
                </a:solidFill>
                <a:latin typeface="Arial"/>
                <a:ea typeface="Arial"/>
              </a:rPr>
              <a:t> request that the PAR and CSD contained in documents 15-19-0215-03 and 15-19-0216-02, respectively, be approved by the IEEE 802.15 WG and that the EC be requested to forward the PAR to NesCom</a:t>
            </a:r>
            <a:r>
              <a:rPr b="0" lang="en-US" sz="2800" spc="-1" strike="noStrike">
                <a:solidFill>
                  <a:srgbClr val="000000"/>
                </a:solidFill>
                <a:latin typeface="Arial"/>
                <a:ea typeface="DejaVu Sans"/>
              </a:rPr>
              <a:t>. </a:t>
            </a:r>
            <a:r>
              <a:rPr b="0" i="1" lang="en-US" sz="2800" spc="-1" strike="noStrike">
                <a:solidFill>
                  <a:srgbClr val="000000"/>
                </a:solidFill>
                <a:latin typeface="Arial"/>
                <a:ea typeface="Arial"/>
              </a:rPr>
              <a:t>The 802.15 working group chair and technical editor are authorized to make additional modifications to the PAR and CSD as needed to reflect EC discussion at its closing meeting.</a:t>
            </a:r>
            <a:endParaRPr b="0" lang="en-US" sz="2800" spc="-1" strike="noStrike">
              <a:latin typeface="Arial"/>
              <a:ea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7" name="CustomShape 1"/>
          <p:cNvSpPr/>
          <p:nvPr/>
        </p:nvSpPr>
        <p:spPr>
          <a:xfrm>
            <a:off x="685800" y="685440"/>
            <a:ext cx="7769520" cy="1064160"/>
          </a:xfrm>
          <a:prstGeom prst="rect">
            <a:avLst/>
          </a:prstGeom>
          <a:noFill/>
          <a:ln>
            <a:noFill/>
          </a:ln>
        </p:spPr>
        <p:style>
          <a:lnRef idx="0"/>
          <a:fillRef idx="0"/>
          <a:effectRef idx="0"/>
          <a:fontRef idx="minor"/>
        </p:style>
      </p:sp>
      <p:sp>
        <p:nvSpPr>
          <p:cNvPr id="108" name="CustomShape 2"/>
          <p:cNvSpPr/>
          <p:nvPr/>
        </p:nvSpPr>
        <p:spPr>
          <a:xfrm>
            <a:off x="438120" y="602280"/>
            <a:ext cx="8228160" cy="6703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Approve for September</a:t>
            </a:r>
            <a:endParaRPr b="0" lang="en-US" sz="4400" spc="-1" strike="noStrike">
              <a:latin typeface="Arial"/>
            </a:endParaRPr>
          </a:p>
        </p:txBody>
      </p:sp>
      <p:sp>
        <p:nvSpPr>
          <p:cNvPr id="109" name="CustomShape 3"/>
          <p:cNvSpPr/>
          <p:nvPr/>
        </p:nvSpPr>
        <p:spPr>
          <a:xfrm>
            <a:off x="457200" y="1604520"/>
            <a:ext cx="8228160" cy="3976200"/>
          </a:xfrm>
          <a:prstGeom prst="rect">
            <a:avLst/>
          </a:prstGeom>
          <a:noFill/>
          <a:ln>
            <a:noFill/>
          </a:ln>
        </p:spPr>
        <p:style>
          <a:lnRef idx="0"/>
          <a:fillRef idx="0"/>
          <a:effectRef idx="0"/>
          <a:fontRef idx="minor"/>
        </p:style>
        <p:txBody>
          <a:bodyPr lIns="0" rIns="0" tIns="0" bIns="0">
            <a:normAutofit/>
          </a:bodyPr>
          <a:p>
            <a:pPr marL="432000" indent="-3229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Start working on the draft document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307</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2019-07-17T09:06:42Z</dcterms:modified>
  <cp:revision>63</cp:revision>
  <dc:subject>IEEE 802.15.9ma</dc:subject>
  <dc:title>Agenda for July</dc:title>
</cp:coreProperties>
</file>