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47"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48"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49"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50"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51"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F5374FC4-DD40-425C-A813-C6B104DF4AF7}"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TextShape 1"/>
          <p:cNvSpPr txBox="1"/>
          <p:nvPr/>
        </p:nvSpPr>
        <p:spPr>
          <a:xfrm>
            <a:off x="3288600" y="9736920"/>
            <a:ext cx="888120" cy="794520"/>
          </a:xfrm>
          <a:prstGeom prst="rect">
            <a:avLst/>
          </a:prstGeom>
          <a:noFill/>
          <a:ln>
            <a:noFill/>
          </a:ln>
        </p:spPr>
        <p:txBody>
          <a:bodyPr lIns="0" rIns="0" tIns="0" bIns="0">
            <a:noAutofit/>
          </a:bodyPr>
          <a:p>
            <a:pPr algn="r">
              <a:lnSpc>
                <a:spcPct val="100000"/>
              </a:lnSpc>
            </a:pPr>
            <a:fld id="{4E7CD45A-64E1-4612-9EAB-2771FB08FBE1}" type="slidenum">
              <a:rPr b="0" lang="en-US" sz="1300" spc="-1" strike="noStrike">
                <a:solidFill>
                  <a:srgbClr val="000000"/>
                </a:solidFill>
                <a:latin typeface="Times New Roman"/>
                <a:ea typeface="MS PGothic"/>
              </a:rPr>
              <a:t>&lt;number&gt;</a:t>
            </a:fld>
            <a:endParaRPr b="0" lang="en-US" sz="1300" spc="-1" strike="noStrike">
              <a:latin typeface="Times New Roman"/>
            </a:endParaRPr>
          </a:p>
        </p:txBody>
      </p:sp>
      <p:sp>
        <p:nvSpPr>
          <p:cNvPr id="74" name="PlaceHolder 2"/>
          <p:cNvSpPr>
            <a:spLocks noGrp="1"/>
          </p:cNvSpPr>
          <p:nvPr>
            <p:ph type="body"/>
          </p:nvPr>
        </p:nvSpPr>
        <p:spPr>
          <a:xfrm>
            <a:off x="1036080" y="4777200"/>
            <a:ext cx="5690520" cy="4516560"/>
          </a:xfrm>
          <a:prstGeom prst="rect">
            <a:avLst/>
          </a:prstGeom>
        </p:spPr>
        <p:txBody>
          <a:bodyPr lIns="95760" rIns="95760" tIns="47160" bIns="47160">
            <a:noAutofit/>
          </a:bodyPr>
          <a:p>
            <a:endParaRPr b="0" lang="en-US" sz="2000" spc="-1" strike="noStrike">
              <a:latin typeface="Arial"/>
            </a:endParaRPr>
          </a:p>
        </p:txBody>
      </p:sp>
      <p:sp>
        <p:nvSpPr>
          <p:cNvPr id="75" name="PlaceHolder 3"/>
          <p:cNvSpPr>
            <a:spLocks noGrp="1"/>
          </p:cNvSpPr>
          <p:nvPr>
            <p:ph type="sldImg"/>
          </p:nvPr>
        </p:nvSpPr>
        <p:spPr>
          <a:xfrm>
            <a:off x="1282680" y="760320"/>
            <a:ext cx="5202720" cy="374904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38120" y="36576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38120" y="36576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38120" y="36576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60760" cy="2116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802-15-19-0294-00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7000" cy="3034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7000" cy="3034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085AB8BF-D7D8-4D31-9EDC-8F4AF0ADA573}" type="slidenum">
              <a:rPr b="0" lang="en-US" sz="2000" spc="-1" strike="noStrike">
                <a:solidFill>
                  <a:srgbClr val="000000"/>
                </a:solidFill>
                <a:latin typeface="Times New Roman"/>
                <a:ea typeface="DejaVu Sans"/>
              </a:rPr>
              <a:t>8</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7000" cy="3034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2560" cy="2116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July 2019</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2" name="CustomShape 1"/>
          <p:cNvSpPr/>
          <p:nvPr/>
        </p:nvSpPr>
        <p:spPr>
          <a:xfrm>
            <a:off x="152280" y="609480"/>
            <a:ext cx="8989920" cy="46245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Opening Report for July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15 July,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Opening for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for TG9ma meeting for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TextShape 1"/>
          <p:cNvSpPr txBox="1"/>
          <p:nvPr/>
        </p:nvSpPr>
        <p:spPr>
          <a:xfrm>
            <a:off x="190440" y="1007640"/>
            <a:ext cx="8762760" cy="5549400"/>
          </a:xfrm>
          <a:prstGeom prst="rect">
            <a:avLst/>
          </a:prstGeom>
          <a:noFill/>
          <a:ln>
            <a:noFill/>
          </a:ln>
        </p:spPr>
        <p:txBody>
          <a:bodyPr lIns="90360" rIns="90360" tIns="44280" bIns="44280">
            <a:noAutofit/>
          </a:bodyPr>
          <a:p>
            <a:pPr marL="343080" indent="-342720">
              <a:lnSpc>
                <a:spcPct val="80000"/>
              </a:lnSpc>
              <a:spcBef>
                <a:spcPts val="799"/>
              </a:spcBef>
              <a:spcAft>
                <a:spcPts val="541"/>
              </a:spcAft>
            </a:pPr>
            <a:r>
              <a:rPr b="1" lang="en-US" sz="1800" spc="-1" strike="noStrike">
                <a:solidFill>
                  <a:srgbClr val="000000"/>
                </a:solidFill>
                <a:latin typeface="Arial"/>
                <a:ea typeface="MS PGothic"/>
              </a:rPr>
              <a:t>	</a:t>
            </a:r>
            <a:r>
              <a:rPr b="1" lang="en-US" sz="1800" spc="-1" strike="noStrike">
                <a:solidFill>
                  <a:srgbClr val="000000"/>
                </a:solidFill>
                <a:latin typeface="Arial"/>
                <a:ea typeface="MS PGothic"/>
              </a:rPr>
              <a:t>The IEEE-SA strongly recommends that at each WG meeting the chair or a designee:</a:t>
            </a:r>
            <a:endParaRPr b="0" lang="en-US" sz="1800" spc="-1" strike="noStrike">
              <a:latin typeface="Arial"/>
            </a:endParaRPr>
          </a:p>
          <a:p>
            <a:pPr lvl="1" marL="743040" indent="-285480">
              <a:lnSpc>
                <a:spcPct val="80000"/>
              </a:lnSpc>
              <a:buClr>
                <a:srgbClr val="000000"/>
              </a:buClr>
              <a:buFont typeface="Arial"/>
              <a:buChar char="•"/>
            </a:pPr>
            <a:r>
              <a:rPr b="1" lang="en-US" sz="1400" spc="-1" strike="noStrike">
                <a:solidFill>
                  <a:srgbClr val="000000"/>
                </a:solidFill>
                <a:latin typeface="Arial"/>
                <a:ea typeface="MS PGothic"/>
              </a:rPr>
              <a:t>Show slides #1 through #4 of this presentation</a:t>
            </a:r>
            <a:endParaRPr b="0" lang="en-US" sz="1400" spc="-1" strike="noStrike">
              <a:latin typeface="Arial"/>
            </a:endParaRPr>
          </a:p>
          <a:p>
            <a:pPr lvl="1" marL="743040" indent="-285480">
              <a:lnSpc>
                <a:spcPct val="80000"/>
              </a:lnSpc>
              <a:buClr>
                <a:srgbClr val="000000"/>
              </a:buClr>
              <a:buFont typeface="Arial"/>
              <a:buChar char="•"/>
            </a:pPr>
            <a:r>
              <a:rPr b="1" lang="en-US" sz="1400" spc="-1" strike="noStrike">
                <a:solidFill>
                  <a:srgbClr val="000000"/>
                </a:solidFill>
                <a:latin typeface="Arial"/>
                <a:ea typeface="MS PGothic"/>
              </a:rPr>
              <a:t>Advise the WG attendees that:</a:t>
            </a:r>
            <a:r>
              <a:rPr b="0" lang="en-US" sz="1400" spc="-1" strike="noStrike">
                <a:solidFill>
                  <a:srgbClr val="000000"/>
                </a:solidFill>
                <a:latin typeface="Arial"/>
                <a:ea typeface="MS PGothic"/>
              </a:rPr>
              <a:t> </a:t>
            </a:r>
            <a:endParaRPr b="0" lang="en-US" sz="1400" spc="-1" strike="noStrike">
              <a:latin typeface="Arial"/>
            </a:endParaRPr>
          </a:p>
          <a:p>
            <a:pPr lvl="2" marL="1143000" indent="-228240">
              <a:lnSpc>
                <a:spcPct val="80000"/>
              </a:lnSpc>
              <a:buClr>
                <a:srgbClr val="000000"/>
              </a:buClr>
              <a:buFont typeface="Arial"/>
              <a:buChar char="•"/>
            </a:pPr>
            <a:r>
              <a:rPr b="0" lang="en-US" sz="1400" spc="-1" strike="noStrike">
                <a:solidFill>
                  <a:srgbClr val="000000"/>
                </a:solidFill>
                <a:latin typeface="Arial"/>
                <a:ea typeface="MS PGothic"/>
              </a:rPr>
              <a:t>The IEEE’s patent policy is described in Clause 6 of the </a:t>
            </a:r>
            <a:r>
              <a:rPr b="0" i="1" lang="en-US" sz="1400" spc="-1" strike="noStrike">
                <a:solidFill>
                  <a:srgbClr val="000000"/>
                </a:solidFill>
                <a:latin typeface="Arial"/>
                <a:ea typeface="MS PGothic"/>
              </a:rPr>
              <a:t>IEEE-SA Standards Board Bylaws</a:t>
            </a:r>
            <a:r>
              <a:rPr b="0" lang="en-US" sz="1400" spc="-1" strike="noStrike">
                <a:solidFill>
                  <a:srgbClr val="000000"/>
                </a:solidFill>
                <a:latin typeface="Arial"/>
                <a:ea typeface="MS PGothic"/>
              </a:rPr>
              <a:t>;</a:t>
            </a:r>
            <a:endParaRPr b="0" lang="en-US" sz="1400" spc="-1" strike="noStrike">
              <a:latin typeface="Arial"/>
            </a:endParaRPr>
          </a:p>
          <a:p>
            <a:pPr lvl="2" marL="1143000" indent="-228240">
              <a:lnSpc>
                <a:spcPct val="80000"/>
              </a:lnSpc>
              <a:buClr>
                <a:srgbClr val="000000"/>
              </a:buClr>
              <a:buFont typeface="Arial"/>
              <a:buChar char="•"/>
            </a:pPr>
            <a:r>
              <a:rPr b="0" lang="en-US" sz="1400" spc="-1" strike="noStrike">
                <a:solidFill>
                  <a:srgbClr val="000000"/>
                </a:solidFill>
                <a:latin typeface="Arial"/>
                <a:ea typeface="MS PGothic"/>
              </a:rPr>
              <a:t>Early identification of patent claims which may be essential for the use of standards under development is strongly encouraged; </a:t>
            </a:r>
            <a:endParaRPr b="0" lang="en-US" sz="1400" spc="-1" strike="noStrike">
              <a:latin typeface="Arial"/>
            </a:endParaRPr>
          </a:p>
          <a:p>
            <a:pPr lvl="2" marL="1143000" indent="-228240">
              <a:lnSpc>
                <a:spcPct val="80000"/>
              </a:lnSpc>
              <a:buClr>
                <a:srgbClr val="000000"/>
              </a:buClr>
              <a:buFont typeface="Arial"/>
              <a:buChar char="•"/>
            </a:pPr>
            <a:r>
              <a:rPr b="0" lang="en-US" sz="1400" spc="-1" strike="noStrike">
                <a:solidFill>
                  <a:srgbClr val="000000"/>
                </a:solidFill>
                <a:latin typeface="Arial"/>
                <a:ea typeface="MS PGothic"/>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
              <a:rPr b="0" lang="en-US" sz="1400" spc="-1" strike="noStrike">
                <a:solidFill>
                  <a:srgbClr val="000000"/>
                </a:solidFill>
                <a:latin typeface="Arial"/>
              </a:rPr>
              <a:t> </a:t>
            </a:r>
            <a:endParaRPr b="0" lang="en-US" sz="1400" spc="-1" strike="noStrike">
              <a:latin typeface="Arial"/>
            </a:endParaRPr>
          </a:p>
          <a:p>
            <a:pPr lvl="1" marL="743040" indent="-285480">
              <a:lnSpc>
                <a:spcPct val="20000"/>
              </a:lnSpc>
              <a:buClr>
                <a:srgbClr val="000000"/>
              </a:buClr>
              <a:buFont typeface="Arial"/>
              <a:buChar char="•"/>
            </a:pPr>
            <a:r>
              <a:rPr b="1" lang="en-US" sz="1400" spc="-1" strike="noStrike">
                <a:solidFill>
                  <a:srgbClr val="000000"/>
                </a:solidFill>
                <a:latin typeface="Arial"/>
                <a:ea typeface="MS PGothic"/>
              </a:rPr>
              <a:t>Instruct the WG Secretary to record in the minutes of the relevant WG meeting:</a:t>
            </a:r>
            <a:r>
              <a:rPr b="0" lang="en-US" sz="900" spc="-1" strike="noStrike">
                <a:solidFill>
                  <a:srgbClr val="000000"/>
                </a:solidFill>
                <a:latin typeface="Arial"/>
                <a:ea typeface="MS PGothic"/>
              </a:rPr>
              <a:t> </a:t>
            </a:r>
            <a:endParaRPr b="0" lang="en-US" sz="900" spc="-1" strike="noStrike">
              <a:latin typeface="Arial"/>
            </a:endParaRPr>
          </a:p>
          <a:p>
            <a:pPr lvl="2" marL="1143000" indent="-228240">
              <a:lnSpc>
                <a:spcPct val="80000"/>
              </a:lnSpc>
              <a:buClr>
                <a:srgbClr val="000000"/>
              </a:buClr>
              <a:buFont typeface="Arial"/>
              <a:buChar char="•"/>
            </a:pPr>
            <a:r>
              <a:rPr b="0" lang="en-US" sz="1400" spc="-1" strike="noStrike">
                <a:solidFill>
                  <a:srgbClr val="000000"/>
                </a:solidFill>
                <a:latin typeface="Arial"/>
                <a:ea typeface="MS PGothic"/>
              </a:rPr>
              <a:t>That the foregoing information was provided and that slides 1 through 4 (and this slide 0, if applicable) were shown; </a:t>
            </a:r>
            <a:endParaRPr b="0" lang="en-US" sz="1400" spc="-1" strike="noStrike">
              <a:latin typeface="Arial"/>
            </a:endParaRPr>
          </a:p>
          <a:p>
            <a:pPr lvl="2" marL="1143000" indent="-228240">
              <a:lnSpc>
                <a:spcPct val="80000"/>
              </a:lnSpc>
              <a:buClr>
                <a:srgbClr val="000000"/>
              </a:buClr>
              <a:buFont typeface="Arial"/>
              <a:buChar char="•"/>
            </a:pPr>
            <a:r>
              <a:rPr b="0" lang="en-US" sz="1400" spc="-1" strike="noStrike">
                <a:solidFill>
                  <a:srgbClr val="000000"/>
                </a:solidFill>
                <a:latin typeface="Arial"/>
                <a:ea typeface="MS PGothic"/>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b="0" lang="en-US" sz="1400" spc="-1" strike="noStrike">
              <a:latin typeface="Arial"/>
            </a:endParaRPr>
          </a:p>
          <a:p>
            <a:pPr lvl="2" marL="1143000" indent="-228240">
              <a:lnSpc>
                <a:spcPct val="80000"/>
              </a:lnSpc>
              <a:buClr>
                <a:srgbClr val="000000"/>
              </a:buClr>
              <a:buFont typeface="Arial"/>
              <a:buChar char="•"/>
            </a:pPr>
            <a:r>
              <a:rPr b="0" lang="en-US" sz="1400" spc="-1" strike="noStrike">
                <a:solidFill>
                  <a:srgbClr val="000000"/>
                </a:solidFill>
                <a:latin typeface="Arial"/>
                <a:ea typeface="MS PGothic"/>
              </a:rPr>
              <a:t>Any responses that were given, specifically the patent claim(s)/patent application claim(s) and/or the holder of the patent claim(s)/patent application claim(s) that were identified (if any) and by whom.</a:t>
            </a:r>
            <a:endParaRPr b="0" lang="en-US" sz="1400" spc="-1" strike="noStrike">
              <a:latin typeface="Arial"/>
            </a:endParaRPr>
          </a:p>
          <a:p>
            <a:endParaRPr b="0" lang="en-US" sz="1400" spc="-1" strike="noStrike">
              <a:latin typeface="Arial"/>
            </a:endParaRPr>
          </a:p>
          <a:p>
            <a:pPr lvl="1" marL="743040" indent="-285480">
              <a:lnSpc>
                <a:spcPct val="80000"/>
              </a:lnSpc>
              <a:buClr>
                <a:srgbClr val="000000"/>
              </a:buClr>
              <a:buFont typeface="Arial"/>
              <a:buChar char="•"/>
            </a:pPr>
            <a:r>
              <a:rPr b="0" lang="en-US" sz="1400" spc="-1" strike="noStrike">
                <a:solidFill>
                  <a:srgbClr val="000000"/>
                </a:solidFill>
                <a:latin typeface="Arial"/>
                <a:ea typeface="MS PGothic"/>
              </a:rPr>
              <a:t>The WG Chair shall ensure that a request is made to any identified holders of potential essential patent claim(s) to complete and submit a Letter of Assurance.</a:t>
            </a:r>
            <a:endParaRPr b="0" lang="en-US" sz="1400" spc="-1" strike="noStrike">
              <a:latin typeface="Arial"/>
            </a:endParaRPr>
          </a:p>
          <a:p>
            <a:pPr lvl="1" marL="743040" indent="-285480">
              <a:lnSpc>
                <a:spcPct val="80000"/>
              </a:lnSpc>
              <a:buClr>
                <a:srgbClr val="000000"/>
              </a:buClr>
              <a:buFont typeface="Arial"/>
              <a:buChar char="•"/>
            </a:pPr>
            <a:r>
              <a:rPr b="0" lang="en-US" sz="1400" spc="-1" strike="noStrike">
                <a:solidFill>
                  <a:srgbClr val="000000"/>
                </a:solidFill>
                <a:latin typeface="Arial"/>
                <a:ea typeface="MS PGothic"/>
              </a:rPr>
              <a:t>It is recommended that the WG chair review the guidance in </a:t>
            </a:r>
            <a:r>
              <a:rPr b="0" i="1" lang="en-US" sz="1400" spc="-1" strike="noStrike">
                <a:solidFill>
                  <a:srgbClr val="000000"/>
                </a:solidFill>
                <a:latin typeface="Arial"/>
                <a:ea typeface="MS PGothic"/>
              </a:rPr>
              <a:t>IEEE-SA Standards Board Operations Manual</a:t>
            </a:r>
            <a:r>
              <a:rPr b="0" lang="en-US" sz="1400" spc="-1" strike="noStrike">
                <a:solidFill>
                  <a:srgbClr val="000000"/>
                </a:solidFill>
                <a:latin typeface="Arial"/>
                <a:ea typeface="MS PGothic"/>
              </a:rPr>
              <a:t> 6.3.5 and in FAQs 14 and 15 on inclusion of potential Essential Patent Claims by incorporation or by reference.</a:t>
            </a:r>
            <a:r>
              <a:rPr b="0" lang="en-US" sz="1400" spc="-1" strike="noStrike">
                <a:solidFill>
                  <a:srgbClr val="ff3300"/>
                </a:solidFill>
                <a:latin typeface="Arial"/>
                <a:ea typeface="MS PGothic"/>
              </a:rPr>
              <a:t> </a:t>
            </a:r>
            <a:endParaRPr b="0" lang="en-US" sz="1400" spc="-1" strike="noStrike">
              <a:latin typeface="Arial"/>
            </a:endParaRPr>
          </a:p>
          <a:p>
            <a:pPr marL="743040" indent="-285480">
              <a:lnSpc>
                <a:spcPct val="80000"/>
              </a:lnSpc>
              <a:spcBef>
                <a:spcPts val="60"/>
              </a:spcBef>
            </a:pPr>
            <a:endParaRPr b="0" lang="en-US" sz="1400" spc="-1" strike="noStrike">
              <a:latin typeface="Arial"/>
            </a:endParaRPr>
          </a:p>
          <a:p>
            <a:pPr marL="743040" indent="-285480">
              <a:lnSpc>
                <a:spcPct val="80000"/>
              </a:lnSpc>
              <a:spcBef>
                <a:spcPts val="60"/>
              </a:spcBef>
            </a:pPr>
            <a:r>
              <a:rPr b="0" lang="en-US" sz="1200" spc="-1" strike="noStrike">
                <a:solidFill>
                  <a:srgbClr val="000000"/>
                </a:solidFill>
                <a:latin typeface="Arial"/>
                <a:ea typeface="MS PGothic"/>
              </a:rPr>
              <a:t>	</a:t>
            </a:r>
            <a:r>
              <a:rPr b="0" lang="en-US" sz="1200" spc="-1" strike="noStrike">
                <a:solidFill>
                  <a:srgbClr val="000000"/>
                </a:solidFill>
                <a:latin typeface="Arial"/>
                <a:ea typeface="MS PGothic"/>
              </a:rPr>
              <a:t>Note: </a:t>
            </a:r>
            <a:r>
              <a:rPr b="1" lang="en-US" sz="1200" spc="-1" strike="noStrike">
                <a:solidFill>
                  <a:srgbClr val="000000"/>
                </a:solidFill>
                <a:latin typeface="Arial"/>
                <a:ea typeface="MS PGothic"/>
              </a:rPr>
              <a:t>WG</a:t>
            </a:r>
            <a:r>
              <a:rPr b="0" lang="en-US" sz="1200" spc="-1" strike="noStrike">
                <a:solidFill>
                  <a:srgbClr val="000000"/>
                </a:solidFill>
                <a:latin typeface="Arial"/>
                <a:ea typeface="MS PGothic"/>
              </a:rPr>
              <a:t> includes Working Groups, Task Groups, and other standards-developing committees with a PAR approved by the IEEE-SA Standards Board.</a:t>
            </a:r>
            <a:endParaRPr b="0" lang="en-US" sz="1200" spc="-1" strike="noStrike">
              <a:latin typeface="Arial"/>
            </a:endParaRPr>
          </a:p>
        </p:txBody>
      </p:sp>
      <p:sp>
        <p:nvSpPr>
          <p:cNvPr id="54" name="TextShape 2"/>
          <p:cNvSpPr txBox="1"/>
          <p:nvPr/>
        </p:nvSpPr>
        <p:spPr>
          <a:xfrm>
            <a:off x="685800" y="533520"/>
            <a:ext cx="7772040" cy="609120"/>
          </a:xfrm>
          <a:prstGeom prst="rect">
            <a:avLst/>
          </a:prstGeom>
          <a:noFill/>
          <a:ln>
            <a:noFill/>
          </a:ln>
        </p:spPr>
        <p:txBody>
          <a:bodyPr lIns="90360" rIns="90360" tIns="44280" bIns="44280" anchor="ctr">
            <a:noAutofit/>
          </a:bodyPr>
          <a:p>
            <a:pPr algn="ctr">
              <a:lnSpc>
                <a:spcPct val="100000"/>
              </a:lnSpc>
            </a:pPr>
            <a:r>
              <a:rPr b="0" lang="en-US" sz="2400" spc="-1" strike="noStrike">
                <a:solidFill>
                  <a:srgbClr val="000000"/>
                </a:solidFill>
                <a:latin typeface="Arial"/>
                <a:ea typeface="MS PGothic"/>
              </a:rPr>
              <a:t>Instructions for the WG Chair</a:t>
            </a:r>
            <a:endParaRPr b="0" lang="en-US" sz="2400" spc="-1" strike="noStrike">
              <a:latin typeface="Arial"/>
            </a:endParaRPr>
          </a:p>
        </p:txBody>
      </p:sp>
      <p:sp>
        <p:nvSpPr>
          <p:cNvPr id="55" name="CustomShape 3"/>
          <p:cNvSpPr/>
          <p:nvPr/>
        </p:nvSpPr>
        <p:spPr>
          <a:xfrm>
            <a:off x="685800" y="-228600"/>
            <a:ext cx="7772040" cy="1069560"/>
          </a:xfrm>
          <a:prstGeom prst="rect">
            <a:avLst/>
          </a:prstGeom>
          <a:noFill/>
          <a:ln>
            <a:noFill/>
          </a:ln>
        </p:spPr>
        <p:style>
          <a:lnRef idx="0"/>
          <a:fillRef idx="0"/>
          <a:effectRef idx="0"/>
          <a:fontRef idx="minor"/>
        </p:style>
      </p:sp>
      <p:sp>
        <p:nvSpPr>
          <p:cNvPr id="56" name="CustomShape 4"/>
          <p:cNvSpPr/>
          <p:nvPr/>
        </p:nvSpPr>
        <p:spPr>
          <a:xfrm>
            <a:off x="380880" y="838080"/>
            <a:ext cx="8457840" cy="556236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TextShape 1"/>
          <p:cNvSpPr txBox="1"/>
          <p:nvPr/>
        </p:nvSpPr>
        <p:spPr>
          <a:xfrm>
            <a:off x="339840" y="692280"/>
            <a:ext cx="8838720" cy="396360"/>
          </a:xfrm>
          <a:prstGeom prst="rect">
            <a:avLst/>
          </a:prstGeom>
          <a:noFill/>
          <a:ln>
            <a:noFill/>
          </a:ln>
        </p:spPr>
        <p:txBody>
          <a:bodyPr lIns="92160" rIns="92160" tIns="46080" bIns="46080" anchor="ctr">
            <a:noAutofit/>
          </a:bodyPr>
          <a:p>
            <a:pPr algn="ctr">
              <a:lnSpc>
                <a:spcPct val="100000"/>
              </a:lnSpc>
            </a:pPr>
            <a:r>
              <a:rPr b="0" lang="en-US" sz="2800" spc="-1" strike="noStrike">
                <a:solidFill>
                  <a:srgbClr val="000000"/>
                </a:solidFill>
                <a:latin typeface="Arial"/>
                <a:ea typeface="MS PGothic"/>
              </a:rPr>
              <a:t>Participants, Patents, and Duty to Inform</a:t>
            </a:r>
            <a:endParaRPr b="0" lang="en-US" sz="2800" spc="-1" strike="noStrike">
              <a:latin typeface="Arial"/>
            </a:endParaRPr>
          </a:p>
        </p:txBody>
      </p:sp>
      <p:sp>
        <p:nvSpPr>
          <p:cNvPr id="58" name="TextShape 2"/>
          <p:cNvSpPr txBox="1"/>
          <p:nvPr/>
        </p:nvSpPr>
        <p:spPr>
          <a:xfrm>
            <a:off x="34920" y="1413000"/>
            <a:ext cx="9143640" cy="4876560"/>
          </a:xfrm>
          <a:prstGeom prst="rect">
            <a:avLst/>
          </a:prstGeom>
          <a:noFill/>
          <a:ln>
            <a:noFill/>
          </a:ln>
        </p:spPr>
        <p:txBody>
          <a:bodyPr lIns="92160" rIns="92160" tIns="46080" bIns="46080">
            <a:noAutofit/>
          </a:bodyPr>
          <a:p>
            <a:pPr marL="343080" indent="-342720" algn="ctr">
              <a:lnSpc>
                <a:spcPct val="100000"/>
              </a:lnSpc>
              <a:spcBef>
                <a:spcPts val="799"/>
              </a:spcBef>
            </a:pPr>
            <a:r>
              <a:rPr b="1" lang="en-US" sz="1600" spc="-1" strike="noStrike">
                <a:solidFill>
                  <a:srgbClr val="000000"/>
                </a:solidFill>
                <a:latin typeface="Arial"/>
                <a:ea typeface="MS PGothic"/>
              </a:rPr>
              <a:t>All participants in this meeting have certain obligations under the IEEE-SA Patent Policy. </a:t>
            </a:r>
            <a:endParaRPr b="0" lang="en-US" sz="1600" spc="-1" strike="noStrike">
              <a:latin typeface="Arial"/>
            </a:endParaRPr>
          </a:p>
          <a:p>
            <a:pPr lvl="1" marL="743040" indent="-285480">
              <a:lnSpc>
                <a:spcPct val="100000"/>
              </a:lnSpc>
              <a:spcBef>
                <a:spcPts val="700"/>
              </a:spcBef>
              <a:buClr>
                <a:srgbClr val="000000"/>
              </a:buClr>
              <a:buFont typeface="Arial"/>
              <a:buChar char="•"/>
            </a:pPr>
            <a:r>
              <a:rPr b="1" lang="en-US" sz="1600" spc="-1" strike="noStrike">
                <a:solidFill>
                  <a:srgbClr val="003399"/>
                </a:solidFill>
                <a:latin typeface="Arial"/>
                <a:ea typeface="MS PGothic"/>
              </a:rPr>
              <a:t>Participants [Note: Quoted text excerpted from IEEE-SA Standards Board Bylaws subclause 6.2]:</a:t>
            </a:r>
            <a:endParaRPr b="0" lang="en-US" sz="1600" spc="-1" strike="noStrike">
              <a:latin typeface="Arial"/>
            </a:endParaRPr>
          </a:p>
          <a:p>
            <a:pPr lvl="2" marL="1143000" indent="-22824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600" spc="-1" strike="noStrike">
              <a:latin typeface="Arial"/>
            </a:endParaRPr>
          </a:p>
          <a:p>
            <a:pPr lvl="2" marL="1143000" indent="-22824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endParaRPr b="0" lang="en-US" sz="1600" spc="-1" strike="noStrike">
              <a:latin typeface="Arial"/>
            </a:endParaRPr>
          </a:p>
          <a:p>
            <a:pPr lvl="1" marL="743040" indent="-285480">
              <a:lnSpc>
                <a:spcPct val="100000"/>
              </a:lnSpc>
              <a:spcBef>
                <a:spcPts val="700"/>
              </a:spcBef>
              <a:buClr>
                <a:srgbClr val="000000"/>
              </a:buClr>
              <a:buFont typeface="Arial"/>
              <a:buChar char="•"/>
            </a:pPr>
            <a:r>
              <a:rPr b="1" lang="en-US" sz="1600" spc="-1" strike="noStrike">
                <a:solidFill>
                  <a:srgbClr val="003399"/>
                </a:solidFill>
                <a:latin typeface="Arial"/>
                <a:ea typeface="MS PGothic"/>
              </a:rPr>
              <a:t>The above does not apply if the patent claim is already the subject of an Accepted Letter of Assurance that applies to the proposed standard(s) under consideration by this group</a:t>
            </a:r>
            <a:endParaRPr b="0" lang="en-US" sz="1600" spc="-1" strike="noStrike">
              <a:latin typeface="Arial"/>
            </a:endParaRPr>
          </a:p>
          <a:p>
            <a:pPr lvl="1" marL="743040" indent="-285480">
              <a:lnSpc>
                <a:spcPct val="100000"/>
              </a:lnSpc>
              <a:spcBef>
                <a:spcPts val="700"/>
              </a:spcBef>
              <a:buClr>
                <a:srgbClr val="000000"/>
              </a:buClr>
              <a:buFont typeface="Arial"/>
              <a:buChar char="•"/>
            </a:pPr>
            <a:r>
              <a:rPr b="1" lang="en-US" sz="1600" spc="-1" strike="noStrike">
                <a:solidFill>
                  <a:srgbClr val="003399"/>
                </a:solidFill>
                <a:latin typeface="Arial"/>
                <a:ea typeface="MS PGothic"/>
              </a:rPr>
              <a:t>Early identification of holders of potential Essential Patent Claims is strongly encouraged</a:t>
            </a:r>
            <a:endParaRPr b="0" lang="en-US" sz="1600" spc="-1" strike="noStrike">
              <a:latin typeface="Arial"/>
            </a:endParaRPr>
          </a:p>
          <a:p>
            <a:pPr lvl="1" marL="743040" indent="-285480">
              <a:lnSpc>
                <a:spcPct val="100000"/>
              </a:lnSpc>
              <a:spcBef>
                <a:spcPts val="700"/>
              </a:spcBef>
              <a:buClr>
                <a:srgbClr val="000000"/>
              </a:buClr>
              <a:buFont typeface="Arial"/>
              <a:buChar char="•"/>
            </a:pPr>
            <a:r>
              <a:rPr b="1" lang="en-US" sz="1600" spc="-1" strike="noStrike">
                <a:solidFill>
                  <a:srgbClr val="003399"/>
                </a:solidFill>
                <a:latin typeface="Arial"/>
                <a:ea typeface="MS PGothic"/>
              </a:rPr>
              <a:t>No duty to perform a patent search</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TextShape 1"/>
          <p:cNvSpPr txBox="1"/>
          <p:nvPr/>
        </p:nvSpPr>
        <p:spPr>
          <a:xfrm>
            <a:off x="684360" y="658800"/>
            <a:ext cx="7772040" cy="828360"/>
          </a:xfrm>
          <a:prstGeom prst="rect">
            <a:avLst/>
          </a:prstGeom>
          <a:noFill/>
          <a:ln>
            <a:noFill/>
          </a:ln>
        </p:spPr>
        <p:txBody>
          <a:bodyPr lIns="92160" rIns="92160" tIns="46080" bIns="46080" anchor="ctr">
            <a:noAutofit/>
          </a:bodyPr>
          <a:p>
            <a:pPr algn="ctr">
              <a:lnSpc>
                <a:spcPct val="100000"/>
              </a:lnSpc>
            </a:pPr>
            <a:r>
              <a:rPr b="0" lang="en-US" sz="4000" spc="-1" strike="noStrike" u="sng">
                <a:solidFill>
                  <a:srgbClr val="000000"/>
                </a:solidFill>
                <a:uFillTx/>
                <a:latin typeface="Arial"/>
                <a:ea typeface="MS PGothic"/>
              </a:rPr>
              <a:t>Patent Related Links</a:t>
            </a:r>
            <a:endParaRPr b="0" lang="en-US" sz="4000" spc="-1" strike="noStrike">
              <a:latin typeface="Arial"/>
            </a:endParaRPr>
          </a:p>
        </p:txBody>
      </p:sp>
      <p:sp>
        <p:nvSpPr>
          <p:cNvPr id="60" name="TextShape 2"/>
          <p:cNvSpPr txBox="1"/>
          <p:nvPr/>
        </p:nvSpPr>
        <p:spPr>
          <a:xfrm>
            <a:off x="0" y="1557360"/>
            <a:ext cx="8991360" cy="3384360"/>
          </a:xfrm>
          <a:prstGeom prst="rect">
            <a:avLst/>
          </a:prstGeom>
          <a:noFill/>
          <a:ln>
            <a:noFill/>
          </a:ln>
        </p:spPr>
        <p:txBody>
          <a:bodyPr lIns="92160" rIns="92160" tIns="46080" bIns="46080">
            <a:noAutofit/>
          </a:bodyPr>
          <a:p>
            <a:pPr marL="743040" indent="-2854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All participants should be familiar with their obligations under the IEEE-SA Policies &amp; Procedures for standards development.</a:t>
            </a:r>
            <a:endParaRPr b="0" lang="en-US" sz="2000" spc="-1" strike="noStrike">
              <a:latin typeface="Arial"/>
            </a:endParaRPr>
          </a:p>
          <a:p>
            <a:pPr marL="743040" indent="-2854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Patent Policy is stated in these sources:</a:t>
            </a:r>
            <a:endParaRPr b="0" lang="en-US" sz="2000" spc="-1" strike="noStrike">
              <a:latin typeface="Arial"/>
            </a:endParaRPr>
          </a:p>
          <a:p>
            <a:pPr marL="743040" indent="-2854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Boards Bylaws</a:t>
            </a:r>
            <a:endParaRPr b="0" lang="en-US" sz="2000" spc="-1" strike="noStrike">
              <a:latin typeface="Arial"/>
            </a:endParaRPr>
          </a:p>
          <a:p>
            <a:pPr marL="743040" indent="-2854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http://standards.ieee.org/develop/policies/bylaws/sect6-7.html#6</a:t>
            </a:r>
            <a:endParaRPr b="0" lang="en-US" sz="2000" spc="-1" strike="noStrike">
              <a:latin typeface="Arial"/>
            </a:endParaRPr>
          </a:p>
          <a:p>
            <a:pPr marL="743040" indent="-2854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 Operations Manual</a:t>
            </a:r>
            <a:endParaRPr b="0" lang="en-US" sz="2000" spc="-1" strike="noStrike">
              <a:latin typeface="Arial"/>
            </a:endParaRPr>
          </a:p>
          <a:p>
            <a:pPr marL="743040" indent="-2854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http://standards.ieee.org/develop/policies/opman/sect6.html#6.3</a:t>
            </a:r>
            <a:endParaRPr b="0" lang="en-US" sz="2000" spc="-1" strike="noStrike">
              <a:latin typeface="Arial"/>
            </a:endParaRPr>
          </a:p>
          <a:p>
            <a:pPr marL="743040" indent="-2854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Material about the patent policy is available at</a:t>
            </a:r>
            <a:r>
              <a:rPr b="0" lang="en-US" sz="2000" spc="-1" strike="noStrike">
                <a:solidFill>
                  <a:srgbClr val="000000"/>
                </a:solidFill>
                <a:latin typeface="Arial"/>
                <a:ea typeface="MS PGothic"/>
              </a:rPr>
              <a:t> </a:t>
            </a:r>
            <a:endParaRPr b="0" lang="en-US" sz="2000" spc="-1" strike="noStrike">
              <a:latin typeface="Arial"/>
            </a:endParaRPr>
          </a:p>
          <a:p>
            <a:pPr marL="743040" indent="-2854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http://standards.ieee.org/about/sasb/patcom/materials.html</a:t>
            </a:r>
            <a:endParaRPr b="0" lang="en-US" sz="2000" spc="-1" strike="noStrike">
              <a:latin typeface="Arial"/>
            </a:endParaRPr>
          </a:p>
        </p:txBody>
      </p:sp>
      <p:sp>
        <p:nvSpPr>
          <p:cNvPr id="61" name="CustomShape 3"/>
          <p:cNvSpPr/>
          <p:nvPr/>
        </p:nvSpPr>
        <p:spPr>
          <a:xfrm>
            <a:off x="1403280" y="5030640"/>
            <a:ext cx="6781320" cy="113652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99"/>
                </a:solidFill>
                <a:latin typeface="Arial"/>
                <a:ea typeface="MS PGothic"/>
              </a:rPr>
              <a:t>If you have questions, contact the IEEE-SA Standards Board Patent Committee Administrator at patcom@ieee.org or visit http://standards.ieee.org/about/sasb/patcom/index.html</a:t>
            </a:r>
            <a:endParaRPr b="0" lang="en-US" sz="1200" spc="-1" strike="noStrike">
              <a:latin typeface="Arial"/>
            </a:endParaRPr>
          </a:p>
          <a:p>
            <a:pPr algn="ctr">
              <a:lnSpc>
                <a:spcPct val="80000"/>
              </a:lnSpc>
              <a:spcBef>
                <a:spcPts val="241"/>
              </a:spcBef>
            </a:pPr>
            <a:endParaRPr b="0" lang="en-US" sz="1200" spc="-1" strike="noStrike">
              <a:latin typeface="Arial"/>
            </a:endParaRPr>
          </a:p>
          <a:p>
            <a:pPr algn="ctr">
              <a:lnSpc>
                <a:spcPct val="80000"/>
              </a:lnSpc>
              <a:spcBef>
                <a:spcPts val="241"/>
              </a:spcBef>
            </a:pPr>
            <a:r>
              <a:rPr b="1" lang="en-US" sz="1200" spc="-1" strike="noStrike">
                <a:solidFill>
                  <a:srgbClr val="000099"/>
                </a:solidFill>
                <a:latin typeface="Arial"/>
                <a:ea typeface="MS PGothic"/>
              </a:rPr>
              <a:t>This slide set is available at https://development.standards.ieee.org/myproject/Public/mytools/mob/slideset.ppt</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TextShape 1"/>
          <p:cNvSpPr txBox="1"/>
          <p:nvPr/>
        </p:nvSpPr>
        <p:spPr>
          <a:xfrm>
            <a:off x="324000" y="630360"/>
            <a:ext cx="8686440" cy="1142640"/>
          </a:xfrm>
          <a:prstGeom prst="rect">
            <a:avLst/>
          </a:prstGeom>
          <a:noFill/>
          <a:ln>
            <a:noFill/>
          </a:ln>
        </p:spPr>
        <p:txBody>
          <a:bodyPr lIns="92160" rIns="92160" tIns="46080" bIns="46080" anchor="ctr">
            <a:noAutofit/>
          </a:bodyPr>
          <a:p>
            <a:pPr algn="ctr">
              <a:lnSpc>
                <a:spcPct val="100000"/>
              </a:lnSpc>
            </a:pPr>
            <a:r>
              <a:rPr b="0" lang="en-US" sz="4000" spc="-1" strike="noStrike">
                <a:solidFill>
                  <a:srgbClr val="000000"/>
                </a:solidFill>
                <a:latin typeface="Arial"/>
                <a:ea typeface="MS PGothic"/>
              </a:rPr>
              <a:t>Call for Potentially Essential Patents</a:t>
            </a:r>
            <a:endParaRPr b="0" lang="en-US" sz="4000" spc="-1" strike="noStrike">
              <a:latin typeface="Arial"/>
            </a:endParaRPr>
          </a:p>
        </p:txBody>
      </p:sp>
      <p:sp>
        <p:nvSpPr>
          <p:cNvPr id="63" name="TextShape 2"/>
          <p:cNvSpPr txBox="1"/>
          <p:nvPr/>
        </p:nvSpPr>
        <p:spPr>
          <a:xfrm>
            <a:off x="609480" y="1773360"/>
            <a:ext cx="7764120" cy="4466880"/>
          </a:xfrm>
          <a:prstGeom prst="rect">
            <a:avLst/>
          </a:prstGeom>
          <a:noFill/>
          <a:ln>
            <a:noFill/>
          </a:ln>
        </p:spPr>
        <p:txBody>
          <a:bodyPr lIns="92160" rIns="92160" tIns="46080" bIns="46080">
            <a:noAutofit/>
          </a:bodyPr>
          <a:p>
            <a:pPr marL="343080" indent="-342720">
              <a:lnSpc>
                <a:spcPct val="100000"/>
              </a:lnSpc>
              <a:spcBef>
                <a:spcPts val="799"/>
              </a:spcBef>
              <a:buClr>
                <a:srgbClr val="000000"/>
              </a:buClr>
              <a:buFont typeface="Arial"/>
              <a:buChar char="•"/>
            </a:pPr>
            <a:r>
              <a:rPr b="0" lang="en-US" sz="2800" spc="-1" strike="noStrike">
                <a:solidFill>
                  <a:srgbClr val="000000"/>
                </a:solidFill>
                <a:latin typeface="Arial"/>
                <a:ea typeface="MS PGothic"/>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b="0" lang="en-US" sz="2800" spc="-1" strike="noStrike">
              <a:latin typeface="Arial"/>
            </a:endParaRPr>
          </a:p>
          <a:p>
            <a:pPr lvl="1" marL="743040" indent="-285480">
              <a:lnSpc>
                <a:spcPct val="100000"/>
              </a:lnSpc>
              <a:spcBef>
                <a:spcPts val="700"/>
              </a:spcBef>
              <a:buClr>
                <a:srgbClr val="000000"/>
              </a:buClr>
              <a:buFont typeface="Arial"/>
              <a:buChar char="•"/>
            </a:pPr>
            <a:r>
              <a:rPr b="0" lang="en-US" sz="2000" spc="-1" strike="noStrike">
                <a:solidFill>
                  <a:srgbClr val="000000"/>
                </a:solidFill>
                <a:latin typeface="Arial"/>
                <a:ea typeface="MS PGothic"/>
              </a:rPr>
              <a:t>Either speak up now or</a:t>
            </a:r>
            <a:endParaRPr b="0" lang="en-US" sz="2000" spc="-1" strike="noStrike">
              <a:latin typeface="Arial"/>
            </a:endParaRPr>
          </a:p>
          <a:p>
            <a:pPr lvl="1" marL="743040" indent="-285480">
              <a:lnSpc>
                <a:spcPct val="100000"/>
              </a:lnSpc>
              <a:spcBef>
                <a:spcPts val="700"/>
              </a:spcBef>
              <a:buClr>
                <a:srgbClr val="000000"/>
              </a:buClr>
              <a:buFont typeface="Arial"/>
              <a:buChar char="•"/>
            </a:pPr>
            <a:r>
              <a:rPr b="0" lang="en-US" sz="2000" spc="-1" strike="noStrike">
                <a:solidFill>
                  <a:srgbClr val="000000"/>
                </a:solidFill>
                <a:latin typeface="Arial"/>
                <a:ea typeface="MS PGothic"/>
              </a:rPr>
              <a:t>Provide the chair of this group with the identity of the holder(s) of any and all such claims as soon as possible or</a:t>
            </a:r>
            <a:endParaRPr b="0" lang="en-US" sz="2000" spc="-1" strike="noStrike">
              <a:latin typeface="Arial"/>
            </a:endParaRPr>
          </a:p>
          <a:p>
            <a:pPr lvl="1" marL="743040" indent="-285480">
              <a:lnSpc>
                <a:spcPct val="100000"/>
              </a:lnSpc>
              <a:spcBef>
                <a:spcPts val="700"/>
              </a:spcBef>
              <a:buClr>
                <a:srgbClr val="000000"/>
              </a:buClr>
              <a:buFont typeface="Arial"/>
              <a:buChar char="•"/>
            </a:pPr>
            <a:r>
              <a:rPr b="0" lang="en-US" sz="2000" spc="-1" strike="noStrike">
                <a:solidFill>
                  <a:srgbClr val="000000"/>
                </a:solidFill>
                <a:latin typeface="Arial"/>
                <a:ea typeface="MS PGothic"/>
              </a:rPr>
              <a:t>Cause an LOA to be submitted</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CustomShape 1"/>
          <p:cNvSpPr/>
          <p:nvPr/>
        </p:nvSpPr>
        <p:spPr>
          <a:xfrm>
            <a:off x="685800" y="685440"/>
            <a:ext cx="7770600" cy="1065240"/>
          </a:xfrm>
          <a:prstGeom prst="rect">
            <a:avLst/>
          </a:prstGeom>
          <a:noFill/>
          <a:ln>
            <a:noFill/>
          </a:ln>
        </p:spPr>
        <p:style>
          <a:lnRef idx="0"/>
          <a:fillRef idx="0"/>
          <a:effectRef idx="0"/>
          <a:fontRef idx="minor"/>
        </p:style>
      </p:sp>
      <p:sp>
        <p:nvSpPr>
          <p:cNvPr id="65" name="TextShape 2"/>
          <p:cNvSpPr txBox="1"/>
          <p:nvPr/>
        </p:nvSpPr>
        <p:spPr>
          <a:xfrm>
            <a:off x="438120" y="365760"/>
            <a:ext cx="8229240" cy="1144800"/>
          </a:xfrm>
          <a:prstGeom prst="rect">
            <a:avLst/>
          </a:prstGeom>
          <a:noFill/>
          <a:ln>
            <a:noFill/>
          </a:ln>
        </p:spPr>
        <p:txBody>
          <a:bodyPr lIns="0" rIns="0" tIns="0" bIns="0" anchor="ctr">
            <a:spAutoFit/>
          </a:bodyPr>
          <a:p>
            <a:pPr algn="ctr"/>
            <a:r>
              <a:rPr b="0" lang="en-US" sz="4400" spc="-1" strike="noStrike">
                <a:solidFill>
                  <a:srgbClr val="000000"/>
                </a:solidFill>
                <a:latin typeface="Arial"/>
                <a:ea typeface="DejaVu Sans"/>
              </a:rPr>
              <a:t>Agenda for July</a:t>
            </a:r>
            <a:endParaRPr b="0" lang="en-US" sz="4400" spc="-1" strike="noStrike">
              <a:latin typeface="Arial"/>
            </a:endParaRPr>
          </a:p>
        </p:txBody>
      </p:sp>
      <p:sp>
        <p:nvSpPr>
          <p:cNvPr id="66" name="TextShape 3"/>
          <p:cNvSpPr txBox="1"/>
          <p:nvPr/>
        </p:nvSpPr>
        <p:spPr>
          <a:xfrm>
            <a:off x="457200" y="1604520"/>
            <a:ext cx="8229240" cy="3977280"/>
          </a:xfrm>
          <a:prstGeom prst="rect">
            <a:avLst/>
          </a:prstGeom>
          <a:noFill/>
          <a:ln>
            <a:noFill/>
          </a:ln>
        </p:spPr>
        <p:txBody>
          <a:bodyPr lIns="0" rIns="0" tIns="0" bIns="0">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Resolve PAR and CSD comments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 document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CustomShape 1"/>
          <p:cNvSpPr/>
          <p:nvPr/>
        </p:nvSpPr>
        <p:spPr>
          <a:xfrm>
            <a:off x="685800" y="685440"/>
            <a:ext cx="7770600" cy="1065240"/>
          </a:xfrm>
          <a:prstGeom prst="rect">
            <a:avLst/>
          </a:prstGeom>
          <a:noFill/>
          <a:ln>
            <a:noFill/>
          </a:ln>
        </p:spPr>
        <p:style>
          <a:lnRef idx="0"/>
          <a:fillRef idx="0"/>
          <a:effectRef idx="0"/>
          <a:fontRef idx="minor"/>
        </p:style>
      </p:sp>
      <p:sp>
        <p:nvSpPr>
          <p:cNvPr id="68" name="TextShape 2"/>
          <p:cNvSpPr txBox="1"/>
          <p:nvPr/>
        </p:nvSpPr>
        <p:spPr>
          <a:xfrm>
            <a:off x="438120" y="365760"/>
            <a:ext cx="8229240" cy="1144800"/>
          </a:xfrm>
          <a:prstGeom prst="rect">
            <a:avLst/>
          </a:prstGeom>
          <a:noFill/>
          <a:ln>
            <a:noFill/>
          </a:ln>
        </p:spPr>
        <p:txBody>
          <a:bodyPr lIns="0" rIns="0" tIns="0" bIns="0" anchor="ctr">
            <a:spAutoFit/>
          </a:bodyPr>
          <a:p>
            <a:pPr algn="ctr"/>
            <a:r>
              <a:rPr b="0" lang="en-US" sz="4400" spc="-1" strike="noStrike">
                <a:solidFill>
                  <a:srgbClr val="000000"/>
                </a:solidFill>
                <a:latin typeface="Arial"/>
                <a:ea typeface="DejaVu Sans"/>
              </a:rPr>
              <a:t>Scope</a:t>
            </a:r>
            <a:endParaRPr b="0" lang="en-US" sz="4400" spc="-1" strike="noStrike">
              <a:latin typeface="Arial"/>
            </a:endParaRPr>
          </a:p>
        </p:txBody>
      </p:sp>
      <p:sp>
        <p:nvSpPr>
          <p:cNvPr id="69" name="TextShape 3"/>
          <p:cNvSpPr txBox="1"/>
          <p:nvPr/>
        </p:nvSpPr>
        <p:spPr>
          <a:xfrm>
            <a:off x="457200" y="1604520"/>
            <a:ext cx="8229240" cy="3977280"/>
          </a:xfrm>
          <a:prstGeom prst="rect">
            <a:avLst/>
          </a:prstGeom>
          <a:noFill/>
          <a:ln>
            <a:noFill/>
          </a:ln>
        </p:spPr>
        <p:txBody>
          <a:bodyPr lIns="0" rIns="0" tIns="0" bIns="0">
            <a:normAutofit fontScale="70000"/>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This revision changes IEEE Std. 802.15.9 from a Recommended Practice to a Standard. Additionally it defines security key management extensions to address session key generation (both 128 and 256 bit key lengths), creation and/or transport of broadcast/multicast keys, and security algorithm agility. New KMPs may be added as part of this Standard. This standard is backwards compatible with 802.15.9 Recommended Practice.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CustomShape 1"/>
          <p:cNvSpPr/>
          <p:nvPr/>
        </p:nvSpPr>
        <p:spPr>
          <a:xfrm>
            <a:off x="685800" y="685440"/>
            <a:ext cx="7770600" cy="1065240"/>
          </a:xfrm>
          <a:prstGeom prst="rect">
            <a:avLst/>
          </a:prstGeom>
          <a:noFill/>
          <a:ln>
            <a:noFill/>
          </a:ln>
        </p:spPr>
        <p:style>
          <a:lnRef idx="0"/>
          <a:fillRef idx="0"/>
          <a:effectRef idx="0"/>
          <a:fontRef idx="minor"/>
        </p:style>
      </p:sp>
      <p:sp>
        <p:nvSpPr>
          <p:cNvPr id="71" name="TextShape 2"/>
          <p:cNvSpPr txBox="1"/>
          <p:nvPr/>
        </p:nvSpPr>
        <p:spPr>
          <a:xfrm>
            <a:off x="438120" y="365760"/>
            <a:ext cx="8229240" cy="1144800"/>
          </a:xfrm>
          <a:prstGeom prst="rect">
            <a:avLst/>
          </a:prstGeom>
          <a:noFill/>
          <a:ln>
            <a:noFill/>
          </a:ln>
        </p:spPr>
        <p:txBody>
          <a:bodyPr lIns="0" rIns="0" tIns="0" bIns="0" anchor="ctr">
            <a:spAutoFit/>
          </a:bodyPr>
          <a:p>
            <a:pPr algn="ctr"/>
            <a:r>
              <a:rPr b="0" lang="en-US" sz="4400" spc="-1" strike="noStrike">
                <a:solidFill>
                  <a:srgbClr val="000000"/>
                </a:solidFill>
                <a:latin typeface="Arial"/>
                <a:ea typeface="DejaVu Sans"/>
              </a:rPr>
              <a:t>Approve agenda</a:t>
            </a:r>
            <a:endParaRPr b="0" lang="en-US" sz="4400" spc="-1" strike="noStrike">
              <a:latin typeface="Arial"/>
            </a:endParaRPr>
          </a:p>
        </p:txBody>
      </p:sp>
      <p:sp>
        <p:nvSpPr>
          <p:cNvPr id="72" name="TextShape 3"/>
          <p:cNvSpPr txBox="1"/>
          <p:nvPr/>
        </p:nvSpPr>
        <p:spPr>
          <a:xfrm>
            <a:off x="457200" y="1604520"/>
            <a:ext cx="8229240" cy="3977280"/>
          </a:xfrm>
          <a:prstGeom prst="rect">
            <a:avLst/>
          </a:prstGeom>
          <a:noFill/>
          <a:ln>
            <a:noFill/>
          </a:ln>
        </p:spPr>
        <p:txBody>
          <a:bodyPr lIns="0" rIns="0" tIns="0" bIns="0">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a:t>
            </a:r>
            <a:endParaRPr b="0" lang="en-US" sz="3200" spc="-1" strike="noStrike">
              <a:latin typeface="Arial"/>
            </a:endParaRPr>
          </a:p>
          <a:p>
            <a:pPr lvl="1" marL="864000" indent="-324000">
              <a:lnSpc>
                <a:spcPct val="100000"/>
              </a:lnSpc>
              <a:spcBef>
                <a:spcPts val="1134"/>
              </a:spcBef>
              <a:buClr>
                <a:srgbClr val="000000"/>
              </a:buClr>
              <a:buSzPct val="75000"/>
              <a:buFont typeface="Symbol" charset="2"/>
              <a:buChar char=""/>
            </a:pPr>
            <a:r>
              <a:rPr b="0" lang="en-US" sz="3200" spc="-1" strike="noStrike">
                <a:solidFill>
                  <a:srgbClr val="000000"/>
                </a:solidFill>
                <a:latin typeface="Arial"/>
                <a:ea typeface="DejaVu Sans"/>
              </a:rPr>
              <a:t>15-19-0247-01</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293</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2019-07-15T09:59:39Z</dcterms:modified>
  <cp:revision>56</cp:revision>
  <dc:subject>IEEE 802.15.9ma</dc:subject>
  <dc:title>Agenda for July</dc:title>
</cp:coreProperties>
</file>