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Lst>
  <p:notesMasterIdLst>
    <p:notesMasterId r:id="rId26"/>
  </p:notesMasterIdLst>
  <p:handoutMasterIdLst>
    <p:handoutMasterId r:id="rId27"/>
  </p:handoutMasterIdLst>
  <p:sldIdLst>
    <p:sldId id="259" r:id="rId3"/>
    <p:sldId id="262" r:id="rId4"/>
    <p:sldId id="347" r:id="rId5"/>
    <p:sldId id="348" r:id="rId6"/>
    <p:sldId id="349" r:id="rId7"/>
    <p:sldId id="350" r:id="rId8"/>
    <p:sldId id="351" r:id="rId9"/>
    <p:sldId id="274" r:id="rId10"/>
    <p:sldId id="268" r:id="rId11"/>
    <p:sldId id="261" r:id="rId12"/>
    <p:sldId id="275" r:id="rId13"/>
    <p:sldId id="276" r:id="rId14"/>
    <p:sldId id="296" r:id="rId15"/>
    <p:sldId id="363" r:id="rId16"/>
    <p:sldId id="362" r:id="rId17"/>
    <p:sldId id="359" r:id="rId18"/>
    <p:sldId id="369" r:id="rId19"/>
    <p:sldId id="370" r:id="rId20"/>
    <p:sldId id="364" r:id="rId21"/>
    <p:sldId id="366" r:id="rId22"/>
    <p:sldId id="367" r:id="rId23"/>
    <p:sldId id="371" r:id="rId24"/>
    <p:sldId id="365"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p:scale>
          <a:sx n="90" d="100"/>
          <a:sy n="90" d="100"/>
        </p:scale>
        <p:origin x="-1020"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EC145C87-2CAF-4F78-BC34-20FE1CC128B3}"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C2C6098B-EFF6-4521-8809-053743D4E4D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758282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265413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635034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212009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47797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76616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581365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7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7484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99410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98749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85067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July 2019</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July 2019</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July 2019</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802-15-19-0292-02-004w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en-US" sz="2400" smtClean="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smtClean="0">
                <a:solidFill>
                  <a:srgbClr val="000099"/>
                </a:solidFill>
                <a:latin typeface="Arial" charset="0"/>
                <a:cs typeface="Arial" pitchFamily="34" charset="0"/>
              </a:rPr>
              <a:t>02 January 2018</a:t>
            </a:r>
            <a:endParaRPr lang="en-GB" altLang="en-US" sz="1100" b="1" dirty="0" smtClean="0">
              <a:solidFill>
                <a:srgbClr val="000099"/>
              </a:solidFill>
              <a:latin typeface="Arial" charset="0"/>
              <a:cs typeface="Arial" charset="0"/>
            </a:endParaRPr>
          </a:p>
        </p:txBody>
      </p:sp>
    </p:spTree>
    <p:extLst>
      <p:ext uri="{BB962C8B-B14F-4D97-AF65-F5344CB8AC3E}">
        <p14:creationId xmlns:p14="http://schemas.microsoft.com/office/powerpoint/2010/main" val="173640666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19/15-19-0240-00-004w-tg-802-15-minutes-for-may-2019-atlanta-interim-meeting-of-tg4w.d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19/15-19-0267-00-004w-comments-against-lb157.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July 2019</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[Agenda for TG 802.15.4w July 2019 Plenary Meeting]</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[15 July, 2019]</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[Guidance during TG802.15.4w session]</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title"/>
          </p:nvPr>
        </p:nvSpPr>
        <p:spPr/>
        <p:txBody>
          <a:bodyPr/>
          <a:lstStyle/>
          <a:p>
            <a:r>
              <a:rPr lang="en-US" dirty="0" smtClean="0"/>
              <a:t>Draft Agenda</a:t>
            </a:r>
            <a:endParaRPr lang="en-US" dirty="0"/>
          </a:p>
        </p:txBody>
      </p:sp>
      <p:sp>
        <p:nvSpPr>
          <p:cNvPr id="11" name="Inhaltsplatzhalter 10"/>
          <p:cNvSpPr>
            <a:spLocks noGrp="1"/>
          </p:cNvSpPr>
          <p:nvPr>
            <p:ph sz="half" idx="1"/>
          </p:nvPr>
        </p:nvSpPr>
        <p:spPr/>
        <p:txBody>
          <a:bodyPr/>
          <a:lstStyle/>
          <a:p>
            <a:pPr marL="0" indent="0">
              <a:buNone/>
            </a:pPr>
            <a:r>
              <a:rPr lang="en-US" sz="1200" b="1" dirty="0" smtClean="0"/>
              <a:t>Monday PM1</a:t>
            </a:r>
          </a:p>
          <a:p>
            <a:r>
              <a:rPr lang="en-US" sz="1200" dirty="0"/>
              <a:t>Open</a:t>
            </a:r>
          </a:p>
          <a:p>
            <a:r>
              <a:rPr lang="en-US" sz="1200" dirty="0"/>
              <a:t>IEEE-SA Stds. Board Bylaws on Patents in Std's. &amp; Guidelines</a:t>
            </a:r>
          </a:p>
          <a:p>
            <a:r>
              <a:rPr lang="en-US" sz="1200" dirty="0"/>
              <a:t>Approval of the Agenda</a:t>
            </a:r>
          </a:p>
          <a:p>
            <a:r>
              <a:rPr lang="en-US" sz="1200" dirty="0"/>
              <a:t>Approval of </a:t>
            </a:r>
            <a:r>
              <a:rPr lang="en-US" sz="1200" dirty="0" smtClean="0"/>
              <a:t>Atlanta Minutes</a:t>
            </a:r>
            <a:endParaRPr lang="en-US" sz="1200" dirty="0"/>
          </a:p>
          <a:p>
            <a:r>
              <a:rPr lang="en-US" sz="1200" dirty="0" smtClean="0"/>
              <a:t>Schedule</a:t>
            </a:r>
          </a:p>
          <a:p>
            <a:r>
              <a:rPr lang="en-US" sz="1200" dirty="0" smtClean="0"/>
              <a:t>Comment Resolution</a:t>
            </a:r>
          </a:p>
          <a:p>
            <a:r>
              <a:rPr lang="en-US" sz="1200" dirty="0" smtClean="0"/>
              <a:t>Recess</a:t>
            </a:r>
            <a:endParaRPr lang="en-US" sz="1200" dirty="0"/>
          </a:p>
          <a:p>
            <a:pPr marL="0" indent="0">
              <a:buNone/>
            </a:pPr>
            <a:endParaRPr lang="en-US" sz="1200" b="1" dirty="0" smtClean="0"/>
          </a:p>
          <a:p>
            <a:pPr marL="0" indent="0">
              <a:buNone/>
            </a:pPr>
            <a:r>
              <a:rPr lang="en-US" sz="1200" b="1" dirty="0" smtClean="0"/>
              <a:t>Monday PM2</a:t>
            </a:r>
            <a:endParaRPr lang="en-US" sz="1200" b="1" dirty="0"/>
          </a:p>
          <a:p>
            <a:r>
              <a:rPr lang="en-US" sz="1200" dirty="0"/>
              <a:t>Open</a:t>
            </a:r>
          </a:p>
          <a:p>
            <a:r>
              <a:rPr lang="en-US" sz="1200" dirty="0"/>
              <a:t>Comment Resolution</a:t>
            </a:r>
          </a:p>
          <a:p>
            <a:r>
              <a:rPr lang="en-US" sz="1200" dirty="0" smtClean="0"/>
              <a:t>Recess</a:t>
            </a:r>
          </a:p>
          <a:p>
            <a:endParaRPr lang="en-US" sz="1200" dirty="0" smtClean="0"/>
          </a:p>
          <a:p>
            <a:pPr marL="0" indent="0">
              <a:buNone/>
            </a:pPr>
            <a:r>
              <a:rPr lang="en-US" sz="1200" b="1" dirty="0" smtClean="0"/>
              <a:t>Tuesday PM1</a:t>
            </a:r>
            <a:endParaRPr lang="en-US" sz="1200" b="1" dirty="0"/>
          </a:p>
          <a:p>
            <a:r>
              <a:rPr lang="en-US" sz="1200" dirty="0"/>
              <a:t>Open</a:t>
            </a:r>
          </a:p>
          <a:p>
            <a:r>
              <a:rPr lang="en-US" sz="1200" dirty="0"/>
              <a:t>Comment Resolution</a:t>
            </a:r>
          </a:p>
          <a:p>
            <a:r>
              <a:rPr lang="en-US" sz="1200" dirty="0" smtClean="0"/>
              <a:t>Recess</a:t>
            </a:r>
            <a:endParaRPr lang="en-US" sz="1200" dirty="0"/>
          </a:p>
          <a:p>
            <a:endParaRPr lang="en-US" sz="1200" dirty="0"/>
          </a:p>
          <a:p>
            <a:endParaRPr lang="en-US" sz="1200" dirty="0"/>
          </a:p>
          <a:p>
            <a:pPr marL="0" indent="0">
              <a:buNone/>
            </a:pPr>
            <a:endParaRPr lang="en-US" sz="1200" b="1" strike="sngStrike" dirty="0" smtClean="0"/>
          </a:p>
          <a:p>
            <a:endParaRPr lang="en-US" sz="1200" dirty="0" smtClean="0"/>
          </a:p>
        </p:txBody>
      </p:sp>
      <p:sp>
        <p:nvSpPr>
          <p:cNvPr id="12" name="Inhaltsplatzhalter 11"/>
          <p:cNvSpPr>
            <a:spLocks noGrp="1"/>
          </p:cNvSpPr>
          <p:nvPr>
            <p:ph sz="half" idx="2"/>
          </p:nvPr>
        </p:nvSpPr>
        <p:spPr/>
        <p:txBody>
          <a:bodyPr/>
          <a:lstStyle/>
          <a:p>
            <a:pPr marL="0" indent="0">
              <a:buNone/>
            </a:pPr>
            <a:r>
              <a:rPr lang="en-US" sz="1200" b="1" dirty="0" smtClean="0"/>
              <a:t>Tuesday PM2</a:t>
            </a:r>
            <a:endParaRPr lang="en-US" sz="1200" b="1" dirty="0"/>
          </a:p>
          <a:p>
            <a:r>
              <a:rPr lang="en-US" sz="1200" dirty="0"/>
              <a:t>Open</a:t>
            </a:r>
          </a:p>
          <a:p>
            <a:r>
              <a:rPr lang="en-US" sz="1200" dirty="0"/>
              <a:t>Comment Resolution</a:t>
            </a:r>
          </a:p>
          <a:p>
            <a:r>
              <a:rPr lang="en-US" sz="1200" dirty="0" smtClean="0"/>
              <a:t>Recess</a:t>
            </a:r>
          </a:p>
          <a:p>
            <a:endParaRPr lang="en-US" sz="1200" dirty="0"/>
          </a:p>
          <a:p>
            <a:pPr marL="0" indent="0">
              <a:buNone/>
            </a:pPr>
            <a:r>
              <a:rPr lang="en-US" sz="1200" b="1" dirty="0" smtClean="0"/>
              <a:t>Wednesday PM1</a:t>
            </a:r>
            <a:endParaRPr lang="en-US" sz="1200" b="1" dirty="0"/>
          </a:p>
          <a:p>
            <a:r>
              <a:rPr lang="en-US" sz="1200" dirty="0"/>
              <a:t>Open</a:t>
            </a:r>
          </a:p>
          <a:p>
            <a:r>
              <a:rPr lang="en-US" sz="1200" dirty="0"/>
              <a:t>Comment Resolution</a:t>
            </a:r>
          </a:p>
          <a:p>
            <a:r>
              <a:rPr lang="en-US" sz="1200" dirty="0" smtClean="0"/>
              <a:t>Recess</a:t>
            </a:r>
            <a:endParaRPr lang="en-US" sz="1200" dirty="0"/>
          </a:p>
          <a:p>
            <a:pPr marL="0" indent="0">
              <a:buNone/>
            </a:pPr>
            <a:endParaRPr lang="en-US" sz="1200" dirty="0"/>
          </a:p>
          <a:p>
            <a:pPr marL="0" indent="0">
              <a:buNone/>
            </a:pPr>
            <a:endParaRPr lang="en-US" sz="1200" dirty="0"/>
          </a:p>
          <a:p>
            <a:pPr marL="0" indent="0">
              <a:buNone/>
            </a:pPr>
            <a:r>
              <a:rPr lang="en-US" sz="1200" b="1" dirty="0" smtClean="0"/>
              <a:t>Thursday PM1</a:t>
            </a:r>
            <a:endParaRPr lang="en-US" sz="1200" b="1" dirty="0"/>
          </a:p>
          <a:p>
            <a:r>
              <a:rPr lang="en-US" sz="1200" dirty="0"/>
              <a:t>Open</a:t>
            </a:r>
          </a:p>
          <a:p>
            <a:r>
              <a:rPr lang="en-US" sz="1200" dirty="0"/>
              <a:t>Comment Resolution</a:t>
            </a:r>
          </a:p>
          <a:p>
            <a:r>
              <a:rPr lang="en-US" sz="1200" dirty="0" smtClean="0"/>
              <a:t>Future </a:t>
            </a:r>
            <a:r>
              <a:rPr lang="en-US" sz="1200" dirty="0"/>
              <a:t>Schedule</a:t>
            </a:r>
          </a:p>
          <a:p>
            <a:r>
              <a:rPr lang="en-US" sz="1200" dirty="0"/>
              <a:t>AOB</a:t>
            </a:r>
          </a:p>
          <a:p>
            <a:r>
              <a:rPr lang="en-US" sz="1200" dirty="0"/>
              <a:t>Adjourn</a:t>
            </a:r>
          </a:p>
          <a:p>
            <a:endParaRPr lang="en-US" sz="1200" dirty="0" smtClean="0"/>
          </a:p>
        </p:txBody>
      </p:sp>
      <p:sp>
        <p:nvSpPr>
          <p:cNvPr id="2" name="Datumsplatzhalter 1"/>
          <p:cNvSpPr>
            <a:spLocks noGrp="1"/>
          </p:cNvSpPr>
          <p:nvPr>
            <p:ph type="dt" sz="half" idx="10"/>
          </p:nvPr>
        </p:nvSpPr>
        <p:spPr/>
        <p:txBody>
          <a:bodyPr/>
          <a:lstStyle/>
          <a:p>
            <a:pPr>
              <a:defRPr/>
            </a:pPr>
            <a:r>
              <a:rPr lang="de-DE" altLang="en-US" smtClean="0"/>
              <a:t>July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15A54A6-D87D-44CA-9552-43124D8DF28B}" type="slidenum">
              <a:rPr lang="en-US" altLang="en-US" smtClean="0"/>
              <a:pPr>
                <a:defRPr/>
              </a:pPr>
              <a:t>10</a:t>
            </a:fld>
            <a:endParaRPr lang="en-US" altLang="en-US"/>
          </a:p>
        </p:txBody>
      </p:sp>
    </p:spTree>
    <p:extLst>
      <p:ext uri="{BB962C8B-B14F-4D97-AF65-F5344CB8AC3E}">
        <p14:creationId xmlns:p14="http://schemas.microsoft.com/office/powerpoint/2010/main" val="359461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TG Motion #32</a:t>
            </a:r>
            <a:endParaRPr lang="en-US" dirty="0"/>
          </a:p>
        </p:txBody>
      </p:sp>
      <p:sp>
        <p:nvSpPr>
          <p:cNvPr id="9" name="Inhaltsplatzhalter 8"/>
          <p:cNvSpPr>
            <a:spLocks noGrp="1"/>
          </p:cNvSpPr>
          <p:nvPr>
            <p:ph idx="1"/>
          </p:nvPr>
        </p:nvSpPr>
        <p:spPr/>
        <p:txBody>
          <a:bodyPr/>
          <a:lstStyle/>
          <a:p>
            <a:r>
              <a:rPr lang="en-US" sz="2000" dirty="0" smtClean="0"/>
              <a:t>Move to approve the draft agenda</a:t>
            </a:r>
          </a:p>
          <a:p>
            <a:endParaRPr lang="en-US" sz="2000" dirty="0" smtClean="0"/>
          </a:p>
          <a:p>
            <a:endParaRPr lang="en-US" sz="2000" dirty="0" smtClean="0"/>
          </a:p>
          <a:p>
            <a:r>
              <a:rPr lang="en-US" sz="2000" dirty="0" smtClean="0"/>
              <a:t>Moved by</a:t>
            </a:r>
            <a:r>
              <a:rPr lang="en-US" sz="2000" dirty="0"/>
              <a:t>: </a:t>
            </a:r>
            <a:r>
              <a:rPr lang="en-US" sz="2000" dirty="0" err="1"/>
              <a:t>Henk</a:t>
            </a:r>
            <a:r>
              <a:rPr lang="en-US" sz="2000" dirty="0"/>
              <a:t> de Ruijter</a:t>
            </a:r>
            <a:endParaRPr lang="en-US" sz="2000" dirty="0" smtClean="0"/>
          </a:p>
          <a:p>
            <a:r>
              <a:rPr lang="en-US" sz="2000" dirty="0" smtClean="0"/>
              <a:t>Seconded by</a:t>
            </a:r>
            <a:r>
              <a:rPr lang="en-US" sz="2000" dirty="0"/>
              <a:t>: Tero </a:t>
            </a:r>
            <a:r>
              <a:rPr lang="en-US" sz="2000" dirty="0" smtClean="0"/>
              <a:t>Kivinen</a:t>
            </a:r>
          </a:p>
          <a:p>
            <a:endParaRPr lang="en-US" sz="2000" dirty="0"/>
          </a:p>
          <a:p>
            <a:r>
              <a:rPr lang="en-US" sz="2000" dirty="0" smtClean="0"/>
              <a:t>Motion </a:t>
            </a:r>
            <a:r>
              <a:rPr lang="en-US" sz="2000" dirty="0"/>
              <a:t>passes by unanimous consent</a:t>
            </a:r>
            <a:endParaRPr lang="en-US" sz="2000" dirty="0" smtClean="0"/>
          </a:p>
          <a:p>
            <a:endParaRPr lang="en-US" sz="2000" dirty="0" smtClean="0"/>
          </a:p>
          <a:p>
            <a:endParaRPr lang="en-US" sz="2000" dirty="0"/>
          </a:p>
          <a:p>
            <a:endParaRPr lang="en-US" sz="2000" dirty="0"/>
          </a:p>
          <a:p>
            <a:endParaRPr lang="en-US" sz="2000" dirty="0" smtClean="0"/>
          </a:p>
          <a:p>
            <a:endParaRPr lang="en-US" sz="2000" dirty="0"/>
          </a:p>
        </p:txBody>
      </p:sp>
      <p:sp>
        <p:nvSpPr>
          <p:cNvPr id="5" name="Datumsplatzhalter 4"/>
          <p:cNvSpPr>
            <a:spLocks noGrp="1"/>
          </p:cNvSpPr>
          <p:nvPr>
            <p:ph type="dt" sz="half" idx="10"/>
          </p:nvPr>
        </p:nvSpPr>
        <p:spPr/>
        <p:txBody>
          <a:bodyPr/>
          <a:lstStyle/>
          <a:p>
            <a:pPr>
              <a:defRPr/>
            </a:pPr>
            <a:r>
              <a:rPr lang="de-DE" altLang="en-US" smtClean="0"/>
              <a:t>July 2019</a:t>
            </a:r>
            <a:endParaRPr lang="en-US" altLang="en-US" dirty="0"/>
          </a:p>
        </p:txBody>
      </p:sp>
      <p:sp>
        <p:nvSpPr>
          <p:cNvPr id="6" name="Fußzeilenplatzhalter 5"/>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7" name="Foliennummernplatzhalter 6"/>
          <p:cNvSpPr>
            <a:spLocks noGrp="1"/>
          </p:cNvSpPr>
          <p:nvPr>
            <p:ph type="sldNum" sz="quarter" idx="12"/>
          </p:nvPr>
        </p:nvSpPr>
        <p:spPr/>
        <p:txBody>
          <a:bodyPr/>
          <a:lstStyle/>
          <a:p>
            <a:pPr>
              <a:defRPr/>
            </a:pPr>
            <a:r>
              <a:rPr lang="en-US" altLang="en-US" smtClean="0"/>
              <a:t>Slide </a:t>
            </a:r>
            <a:fld id="{D61D644A-C660-4A83-8604-94F8CF5806A8}" type="slidenum">
              <a:rPr lang="en-US" altLang="en-US" smtClean="0"/>
              <a:pPr>
                <a:defRPr/>
              </a:pPr>
              <a:t>11</a:t>
            </a:fld>
            <a:endParaRPr lang="en-US" altLang="en-US"/>
          </a:p>
        </p:txBody>
      </p:sp>
    </p:spTree>
    <p:extLst>
      <p:ext uri="{BB962C8B-B14F-4D97-AF65-F5344CB8AC3E}">
        <p14:creationId xmlns:p14="http://schemas.microsoft.com/office/powerpoint/2010/main" val="331149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Atlanta Minutes</a:t>
            </a:r>
            <a:endParaRPr lang="en-US" dirty="0"/>
          </a:p>
        </p:txBody>
      </p:sp>
      <p:sp>
        <p:nvSpPr>
          <p:cNvPr id="3" name="Inhaltsplatzhalter 2"/>
          <p:cNvSpPr>
            <a:spLocks noGrp="1"/>
          </p:cNvSpPr>
          <p:nvPr>
            <p:ph idx="1"/>
          </p:nvPr>
        </p:nvSpPr>
        <p:spPr/>
        <p:txBody>
          <a:bodyPr/>
          <a:lstStyle/>
          <a:p>
            <a:r>
              <a:rPr lang="en-US" sz="2000" dirty="0" smtClean="0"/>
              <a:t>Meeting minutes are available on mentor 15-19/240r0</a:t>
            </a:r>
            <a:br>
              <a:rPr lang="en-US" sz="2000" dirty="0" smtClean="0"/>
            </a:br>
            <a:r>
              <a:rPr lang="en-US" sz="2000" dirty="0">
                <a:hlinkClick r:id="rId2"/>
              </a:rPr>
              <a:t>https://</a:t>
            </a:r>
            <a:r>
              <a:rPr lang="en-US" sz="2000" dirty="0" smtClean="0">
                <a:hlinkClick r:id="rId2"/>
              </a:rPr>
              <a:t>mentor.ieee.org/802.15/dcn/19/15-19-0240-00-004w-tg-802-15-minutes-for-may-2019-atlanta-interim-meeting-of-tg4w.doc</a:t>
            </a:r>
            <a:endParaRPr lang="en-US" sz="2000" dirty="0" smtClean="0"/>
          </a:p>
          <a:p>
            <a:endParaRPr lang="en-US" sz="2000" dirty="0"/>
          </a:p>
          <a:p>
            <a:endParaRPr lang="en-US" sz="2000" dirty="0" smtClean="0"/>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12</a:t>
            </a:fld>
            <a:endParaRPr lang="en-US" altLang="en-US"/>
          </a:p>
        </p:txBody>
      </p:sp>
    </p:spTree>
    <p:extLst>
      <p:ext uri="{BB962C8B-B14F-4D97-AF65-F5344CB8AC3E}">
        <p14:creationId xmlns:p14="http://schemas.microsoft.com/office/powerpoint/2010/main" val="517882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Motion #33</a:t>
            </a:r>
            <a:endParaRPr lang="en-US" dirty="0"/>
          </a:p>
        </p:txBody>
      </p:sp>
      <p:sp>
        <p:nvSpPr>
          <p:cNvPr id="3" name="Inhaltsplatzhalter 2"/>
          <p:cNvSpPr>
            <a:spLocks noGrp="1"/>
          </p:cNvSpPr>
          <p:nvPr>
            <p:ph idx="1"/>
          </p:nvPr>
        </p:nvSpPr>
        <p:spPr/>
        <p:txBody>
          <a:bodyPr/>
          <a:lstStyle/>
          <a:p>
            <a:r>
              <a:rPr lang="en-US" sz="2000" dirty="0"/>
              <a:t>Move to approve </a:t>
            </a:r>
            <a:r>
              <a:rPr lang="en-US" sz="2000" dirty="0" smtClean="0"/>
              <a:t>the Atlanta meeting minutes in </a:t>
            </a:r>
            <a:r>
              <a:rPr lang="en-US" sz="2000" dirty="0"/>
              <a:t>document </a:t>
            </a:r>
            <a:r>
              <a:rPr lang="en-US" sz="2000" dirty="0" smtClean="0"/>
              <a:t>15-19/240r0</a:t>
            </a:r>
            <a:endParaRPr lang="en-US" sz="2000" dirty="0"/>
          </a:p>
          <a:p>
            <a:endParaRPr lang="en-US" sz="2000" dirty="0"/>
          </a:p>
          <a:p>
            <a:r>
              <a:rPr lang="en-US" sz="2000" dirty="0" smtClean="0"/>
              <a:t>Moved </a:t>
            </a:r>
            <a:r>
              <a:rPr lang="en-US" sz="2000" dirty="0"/>
              <a:t>by: </a:t>
            </a:r>
            <a:r>
              <a:rPr lang="en-US" sz="2000" dirty="0" err="1"/>
              <a:t>Henk</a:t>
            </a:r>
            <a:r>
              <a:rPr lang="en-US" sz="2000" dirty="0"/>
              <a:t> de Ruijter</a:t>
            </a:r>
            <a:endParaRPr lang="en-US" sz="2000" dirty="0" smtClean="0"/>
          </a:p>
          <a:p>
            <a:r>
              <a:rPr lang="en-US" sz="2000" dirty="0" smtClean="0"/>
              <a:t>Seconded </a:t>
            </a:r>
            <a:r>
              <a:rPr lang="en-US" sz="2000" dirty="0" smtClean="0"/>
              <a:t>by:</a:t>
            </a:r>
            <a:r>
              <a:rPr lang="en-US" sz="2000" dirty="0"/>
              <a:t> </a:t>
            </a:r>
            <a:r>
              <a:rPr lang="en-US" sz="2000" dirty="0" smtClean="0"/>
              <a:t>Johannes Wechsler</a:t>
            </a:r>
          </a:p>
          <a:p>
            <a:endParaRPr lang="en-US" sz="2000" dirty="0"/>
          </a:p>
          <a:p>
            <a:r>
              <a:rPr lang="en-US" sz="2000" dirty="0" smtClean="0"/>
              <a:t>Motion </a:t>
            </a:r>
            <a:r>
              <a:rPr lang="en-US" sz="2000" dirty="0"/>
              <a:t>passes by unanimous consent</a:t>
            </a:r>
            <a:endParaRPr lang="en-US" sz="2000" dirty="0" smtClean="0"/>
          </a:p>
          <a:p>
            <a:endParaRPr lang="en-US" sz="2000" dirty="0" smtClean="0"/>
          </a:p>
          <a:p>
            <a:endParaRPr lang="en-US" sz="2000" dirty="0" smtClean="0"/>
          </a:p>
          <a:p>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13</a:t>
            </a:fld>
            <a:endParaRPr lang="en-US" altLang="en-US"/>
          </a:p>
        </p:txBody>
      </p:sp>
    </p:spTree>
    <p:extLst>
      <p:ext uri="{BB962C8B-B14F-4D97-AF65-F5344CB8AC3E}">
        <p14:creationId xmlns:p14="http://schemas.microsoft.com/office/powerpoint/2010/main" val="2740998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14</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073353844"/>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0162" y="4581128"/>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49294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LB 157 Results</a:t>
            </a:r>
            <a:endParaRPr lang="en-US" dirty="0"/>
          </a:p>
        </p:txBody>
      </p:sp>
      <p:sp>
        <p:nvSpPr>
          <p:cNvPr id="3" name="Inhaltsplatzhalter 2"/>
          <p:cNvSpPr>
            <a:spLocks noGrp="1"/>
          </p:cNvSpPr>
          <p:nvPr>
            <p:ph idx="1"/>
          </p:nvPr>
        </p:nvSpPr>
        <p:spPr>
          <a:xfrm>
            <a:off x="685800" y="4077072"/>
            <a:ext cx="7772400" cy="2018928"/>
          </a:xfrm>
        </p:spPr>
        <p:txBody>
          <a:bodyPr/>
          <a:lstStyle/>
          <a:p>
            <a:r>
              <a:rPr lang="en-US" sz="2000" dirty="0" smtClean="0"/>
              <a:t>Single no-vote</a:t>
            </a:r>
          </a:p>
          <a:p>
            <a:r>
              <a:rPr lang="en-US" sz="2000" dirty="0" smtClean="0"/>
              <a:t>Received 18 comments from single person</a:t>
            </a:r>
          </a:p>
          <a:p>
            <a:endParaRPr lang="en-US" sz="20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15</a:t>
            </a:fld>
            <a:endParaRPr lang="en-US" altLang="en-US"/>
          </a:p>
        </p:txBody>
      </p:sp>
      <p:graphicFrame>
        <p:nvGraphicFramePr>
          <p:cNvPr id="7" name="Objekt 6"/>
          <p:cNvGraphicFramePr>
            <a:graphicFrameLocks noChangeAspect="1"/>
          </p:cNvGraphicFramePr>
          <p:nvPr>
            <p:extLst>
              <p:ext uri="{D42A27DB-BD31-4B8C-83A1-F6EECF244321}">
                <p14:modId xmlns:p14="http://schemas.microsoft.com/office/powerpoint/2010/main" val="3433085719"/>
              </p:ext>
            </p:extLst>
          </p:nvPr>
        </p:nvGraphicFramePr>
        <p:xfrm>
          <a:off x="683568" y="1916832"/>
          <a:ext cx="4943475" cy="2028825"/>
        </p:xfrm>
        <a:graphic>
          <a:graphicData uri="http://schemas.openxmlformats.org/presentationml/2006/ole">
            <mc:AlternateContent xmlns:mc="http://schemas.openxmlformats.org/markup-compatibility/2006">
              <mc:Choice xmlns:v="urn:schemas-microsoft-com:vml" Requires="v">
                <p:oleObj spid="_x0000_s1069" name="Arbeitsblatt" r:id="rId3" imgW="4943427" imgH="2028821" progId="Excel.Sheet.12">
                  <p:embed/>
                </p:oleObj>
              </mc:Choice>
              <mc:Fallback>
                <p:oleObj name="Arbeitsblatt" r:id="rId3" imgW="4943427" imgH="2028821" progId="Excel.Sheet.12">
                  <p:embed/>
                  <p:pic>
                    <p:nvPicPr>
                      <p:cNvPr id="0" name=""/>
                      <p:cNvPicPr/>
                      <p:nvPr/>
                    </p:nvPicPr>
                    <p:blipFill>
                      <a:blip r:embed="rId4"/>
                      <a:stretch>
                        <a:fillRect/>
                      </a:stretch>
                    </p:blipFill>
                    <p:spPr>
                      <a:xfrm>
                        <a:off x="683568" y="1916832"/>
                        <a:ext cx="4943475" cy="2028825"/>
                      </a:xfrm>
                      <a:prstGeom prst="rect">
                        <a:avLst/>
                      </a:prstGeom>
                    </p:spPr>
                  </p:pic>
                </p:oleObj>
              </mc:Fallback>
            </mc:AlternateContent>
          </a:graphicData>
        </a:graphic>
      </p:graphicFrame>
      <p:sp>
        <p:nvSpPr>
          <p:cNvPr id="8" name="Rechteck 7"/>
          <p:cNvSpPr/>
          <p:nvPr/>
        </p:nvSpPr>
        <p:spPr bwMode="auto">
          <a:xfrm>
            <a:off x="4788024" y="1700808"/>
            <a:ext cx="936104" cy="2304256"/>
          </a:xfrm>
          <a:prstGeom prst="rect">
            <a:avLst/>
          </a:prstGeom>
          <a:noFill/>
          <a:ln>
            <a:solidFill>
              <a:srgbClr val="C00000"/>
            </a:solidFill>
            <a:headEnd type="none" w="sm" len="sm"/>
            <a:tailEnd type="none" w="sm" len="sm"/>
          </a:ln>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85023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Resolution</a:t>
            </a:r>
            <a:endParaRPr lang="en-US" dirty="0"/>
          </a:p>
        </p:txBody>
      </p:sp>
      <p:sp>
        <p:nvSpPr>
          <p:cNvPr id="3" name="Inhaltsplatzhalter 2"/>
          <p:cNvSpPr>
            <a:spLocks noGrp="1"/>
          </p:cNvSpPr>
          <p:nvPr>
            <p:ph idx="1"/>
          </p:nvPr>
        </p:nvSpPr>
        <p:spPr/>
        <p:txBody>
          <a:bodyPr/>
          <a:lstStyle/>
          <a:p>
            <a:r>
              <a:rPr lang="en-US" sz="2400" dirty="0" smtClean="0"/>
              <a:t>Comment resolution of the LB 157 comments contained in 15-19/267r0</a:t>
            </a:r>
            <a:br>
              <a:rPr lang="en-US" sz="2400" dirty="0" smtClean="0"/>
            </a:br>
            <a:r>
              <a:rPr lang="en-US" sz="2400" dirty="0">
                <a:hlinkClick r:id="rId2"/>
              </a:rPr>
              <a:t>https://</a:t>
            </a:r>
            <a:r>
              <a:rPr lang="en-US" sz="2400" dirty="0" smtClean="0">
                <a:hlinkClick r:id="rId2"/>
              </a:rPr>
              <a:t>mentor.ieee.org/802.15/dcn/19/15-19-0267-00-004w-comments-against-lb157.xlsx</a:t>
            </a:r>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16</a:t>
            </a:fld>
            <a:endParaRPr lang="en-US" altLang="en-US"/>
          </a:p>
        </p:txBody>
      </p:sp>
    </p:spTree>
    <p:extLst>
      <p:ext uri="{BB962C8B-B14F-4D97-AF65-F5344CB8AC3E}">
        <p14:creationId xmlns:p14="http://schemas.microsoft.com/office/powerpoint/2010/main" val="14207578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802.15.4w Ballot History ( I / II )</a:t>
            </a:r>
            <a:endParaRPr lang="en-US" dirty="0"/>
          </a:p>
        </p:txBody>
      </p:sp>
      <p:sp>
        <p:nvSpPr>
          <p:cNvPr id="3" name="Inhaltsplatzhalter 2"/>
          <p:cNvSpPr>
            <a:spLocks noGrp="1"/>
          </p:cNvSpPr>
          <p:nvPr>
            <p:ph idx="1"/>
          </p:nvPr>
        </p:nvSpPr>
        <p:spPr/>
        <p:txBody>
          <a:bodyPr/>
          <a:lstStyle/>
          <a:p>
            <a:r>
              <a:rPr lang="en-US" sz="2400" dirty="0" smtClean="0"/>
              <a:t>Letter Ballot 155: March 22 – April 22</a:t>
            </a:r>
          </a:p>
          <a:p>
            <a:pPr lvl="1"/>
            <a:r>
              <a:rPr lang="en-US" sz="2000" dirty="0"/>
              <a:t>VOTERS  92 </a:t>
            </a:r>
            <a:r>
              <a:rPr lang="en-US" sz="2000" dirty="0" smtClean="0"/>
              <a:t>, VOTED   </a:t>
            </a:r>
            <a:r>
              <a:rPr lang="en-US" sz="2000" dirty="0"/>
              <a:t>48 </a:t>
            </a:r>
          </a:p>
          <a:p>
            <a:pPr lvl="1"/>
            <a:r>
              <a:rPr lang="en-US" sz="2000" dirty="0"/>
              <a:t>YES </a:t>
            </a:r>
            <a:r>
              <a:rPr lang="en-US" sz="2000" dirty="0" smtClean="0"/>
              <a:t> 35,  ABSTAIN 12 , NO 1 </a:t>
            </a:r>
            <a:endParaRPr lang="en-US" sz="2000" dirty="0"/>
          </a:p>
          <a:p>
            <a:pPr lvl="1"/>
            <a:r>
              <a:rPr lang="en-US" sz="2000" dirty="0" smtClean="0"/>
              <a:t>100 comments (57 technical, 43 editorial), 4 must be satisfied comments</a:t>
            </a:r>
          </a:p>
          <a:p>
            <a:r>
              <a:rPr lang="en-US" sz="2400" dirty="0" smtClean="0"/>
              <a:t>Letter Ballot 157 Recirculation: May 23 – June 7</a:t>
            </a:r>
          </a:p>
          <a:p>
            <a:pPr lvl="1"/>
            <a:r>
              <a:rPr lang="en-US" sz="2000" dirty="0"/>
              <a:t>VOTERS  92 , VOTED   </a:t>
            </a:r>
            <a:r>
              <a:rPr lang="en-US" sz="2000" dirty="0" smtClean="0"/>
              <a:t>17 </a:t>
            </a:r>
            <a:endParaRPr lang="en-US" sz="2000" dirty="0"/>
          </a:p>
          <a:p>
            <a:pPr lvl="1"/>
            <a:r>
              <a:rPr lang="en-US" sz="2000" dirty="0"/>
              <a:t>YES  </a:t>
            </a:r>
            <a:r>
              <a:rPr lang="en-US" sz="2000" dirty="0" smtClean="0"/>
              <a:t>14,  </a:t>
            </a:r>
            <a:r>
              <a:rPr lang="en-US" sz="2000" dirty="0"/>
              <a:t>ABSTAIN </a:t>
            </a:r>
            <a:r>
              <a:rPr lang="en-US" sz="2000" dirty="0" smtClean="0"/>
              <a:t> 2 </a:t>
            </a:r>
            <a:r>
              <a:rPr lang="en-US" sz="2000" dirty="0"/>
              <a:t>, NO 1 </a:t>
            </a:r>
          </a:p>
          <a:p>
            <a:pPr lvl="1"/>
            <a:r>
              <a:rPr lang="en-US" sz="2000" dirty="0" smtClean="0"/>
              <a:t>18 comments (16 </a:t>
            </a:r>
            <a:r>
              <a:rPr lang="en-US" sz="2000" dirty="0"/>
              <a:t>technical, </a:t>
            </a:r>
            <a:r>
              <a:rPr lang="en-US" sz="2000" dirty="0" smtClean="0"/>
              <a:t>2 editorial</a:t>
            </a:r>
            <a:r>
              <a:rPr lang="en-US" sz="2000" dirty="0"/>
              <a:t>), </a:t>
            </a:r>
            <a:r>
              <a:rPr lang="en-US" sz="2000" dirty="0" smtClean="0"/>
              <a:t>16 </a:t>
            </a:r>
            <a:r>
              <a:rPr lang="en-US" sz="2000" dirty="0"/>
              <a:t>must be satisfied comments</a:t>
            </a:r>
          </a:p>
          <a:p>
            <a:pPr lvl="1"/>
            <a:endParaRPr lang="en-US" sz="20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17</a:t>
            </a:fld>
            <a:endParaRPr lang="en-US" altLang="en-US"/>
          </a:p>
        </p:txBody>
      </p:sp>
    </p:spTree>
    <p:extLst>
      <p:ext uri="{BB962C8B-B14F-4D97-AF65-F5344CB8AC3E}">
        <p14:creationId xmlns:p14="http://schemas.microsoft.com/office/powerpoint/2010/main" val="23476101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802.15.4w Ballot History ( </a:t>
            </a:r>
            <a:r>
              <a:rPr lang="en-US" dirty="0" smtClean="0"/>
              <a:t>II </a:t>
            </a:r>
            <a:r>
              <a:rPr lang="en-US" dirty="0"/>
              <a:t>/ II )</a:t>
            </a:r>
          </a:p>
        </p:txBody>
      </p:sp>
      <p:sp>
        <p:nvSpPr>
          <p:cNvPr id="3" name="Inhaltsplatzhalter 2"/>
          <p:cNvSpPr>
            <a:spLocks noGrp="1"/>
          </p:cNvSpPr>
          <p:nvPr>
            <p:ph idx="1"/>
          </p:nvPr>
        </p:nvSpPr>
        <p:spPr/>
        <p:txBody>
          <a:bodyPr/>
          <a:lstStyle/>
          <a:p>
            <a:r>
              <a:rPr lang="en-US" sz="2400" dirty="0" smtClean="0"/>
              <a:t>Aggregate results after first recirculation (LB 157)</a:t>
            </a:r>
          </a:p>
          <a:p>
            <a:pPr lvl="1"/>
            <a:r>
              <a:rPr lang="en-US" sz="2000" dirty="0"/>
              <a:t>VOTERS  92 , VOTED   </a:t>
            </a:r>
            <a:r>
              <a:rPr lang="en-US" sz="2000" dirty="0" smtClean="0"/>
              <a:t>58</a:t>
            </a:r>
            <a:endParaRPr lang="en-US" sz="2000" dirty="0"/>
          </a:p>
          <a:p>
            <a:pPr lvl="1"/>
            <a:r>
              <a:rPr lang="en-US" sz="2000" dirty="0"/>
              <a:t>YES  </a:t>
            </a:r>
            <a:r>
              <a:rPr lang="en-US" sz="2000" dirty="0" smtClean="0"/>
              <a:t>44,  </a:t>
            </a:r>
            <a:r>
              <a:rPr lang="en-US" sz="2000" dirty="0"/>
              <a:t>ABSTAIN 12 , NO </a:t>
            </a:r>
            <a:r>
              <a:rPr lang="en-US" sz="2000" dirty="0" smtClean="0"/>
              <a:t>2 </a:t>
            </a:r>
            <a:endParaRPr lang="en-US" sz="2000" dirty="0"/>
          </a:p>
          <a:p>
            <a:pPr lvl="1"/>
            <a:endParaRPr lang="en-US" sz="20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18</a:t>
            </a:fld>
            <a:endParaRPr lang="en-US" altLang="en-US"/>
          </a:p>
        </p:txBody>
      </p:sp>
    </p:spTree>
    <p:extLst>
      <p:ext uri="{BB962C8B-B14F-4D97-AF65-F5344CB8AC3E}">
        <p14:creationId xmlns:p14="http://schemas.microsoft.com/office/powerpoint/2010/main" val="1218656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Resolution Motion #34</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sz="2400" dirty="0"/>
              <a:t>Move to approve the </a:t>
            </a:r>
            <a:r>
              <a:rPr lang="en-US" sz="2400" dirty="0" smtClean="0"/>
              <a:t>Comment </a:t>
            </a:r>
            <a:r>
              <a:rPr lang="en-US" sz="2400" dirty="0"/>
              <a:t>Resolutions </a:t>
            </a:r>
            <a:r>
              <a:rPr lang="en-US" sz="2400" dirty="0" smtClean="0"/>
              <a:t>against LB 157 contained </a:t>
            </a:r>
            <a:r>
              <a:rPr lang="en-US" sz="2400" dirty="0"/>
              <a:t>in document </a:t>
            </a:r>
            <a:r>
              <a:rPr lang="en-US" sz="2400" dirty="0" smtClean="0"/>
              <a:t>15-19-267-02-004w</a:t>
            </a:r>
            <a:r>
              <a:rPr lang="en-US" sz="2400" dirty="0"/>
              <a:t>.</a:t>
            </a:r>
          </a:p>
          <a:p>
            <a:pPr marL="0" indent="0">
              <a:buNone/>
            </a:pPr>
            <a:endParaRPr lang="en-US" sz="2400" dirty="0"/>
          </a:p>
          <a:p>
            <a:pPr>
              <a:tabLst>
                <a:tab pos="627063" algn="l"/>
              </a:tabLst>
            </a:pPr>
            <a:r>
              <a:rPr lang="en-US" sz="2400" dirty="0"/>
              <a:t>Moved by</a:t>
            </a:r>
            <a:r>
              <a:rPr lang="en-US" sz="2400" dirty="0"/>
              <a:t>: </a:t>
            </a:r>
            <a:r>
              <a:rPr lang="en-US" sz="2400" dirty="0" err="1"/>
              <a:t>Henk</a:t>
            </a:r>
            <a:r>
              <a:rPr lang="en-US" sz="2400" dirty="0"/>
              <a:t> de Ruijter</a:t>
            </a:r>
            <a:endParaRPr lang="en-US" sz="2400" dirty="0"/>
          </a:p>
          <a:p>
            <a:pPr>
              <a:tabLst>
                <a:tab pos="627063" algn="l"/>
              </a:tabLst>
            </a:pPr>
            <a:r>
              <a:rPr lang="en-US" sz="2400" dirty="0"/>
              <a:t>Seconded by</a:t>
            </a:r>
            <a:r>
              <a:rPr lang="en-US" sz="2400" dirty="0"/>
              <a:t>: Johannes Wechsler</a:t>
            </a:r>
            <a:endParaRPr lang="en-US" sz="2400" dirty="0" smtClean="0"/>
          </a:p>
          <a:p>
            <a:pPr>
              <a:tabLst>
                <a:tab pos="627063" algn="l"/>
              </a:tabLst>
            </a:pPr>
            <a:endParaRPr lang="en-US" sz="2400" dirty="0" smtClean="0"/>
          </a:p>
          <a:p>
            <a:pPr lvl="0">
              <a:tabLst>
                <a:tab pos="627063" algn="l"/>
              </a:tabLst>
            </a:pPr>
            <a:r>
              <a:rPr lang="en-US" sz="2400" dirty="0"/>
              <a:t>Motion passes by unanimous consent</a:t>
            </a:r>
            <a:endParaRPr lang="de-DE" sz="2400" dirty="0"/>
          </a:p>
          <a:p>
            <a:pPr>
              <a:tabLst>
                <a:tab pos="627063" algn="l"/>
              </a:tabLst>
            </a:pPr>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19</a:t>
            </a:fld>
            <a:endParaRPr lang="en-US" altLang="en-US"/>
          </a:p>
        </p:txBody>
      </p:sp>
    </p:spTree>
    <p:extLst>
      <p:ext uri="{BB962C8B-B14F-4D97-AF65-F5344CB8AC3E}">
        <p14:creationId xmlns:p14="http://schemas.microsoft.com/office/powerpoint/2010/main" val="3150928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Agenda July 2019 Plenary</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July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 Recirculation Motion #35</a:t>
            </a:r>
            <a:endParaRPr lang="en-US" dirty="0"/>
          </a:p>
        </p:txBody>
      </p:sp>
      <p:sp>
        <p:nvSpPr>
          <p:cNvPr id="3" name="Inhaltsplatzhalter 2"/>
          <p:cNvSpPr>
            <a:spLocks noGrp="1"/>
          </p:cNvSpPr>
          <p:nvPr>
            <p:ph idx="1"/>
          </p:nvPr>
        </p:nvSpPr>
        <p:spPr/>
        <p:txBody>
          <a:bodyPr/>
          <a:lstStyle/>
          <a:p>
            <a:pPr>
              <a:tabLst>
                <a:tab pos="627063" algn="l"/>
              </a:tabLst>
            </a:pPr>
            <a:r>
              <a:rPr lang="en-US" sz="2400" dirty="0"/>
              <a:t>Move that TG4w formally request that </a:t>
            </a:r>
            <a:r>
              <a:rPr lang="en-US" sz="2400" dirty="0" smtClean="0"/>
              <a:t>the 802.15 </a:t>
            </a:r>
            <a:r>
              <a:rPr lang="en-US" sz="2400" dirty="0"/>
              <a:t>WG start a WG recirculation requesting approval of CA document </a:t>
            </a:r>
            <a:r>
              <a:rPr lang="en-US" sz="2400" dirty="0" smtClean="0"/>
              <a:t>15-19-0165-01-004w </a:t>
            </a:r>
            <a:r>
              <a:rPr lang="en-US" sz="2400" dirty="0"/>
              <a:t>and document </a:t>
            </a:r>
            <a:r>
              <a:rPr lang="en-US" sz="2400" dirty="0" smtClean="0"/>
              <a:t>P802.15.4w_D3  </a:t>
            </a:r>
            <a:r>
              <a:rPr lang="en-US" sz="2400" dirty="0"/>
              <a:t>and to forward document </a:t>
            </a:r>
            <a:r>
              <a:rPr lang="en-US" sz="2400" dirty="0" smtClean="0"/>
              <a:t>P802.15.4w_D3, </a:t>
            </a:r>
            <a:r>
              <a:rPr lang="en-US" sz="2400" dirty="0"/>
              <a:t>to Standards Association </a:t>
            </a:r>
            <a:r>
              <a:rPr lang="en-US" sz="2400" dirty="0" smtClean="0"/>
              <a:t>ballot.</a:t>
            </a:r>
          </a:p>
          <a:p>
            <a:pPr>
              <a:tabLst>
                <a:tab pos="627063" algn="l"/>
              </a:tabLst>
            </a:pPr>
            <a:endParaRPr lang="en-US" sz="2400" dirty="0" smtClean="0"/>
          </a:p>
          <a:p>
            <a:pPr>
              <a:tabLst>
                <a:tab pos="627063" algn="l"/>
              </a:tabLst>
            </a:pPr>
            <a:r>
              <a:rPr lang="en-US" sz="2400" dirty="0"/>
              <a:t>Moved by</a:t>
            </a:r>
            <a:r>
              <a:rPr lang="en-US" sz="2400" dirty="0" smtClean="0"/>
              <a:t>: </a:t>
            </a:r>
            <a:r>
              <a:rPr lang="en-US" sz="2400" dirty="0"/>
              <a:t>Johannes Wechsler</a:t>
            </a:r>
            <a:endParaRPr lang="en-US" sz="2400" dirty="0"/>
          </a:p>
          <a:p>
            <a:pPr lvl="0">
              <a:tabLst>
                <a:tab pos="627063" algn="l"/>
              </a:tabLst>
            </a:pPr>
            <a:r>
              <a:rPr lang="en-US" sz="2400" dirty="0"/>
              <a:t>Seconded by</a:t>
            </a:r>
            <a:r>
              <a:rPr lang="en-US" sz="2400" dirty="0" smtClean="0"/>
              <a:t>: </a:t>
            </a:r>
            <a:r>
              <a:rPr lang="en-GB" sz="2400" dirty="0" err="1"/>
              <a:t>Henk</a:t>
            </a:r>
            <a:r>
              <a:rPr lang="en-GB" sz="2400" dirty="0"/>
              <a:t> de Ruijter</a:t>
            </a:r>
            <a:endParaRPr lang="de-DE" sz="2400" dirty="0"/>
          </a:p>
          <a:p>
            <a:pPr>
              <a:tabLst>
                <a:tab pos="627063" algn="l"/>
              </a:tabLst>
            </a:pPr>
            <a:endParaRPr lang="en-US" sz="2400" dirty="0" smtClean="0"/>
          </a:p>
          <a:p>
            <a:pPr lvl="0">
              <a:tabLst>
                <a:tab pos="627063" algn="l"/>
              </a:tabLst>
            </a:pPr>
            <a:r>
              <a:rPr lang="en-US" sz="2400" dirty="0"/>
              <a:t>Motion passes by unanimous consent</a:t>
            </a:r>
            <a:endParaRPr lang="de-DE" sz="2400" dirty="0"/>
          </a:p>
          <a:p>
            <a:pPr>
              <a:tabLst>
                <a:tab pos="627063" algn="l"/>
              </a:tabLst>
            </a:pPr>
            <a:endParaRPr lang="en-US" sz="2400" dirty="0" smtClean="0"/>
          </a:p>
          <a:p>
            <a:pPr>
              <a:tabLst>
                <a:tab pos="627063" algn="l"/>
              </a:tabLst>
            </a:pPr>
            <a:endParaRPr lang="en-US" sz="2400" dirty="0"/>
          </a:p>
          <a:p>
            <a:pPr>
              <a:tabLst>
                <a:tab pos="627063" algn="l"/>
              </a:tabLst>
            </a:pPr>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20</a:t>
            </a:fld>
            <a:endParaRPr lang="en-US" altLang="en-US"/>
          </a:p>
        </p:txBody>
      </p:sp>
    </p:spTree>
    <p:extLst>
      <p:ext uri="{BB962C8B-B14F-4D97-AF65-F5344CB8AC3E}">
        <p14:creationId xmlns:p14="http://schemas.microsoft.com/office/powerpoint/2010/main" val="28452352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Task Group CRG Formation Motion #</a:t>
            </a:r>
            <a:r>
              <a:rPr lang="en-US" dirty="0" smtClean="0"/>
              <a:t>36</a:t>
            </a:r>
            <a:endParaRPr lang="en-US" dirty="0"/>
          </a:p>
        </p:txBody>
      </p:sp>
      <p:sp>
        <p:nvSpPr>
          <p:cNvPr id="3" name="Inhaltsplatzhalter 2"/>
          <p:cNvSpPr>
            <a:spLocks noGrp="1"/>
          </p:cNvSpPr>
          <p:nvPr>
            <p:ph idx="1"/>
          </p:nvPr>
        </p:nvSpPr>
        <p:spPr/>
        <p:txBody>
          <a:bodyPr/>
          <a:lstStyle/>
          <a:p>
            <a:r>
              <a:rPr lang="en-US" sz="1800" dirty="0"/>
              <a:t>Move that Task Group TG4w requests 802.15 WG approve the formation of a Comment Resolution Group (CRG) for the WG balloting of the </a:t>
            </a:r>
            <a:r>
              <a:rPr lang="en-US" sz="1800" dirty="0" smtClean="0"/>
              <a:t>P802.15.4w_D3 </a:t>
            </a:r>
            <a:r>
              <a:rPr lang="en-US" sz="1800" dirty="0"/>
              <a:t>with the following membership: Joerg Robert (Chair), </a:t>
            </a:r>
            <a:r>
              <a:rPr lang="en-US" sz="1800" dirty="0" smtClean="0"/>
              <a:t>Charlie </a:t>
            </a:r>
            <a:r>
              <a:rPr lang="en-US" sz="1800" dirty="0"/>
              <a:t>Perkins, Johannes Wechsler</a:t>
            </a:r>
            <a:r>
              <a:rPr lang="en-US" sz="1800" dirty="0" smtClean="0"/>
              <a:t>, and </a:t>
            </a:r>
            <a:r>
              <a:rPr lang="en-US" sz="1800" dirty="0"/>
              <a:t>Hendricus De </a:t>
            </a:r>
            <a:r>
              <a:rPr lang="en-US" sz="1800" dirty="0" smtClean="0"/>
              <a:t>Ruijter. </a:t>
            </a:r>
            <a:r>
              <a:rPr lang="en-US" sz="1800" dirty="0"/>
              <a:t>The 802.15.4w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endParaRPr lang="en-US" sz="1800" dirty="0"/>
          </a:p>
          <a:p>
            <a:r>
              <a:rPr lang="en-US" sz="1800" dirty="0"/>
              <a:t>Moved by</a:t>
            </a:r>
            <a:r>
              <a:rPr lang="en-US" sz="1800" dirty="0" smtClean="0"/>
              <a:t>: </a:t>
            </a:r>
            <a:r>
              <a:rPr lang="en-GB" sz="1800" dirty="0"/>
              <a:t>Johannes Wechsler</a:t>
            </a:r>
            <a:endParaRPr lang="en-US" sz="1800" dirty="0"/>
          </a:p>
          <a:p>
            <a:pPr lvl="0"/>
            <a:r>
              <a:rPr lang="en-US" sz="1800" dirty="0"/>
              <a:t>Seconded by</a:t>
            </a:r>
            <a:r>
              <a:rPr lang="en-US" sz="1800" dirty="0" smtClean="0"/>
              <a:t>: </a:t>
            </a:r>
            <a:r>
              <a:rPr lang="en-US" sz="1800" dirty="0" err="1"/>
              <a:t>Henk</a:t>
            </a:r>
            <a:r>
              <a:rPr lang="en-US" sz="1800" dirty="0"/>
              <a:t> de Ruijter</a:t>
            </a:r>
            <a:endParaRPr lang="de-DE" sz="1800" dirty="0"/>
          </a:p>
          <a:p>
            <a:pPr lvl="0"/>
            <a:endParaRPr lang="en-US" sz="1800" dirty="0" smtClean="0"/>
          </a:p>
          <a:p>
            <a:pPr lvl="0"/>
            <a:r>
              <a:rPr lang="en-US" sz="1800" dirty="0" smtClean="0"/>
              <a:t>Motion </a:t>
            </a:r>
            <a:r>
              <a:rPr lang="en-US" sz="1800" dirty="0"/>
              <a:t>passes by unanimous consent</a:t>
            </a:r>
            <a:endParaRPr lang="de-DE" sz="1800" dirty="0"/>
          </a:p>
          <a:p>
            <a:endParaRPr lang="en-US" sz="1800" dirty="0" smtClean="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21</a:t>
            </a:fld>
            <a:endParaRPr lang="en-US" altLang="en-US"/>
          </a:p>
        </p:txBody>
      </p:sp>
    </p:spTree>
    <p:extLst>
      <p:ext uri="{BB962C8B-B14F-4D97-AF65-F5344CB8AC3E}">
        <p14:creationId xmlns:p14="http://schemas.microsoft.com/office/powerpoint/2010/main" val="7379371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22</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2817084372"/>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Sept, </a:t>
                      </a:r>
                      <a:r>
                        <a:rPr lang="en-US" dirty="0" smtClean="0"/>
                        <a:t>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0162" y="4581128"/>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21434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23</a:t>
            </a:fld>
            <a:endParaRPr lang="en-US" altLang="en-US"/>
          </a:p>
        </p:txBody>
      </p:sp>
    </p:spTree>
    <p:extLst>
      <p:ext uri="{BB962C8B-B14F-4D97-AF65-F5344CB8AC3E}">
        <p14:creationId xmlns:p14="http://schemas.microsoft.com/office/powerpoint/2010/main" val="3012027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smtClean="0"/>
              <a:t>	</a:t>
            </a:r>
            <a:r>
              <a:rPr lang="en-US" altLang="en-US" sz="2000" b="1" smtClean="0">
                <a:solidFill>
                  <a:schemeClr val="tx1"/>
                </a:solidFill>
                <a:latin typeface="Calibri" pitchFamily="34" charset="0"/>
                <a:ea typeface="Calibri" pitchFamily="34" charset="0"/>
                <a:cs typeface="Calibri" pitchFamily="34" charset="0"/>
              </a:rPr>
              <a:t>The IEEE-SA strongly recommends that at each WG meeting the chair or a designee:</a:t>
            </a:r>
            <a:endParaRPr lang="en-US" altLang="en-US" sz="2000" smtClean="0">
              <a:solidFill>
                <a:schemeClr val="tx1"/>
              </a:solidFill>
              <a:latin typeface="Calibri" pitchFamily="34" charset="0"/>
              <a:ea typeface="Calibri" pitchFamily="34" charset="0"/>
              <a:cs typeface="Calibri" pitchFamily="34" charset="0"/>
            </a:endParaRP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Show slides #1 through #4 of this presentation</a:t>
            </a:r>
          </a:p>
          <a:p>
            <a:pPr lvl="1">
              <a:lnSpc>
                <a:spcPct val="8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Advise the WG attendees that:</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IEEE’s patent policy is described in Clause 6 of the </a:t>
            </a:r>
            <a:r>
              <a:rPr lang="en-US" altLang="en-US" sz="1400" i="1" smtClean="0">
                <a:solidFill>
                  <a:schemeClr val="tx1"/>
                </a:solidFill>
                <a:latin typeface="Calibri" pitchFamily="34" charset="0"/>
                <a:ea typeface="Calibri" pitchFamily="34" charset="0"/>
                <a:cs typeface="Calibri" pitchFamily="34" charset="0"/>
              </a:rPr>
              <a:t>IEEE-SA Standards Board Bylaws</a:t>
            </a:r>
            <a:r>
              <a:rPr lang="en-US" altLang="en-US" sz="1400" smtClean="0">
                <a:solidFill>
                  <a:schemeClr val="tx1"/>
                </a:solidFill>
                <a:latin typeface="Calibri" pitchFamily="34" charset="0"/>
                <a:ea typeface="Calibri" pitchFamily="34" charset="0"/>
                <a:cs typeface="Calibri" pitchFamily="34" charset="0"/>
              </a:rPr>
              <a:t>;</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Early identification of patent claims which may be essential for the use of standards under development is strongly encouraged;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tx1"/>
                </a:solidFill>
                <a:latin typeface="Calibri" pitchFamily="34" charset="0"/>
                <a:ea typeface="Calibri" pitchFamily="34" charset="0"/>
                <a:cs typeface="Calibri" pitchFamily="34" charset="0"/>
              </a:rPr>
            </a:br>
            <a:endParaRPr lang="en-US" altLang="en-US" sz="1600" smtClean="0">
              <a:solidFill>
                <a:schemeClr val="tx1"/>
              </a:solidFill>
              <a:latin typeface="Calibri" pitchFamily="34" charset="0"/>
              <a:ea typeface="Calibri" pitchFamily="34" charset="0"/>
              <a:cs typeface="Calibri" pitchFamily="34" charset="0"/>
            </a:endParaRPr>
          </a:p>
          <a:p>
            <a:pPr lvl="1">
              <a:lnSpc>
                <a:spcPct val="20000"/>
              </a:lnSpc>
              <a:buSzPct val="150000"/>
              <a:buFont typeface="Arial" pitchFamily="34" charset="0"/>
              <a:buChar char="•"/>
            </a:pPr>
            <a:r>
              <a:rPr lang="en-US" altLang="en-US" sz="1600" b="1" smtClean="0">
                <a:solidFill>
                  <a:schemeClr val="tx1"/>
                </a:solidFill>
                <a:latin typeface="Calibri" pitchFamily="34" charset="0"/>
                <a:ea typeface="Calibri" pitchFamily="34" charset="0"/>
                <a:cs typeface="Calibri" pitchFamily="34" charset="0"/>
              </a:rPr>
              <a:t>Instruct the WG Secretary to record in the minutes of the relevant WG meeting:</a:t>
            </a:r>
            <a:r>
              <a:rPr lang="en-US" altLang="en-US" sz="1600" smtClean="0">
                <a:solidFill>
                  <a:schemeClr val="tx1"/>
                </a:solidFill>
                <a:latin typeface="Calibri" pitchFamily="34" charset="0"/>
                <a:ea typeface="Calibri" pitchFamily="34" charset="0"/>
                <a:cs typeface="Calibri" pitchFamily="34" charset="0"/>
              </a:rPr>
              <a:t>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foregoing information was provided and that slides 1 through 4 (and this slide 0, if applicable) were shown;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itchFamily="34" charset="0"/>
              <a:buChar char="•"/>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itchFamily="34" charset="0"/>
              <a:buChar char="•"/>
            </a:pPr>
            <a:r>
              <a:rPr lang="en-US" altLang="en-US" sz="1400" smtClean="0">
                <a:solidFill>
                  <a:schemeClr val="tx1"/>
                </a:solidFill>
                <a:latin typeface="Calibri" pitchFamily="34" charset="0"/>
                <a:ea typeface="Calibri" pitchFamily="34" charset="0"/>
                <a:cs typeface="Calibri" pitchFamily="34" charset="0"/>
              </a:rPr>
              <a:t>It is recommended that the WG Chair review the guidance in </a:t>
            </a:r>
            <a:r>
              <a:rPr lang="en-US" altLang="en-US" sz="1400" i="1" smtClean="0">
                <a:solidFill>
                  <a:schemeClr val="tx1"/>
                </a:solidFill>
                <a:latin typeface="Calibri" pitchFamily="34" charset="0"/>
                <a:ea typeface="Calibri" pitchFamily="34" charset="0"/>
                <a:cs typeface="Calibri" pitchFamily="34" charset="0"/>
              </a:rPr>
              <a:t>IEEE-SA Standards Board Operations Manual</a:t>
            </a:r>
            <a:r>
              <a:rPr lang="en-US" altLang="en-US" sz="1400" smtClean="0">
                <a:solidFill>
                  <a:schemeClr val="tx1"/>
                </a:solidFill>
                <a:latin typeface="Calibri" pitchFamily="34" charset="0"/>
                <a:ea typeface="Calibri" pitchFamily="34" charset="0"/>
                <a:cs typeface="Calibri"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smtClean="0">
              <a:solidFill>
                <a:schemeClr val="tx1"/>
              </a:solidFill>
              <a:latin typeface="Calibri" pitchFamily="34" charset="0"/>
              <a:ea typeface="Calibri" pitchFamily="34" charset="0"/>
              <a:cs typeface="Calibri" pitchFamily="34" charset="0"/>
            </a:endParaRPr>
          </a:p>
          <a:p>
            <a:pPr lvl="1">
              <a:lnSpc>
                <a:spcPct val="80000"/>
              </a:lnSpc>
              <a:spcBef>
                <a:spcPct val="5000"/>
              </a:spcBef>
              <a:buFont typeface="Monotype Sorts"/>
              <a:buNone/>
            </a:pPr>
            <a:r>
              <a:rPr lang="en-US" altLang="en-US" sz="1400" smtClean="0">
                <a:solidFill>
                  <a:schemeClr val="tx1"/>
                </a:solidFill>
                <a:latin typeface="Calibri" pitchFamily="34" charset="0"/>
                <a:ea typeface="Calibri" pitchFamily="34" charset="0"/>
                <a:cs typeface="Calibri" pitchFamily="34" charset="0"/>
              </a:rPr>
              <a:t>	Note: </a:t>
            </a:r>
            <a:r>
              <a:rPr lang="en-US" altLang="en-US" sz="1400" b="1" smtClean="0">
                <a:solidFill>
                  <a:schemeClr val="tx1"/>
                </a:solidFill>
                <a:latin typeface="Calibri" pitchFamily="34" charset="0"/>
                <a:ea typeface="Calibri" pitchFamily="34" charset="0"/>
                <a:cs typeface="Calibri" pitchFamily="34" charset="0"/>
              </a:rPr>
              <a:t>WG</a:t>
            </a:r>
            <a:r>
              <a:rPr lang="en-US" altLang="en-US" sz="1400" smtClean="0">
                <a:solidFill>
                  <a:schemeClr val="tx1"/>
                </a:solidFill>
                <a:latin typeface="Calibri" pitchFamily="34" charset="0"/>
                <a:ea typeface="Calibri" pitchFamily="34" charset="0"/>
                <a:cs typeface="Calibri"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smtClean="0">
                <a:solidFill>
                  <a:schemeClr val="tx1"/>
                </a:solidFill>
                <a:latin typeface="Calibri" pitchFamily="34" charset="0"/>
                <a:ea typeface="Calibri" pitchFamily="34" charset="0"/>
                <a:cs typeface="Calibri" pitchFamily="34" charset="0"/>
              </a:rPr>
              <a:t>Instructions for the WG Chair</a:t>
            </a:r>
            <a:endParaRPr lang="en-US" altLang="en-US" sz="3200" u="sng" smtClean="0">
              <a:latin typeface="Calibri" pitchFamily="34" charset="0"/>
              <a:ea typeface="Calibri" pitchFamily="34" charset="0"/>
              <a:cs typeface="Calibri"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smtClean="0">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smtClean="0">
              <a:cs typeface="Arial"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400" b="1" smtClean="0">
                <a:solidFill>
                  <a:srgbClr val="000000"/>
                </a:solidFill>
                <a:latin typeface="Times New Roman" pitchFamily="18" charset="0"/>
                <a:cs typeface="Arial" pitchFamily="34" charset="0"/>
              </a:rPr>
              <a:t>(Optional to be shown)</a:t>
            </a:r>
          </a:p>
        </p:txBody>
      </p:sp>
    </p:spTree>
    <p:extLst>
      <p:ext uri="{BB962C8B-B14F-4D97-AF65-F5344CB8AC3E}">
        <p14:creationId xmlns:p14="http://schemas.microsoft.com/office/powerpoint/2010/main" val="196245989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smtClean="0">
                <a:solidFill>
                  <a:schemeClr val="tx1"/>
                </a:solidFill>
                <a:latin typeface="Calibri" pitchFamily="34" charset="0"/>
                <a:ea typeface="Calibri" pitchFamily="34" charset="0"/>
                <a:cs typeface="Calibri" pitchFamily="34" charset="0"/>
              </a:rPr>
              <a:t>Participants have a duty to inform the IEEE</a:t>
            </a:r>
            <a:endParaRPr lang="en-US" altLang="en-US" sz="3200" smtClean="0"/>
          </a:p>
        </p:txBody>
      </p:sp>
      <p:sp>
        <p:nvSpPr>
          <p:cNvPr id="8195" name="Rectangle 1027"/>
          <p:cNvSpPr>
            <a:spLocks noGrp="1" noChangeArrowheads="1"/>
          </p:cNvSpPr>
          <p:nvPr>
            <p:ph type="body" idx="1"/>
          </p:nvPr>
        </p:nvSpPr>
        <p:spPr>
          <a:xfrm>
            <a:off x="-17463" y="1066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#1</a:t>
            </a:r>
          </a:p>
        </p:txBody>
      </p:sp>
    </p:spTree>
    <p:extLst>
      <p:ext uri="{BB962C8B-B14F-4D97-AF65-F5344CB8AC3E}">
        <p14:creationId xmlns:p14="http://schemas.microsoft.com/office/powerpoint/2010/main" val="2326868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smtClean="0">
                <a:solidFill>
                  <a:schemeClr val="tx1"/>
                </a:solidFill>
                <a:latin typeface="Calibri" pitchFamily="34" charset="0"/>
                <a:ea typeface="Calibri" pitchFamily="34" charset="0"/>
                <a:cs typeface="Calibri" pitchFamily="34" charset="0"/>
              </a:rPr>
              <a:t>Ways to inform IEEE</a:t>
            </a:r>
            <a:endParaRPr lang="en-US" altLang="en-US" sz="3200" u="sng" smtClean="0"/>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#2</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3318213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smtClean="0">
                <a:solidFill>
                  <a:schemeClr val="tx1"/>
                </a:solidFill>
                <a:latin typeface="Calibri" pitchFamily="34" charset="0"/>
                <a:ea typeface="Calibri" pitchFamily="34" charset="0"/>
                <a:cs typeface="Calibri" pitchFamily="34" charset="0"/>
              </a:rPr>
              <a:t>Other guidelines for IEEE WG meetings</a:t>
            </a:r>
            <a:endParaRPr lang="en-US" altLang="en-US" sz="3200" smtClean="0"/>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#3</a:t>
            </a:r>
          </a:p>
        </p:txBody>
      </p:sp>
    </p:spTree>
    <p:extLst>
      <p:ext uri="{BB962C8B-B14F-4D97-AF65-F5344CB8AC3E}">
        <p14:creationId xmlns:p14="http://schemas.microsoft.com/office/powerpoint/2010/main" val="31325267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smtClean="0">
                <a:solidFill>
                  <a:schemeClr val="tx1"/>
                </a:solidFill>
                <a:latin typeface="Calibri" pitchFamily="34" charset="0"/>
                <a:ea typeface="Calibri" pitchFamily="34" charset="0"/>
                <a:cs typeface="Calibri" pitchFamily="34" charset="0"/>
              </a:rPr>
              <a:t>Patent-related information</a:t>
            </a:r>
            <a:endParaRPr lang="en-US" altLang="en-US" sz="3200" u="sng"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smtClean="0">
              <a:latin typeface="Helvetica" pitchFamily="34" charset="0"/>
              <a:cs typeface="Arial" pitchFamily="34"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smtClean="0">
              <a:solidFill>
                <a:srgbClr val="FF0000"/>
              </a:solidFill>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The patent policy and the procedures used to execute that policy are documented in the:</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Bylaws</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(http://standards.ieee.org/develop/policies/bylaws/sect6-7.html#6) </a:t>
            </a:r>
          </a:p>
          <a:p>
            <a:pPr lvl="2">
              <a:lnSpc>
                <a:spcPct val="90000"/>
              </a:lnSpc>
              <a:buSzPct val="150000"/>
              <a:buFont typeface="Arial" pitchFamily="34" charset="0"/>
              <a:buChar char="•"/>
            </a:pPr>
            <a:r>
              <a:rPr lang="en-US" altLang="en-US" sz="2000" b="1" i="1" smtClean="0">
                <a:solidFill>
                  <a:srgbClr val="000000"/>
                </a:solidFill>
                <a:latin typeface="Calibri" pitchFamily="34" charset="0"/>
                <a:ea typeface="Calibri" pitchFamily="34" charset="0"/>
                <a:cs typeface="Calibri" pitchFamily="34" charset="0"/>
              </a:rPr>
              <a:t>IEEE-SA Standards Board Operations Manual</a:t>
            </a:r>
            <a:r>
              <a:rPr lang="en-US" altLang="en-US" sz="2000" b="1" smtClean="0">
                <a:solidFill>
                  <a:srgbClr val="000000"/>
                </a:solidFill>
                <a:latin typeface="Calibri" pitchFamily="34" charset="0"/>
                <a:ea typeface="Calibri" pitchFamily="34" charset="0"/>
                <a:cs typeface="Calibri" pitchFamily="34" charset="0"/>
              </a:rPr>
              <a:t> </a:t>
            </a:r>
            <a:r>
              <a:rPr lang="en-US" altLang="en-US" sz="1600" b="1" smtClean="0">
                <a:solidFill>
                  <a:srgbClr val="000000"/>
                </a:solidFill>
                <a:latin typeface="Calibri" pitchFamily="34" charset="0"/>
                <a:ea typeface="Calibri" pitchFamily="34" charset="0"/>
                <a:cs typeface="Calibri" pitchFamily="34" charset="0"/>
              </a:rPr>
              <a:t>(http://standards.ieee.org/develop/policies/opman/sect6.html#6.3)</a:t>
            </a:r>
          </a:p>
          <a:p>
            <a:pPr lvl="1">
              <a:lnSpc>
                <a:spcPct val="90000"/>
              </a:lnSpc>
              <a:buFont typeface="Monotype Sorts"/>
              <a:buNone/>
            </a:pPr>
            <a:endParaRPr lang="en-US" altLang="en-US" sz="2000" smtClean="0">
              <a:cs typeface="Arial" pitchFamily="34" charset="0"/>
            </a:endParaRP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Material about the patent policy is available at </a:t>
            </a:r>
          </a:p>
          <a:p>
            <a:pPr lvl="1">
              <a:lnSpc>
                <a:spcPct val="90000"/>
              </a:lnSpc>
              <a:spcBef>
                <a:spcPct val="0"/>
              </a:spcBef>
              <a:buFont typeface="Monotype Sorts"/>
              <a:buNone/>
            </a:pPr>
            <a:r>
              <a:rPr lang="en-US" altLang="en-US" sz="2000" b="1" smtClean="0">
                <a:solidFill>
                  <a:srgbClr val="000000"/>
                </a:solidFill>
                <a:latin typeface="Calibri" pitchFamily="34" charset="0"/>
                <a:ea typeface="Calibri" pitchFamily="34" charset="0"/>
                <a:cs typeface="Calibri" pitchFamily="34" charset="0"/>
              </a:rPr>
              <a:t>	</a:t>
            </a:r>
            <a:r>
              <a:rPr lang="en-US" altLang="en-US" sz="2000" b="1" i="1" smtClean="0">
                <a:solidFill>
                  <a:srgbClr val="000000"/>
                </a:solidFill>
                <a:latin typeface="Calibri" pitchFamily="34" charset="0"/>
                <a:ea typeface="Calibri" pitchFamily="34" charset="0"/>
                <a:cs typeface="Calibri" pitchFamily="34" charset="0"/>
              </a:rPr>
              <a:t>http://standards.ieee.org/about/sasb/patcom/materials.html</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a:p>
            <a:pPr lvl="1">
              <a:lnSpc>
                <a:spcPct val="90000"/>
              </a:lnSpc>
              <a:spcBef>
                <a:spcPct val="0"/>
              </a:spcBef>
              <a:buFont typeface="Monotype Sorts"/>
              <a:buNone/>
            </a:pPr>
            <a:endParaRPr lang="en-US" altLang="en-US" sz="3200" b="1" smtClean="0">
              <a:solidFill>
                <a:srgbClr val="000000"/>
              </a:solidFill>
              <a:latin typeface="Calibri" pitchFamily="34" charset="0"/>
              <a:ea typeface="Calibri" pitchFamily="34" charset="0"/>
              <a:cs typeface="Calibri" pitchFamily="34" charset="0"/>
            </a:endParaRPr>
          </a:p>
          <a:p>
            <a:pPr lvl="1" algn="ctr">
              <a:lnSpc>
                <a:spcPct val="90000"/>
              </a:lnSpc>
              <a:spcBef>
                <a:spcPct val="0"/>
              </a:spcBef>
              <a:buFont typeface="Monotype Sorts"/>
              <a:buNone/>
            </a:pPr>
            <a:r>
              <a:rPr lang="en-US" altLang="en-US" sz="3200" b="1" smtClean="0">
                <a:solidFill>
                  <a:srgbClr val="000000"/>
                </a:solidFill>
                <a:latin typeface="Calibri" pitchFamily="34" charset="0"/>
                <a:ea typeface="Calibri" pitchFamily="34" charset="0"/>
                <a:cs typeface="Calibri"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smtClean="0">
              <a:solidFill>
                <a:srgbClr val="000000"/>
              </a:solidFill>
              <a:latin typeface="Calibri" pitchFamily="34" charset="0"/>
              <a:ea typeface="Calibri" pitchFamily="34" charset="0"/>
              <a:cs typeface="Calibri" pitchFamily="34" charset="0"/>
            </a:endParaRP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800" b="1" u="sng" smtClean="0">
                <a:solidFill>
                  <a:srgbClr val="000000"/>
                </a:solidFill>
                <a:latin typeface="Times New Roman" pitchFamily="18" charset="0"/>
                <a:cs typeface="Arial" pitchFamily="34" charset="0"/>
              </a:rPr>
              <a:t>Slide #4</a:t>
            </a:r>
            <a:endParaRPr lang="en-US" altLang="en-US" sz="2400" smtClean="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131272427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a:t>
            </a:r>
            <a:r>
              <a:rPr lang="en-US" sz="2400" dirty="0" smtClean="0"/>
              <a:t>of Atlanta Minutes</a:t>
            </a:r>
            <a:endParaRPr lang="en-US" sz="2400" dirty="0"/>
          </a:p>
          <a:p>
            <a:r>
              <a:rPr lang="en-US" sz="2400" dirty="0"/>
              <a:t>Schedule</a:t>
            </a:r>
          </a:p>
          <a:p>
            <a:r>
              <a:rPr lang="en-US" sz="2400" dirty="0" smtClean="0"/>
              <a:t>Comment Resolution</a:t>
            </a:r>
            <a:endParaRPr lang="en-US" sz="2400" dirty="0"/>
          </a:p>
          <a:p>
            <a:r>
              <a:rPr lang="en-US" sz="2400" dirty="0" smtClean="0"/>
              <a:t>Future </a:t>
            </a:r>
            <a:r>
              <a:rPr lang="en-US" sz="2400" dirty="0"/>
              <a:t>Schedule</a:t>
            </a:r>
          </a:p>
          <a:p>
            <a:r>
              <a:rPr lang="en-US" sz="2400" dirty="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582208045"/>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sngStrike" kern="1200" baseline="0" dirty="0" smtClean="0">
                          <a:solidFill>
                            <a:schemeClr val="dk1"/>
                          </a:solidFill>
                          <a:latin typeface="+mn-lt"/>
                          <a:ea typeface="+mn-ea"/>
                          <a:cs typeface="+mn-cs"/>
                        </a:rPr>
                        <a:t>TG4w LPWA</a:t>
                      </a:r>
                      <a:endParaRPr lang="en-US" sz="1800" u="none" strike="sng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sngStrike" kern="1200" baseline="0" dirty="0" smtClean="0">
                          <a:solidFill>
                            <a:schemeClr val="dk1"/>
                          </a:solidFill>
                          <a:latin typeface="+mn-lt"/>
                          <a:ea typeface="+mn-ea"/>
                          <a:cs typeface="+mn-cs"/>
                        </a:rPr>
                        <a:t>TG4w LPWA</a:t>
                      </a:r>
                    </a:p>
                    <a:p>
                      <a:endParaRPr lang="en-US" strike="noStrike"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350239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1239</Words>
  <Application>Microsoft Office PowerPoint</Application>
  <PresentationFormat>Bildschirmpräsentation (4:3)</PresentationFormat>
  <Paragraphs>295</Paragraphs>
  <Slides>23</Slides>
  <Notes>2</Notes>
  <HiddenSlides>0</HiddenSlides>
  <MMClips>0</MMClips>
  <ScaleCrop>false</ScaleCrop>
  <HeadingPairs>
    <vt:vector size="6" baseType="variant">
      <vt:variant>
        <vt:lpstr>Design</vt:lpstr>
      </vt:variant>
      <vt:variant>
        <vt:i4>2</vt:i4>
      </vt:variant>
      <vt:variant>
        <vt:lpstr>Eingebettete OLE-Server</vt:lpstr>
      </vt:variant>
      <vt:variant>
        <vt:i4>1</vt:i4>
      </vt:variant>
      <vt:variant>
        <vt:lpstr>Folientitel</vt:lpstr>
      </vt:variant>
      <vt:variant>
        <vt:i4>23</vt:i4>
      </vt:variant>
    </vt:vector>
  </HeadingPairs>
  <TitlesOfParts>
    <vt:vector size="26" baseType="lpstr">
      <vt:lpstr>IEEE-P802_15_Rbt</vt:lpstr>
      <vt:lpstr>1_Default Design</vt:lpstr>
      <vt:lpstr>Arbeitsblatt</vt:lpstr>
      <vt:lpstr>PowerPoint-Präsentation</vt:lpstr>
      <vt:lpstr>TG 802.15.4w LPWA Agenda July 2019 Plenary</vt:lpstr>
      <vt:lpstr>Instructions for the WG Chair</vt:lpstr>
      <vt:lpstr>Participants have a duty to inform the IEEE</vt:lpstr>
      <vt:lpstr>Ways to inform IEEE</vt:lpstr>
      <vt:lpstr>Other guidelines for IEEE WG meetings</vt:lpstr>
      <vt:lpstr>Patent-related information</vt:lpstr>
      <vt:lpstr>Main Agenda Items for the Week</vt:lpstr>
      <vt:lpstr>TG 15.4w Schedule for the Week</vt:lpstr>
      <vt:lpstr>Draft Agenda</vt:lpstr>
      <vt:lpstr>TG Motion #32</vt:lpstr>
      <vt:lpstr>Approval of Atlanta Minutes</vt:lpstr>
      <vt:lpstr>TG Motion #33</vt:lpstr>
      <vt:lpstr>TG4w Draft Schedule</vt:lpstr>
      <vt:lpstr>LB 157 Results</vt:lpstr>
      <vt:lpstr>Comment Resolution</vt:lpstr>
      <vt:lpstr>802.15.4w Ballot History ( I / II )</vt:lpstr>
      <vt:lpstr>802.15.4w Ballot History ( II / II )</vt:lpstr>
      <vt:lpstr>Comment Resolution Motion #34</vt:lpstr>
      <vt:lpstr>TG Recirculation Motion #35</vt:lpstr>
      <vt:lpstr>Task Group CRG Formation Motion #36</vt:lpstr>
      <vt:lpstr>TG4w Draft Schedule</vt:lpstr>
      <vt:lpstr>PowerPoint-Präsentation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659</cp:revision>
  <cp:lastPrinted>1998-02-10T13:28:06Z</cp:lastPrinted>
  <dcterms:created xsi:type="dcterms:W3CDTF">2018-03-02T09:48:16Z</dcterms:created>
  <dcterms:modified xsi:type="dcterms:W3CDTF">2019-07-16T13:53:49Z</dcterms:modified>
</cp:coreProperties>
</file>