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85" r:id="rId2"/>
  </p:sldMasterIdLst>
  <p:notesMasterIdLst>
    <p:notesMasterId r:id="rId19"/>
  </p:notesMasterIdLst>
  <p:handoutMasterIdLst>
    <p:handoutMasterId r:id="rId20"/>
  </p:handoutMasterIdLst>
  <p:sldIdLst>
    <p:sldId id="259" r:id="rId3"/>
    <p:sldId id="262" r:id="rId4"/>
    <p:sldId id="347" r:id="rId5"/>
    <p:sldId id="348" r:id="rId6"/>
    <p:sldId id="349" r:id="rId7"/>
    <p:sldId id="350" r:id="rId8"/>
    <p:sldId id="351" r:id="rId9"/>
    <p:sldId id="274" r:id="rId10"/>
    <p:sldId id="268" r:id="rId11"/>
    <p:sldId id="261" r:id="rId12"/>
    <p:sldId id="275" r:id="rId13"/>
    <p:sldId id="276" r:id="rId14"/>
    <p:sldId id="296" r:id="rId15"/>
    <p:sldId id="363" r:id="rId16"/>
    <p:sldId id="362" r:id="rId17"/>
    <p:sldId id="359"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35" autoAdjust="0"/>
    <p:restoredTop sz="94660"/>
  </p:normalViewPr>
  <p:slideViewPr>
    <p:cSldViewPr>
      <p:cViewPr>
        <p:scale>
          <a:sx n="80" d="100"/>
          <a:sy n="80" d="100"/>
        </p:scale>
        <p:origin x="-129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362A3E17-72DB-429D-82ED-5F7A6D48AB28}"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127374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904D3F85-CF48-4006-95B7-5F911FD5F290}"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7130187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EC145C87-2CAF-4F78-BC34-20FE1CC128B3}" type="slidenum">
              <a:rPr lang="en-US" altLang="en-US" sz="1200">
                <a:solidFill>
                  <a:prstClr val="black"/>
                </a:solidFill>
              </a:rPr>
              <a:pPr>
                <a:defRPr/>
              </a:pPr>
              <a:t>3</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C2C6098B-EFF6-4521-8809-053743D4E4D6}" type="slidenum">
              <a:rPr lang="en-US" altLang="en-US" sz="1200">
                <a:solidFill>
                  <a:prstClr val="black"/>
                </a:solidFill>
              </a:rPr>
              <a:pPr>
                <a:defRPr/>
              </a:pPr>
              <a:t>7</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July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04A200C-604C-41CB-87F0-6EA46198B83E}" type="slidenum">
              <a:rPr lang="en-US" altLang="en-US"/>
              <a:pPr>
                <a:defRPr/>
              </a:pPr>
              <a:t>‹Nr.›</a:t>
            </a:fld>
            <a:endParaRPr lang="en-US" altLang="en-US"/>
          </a:p>
        </p:txBody>
      </p:sp>
    </p:spTree>
    <p:extLst>
      <p:ext uri="{BB962C8B-B14F-4D97-AF65-F5344CB8AC3E}">
        <p14:creationId xmlns:p14="http://schemas.microsoft.com/office/powerpoint/2010/main" val="2819524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July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EC327CB-982D-421E-9B37-00063087C83C}" type="slidenum">
              <a:rPr lang="en-US" altLang="en-US"/>
              <a:pPr>
                <a:defRPr/>
              </a:pPr>
              <a:t>‹Nr.›</a:t>
            </a:fld>
            <a:endParaRPr lang="en-US" altLang="en-US"/>
          </a:p>
        </p:txBody>
      </p:sp>
    </p:spTree>
    <p:extLst>
      <p:ext uri="{BB962C8B-B14F-4D97-AF65-F5344CB8AC3E}">
        <p14:creationId xmlns:p14="http://schemas.microsoft.com/office/powerpoint/2010/main" val="3122732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July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26A83E0-8158-4E4B-9216-7A9A447C73CC}" type="slidenum">
              <a:rPr lang="en-US" altLang="en-US"/>
              <a:pPr>
                <a:defRPr/>
              </a:pPr>
              <a:t>‹Nr.›</a:t>
            </a:fld>
            <a:endParaRPr lang="en-US" altLang="en-US"/>
          </a:p>
        </p:txBody>
      </p:sp>
    </p:spTree>
    <p:extLst>
      <p:ext uri="{BB962C8B-B14F-4D97-AF65-F5344CB8AC3E}">
        <p14:creationId xmlns:p14="http://schemas.microsoft.com/office/powerpoint/2010/main" val="20795989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7582820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22654137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5635034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2212009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247797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2766160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6581365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59770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July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9B19BB7-5E5C-4FE2-8325-CBE2EDC1721D}" type="slidenum">
              <a:rPr lang="en-US" altLang="en-US"/>
              <a:pPr>
                <a:defRPr/>
              </a:pPr>
              <a:t>‹Nr.›</a:t>
            </a:fld>
            <a:endParaRPr lang="en-US" altLang="en-US"/>
          </a:p>
        </p:txBody>
      </p:sp>
    </p:spTree>
    <p:extLst>
      <p:ext uri="{BB962C8B-B14F-4D97-AF65-F5344CB8AC3E}">
        <p14:creationId xmlns:p14="http://schemas.microsoft.com/office/powerpoint/2010/main" val="37061432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2274845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7994108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9987494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381000"/>
            <a:ext cx="196215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81000"/>
            <a:ext cx="573405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850675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July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3173F8B-570C-4AD7-A60D-8E1AB1E1F5F2}" type="slidenum">
              <a:rPr lang="en-US" altLang="en-US"/>
              <a:pPr>
                <a:defRPr/>
              </a:pPr>
              <a:t>‹Nr.›</a:t>
            </a:fld>
            <a:endParaRPr lang="en-US" altLang="en-US"/>
          </a:p>
        </p:txBody>
      </p:sp>
    </p:spTree>
    <p:extLst>
      <p:ext uri="{BB962C8B-B14F-4D97-AF65-F5344CB8AC3E}">
        <p14:creationId xmlns:p14="http://schemas.microsoft.com/office/powerpoint/2010/main" val="3175482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de-DE" altLang="en-US" sz="1400" smtClean="0"/>
              <a:t>July 2019</a:t>
            </a:r>
            <a:endParaRPr lang="en-US" altLang="en-US" sz="1400"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D61D644A-C660-4A83-8604-94F8CF5806A8}" type="slidenum">
              <a:rPr lang="en-US" altLang="en-US"/>
              <a:pPr>
                <a:defRPr/>
              </a:pPr>
              <a:t>‹Nr.›</a:t>
            </a:fld>
            <a:endParaRPr lang="en-US" altLang="en-US"/>
          </a:p>
        </p:txBody>
      </p:sp>
    </p:spTree>
    <p:extLst>
      <p:ext uri="{BB962C8B-B14F-4D97-AF65-F5344CB8AC3E}">
        <p14:creationId xmlns:p14="http://schemas.microsoft.com/office/powerpoint/2010/main" val="2713557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de-DE" altLang="en-US" sz="1400" smtClean="0"/>
              <a:t>July 2019</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37830CB3-48AF-4C1F-BFBA-5569B05126A2}" type="slidenum">
              <a:rPr lang="en-US" altLang="en-US"/>
              <a:pPr>
                <a:defRPr/>
              </a:pPr>
              <a:t>‹Nr.›</a:t>
            </a:fld>
            <a:endParaRPr lang="en-US" altLang="en-US"/>
          </a:p>
        </p:txBody>
      </p:sp>
    </p:spTree>
    <p:extLst>
      <p:ext uri="{BB962C8B-B14F-4D97-AF65-F5344CB8AC3E}">
        <p14:creationId xmlns:p14="http://schemas.microsoft.com/office/powerpoint/2010/main" val="1331554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de-DE" altLang="en-US" sz="1400" smtClean="0"/>
              <a:t>July 2019</a:t>
            </a:r>
            <a:endParaRPr lang="en-US" altLang="en-US" sz="1400"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7CA5B6D0-3BC2-46EC-8AC0-490ACB3B62FE}" type="slidenum">
              <a:rPr lang="en-US" altLang="en-US"/>
              <a:pPr>
                <a:defRPr/>
              </a:pPr>
              <a:t>‹Nr.›</a:t>
            </a:fld>
            <a:endParaRPr lang="en-US" altLang="en-US"/>
          </a:p>
        </p:txBody>
      </p:sp>
    </p:spTree>
    <p:extLst>
      <p:ext uri="{BB962C8B-B14F-4D97-AF65-F5344CB8AC3E}">
        <p14:creationId xmlns:p14="http://schemas.microsoft.com/office/powerpoint/2010/main" val="1983696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de-DE" altLang="en-US" sz="1400" smtClean="0"/>
              <a:t>July 2019</a:t>
            </a:r>
            <a:endParaRPr lang="en-US" altLang="en-US" sz="1400"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915A54A6-D87D-44CA-9552-43124D8DF28B}" type="slidenum">
              <a:rPr lang="en-US" altLang="en-US"/>
              <a:pPr>
                <a:defRPr/>
              </a:pPr>
              <a:t>‹Nr.›</a:t>
            </a:fld>
            <a:endParaRPr lang="en-US" altLang="en-US"/>
          </a:p>
        </p:txBody>
      </p:sp>
    </p:spTree>
    <p:extLst>
      <p:ext uri="{BB962C8B-B14F-4D97-AF65-F5344CB8AC3E}">
        <p14:creationId xmlns:p14="http://schemas.microsoft.com/office/powerpoint/2010/main" val="140617668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en-US" sz="1400" smtClean="0"/>
              <a:t>July 2019</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C3CA94C3-58BC-4CE9-B143-D9CCEAF4E5E2}" type="slidenum">
              <a:rPr lang="en-US" altLang="en-US"/>
              <a:pPr>
                <a:defRPr/>
              </a:pPr>
              <a:t>‹Nr.›</a:t>
            </a:fld>
            <a:endParaRPr lang="en-US" altLang="en-US"/>
          </a:p>
        </p:txBody>
      </p:sp>
    </p:spTree>
    <p:extLst>
      <p:ext uri="{BB962C8B-B14F-4D97-AF65-F5344CB8AC3E}">
        <p14:creationId xmlns:p14="http://schemas.microsoft.com/office/powerpoint/2010/main" val="1690564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en-US" sz="1400" smtClean="0"/>
              <a:t>July 2019</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3D73E09-099F-475B-8F82-22F5D2BF28F9}" type="slidenum">
              <a:rPr lang="en-US" altLang="en-US"/>
              <a:pPr>
                <a:defRPr/>
              </a:pPr>
              <a:t>‹Nr.›</a:t>
            </a:fld>
            <a:endParaRPr lang="en-US" altLang="en-US"/>
          </a:p>
        </p:txBody>
      </p:sp>
    </p:spTree>
    <p:extLst>
      <p:ext uri="{BB962C8B-B14F-4D97-AF65-F5344CB8AC3E}">
        <p14:creationId xmlns:p14="http://schemas.microsoft.com/office/powerpoint/2010/main" val="3112071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dirty="0" smtClean="0"/>
              <a:t>Textmasterformat bearbeiten</a:t>
            </a:r>
          </a:p>
          <a:p>
            <a:pPr lvl="1"/>
            <a:r>
              <a:rPr lang="de-DE" altLang="en-US" dirty="0" smtClean="0"/>
              <a:t>Zweite Ebene</a:t>
            </a:r>
          </a:p>
          <a:p>
            <a:pPr lvl="2"/>
            <a:r>
              <a:rPr lang="de-DE" altLang="en-US" dirty="0" smtClean="0"/>
              <a:t>Dritte Ebene</a:t>
            </a:r>
          </a:p>
          <a:p>
            <a:pPr lvl="3"/>
            <a:r>
              <a:rPr lang="de-DE" altLang="en-US" dirty="0" smtClean="0"/>
              <a:t>Vierte Ebene</a:t>
            </a:r>
          </a:p>
          <a:p>
            <a:pPr lvl="4"/>
            <a:r>
              <a:rPr lang="de-DE" altLang="en-US" dirty="0" smtClean="0"/>
              <a:t>Fünfte Ebene</a:t>
            </a:r>
            <a:endParaRPr lang="en-US" alt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de-DE" altLang="en-US" sz="1400" smtClean="0"/>
              <a:t>July 2019</a:t>
            </a:r>
            <a:endParaRPr lang="en-US" altLang="en-US" sz="1400"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smtClean="0"/>
              <a:t>Joerg ROBERT, FAU Erlangen-Nuernberg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38DC984-A6E3-42AE-BB36-DFDB2E318E34}" type="slidenum">
              <a:rPr lang="en-US" altLang="en-US"/>
              <a:pPr>
                <a:defRPr/>
              </a:pPr>
              <a:t>‹Nr.›</a:t>
            </a:fld>
            <a:endParaRPr lang="en-US" altLang="en-US"/>
          </a:p>
        </p:txBody>
      </p:sp>
      <p:sp>
        <p:nvSpPr>
          <p:cNvPr id="1031" name="Rectangle 7"/>
          <p:cNvSpPr>
            <a:spLocks noChangeArrowheads="1"/>
          </p:cNvSpPr>
          <p:nvPr/>
        </p:nvSpPr>
        <p:spPr bwMode="auto">
          <a:xfrm>
            <a:off x="3707904" y="394156"/>
            <a:ext cx="47502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kern="1200" dirty="0" smtClean="0">
                <a:solidFill>
                  <a:schemeClr val="tx1"/>
                </a:solidFill>
                <a:latin typeface="Times New Roman" pitchFamily="18" charset="0"/>
                <a:ea typeface="+mn-ea"/>
                <a:cs typeface="+mn-cs"/>
              </a:rPr>
              <a:t>802-15-19-0292-00-004w</a:t>
            </a:r>
            <a:endParaRPr lang="en-US" altLang="en-US" sz="1400" b="1" kern="1200" dirty="0">
              <a:solidFill>
                <a:schemeClr val="tx1"/>
              </a:solidFill>
              <a:latin typeface="Times New Roman" pitchFamily="18"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7620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Line 8"/>
          <p:cNvSpPr>
            <a:spLocks noChangeShapeType="1"/>
          </p:cNvSpPr>
          <p:nvPr/>
        </p:nvSpPr>
        <p:spPr bwMode="auto">
          <a:xfrm flipV="1">
            <a:off x="533400" y="6400800"/>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1" hangingPunct="1"/>
            <a:endParaRPr lang="en-US" sz="2400" smtClean="0">
              <a:solidFill>
                <a:srgbClr val="000000"/>
              </a:solidFill>
              <a:cs typeface="Arial" pitchFamily="34" charset="0"/>
            </a:endParaRPr>
          </a:p>
        </p:txBody>
      </p:sp>
      <p:pic>
        <p:nvPicPr>
          <p:cNvPr id="1029" name="Picture 12" descr="ieeeblu"/>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04113" y="6229350"/>
            <a:ext cx="106680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0"/>
          <p:cNvSpPr>
            <a:spLocks noChangeArrowheads="1"/>
          </p:cNvSpPr>
          <p:nvPr userDrawn="1"/>
        </p:nvSpPr>
        <p:spPr bwMode="auto">
          <a:xfrm>
            <a:off x="0" y="6410325"/>
            <a:ext cx="91440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defRPr/>
            </a:pPr>
            <a:r>
              <a:rPr lang="en-GB" altLang="en-US" sz="1100" b="1" dirty="0" smtClean="0">
                <a:solidFill>
                  <a:srgbClr val="000099"/>
                </a:solidFill>
                <a:latin typeface="Arial" charset="0"/>
                <a:cs typeface="Arial" pitchFamily="34" charset="0"/>
              </a:rPr>
              <a:t>02 January 2018</a:t>
            </a:r>
            <a:endParaRPr lang="en-GB" altLang="en-US" sz="1100" b="1" dirty="0" smtClean="0">
              <a:solidFill>
                <a:srgbClr val="000099"/>
              </a:solidFill>
              <a:latin typeface="Arial" charset="0"/>
              <a:cs typeface="Arial" charset="0"/>
            </a:endParaRPr>
          </a:p>
        </p:txBody>
      </p:sp>
    </p:spTree>
    <p:extLst>
      <p:ext uri="{BB962C8B-B14F-4D97-AF65-F5344CB8AC3E}">
        <p14:creationId xmlns:p14="http://schemas.microsoft.com/office/powerpoint/2010/main" val="1736406660"/>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Lst>
  <p:timing>
    <p:tnLst>
      <p:par>
        <p:cTn id="1" dur="indefinite" restart="never" nodeType="tmRoot"/>
      </p:par>
    </p:tnLst>
  </p:timing>
  <p:hf hdr="0"/>
  <p:txStyles>
    <p:titleStyle>
      <a:lvl1pPr algn="ctr" rtl="0" eaLnBrk="0" fontAlgn="base" hangingPunct="0">
        <a:spcBef>
          <a:spcPct val="0"/>
        </a:spcBef>
        <a:spcAft>
          <a:spcPct val="0"/>
        </a:spcAft>
        <a:defRPr sz="3600" b="1">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Arial" charset="0"/>
        </a:defRPr>
      </a:lvl2pPr>
      <a:lvl3pPr algn="ctr" rtl="0" eaLnBrk="0" fontAlgn="base" hangingPunct="0">
        <a:spcBef>
          <a:spcPct val="0"/>
        </a:spcBef>
        <a:spcAft>
          <a:spcPct val="0"/>
        </a:spcAft>
        <a:defRPr sz="3600" b="1">
          <a:solidFill>
            <a:srgbClr val="000099"/>
          </a:solidFill>
          <a:latin typeface="Arial" charset="0"/>
        </a:defRPr>
      </a:lvl3pPr>
      <a:lvl4pPr algn="ctr" rtl="0" eaLnBrk="0" fontAlgn="base" hangingPunct="0">
        <a:spcBef>
          <a:spcPct val="0"/>
        </a:spcBef>
        <a:spcAft>
          <a:spcPct val="0"/>
        </a:spcAft>
        <a:defRPr sz="3600" b="1">
          <a:solidFill>
            <a:srgbClr val="000099"/>
          </a:solidFill>
          <a:latin typeface="Arial" charset="0"/>
        </a:defRPr>
      </a:lvl4pPr>
      <a:lvl5pPr algn="ctr" rtl="0" eaLnBrk="0" fontAlgn="base" hangingPunct="0">
        <a:spcBef>
          <a:spcPct val="0"/>
        </a:spcBef>
        <a:spcAft>
          <a:spcPct val="0"/>
        </a:spcAft>
        <a:defRPr sz="3600" b="1">
          <a:solidFill>
            <a:srgbClr val="000099"/>
          </a:solidFill>
          <a:latin typeface="Arial" charset="0"/>
        </a:defRPr>
      </a:lvl5pPr>
      <a:lvl6pPr marL="457200" algn="ctr" rtl="0" eaLnBrk="0" fontAlgn="base" hangingPunct="0">
        <a:spcBef>
          <a:spcPct val="0"/>
        </a:spcBef>
        <a:spcAft>
          <a:spcPct val="0"/>
        </a:spcAft>
        <a:defRPr sz="3600" b="1">
          <a:solidFill>
            <a:srgbClr val="000099"/>
          </a:solidFill>
          <a:latin typeface="Arial" charset="0"/>
        </a:defRPr>
      </a:lvl6pPr>
      <a:lvl7pPr marL="914400" algn="ctr" rtl="0" eaLnBrk="0" fontAlgn="base" hangingPunct="0">
        <a:spcBef>
          <a:spcPct val="0"/>
        </a:spcBef>
        <a:spcAft>
          <a:spcPct val="0"/>
        </a:spcAft>
        <a:defRPr sz="3600" b="1">
          <a:solidFill>
            <a:srgbClr val="000099"/>
          </a:solidFill>
          <a:latin typeface="Arial" charset="0"/>
        </a:defRPr>
      </a:lvl7pPr>
      <a:lvl8pPr marL="1371600" algn="ctr" rtl="0" eaLnBrk="0" fontAlgn="base" hangingPunct="0">
        <a:spcBef>
          <a:spcPct val="0"/>
        </a:spcBef>
        <a:spcAft>
          <a:spcPct val="0"/>
        </a:spcAft>
        <a:defRPr sz="3600" b="1">
          <a:solidFill>
            <a:srgbClr val="000099"/>
          </a:solidFill>
          <a:latin typeface="Arial" charset="0"/>
        </a:defRPr>
      </a:lvl8pPr>
      <a:lvl9pPr marL="1828800" algn="ctr" rtl="0" eaLnBrk="0" fontAlgn="base" hangingPunct="0">
        <a:spcBef>
          <a:spcPct val="0"/>
        </a:spcBef>
        <a:spcAft>
          <a:spcPct val="0"/>
        </a:spcAft>
        <a:defRPr sz="3600" b="1">
          <a:solidFill>
            <a:srgbClr val="000099"/>
          </a:solidFill>
          <a:latin typeface="Arial" charset="0"/>
        </a:defRPr>
      </a:lvl9pPr>
    </p:titleStyle>
    <p:body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5/dcn/19/15-19-0240-00-004w-tg-802-15-minutes-for-may-2019-atlanta-interim-meeting-of-tg4w.doc"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package" Target="../embeddings/Microsoft_Excel_Worksheet1.xlsx"/></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5/dcn/19/15-19-0267-00-004w-comments-against-lb157.xls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de-DE" altLang="en-US" sz="1400" smtClean="0"/>
              <a:t>July 2019</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Joerg ROBERT, FAU Erlangen-</a:t>
            </a:r>
            <a:r>
              <a:rPr lang="en-US" altLang="en-US" dirty="0" err="1"/>
              <a:t>Nuernberg</a:t>
            </a:r>
            <a:endParaRPr lang="en-US" altLang="en-US"/>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FE7FCAAF-CBA7-47E6-8998-BA9E638C9510}"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[Agenda for TG 802.15.4w July 2019 Plenary Meeting]</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[15 July, 2019]</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p>
          <a:p>
            <a:pPr>
              <a:spcBef>
                <a:spcPts val="600"/>
              </a:spcBef>
              <a:spcAft>
                <a:spcPts val="600"/>
              </a:spcAft>
              <a:defRPr/>
            </a:pPr>
            <a:r>
              <a:rPr lang="en-US" altLang="en-US" sz="1600" b="1" dirty="0" smtClean="0">
                <a:solidFill>
                  <a:schemeClr val="tx2"/>
                </a:solidFill>
              </a:rPr>
              <a:t>Purpose:</a:t>
            </a:r>
            <a:r>
              <a:rPr lang="en-US" altLang="en-US" sz="1600" dirty="0" smtClean="0">
                <a:solidFill>
                  <a:schemeClr val="tx2"/>
                </a:solidFill>
              </a:rPr>
              <a:t>	[Guidance during TG802.15.4w session]</a:t>
            </a:r>
          </a:p>
          <a:p>
            <a:pPr>
              <a:defRPr/>
            </a:pPr>
            <a:r>
              <a:rPr lang="en-US" altLang="en-US" sz="1600" b="1" dirty="0" smtClean="0">
                <a:solidFill>
                  <a:schemeClr val="tx2"/>
                </a:solidFill>
              </a:rPr>
              <a:t>Notice</a:t>
            </a:r>
            <a:r>
              <a:rPr lang="en-US" altLang="en-US" sz="1600" b="1" dirty="0">
                <a:solidFill>
                  <a:schemeClr val="tx2"/>
                </a:solidFill>
              </a:rPr>
              <a:t>:</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9"/>
          <p:cNvSpPr>
            <a:spLocks noGrp="1"/>
          </p:cNvSpPr>
          <p:nvPr>
            <p:ph type="title"/>
          </p:nvPr>
        </p:nvSpPr>
        <p:spPr/>
        <p:txBody>
          <a:bodyPr/>
          <a:lstStyle/>
          <a:p>
            <a:r>
              <a:rPr lang="en-US" dirty="0" smtClean="0"/>
              <a:t>Draft Agenda</a:t>
            </a:r>
            <a:endParaRPr lang="en-US" dirty="0"/>
          </a:p>
        </p:txBody>
      </p:sp>
      <p:sp>
        <p:nvSpPr>
          <p:cNvPr id="11" name="Inhaltsplatzhalter 10"/>
          <p:cNvSpPr>
            <a:spLocks noGrp="1"/>
          </p:cNvSpPr>
          <p:nvPr>
            <p:ph sz="half" idx="1"/>
          </p:nvPr>
        </p:nvSpPr>
        <p:spPr/>
        <p:txBody>
          <a:bodyPr/>
          <a:lstStyle/>
          <a:p>
            <a:pPr marL="0" indent="0">
              <a:buNone/>
            </a:pPr>
            <a:r>
              <a:rPr lang="en-US" sz="1200" b="1" dirty="0" smtClean="0"/>
              <a:t>Monday PM1</a:t>
            </a:r>
          </a:p>
          <a:p>
            <a:r>
              <a:rPr lang="en-US" sz="1200" dirty="0"/>
              <a:t>Open</a:t>
            </a:r>
          </a:p>
          <a:p>
            <a:r>
              <a:rPr lang="en-US" sz="1200" dirty="0"/>
              <a:t>IEEE-SA Stds. Board Bylaws on Patents in Std's. &amp; Guidelines</a:t>
            </a:r>
          </a:p>
          <a:p>
            <a:r>
              <a:rPr lang="en-US" sz="1200" dirty="0"/>
              <a:t>Approval of the Agenda</a:t>
            </a:r>
          </a:p>
          <a:p>
            <a:r>
              <a:rPr lang="en-US" sz="1200" dirty="0"/>
              <a:t>Approval of </a:t>
            </a:r>
            <a:r>
              <a:rPr lang="en-US" sz="1200" dirty="0" smtClean="0"/>
              <a:t>Atlanta Minutes</a:t>
            </a:r>
            <a:endParaRPr lang="en-US" sz="1200" dirty="0"/>
          </a:p>
          <a:p>
            <a:r>
              <a:rPr lang="en-US" sz="1200" dirty="0" smtClean="0"/>
              <a:t>Schedule</a:t>
            </a:r>
          </a:p>
          <a:p>
            <a:r>
              <a:rPr lang="en-US" sz="1200" dirty="0" smtClean="0"/>
              <a:t>Comment Resolution</a:t>
            </a:r>
          </a:p>
          <a:p>
            <a:r>
              <a:rPr lang="en-US" sz="1200" dirty="0" smtClean="0"/>
              <a:t>Recess</a:t>
            </a:r>
            <a:endParaRPr lang="en-US" sz="1200" dirty="0"/>
          </a:p>
          <a:p>
            <a:pPr marL="0" indent="0">
              <a:buNone/>
            </a:pPr>
            <a:endParaRPr lang="en-US" sz="1200" b="1" dirty="0" smtClean="0"/>
          </a:p>
          <a:p>
            <a:pPr marL="0" indent="0">
              <a:buNone/>
            </a:pPr>
            <a:r>
              <a:rPr lang="en-US" sz="1200" b="1" dirty="0" smtClean="0"/>
              <a:t>Monday PM2</a:t>
            </a:r>
            <a:endParaRPr lang="en-US" sz="1200" b="1" dirty="0"/>
          </a:p>
          <a:p>
            <a:r>
              <a:rPr lang="en-US" sz="1200" dirty="0"/>
              <a:t>Open</a:t>
            </a:r>
          </a:p>
          <a:p>
            <a:r>
              <a:rPr lang="en-US" sz="1200" dirty="0"/>
              <a:t>Comment Resolution</a:t>
            </a:r>
          </a:p>
          <a:p>
            <a:r>
              <a:rPr lang="en-US" sz="1200" dirty="0" smtClean="0"/>
              <a:t>Recess</a:t>
            </a:r>
          </a:p>
          <a:p>
            <a:endParaRPr lang="en-US" sz="1200" dirty="0" smtClean="0"/>
          </a:p>
          <a:p>
            <a:pPr marL="0" indent="0">
              <a:buNone/>
            </a:pPr>
            <a:r>
              <a:rPr lang="en-US" sz="1200" b="1" dirty="0" smtClean="0"/>
              <a:t>Tuesday PM1</a:t>
            </a:r>
            <a:endParaRPr lang="en-US" sz="1200" b="1" dirty="0"/>
          </a:p>
          <a:p>
            <a:r>
              <a:rPr lang="en-US" sz="1200" dirty="0"/>
              <a:t>Open</a:t>
            </a:r>
          </a:p>
          <a:p>
            <a:r>
              <a:rPr lang="en-US" sz="1200" dirty="0"/>
              <a:t>Comment Resolution</a:t>
            </a:r>
          </a:p>
          <a:p>
            <a:r>
              <a:rPr lang="en-US" sz="1200" dirty="0" smtClean="0"/>
              <a:t>Recess</a:t>
            </a:r>
            <a:endParaRPr lang="en-US" sz="1200" dirty="0"/>
          </a:p>
          <a:p>
            <a:endParaRPr lang="en-US" sz="1200" dirty="0"/>
          </a:p>
          <a:p>
            <a:endParaRPr lang="en-US" sz="1200" dirty="0"/>
          </a:p>
          <a:p>
            <a:pPr marL="0" indent="0">
              <a:buNone/>
            </a:pPr>
            <a:endParaRPr lang="en-US" sz="1200" b="1" strike="sngStrike" dirty="0" smtClean="0"/>
          </a:p>
          <a:p>
            <a:endParaRPr lang="en-US" sz="1200" dirty="0" smtClean="0"/>
          </a:p>
        </p:txBody>
      </p:sp>
      <p:sp>
        <p:nvSpPr>
          <p:cNvPr id="12" name="Inhaltsplatzhalter 11"/>
          <p:cNvSpPr>
            <a:spLocks noGrp="1"/>
          </p:cNvSpPr>
          <p:nvPr>
            <p:ph sz="half" idx="2"/>
          </p:nvPr>
        </p:nvSpPr>
        <p:spPr/>
        <p:txBody>
          <a:bodyPr/>
          <a:lstStyle/>
          <a:p>
            <a:pPr marL="0" indent="0">
              <a:buNone/>
            </a:pPr>
            <a:r>
              <a:rPr lang="en-US" sz="1200" b="1" dirty="0" smtClean="0"/>
              <a:t>Tuesday PM2</a:t>
            </a:r>
            <a:endParaRPr lang="en-US" sz="1200" b="1" dirty="0"/>
          </a:p>
          <a:p>
            <a:r>
              <a:rPr lang="en-US" sz="1200" dirty="0"/>
              <a:t>Open</a:t>
            </a:r>
          </a:p>
          <a:p>
            <a:r>
              <a:rPr lang="en-US" sz="1200" dirty="0"/>
              <a:t>Comment Resolution</a:t>
            </a:r>
          </a:p>
          <a:p>
            <a:r>
              <a:rPr lang="en-US" sz="1200" dirty="0" smtClean="0"/>
              <a:t>Recess</a:t>
            </a:r>
          </a:p>
          <a:p>
            <a:endParaRPr lang="en-US" sz="1200" dirty="0"/>
          </a:p>
          <a:p>
            <a:pPr marL="0" indent="0">
              <a:buNone/>
            </a:pPr>
            <a:r>
              <a:rPr lang="en-US" sz="1200" b="1" dirty="0" smtClean="0"/>
              <a:t>Wednesday PM1</a:t>
            </a:r>
            <a:endParaRPr lang="en-US" sz="1200" b="1" dirty="0"/>
          </a:p>
          <a:p>
            <a:r>
              <a:rPr lang="en-US" sz="1200" dirty="0"/>
              <a:t>Open</a:t>
            </a:r>
          </a:p>
          <a:p>
            <a:r>
              <a:rPr lang="en-US" sz="1200" dirty="0"/>
              <a:t>Comment Resolution</a:t>
            </a:r>
          </a:p>
          <a:p>
            <a:r>
              <a:rPr lang="en-US" sz="1200" dirty="0" smtClean="0"/>
              <a:t>Recess</a:t>
            </a:r>
            <a:endParaRPr lang="en-US" sz="1200" dirty="0"/>
          </a:p>
          <a:p>
            <a:pPr marL="0" indent="0">
              <a:buNone/>
            </a:pPr>
            <a:endParaRPr lang="en-US" sz="1200" dirty="0"/>
          </a:p>
          <a:p>
            <a:pPr marL="0" indent="0">
              <a:buNone/>
            </a:pPr>
            <a:endParaRPr lang="en-US" sz="1200" dirty="0"/>
          </a:p>
          <a:p>
            <a:pPr marL="0" indent="0">
              <a:buNone/>
            </a:pPr>
            <a:r>
              <a:rPr lang="en-US" sz="1200" b="1" dirty="0" smtClean="0"/>
              <a:t>Thursday PM1</a:t>
            </a:r>
            <a:endParaRPr lang="en-US" sz="1200" b="1" dirty="0"/>
          </a:p>
          <a:p>
            <a:r>
              <a:rPr lang="en-US" sz="1200" dirty="0"/>
              <a:t>Open</a:t>
            </a:r>
          </a:p>
          <a:p>
            <a:r>
              <a:rPr lang="en-US" sz="1200" dirty="0"/>
              <a:t>Comment Resolution</a:t>
            </a:r>
          </a:p>
          <a:p>
            <a:r>
              <a:rPr lang="en-US" sz="1200" dirty="0" smtClean="0"/>
              <a:t>Future </a:t>
            </a:r>
            <a:r>
              <a:rPr lang="en-US" sz="1200" dirty="0"/>
              <a:t>Schedule</a:t>
            </a:r>
          </a:p>
          <a:p>
            <a:r>
              <a:rPr lang="en-US" sz="1200" dirty="0"/>
              <a:t>AOB</a:t>
            </a:r>
          </a:p>
          <a:p>
            <a:r>
              <a:rPr lang="en-US" sz="1200" dirty="0"/>
              <a:t>Adjourn</a:t>
            </a:r>
          </a:p>
          <a:p>
            <a:endParaRPr lang="en-US" sz="1200" dirty="0" smtClean="0"/>
          </a:p>
        </p:txBody>
      </p:sp>
      <p:sp>
        <p:nvSpPr>
          <p:cNvPr id="2" name="Datumsplatzhalter 1"/>
          <p:cNvSpPr>
            <a:spLocks noGrp="1"/>
          </p:cNvSpPr>
          <p:nvPr>
            <p:ph type="dt" sz="half" idx="10"/>
          </p:nvPr>
        </p:nvSpPr>
        <p:spPr/>
        <p:txBody>
          <a:bodyPr/>
          <a:lstStyle/>
          <a:p>
            <a:pPr>
              <a:defRPr/>
            </a:pPr>
            <a:r>
              <a:rPr lang="de-DE" altLang="en-US" smtClean="0"/>
              <a:t>July 2019</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915A54A6-D87D-44CA-9552-43124D8DF28B}" type="slidenum">
              <a:rPr lang="en-US" altLang="en-US" smtClean="0"/>
              <a:pPr>
                <a:defRPr/>
              </a:pPr>
              <a:t>10</a:t>
            </a:fld>
            <a:endParaRPr lang="en-US" altLang="en-US"/>
          </a:p>
        </p:txBody>
      </p:sp>
    </p:spTree>
    <p:extLst>
      <p:ext uri="{BB962C8B-B14F-4D97-AF65-F5344CB8AC3E}">
        <p14:creationId xmlns:p14="http://schemas.microsoft.com/office/powerpoint/2010/main" val="35946121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en-US" dirty="0" smtClean="0"/>
              <a:t>TG Motion #32</a:t>
            </a:r>
            <a:endParaRPr lang="en-US" dirty="0"/>
          </a:p>
        </p:txBody>
      </p:sp>
      <p:sp>
        <p:nvSpPr>
          <p:cNvPr id="9" name="Inhaltsplatzhalter 8"/>
          <p:cNvSpPr>
            <a:spLocks noGrp="1"/>
          </p:cNvSpPr>
          <p:nvPr>
            <p:ph idx="1"/>
          </p:nvPr>
        </p:nvSpPr>
        <p:spPr/>
        <p:txBody>
          <a:bodyPr/>
          <a:lstStyle/>
          <a:p>
            <a:r>
              <a:rPr lang="en-US" sz="2000" dirty="0" smtClean="0"/>
              <a:t>Move to approve the draft agenda</a:t>
            </a:r>
          </a:p>
          <a:p>
            <a:endParaRPr lang="en-US" sz="2000" dirty="0" smtClean="0"/>
          </a:p>
          <a:p>
            <a:endParaRPr lang="en-US" sz="2000" dirty="0" smtClean="0"/>
          </a:p>
          <a:p>
            <a:r>
              <a:rPr lang="en-US" sz="2000" dirty="0" smtClean="0"/>
              <a:t>Moved by:</a:t>
            </a:r>
          </a:p>
          <a:p>
            <a:r>
              <a:rPr lang="en-US" sz="2000" dirty="0" smtClean="0"/>
              <a:t>Seconded by:</a:t>
            </a:r>
            <a:endParaRPr lang="en-US" sz="2000" dirty="0"/>
          </a:p>
          <a:p>
            <a:endParaRPr lang="en-US" sz="2000" dirty="0" smtClean="0"/>
          </a:p>
          <a:p>
            <a:endParaRPr lang="en-US" sz="2000" dirty="0"/>
          </a:p>
          <a:p>
            <a:endParaRPr lang="en-US" sz="2000" dirty="0"/>
          </a:p>
          <a:p>
            <a:endParaRPr lang="en-US" sz="2000" dirty="0" smtClean="0"/>
          </a:p>
          <a:p>
            <a:endParaRPr lang="en-US" sz="2000" dirty="0"/>
          </a:p>
        </p:txBody>
      </p:sp>
      <p:sp>
        <p:nvSpPr>
          <p:cNvPr id="5" name="Datumsplatzhalter 4"/>
          <p:cNvSpPr>
            <a:spLocks noGrp="1"/>
          </p:cNvSpPr>
          <p:nvPr>
            <p:ph type="dt" sz="half" idx="10"/>
          </p:nvPr>
        </p:nvSpPr>
        <p:spPr/>
        <p:txBody>
          <a:bodyPr/>
          <a:lstStyle/>
          <a:p>
            <a:pPr>
              <a:defRPr/>
            </a:pPr>
            <a:r>
              <a:rPr lang="de-DE" altLang="en-US" smtClean="0"/>
              <a:t>July 2019</a:t>
            </a:r>
            <a:endParaRPr lang="en-US" altLang="en-US" dirty="0"/>
          </a:p>
        </p:txBody>
      </p:sp>
      <p:sp>
        <p:nvSpPr>
          <p:cNvPr id="6" name="Fußzeilenplatzhalter 5"/>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7" name="Foliennummernplatzhalter 6"/>
          <p:cNvSpPr>
            <a:spLocks noGrp="1"/>
          </p:cNvSpPr>
          <p:nvPr>
            <p:ph type="sldNum" sz="quarter" idx="12"/>
          </p:nvPr>
        </p:nvSpPr>
        <p:spPr/>
        <p:txBody>
          <a:bodyPr/>
          <a:lstStyle/>
          <a:p>
            <a:pPr>
              <a:defRPr/>
            </a:pPr>
            <a:r>
              <a:rPr lang="en-US" altLang="en-US" smtClean="0"/>
              <a:t>Slide </a:t>
            </a:r>
            <a:fld id="{D61D644A-C660-4A83-8604-94F8CF5806A8}" type="slidenum">
              <a:rPr lang="en-US" altLang="en-US" smtClean="0"/>
              <a:pPr>
                <a:defRPr/>
              </a:pPr>
              <a:t>11</a:t>
            </a:fld>
            <a:endParaRPr lang="en-US" altLang="en-US"/>
          </a:p>
        </p:txBody>
      </p:sp>
    </p:spTree>
    <p:extLst>
      <p:ext uri="{BB962C8B-B14F-4D97-AF65-F5344CB8AC3E}">
        <p14:creationId xmlns:p14="http://schemas.microsoft.com/office/powerpoint/2010/main" val="33114903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Approval of Atlanta Minutes</a:t>
            </a:r>
            <a:endParaRPr lang="en-US" dirty="0"/>
          </a:p>
        </p:txBody>
      </p:sp>
      <p:sp>
        <p:nvSpPr>
          <p:cNvPr id="3" name="Inhaltsplatzhalter 2"/>
          <p:cNvSpPr>
            <a:spLocks noGrp="1"/>
          </p:cNvSpPr>
          <p:nvPr>
            <p:ph idx="1"/>
          </p:nvPr>
        </p:nvSpPr>
        <p:spPr/>
        <p:txBody>
          <a:bodyPr/>
          <a:lstStyle/>
          <a:p>
            <a:r>
              <a:rPr lang="en-US" sz="2000" dirty="0" smtClean="0"/>
              <a:t>Meeting minutes are available on mentor 15-19/240r0</a:t>
            </a:r>
            <a:br>
              <a:rPr lang="en-US" sz="2000" dirty="0" smtClean="0"/>
            </a:br>
            <a:r>
              <a:rPr lang="en-US" sz="2000" dirty="0">
                <a:hlinkClick r:id="rId2"/>
              </a:rPr>
              <a:t>https://</a:t>
            </a:r>
            <a:r>
              <a:rPr lang="en-US" sz="2000" dirty="0" smtClean="0">
                <a:hlinkClick r:id="rId2"/>
              </a:rPr>
              <a:t>mentor.ieee.org/802.15/dcn/19/15-19-0240-00-004w-tg-802-15-minutes-for-may-2019-atlanta-interim-meeting-of-tg4w.doc</a:t>
            </a:r>
            <a:endParaRPr lang="en-US" sz="2000" dirty="0" smtClean="0"/>
          </a:p>
          <a:p>
            <a:endParaRPr lang="en-US" sz="2000" dirty="0"/>
          </a:p>
          <a:p>
            <a:endParaRPr lang="en-US" sz="2000" dirty="0" smtClean="0"/>
          </a:p>
          <a:p>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de-DE" altLang="en-US" smtClean="0"/>
              <a:t>July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12</a:t>
            </a:fld>
            <a:endParaRPr lang="en-US" altLang="en-US"/>
          </a:p>
        </p:txBody>
      </p:sp>
    </p:spTree>
    <p:extLst>
      <p:ext uri="{BB962C8B-B14F-4D97-AF65-F5344CB8AC3E}">
        <p14:creationId xmlns:p14="http://schemas.microsoft.com/office/powerpoint/2010/main" val="5178823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 Motion #33</a:t>
            </a:r>
            <a:endParaRPr lang="en-US" dirty="0"/>
          </a:p>
        </p:txBody>
      </p:sp>
      <p:sp>
        <p:nvSpPr>
          <p:cNvPr id="3" name="Inhaltsplatzhalter 2"/>
          <p:cNvSpPr>
            <a:spLocks noGrp="1"/>
          </p:cNvSpPr>
          <p:nvPr>
            <p:ph idx="1"/>
          </p:nvPr>
        </p:nvSpPr>
        <p:spPr/>
        <p:txBody>
          <a:bodyPr/>
          <a:lstStyle/>
          <a:p>
            <a:r>
              <a:rPr lang="en-US" sz="2000" dirty="0"/>
              <a:t>Move to approve </a:t>
            </a:r>
            <a:r>
              <a:rPr lang="en-US" sz="2000" dirty="0" smtClean="0"/>
              <a:t>the Vancouver meeting minutes in </a:t>
            </a:r>
            <a:r>
              <a:rPr lang="en-US" sz="2000" dirty="0"/>
              <a:t>document </a:t>
            </a:r>
            <a:r>
              <a:rPr lang="en-US" sz="2000" dirty="0" smtClean="0"/>
              <a:t>15-19/172r0</a:t>
            </a:r>
            <a:endParaRPr lang="en-US" sz="2000" dirty="0"/>
          </a:p>
          <a:p>
            <a:endParaRPr lang="en-US" sz="2000" dirty="0"/>
          </a:p>
          <a:p>
            <a:r>
              <a:rPr lang="en-US" sz="2000" dirty="0" smtClean="0"/>
              <a:t>Moved </a:t>
            </a:r>
            <a:r>
              <a:rPr lang="en-US" sz="2000" dirty="0"/>
              <a:t>by: </a:t>
            </a:r>
            <a:endParaRPr lang="en-US" sz="2000" dirty="0" smtClean="0"/>
          </a:p>
          <a:p>
            <a:r>
              <a:rPr lang="en-US" sz="2000" dirty="0" smtClean="0"/>
              <a:t>Seconded </a:t>
            </a:r>
            <a:r>
              <a:rPr lang="en-US" sz="2000" dirty="0"/>
              <a:t>by</a:t>
            </a:r>
            <a:r>
              <a:rPr lang="en-US" sz="2000" dirty="0" smtClean="0"/>
              <a:t>:</a:t>
            </a:r>
            <a:endParaRPr lang="en-US" sz="2000" dirty="0"/>
          </a:p>
          <a:p>
            <a:endParaRPr lang="en-US" sz="2000" dirty="0" smtClean="0"/>
          </a:p>
          <a:p>
            <a:endParaRPr lang="en-US" sz="2000" dirty="0" smtClean="0"/>
          </a:p>
          <a:p>
            <a:endParaRPr lang="en-US" sz="2000" dirty="0"/>
          </a:p>
          <a:p>
            <a:endParaRPr lang="en-US" sz="2000" dirty="0"/>
          </a:p>
        </p:txBody>
      </p:sp>
      <p:sp>
        <p:nvSpPr>
          <p:cNvPr id="4" name="Datumsplatzhalter 3"/>
          <p:cNvSpPr>
            <a:spLocks noGrp="1"/>
          </p:cNvSpPr>
          <p:nvPr>
            <p:ph type="dt" sz="half" idx="10"/>
          </p:nvPr>
        </p:nvSpPr>
        <p:spPr/>
        <p:txBody>
          <a:bodyPr/>
          <a:lstStyle/>
          <a:p>
            <a:pPr>
              <a:defRPr/>
            </a:pPr>
            <a:r>
              <a:rPr lang="de-DE" altLang="en-US" smtClean="0"/>
              <a:t>July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13</a:t>
            </a:fld>
            <a:endParaRPr lang="en-US" altLang="en-US"/>
          </a:p>
        </p:txBody>
      </p:sp>
    </p:spTree>
    <p:extLst>
      <p:ext uri="{BB962C8B-B14F-4D97-AF65-F5344CB8AC3E}">
        <p14:creationId xmlns:p14="http://schemas.microsoft.com/office/powerpoint/2010/main" val="27409983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TG4w Draft Schedule</a:t>
            </a:r>
            <a:endParaRPr lang="en-US" dirty="0"/>
          </a:p>
        </p:txBody>
      </p:sp>
      <p:sp>
        <p:nvSpPr>
          <p:cNvPr id="4" name="Datumsplatzhalter 3"/>
          <p:cNvSpPr>
            <a:spLocks noGrp="1"/>
          </p:cNvSpPr>
          <p:nvPr>
            <p:ph type="dt" sz="half" idx="10"/>
          </p:nvPr>
        </p:nvSpPr>
        <p:spPr/>
        <p:txBody>
          <a:bodyPr/>
          <a:lstStyle/>
          <a:p>
            <a:pPr>
              <a:defRPr/>
            </a:pPr>
            <a:r>
              <a:rPr lang="de-DE" altLang="en-US" smtClean="0"/>
              <a:t>July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14</a:t>
            </a:fld>
            <a:endParaRPr lang="en-US" altLang="en-US"/>
          </a:p>
        </p:txBody>
      </p:sp>
      <p:graphicFrame>
        <p:nvGraphicFramePr>
          <p:cNvPr id="10" name="Table 1"/>
          <p:cNvGraphicFramePr>
            <a:graphicFrameLocks noGrp="1"/>
          </p:cNvGraphicFramePr>
          <p:nvPr>
            <p:extLst>
              <p:ext uri="{D42A27DB-BD31-4B8C-83A1-F6EECF244321}">
                <p14:modId xmlns:p14="http://schemas.microsoft.com/office/powerpoint/2010/main" val="1073353844"/>
              </p:ext>
            </p:extLst>
          </p:nvPr>
        </p:nvGraphicFramePr>
        <p:xfrm>
          <a:off x="683568" y="1844824"/>
          <a:ext cx="7776864" cy="4384039"/>
        </p:xfrm>
        <a:graphic>
          <a:graphicData uri="http://schemas.openxmlformats.org/drawingml/2006/table">
            <a:tbl>
              <a:tblPr firstRow="1" bandRow="1">
                <a:tableStyleId>{5C22544A-7EE6-4342-B048-85BDC9FD1C3A}</a:tableStyleId>
              </a:tblPr>
              <a:tblGrid>
                <a:gridCol w="4401998"/>
                <a:gridCol w="3374866"/>
              </a:tblGrid>
              <a:tr h="398549">
                <a:tc>
                  <a:txBody>
                    <a:bodyPr/>
                    <a:lstStyle/>
                    <a:p>
                      <a:pPr marL="0" lvl="1" indent="0">
                        <a:buFont typeface="Arial"/>
                        <a:buNone/>
                      </a:pPr>
                      <a:r>
                        <a:rPr lang="en-US" sz="1800" b="1" kern="1200" dirty="0" smtClean="0">
                          <a:solidFill>
                            <a:schemeClr val="lt1"/>
                          </a:solidFill>
                          <a:latin typeface="+mn-lt"/>
                          <a:ea typeface="+mn-ea"/>
                          <a:cs typeface="+mn-cs"/>
                        </a:rPr>
                        <a:t>TASK</a:t>
                      </a:r>
                    </a:p>
                  </a:txBody>
                  <a:tcPr/>
                </a:tc>
                <a:tc>
                  <a:txBody>
                    <a:bodyPr/>
                    <a:lstStyle/>
                    <a:p>
                      <a:r>
                        <a:rPr lang="en-US" dirty="0" smtClean="0"/>
                        <a:t>Completed</a:t>
                      </a:r>
                      <a:endParaRPr lang="en-US" dirty="0"/>
                    </a:p>
                  </a:txBody>
                  <a:tcPr/>
                </a:tc>
              </a:tr>
              <a:tr h="398549">
                <a:tc>
                  <a:txBody>
                    <a:bodyPr/>
                    <a:lstStyle/>
                    <a:p>
                      <a:r>
                        <a:rPr lang="en-US" dirty="0" smtClean="0"/>
                        <a:t>Start of</a:t>
                      </a:r>
                      <a:r>
                        <a:rPr lang="en-US" baseline="0" dirty="0" smtClean="0"/>
                        <a:t> TG work</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t>Call for Proposals</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solidFill>
                            <a:schemeClr val="tx1"/>
                          </a:solidFill>
                        </a:rPr>
                        <a:t>Technical Guidelines Doc.</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noStrike" baseline="0" dirty="0" smtClean="0">
                          <a:solidFill>
                            <a:schemeClr val="tx1"/>
                          </a:solidFill>
                        </a:rPr>
                        <a:t>Mar, 2018</a:t>
                      </a:r>
                    </a:p>
                  </a:txBody>
                  <a:tcPr/>
                </a:tc>
              </a:tr>
              <a:tr h="398549">
                <a:tc>
                  <a:txBody>
                    <a:bodyPr/>
                    <a:lstStyle/>
                    <a:p>
                      <a:r>
                        <a:rPr lang="en-US" dirty="0" smtClean="0">
                          <a:solidFill>
                            <a:schemeClr val="tx1"/>
                          </a:solidFill>
                        </a:rPr>
                        <a:t>Initial discussion of proposals</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July,</a:t>
                      </a:r>
                      <a:r>
                        <a:rPr lang="en-US" baseline="0" dirty="0" smtClean="0">
                          <a:solidFill>
                            <a:schemeClr val="tx1"/>
                          </a:solidFill>
                        </a:rPr>
                        <a:t> 2018</a:t>
                      </a:r>
                      <a:endParaRPr lang="en-US" dirty="0" smtClean="0">
                        <a:solidFill>
                          <a:schemeClr val="tx1"/>
                        </a:solidFill>
                      </a:endParaRPr>
                    </a:p>
                  </a:txBody>
                  <a:tcPr/>
                </a:tc>
              </a:tr>
              <a:tr h="398549">
                <a:tc>
                  <a:txBody>
                    <a:bodyPr/>
                    <a:lstStyle/>
                    <a:p>
                      <a:r>
                        <a:rPr lang="en-US" dirty="0" smtClean="0"/>
                        <a:t>Editing 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noStrike" dirty="0" smtClean="0">
                          <a:solidFill>
                            <a:schemeClr val="tx1"/>
                          </a:solidFill>
                        </a:rPr>
                        <a:t>Jan, 2019</a:t>
                      </a:r>
                    </a:p>
                  </a:txBody>
                  <a:tcPr/>
                </a:tc>
              </a:tr>
              <a:tr h="398549">
                <a:tc>
                  <a:txBody>
                    <a:bodyPr/>
                    <a:lstStyle/>
                    <a:p>
                      <a:r>
                        <a:rPr lang="en-US" dirty="0" smtClean="0"/>
                        <a:t>LB</a:t>
                      </a:r>
                      <a:endParaRPr lang="en-US" dirty="0"/>
                    </a:p>
                  </a:txBody>
                  <a:tcPr/>
                </a:tc>
                <a:tc>
                  <a:txBody>
                    <a:bodyPr/>
                    <a:lstStyle/>
                    <a:p>
                      <a:r>
                        <a:rPr lang="en-US" baseline="0" dirty="0" smtClean="0">
                          <a:solidFill>
                            <a:schemeClr val="tx1"/>
                          </a:solidFill>
                        </a:rPr>
                        <a:t>Mar, 2019</a:t>
                      </a:r>
                      <a:endParaRPr lang="en-US" dirty="0">
                        <a:solidFill>
                          <a:schemeClr val="tx1"/>
                        </a:solidFill>
                      </a:endParaRPr>
                    </a:p>
                  </a:txBody>
                  <a:tcPr/>
                </a:tc>
              </a:tr>
              <a:tr h="398549">
                <a:tc>
                  <a:txBody>
                    <a:bodyPr/>
                    <a:lstStyle/>
                    <a:p>
                      <a:r>
                        <a:rPr lang="en-US" dirty="0" smtClean="0"/>
                        <a:t>LB Comment Resolution</a:t>
                      </a:r>
                      <a:endParaRPr lang="en-US" dirty="0"/>
                    </a:p>
                  </a:txBody>
                  <a:tcPr/>
                </a:tc>
                <a:tc>
                  <a:txBody>
                    <a:bodyPr/>
                    <a:lstStyle/>
                    <a:p>
                      <a:r>
                        <a:rPr lang="en-US" dirty="0" smtClean="0"/>
                        <a:t>May,</a:t>
                      </a:r>
                      <a:r>
                        <a:rPr lang="en-US" baseline="0" dirty="0" smtClean="0"/>
                        <a:t> 2019</a:t>
                      </a:r>
                      <a:endParaRPr lang="en-US" dirty="0"/>
                    </a:p>
                  </a:txBody>
                  <a:tcPr/>
                </a:tc>
              </a:tr>
              <a:tr h="398549">
                <a:tc>
                  <a:txBody>
                    <a:bodyPr/>
                    <a:lstStyle/>
                    <a:p>
                      <a:r>
                        <a:rPr lang="en-US" dirty="0" smtClean="0"/>
                        <a:t>LB Recirculation / SB</a:t>
                      </a:r>
                      <a:endParaRPr lang="en-US" dirty="0"/>
                    </a:p>
                  </a:txBody>
                  <a:tcPr/>
                </a:tc>
                <a:tc>
                  <a:txBody>
                    <a:bodyPr/>
                    <a:lstStyle/>
                    <a:p>
                      <a:r>
                        <a:rPr lang="en-US" dirty="0" smtClean="0"/>
                        <a:t>July, 2019</a:t>
                      </a:r>
                      <a:endParaRPr lang="en-US" dirty="0"/>
                    </a:p>
                  </a:txBody>
                  <a:tcPr/>
                </a:tc>
              </a:tr>
              <a:tr h="398549">
                <a:tc>
                  <a:txBody>
                    <a:bodyPr/>
                    <a:lstStyle/>
                    <a:p>
                      <a:r>
                        <a:rPr lang="en-US" dirty="0" smtClean="0"/>
                        <a:t>SB Comment Resolution</a:t>
                      </a:r>
                      <a:endParaRPr lang="en-US" dirty="0"/>
                    </a:p>
                  </a:txBody>
                  <a:tcPr/>
                </a:tc>
                <a:tc>
                  <a:txBody>
                    <a:bodyPr/>
                    <a:lstStyle/>
                    <a:p>
                      <a:r>
                        <a:rPr lang="en-US" dirty="0" smtClean="0"/>
                        <a:t>Nov, 2019</a:t>
                      </a:r>
                      <a:endParaRPr lang="en-US" dirty="0"/>
                    </a:p>
                  </a:txBody>
                  <a:tcPr/>
                </a:tc>
              </a:tr>
              <a:tr h="398549">
                <a:tc>
                  <a:txBody>
                    <a:bodyPr/>
                    <a:lstStyle/>
                    <a:p>
                      <a:r>
                        <a:rPr lang="en-US" dirty="0" smtClean="0"/>
                        <a:t>Submission to</a:t>
                      </a:r>
                      <a:r>
                        <a:rPr lang="en-US" baseline="0" dirty="0" smtClean="0"/>
                        <a:t> </a:t>
                      </a:r>
                      <a:r>
                        <a:rPr lang="en-US" baseline="0" dirty="0" err="1" smtClean="0"/>
                        <a:t>Rev</a:t>
                      </a:r>
                      <a:r>
                        <a:rPr lang="en-US" dirty="0" err="1" smtClean="0"/>
                        <a:t>Com</a:t>
                      </a:r>
                      <a:endParaRPr lang="en-US" dirty="0"/>
                    </a:p>
                  </a:txBody>
                  <a:tcPr/>
                </a:tc>
                <a:tc>
                  <a:txBody>
                    <a:bodyPr/>
                    <a:lstStyle/>
                    <a:p>
                      <a:r>
                        <a:rPr lang="en-US" dirty="0" smtClean="0"/>
                        <a:t>Feb,</a:t>
                      </a:r>
                      <a:r>
                        <a:rPr lang="en-US" baseline="0" dirty="0" smtClean="0"/>
                        <a:t> 2020</a:t>
                      </a:r>
                      <a:endParaRPr lang="en-US" dirty="0"/>
                    </a:p>
                  </a:txBody>
                  <a:tcPr/>
                </a:tc>
              </a:tr>
            </a:tbl>
          </a:graphicData>
        </a:graphic>
      </p:graphicFrame>
      <p:pic>
        <p:nvPicPr>
          <p:cNvPr id="1027" name="Picture 3" descr="C:\Users\robert\AppData\Local\Microsoft\Windows\Temporary Internet Files\Content.IE5\GPH0NBY1\left-254094_960_72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50162" y="4581128"/>
            <a:ext cx="1178313" cy="11783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549294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LB 157 Results</a:t>
            </a:r>
            <a:endParaRPr lang="en-US" dirty="0"/>
          </a:p>
        </p:txBody>
      </p:sp>
      <p:sp>
        <p:nvSpPr>
          <p:cNvPr id="3" name="Inhaltsplatzhalter 2"/>
          <p:cNvSpPr>
            <a:spLocks noGrp="1"/>
          </p:cNvSpPr>
          <p:nvPr>
            <p:ph idx="1"/>
          </p:nvPr>
        </p:nvSpPr>
        <p:spPr>
          <a:xfrm>
            <a:off x="685800" y="4077072"/>
            <a:ext cx="7772400" cy="2018928"/>
          </a:xfrm>
        </p:spPr>
        <p:txBody>
          <a:bodyPr/>
          <a:lstStyle/>
          <a:p>
            <a:r>
              <a:rPr lang="en-US" sz="2000" dirty="0" smtClean="0"/>
              <a:t>Single no-vote</a:t>
            </a:r>
          </a:p>
          <a:p>
            <a:r>
              <a:rPr lang="en-US" sz="2000" dirty="0" smtClean="0"/>
              <a:t>Received 18 comments from single person</a:t>
            </a:r>
          </a:p>
          <a:p>
            <a:endParaRPr lang="en-US" sz="2000" dirty="0"/>
          </a:p>
        </p:txBody>
      </p:sp>
      <p:sp>
        <p:nvSpPr>
          <p:cNvPr id="4" name="Datumsplatzhalter 3"/>
          <p:cNvSpPr>
            <a:spLocks noGrp="1"/>
          </p:cNvSpPr>
          <p:nvPr>
            <p:ph type="dt" sz="half" idx="10"/>
          </p:nvPr>
        </p:nvSpPr>
        <p:spPr/>
        <p:txBody>
          <a:bodyPr/>
          <a:lstStyle/>
          <a:p>
            <a:pPr>
              <a:defRPr/>
            </a:pPr>
            <a:r>
              <a:rPr lang="de-DE" altLang="en-US" sz="1400" smtClean="0"/>
              <a:t>July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15</a:t>
            </a:fld>
            <a:endParaRPr lang="en-US" altLang="en-US"/>
          </a:p>
        </p:txBody>
      </p:sp>
      <p:graphicFrame>
        <p:nvGraphicFramePr>
          <p:cNvPr id="7" name="Objekt 6"/>
          <p:cNvGraphicFramePr>
            <a:graphicFrameLocks noChangeAspect="1"/>
          </p:cNvGraphicFramePr>
          <p:nvPr>
            <p:extLst>
              <p:ext uri="{D42A27DB-BD31-4B8C-83A1-F6EECF244321}">
                <p14:modId xmlns:p14="http://schemas.microsoft.com/office/powerpoint/2010/main" val="3433085719"/>
              </p:ext>
            </p:extLst>
          </p:nvPr>
        </p:nvGraphicFramePr>
        <p:xfrm>
          <a:off x="683568" y="1916832"/>
          <a:ext cx="4943475" cy="2028825"/>
        </p:xfrm>
        <a:graphic>
          <a:graphicData uri="http://schemas.openxmlformats.org/presentationml/2006/ole">
            <mc:AlternateContent xmlns:mc="http://schemas.openxmlformats.org/markup-compatibility/2006">
              <mc:Choice xmlns:v="urn:schemas-microsoft-com:vml" Requires="v">
                <p:oleObj spid="_x0000_s1035" name="Arbeitsblatt" r:id="rId4" imgW="4943427" imgH="2028821" progId="Excel.Sheet.12">
                  <p:embed/>
                </p:oleObj>
              </mc:Choice>
              <mc:Fallback>
                <p:oleObj name="Arbeitsblatt" r:id="rId4" imgW="4943427" imgH="2028821" progId="Excel.Sheet.12">
                  <p:embed/>
                  <p:pic>
                    <p:nvPicPr>
                      <p:cNvPr id="0" name=""/>
                      <p:cNvPicPr/>
                      <p:nvPr/>
                    </p:nvPicPr>
                    <p:blipFill>
                      <a:blip r:embed="rId5"/>
                      <a:stretch>
                        <a:fillRect/>
                      </a:stretch>
                    </p:blipFill>
                    <p:spPr>
                      <a:xfrm>
                        <a:off x="683568" y="1916832"/>
                        <a:ext cx="4943475" cy="2028825"/>
                      </a:xfrm>
                      <a:prstGeom prst="rect">
                        <a:avLst/>
                      </a:prstGeom>
                    </p:spPr>
                  </p:pic>
                </p:oleObj>
              </mc:Fallback>
            </mc:AlternateContent>
          </a:graphicData>
        </a:graphic>
      </p:graphicFrame>
      <p:sp>
        <p:nvSpPr>
          <p:cNvPr id="8" name="Rechteck 7"/>
          <p:cNvSpPr/>
          <p:nvPr/>
        </p:nvSpPr>
        <p:spPr bwMode="auto">
          <a:xfrm>
            <a:off x="4788024" y="1700808"/>
            <a:ext cx="936104" cy="2304256"/>
          </a:xfrm>
          <a:prstGeom prst="rect">
            <a:avLst/>
          </a:prstGeom>
          <a:noFill/>
          <a:ln>
            <a:solidFill>
              <a:srgbClr val="C00000"/>
            </a:solidFill>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0850230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Comment Resolution</a:t>
            </a:r>
            <a:endParaRPr lang="en-US" dirty="0"/>
          </a:p>
        </p:txBody>
      </p:sp>
      <p:sp>
        <p:nvSpPr>
          <p:cNvPr id="3" name="Inhaltsplatzhalter 2"/>
          <p:cNvSpPr>
            <a:spLocks noGrp="1"/>
          </p:cNvSpPr>
          <p:nvPr>
            <p:ph idx="1"/>
          </p:nvPr>
        </p:nvSpPr>
        <p:spPr/>
        <p:txBody>
          <a:bodyPr/>
          <a:lstStyle/>
          <a:p>
            <a:r>
              <a:rPr lang="en-US" sz="2400" dirty="0" smtClean="0"/>
              <a:t>Comment resolution of the LB 157 comments contained in 15-19/267r0</a:t>
            </a:r>
            <a:br>
              <a:rPr lang="en-US" sz="2400" dirty="0" smtClean="0"/>
            </a:br>
            <a:r>
              <a:rPr lang="en-US" sz="2400" dirty="0">
                <a:hlinkClick r:id="rId2"/>
              </a:rPr>
              <a:t>https://</a:t>
            </a:r>
            <a:r>
              <a:rPr lang="en-US" sz="2400" dirty="0" smtClean="0">
                <a:hlinkClick r:id="rId2"/>
              </a:rPr>
              <a:t>mentor.ieee.org/802.15/dcn/19/15-19-0267-00-004w-comments-against-lb157.xlsx</a:t>
            </a:r>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de-DE" altLang="en-US" sz="1400" smtClean="0"/>
              <a:t>July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16</a:t>
            </a:fld>
            <a:endParaRPr lang="en-US" altLang="en-US"/>
          </a:p>
        </p:txBody>
      </p:sp>
    </p:spTree>
    <p:extLst>
      <p:ext uri="{BB962C8B-B14F-4D97-AF65-F5344CB8AC3E}">
        <p14:creationId xmlns:p14="http://schemas.microsoft.com/office/powerpoint/2010/main" val="14207578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TG 802.15.4w LPWA</a:t>
            </a:r>
            <a:br>
              <a:rPr lang="en-US" dirty="0" smtClean="0"/>
            </a:br>
            <a:r>
              <a:rPr lang="en-US" dirty="0" smtClean="0"/>
              <a:t>Agenda July 2019 Plenary</a:t>
            </a:r>
            <a:endParaRPr lang="en-US" dirty="0"/>
          </a:p>
        </p:txBody>
      </p:sp>
      <p:sp>
        <p:nvSpPr>
          <p:cNvPr id="6" name="Untertitel 5"/>
          <p:cNvSpPr>
            <a:spLocks noGrp="1"/>
          </p:cNvSpPr>
          <p:nvPr>
            <p:ph type="subTitle" idx="1"/>
          </p:nvPr>
        </p:nvSpPr>
        <p:spPr/>
        <p:txBody>
          <a:bodyPr/>
          <a:lstStyle/>
          <a:p>
            <a:r>
              <a:rPr lang="en-US" dirty="0"/>
              <a:t>Joerg Robert</a:t>
            </a:r>
            <a:br>
              <a:rPr lang="en-US" dirty="0"/>
            </a:br>
            <a:r>
              <a:rPr lang="en-US" dirty="0"/>
              <a:t>FAU Erlangen-</a:t>
            </a:r>
            <a:r>
              <a:rPr lang="en-US" dirty="0" err="1"/>
              <a:t>Nuernberg</a:t>
            </a:r>
            <a:endParaRPr lang="en-US" dirty="0"/>
          </a:p>
          <a:p>
            <a:endParaRPr lang="en-US" dirty="0"/>
          </a:p>
        </p:txBody>
      </p:sp>
      <p:sp>
        <p:nvSpPr>
          <p:cNvPr id="2" name="Datumsplatzhalter 1"/>
          <p:cNvSpPr>
            <a:spLocks noGrp="1"/>
          </p:cNvSpPr>
          <p:nvPr>
            <p:ph type="dt" sz="half" idx="10"/>
          </p:nvPr>
        </p:nvSpPr>
        <p:spPr/>
        <p:txBody>
          <a:bodyPr/>
          <a:lstStyle/>
          <a:p>
            <a:pPr>
              <a:defRPr/>
            </a:pPr>
            <a:r>
              <a:rPr lang="de-DE" altLang="en-US" smtClean="0"/>
              <a:t>July 2019</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31025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a:buNone/>
            </a:pPr>
            <a:r>
              <a:rPr lang="en-US" altLang="en-US" sz="1800" b="1" smtClean="0"/>
              <a:t>	</a:t>
            </a:r>
            <a:r>
              <a:rPr lang="en-US" altLang="en-US" sz="2000" b="1" smtClean="0">
                <a:solidFill>
                  <a:schemeClr val="tx1"/>
                </a:solidFill>
                <a:latin typeface="Calibri" pitchFamily="34" charset="0"/>
                <a:ea typeface="Calibri" pitchFamily="34" charset="0"/>
                <a:cs typeface="Calibri" pitchFamily="34" charset="0"/>
              </a:rPr>
              <a:t>The IEEE-SA strongly recommends that at each WG meeting the chair or a designee:</a:t>
            </a:r>
            <a:endParaRPr lang="en-US" altLang="en-US" sz="2000" smtClean="0">
              <a:solidFill>
                <a:schemeClr val="tx1"/>
              </a:solidFill>
              <a:latin typeface="Calibri" pitchFamily="34" charset="0"/>
              <a:ea typeface="Calibri" pitchFamily="34" charset="0"/>
              <a:cs typeface="Calibri" pitchFamily="34" charset="0"/>
            </a:endParaRPr>
          </a:p>
          <a:p>
            <a:pPr lvl="1">
              <a:lnSpc>
                <a:spcPct val="80000"/>
              </a:lnSpc>
              <a:buSzPct val="150000"/>
              <a:buFont typeface="Arial" pitchFamily="34" charset="0"/>
              <a:buChar char="•"/>
            </a:pPr>
            <a:r>
              <a:rPr lang="en-US" altLang="en-US" sz="1600" b="1" smtClean="0">
                <a:solidFill>
                  <a:schemeClr val="tx1"/>
                </a:solidFill>
                <a:latin typeface="Calibri" pitchFamily="34" charset="0"/>
                <a:ea typeface="Calibri" pitchFamily="34" charset="0"/>
                <a:cs typeface="Calibri" pitchFamily="34" charset="0"/>
              </a:rPr>
              <a:t>Show slides #1 through #4 of this presentation</a:t>
            </a:r>
          </a:p>
          <a:p>
            <a:pPr lvl="1">
              <a:lnSpc>
                <a:spcPct val="80000"/>
              </a:lnSpc>
              <a:buSzPct val="150000"/>
              <a:buFont typeface="Arial" pitchFamily="34" charset="0"/>
              <a:buChar char="•"/>
            </a:pPr>
            <a:r>
              <a:rPr lang="en-US" altLang="en-US" sz="1600" b="1" smtClean="0">
                <a:solidFill>
                  <a:schemeClr val="tx1"/>
                </a:solidFill>
                <a:latin typeface="Calibri" pitchFamily="34" charset="0"/>
                <a:ea typeface="Calibri" pitchFamily="34" charset="0"/>
                <a:cs typeface="Calibri" pitchFamily="34" charset="0"/>
              </a:rPr>
              <a:t>Advise the WG attendees that:</a:t>
            </a:r>
            <a:r>
              <a:rPr lang="en-US" altLang="en-US" sz="1600" smtClean="0">
                <a:solidFill>
                  <a:schemeClr val="tx1"/>
                </a:solidFill>
                <a:latin typeface="Calibri" pitchFamily="34" charset="0"/>
                <a:ea typeface="Calibri" pitchFamily="34" charset="0"/>
                <a:cs typeface="Calibri" pitchFamily="34" charset="0"/>
              </a:rPr>
              <a:t> </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IEEE’s patent policy is described in Clause 6 of the </a:t>
            </a:r>
            <a:r>
              <a:rPr lang="en-US" altLang="en-US" sz="1400" i="1" smtClean="0">
                <a:solidFill>
                  <a:schemeClr val="tx1"/>
                </a:solidFill>
                <a:latin typeface="Calibri" pitchFamily="34" charset="0"/>
                <a:ea typeface="Calibri" pitchFamily="34" charset="0"/>
                <a:cs typeface="Calibri" pitchFamily="34" charset="0"/>
              </a:rPr>
              <a:t>IEEE-SA Standards Board Bylaws</a:t>
            </a:r>
            <a:r>
              <a:rPr lang="en-US" altLang="en-US" sz="1400" smtClean="0">
                <a:solidFill>
                  <a:schemeClr val="tx1"/>
                </a:solidFill>
                <a:latin typeface="Calibri" pitchFamily="34" charset="0"/>
                <a:ea typeface="Calibri" pitchFamily="34" charset="0"/>
                <a:cs typeface="Calibri" pitchFamily="34" charset="0"/>
              </a:rPr>
              <a:t>;</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Early identification of patent claims which may be essential for the use of standards under development is strongly encouraged; </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smtClean="0">
                <a:solidFill>
                  <a:schemeClr val="tx1"/>
                </a:solidFill>
                <a:latin typeface="Calibri" pitchFamily="34" charset="0"/>
                <a:ea typeface="Calibri" pitchFamily="34" charset="0"/>
                <a:cs typeface="Calibri" pitchFamily="34" charset="0"/>
              </a:rPr>
            </a:br>
            <a:endParaRPr lang="en-US" altLang="en-US" sz="1600" smtClean="0">
              <a:solidFill>
                <a:schemeClr val="tx1"/>
              </a:solidFill>
              <a:latin typeface="Calibri" pitchFamily="34" charset="0"/>
              <a:ea typeface="Calibri" pitchFamily="34" charset="0"/>
              <a:cs typeface="Calibri" pitchFamily="34" charset="0"/>
            </a:endParaRPr>
          </a:p>
          <a:p>
            <a:pPr lvl="1">
              <a:lnSpc>
                <a:spcPct val="20000"/>
              </a:lnSpc>
              <a:buSzPct val="150000"/>
              <a:buFont typeface="Arial" pitchFamily="34" charset="0"/>
              <a:buChar char="•"/>
            </a:pPr>
            <a:r>
              <a:rPr lang="en-US" altLang="en-US" sz="1600" b="1" smtClean="0">
                <a:solidFill>
                  <a:schemeClr val="tx1"/>
                </a:solidFill>
                <a:latin typeface="Calibri" pitchFamily="34" charset="0"/>
                <a:ea typeface="Calibri" pitchFamily="34" charset="0"/>
                <a:cs typeface="Calibri" pitchFamily="34" charset="0"/>
              </a:rPr>
              <a:t>Instruct the WG Secretary to record in the minutes of the relevant WG meeting:</a:t>
            </a:r>
            <a:r>
              <a:rPr lang="en-US" altLang="en-US" sz="1600" smtClean="0">
                <a:solidFill>
                  <a:schemeClr val="tx1"/>
                </a:solidFill>
                <a:latin typeface="Calibri" pitchFamily="34" charset="0"/>
                <a:ea typeface="Calibri" pitchFamily="34" charset="0"/>
                <a:cs typeface="Calibri" pitchFamily="34" charset="0"/>
              </a:rPr>
              <a:t> </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That the foregoing information was provided and that slides 1 through 4 (and this slide 0, if applicable) were shown; </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itchFamily="34" charset="0"/>
              <a:buChar char="•"/>
            </a:pPr>
            <a:endParaRPr lang="en-US" altLang="en-US" sz="1400" smtClean="0">
              <a:solidFill>
                <a:schemeClr val="tx1"/>
              </a:solidFill>
              <a:latin typeface="Calibri" pitchFamily="34" charset="0"/>
              <a:ea typeface="Calibri" pitchFamily="34" charset="0"/>
              <a:cs typeface="Calibri" pitchFamily="34" charset="0"/>
            </a:endParaRPr>
          </a:p>
          <a:p>
            <a:pPr lvl="1">
              <a:lnSpc>
                <a:spcPct val="80000"/>
              </a:lnSpc>
              <a:spcBef>
                <a:spcPct val="5000"/>
              </a:spcBef>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It is recommended that the WG Chair review the guidance in </a:t>
            </a:r>
            <a:r>
              <a:rPr lang="en-US" altLang="en-US" sz="1400" i="1" smtClean="0">
                <a:solidFill>
                  <a:schemeClr val="tx1"/>
                </a:solidFill>
                <a:latin typeface="Calibri" pitchFamily="34" charset="0"/>
                <a:ea typeface="Calibri" pitchFamily="34" charset="0"/>
                <a:cs typeface="Calibri" pitchFamily="34" charset="0"/>
              </a:rPr>
              <a:t>IEEE-SA Standards Board Operations Manual</a:t>
            </a:r>
            <a:r>
              <a:rPr lang="en-US" altLang="en-US" sz="1400" smtClean="0">
                <a:solidFill>
                  <a:schemeClr val="tx1"/>
                </a:solidFill>
                <a:latin typeface="Calibri" pitchFamily="34" charset="0"/>
                <a:ea typeface="Calibri" pitchFamily="34" charset="0"/>
                <a:cs typeface="Calibri"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smtClean="0">
              <a:solidFill>
                <a:schemeClr val="tx1"/>
              </a:solidFill>
              <a:latin typeface="Calibri" pitchFamily="34" charset="0"/>
              <a:ea typeface="Calibri" pitchFamily="34" charset="0"/>
              <a:cs typeface="Calibri" pitchFamily="34" charset="0"/>
            </a:endParaRPr>
          </a:p>
          <a:p>
            <a:pPr lvl="1">
              <a:lnSpc>
                <a:spcPct val="80000"/>
              </a:lnSpc>
              <a:spcBef>
                <a:spcPct val="5000"/>
              </a:spcBef>
              <a:buFont typeface="Monotype Sorts"/>
              <a:buNone/>
            </a:pPr>
            <a:r>
              <a:rPr lang="en-US" altLang="en-US" sz="1400" smtClean="0">
                <a:solidFill>
                  <a:schemeClr val="tx1"/>
                </a:solidFill>
                <a:latin typeface="Calibri" pitchFamily="34" charset="0"/>
                <a:ea typeface="Calibri" pitchFamily="34" charset="0"/>
                <a:cs typeface="Calibri" pitchFamily="34" charset="0"/>
              </a:rPr>
              <a:t>	Note: </a:t>
            </a:r>
            <a:r>
              <a:rPr lang="en-US" altLang="en-US" sz="1400" b="1" smtClean="0">
                <a:solidFill>
                  <a:schemeClr val="tx1"/>
                </a:solidFill>
                <a:latin typeface="Calibri" pitchFamily="34" charset="0"/>
                <a:ea typeface="Calibri" pitchFamily="34" charset="0"/>
                <a:cs typeface="Calibri" pitchFamily="34" charset="0"/>
              </a:rPr>
              <a:t>WG</a:t>
            </a:r>
            <a:r>
              <a:rPr lang="en-US" altLang="en-US" sz="1400" smtClean="0">
                <a:solidFill>
                  <a:schemeClr val="tx1"/>
                </a:solidFill>
                <a:latin typeface="Calibri" pitchFamily="34" charset="0"/>
                <a:ea typeface="Calibri" pitchFamily="34" charset="0"/>
                <a:cs typeface="Calibri"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altLang="en-US" sz="3200" u="sng" smtClean="0">
                <a:solidFill>
                  <a:schemeClr val="tx1"/>
                </a:solidFill>
                <a:latin typeface="Calibri" pitchFamily="34" charset="0"/>
                <a:ea typeface="Calibri" pitchFamily="34" charset="0"/>
                <a:cs typeface="Calibri" pitchFamily="34" charset="0"/>
              </a:rPr>
              <a:t>Instructions for the WG Chair</a:t>
            </a:r>
            <a:endParaRPr lang="en-US" altLang="en-US" sz="3200" u="sng" smtClean="0">
              <a:latin typeface="Calibri" pitchFamily="34" charset="0"/>
              <a:ea typeface="Calibri" pitchFamily="34" charset="0"/>
              <a:cs typeface="Calibri" pitchFamily="34" charset="0"/>
            </a:endParaRP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smtClean="0">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smtClean="0">
              <a:cs typeface="Arial"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400" b="1" smtClean="0">
                <a:solidFill>
                  <a:srgbClr val="000000"/>
                </a:solidFill>
                <a:latin typeface="Times New Roman" pitchFamily="18" charset="0"/>
                <a:cs typeface="Arial" pitchFamily="34" charset="0"/>
              </a:rPr>
              <a:t>(Optional to be shown)</a:t>
            </a:r>
          </a:p>
        </p:txBody>
      </p:sp>
    </p:spTree>
    <p:extLst>
      <p:ext uri="{BB962C8B-B14F-4D97-AF65-F5344CB8AC3E}">
        <p14:creationId xmlns:p14="http://schemas.microsoft.com/office/powerpoint/2010/main" val="1962459892"/>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685800"/>
          </a:xfrm>
        </p:spPr>
        <p:txBody>
          <a:bodyPr/>
          <a:lstStyle/>
          <a:p>
            <a:r>
              <a:rPr lang="en-US" altLang="en-US" sz="3200" u="sng" smtClean="0">
                <a:solidFill>
                  <a:schemeClr val="tx1"/>
                </a:solidFill>
                <a:latin typeface="Calibri" pitchFamily="34" charset="0"/>
                <a:ea typeface="Calibri" pitchFamily="34" charset="0"/>
                <a:cs typeface="Calibri" pitchFamily="34" charset="0"/>
              </a:rPr>
              <a:t>Participants have a duty to inform the IEEE</a:t>
            </a:r>
            <a:endParaRPr lang="en-US" altLang="en-US" sz="3200" smtClean="0"/>
          </a:p>
        </p:txBody>
      </p:sp>
      <p:sp>
        <p:nvSpPr>
          <p:cNvPr id="8195" name="Rectangle 1027"/>
          <p:cNvSpPr>
            <a:spLocks noGrp="1" noChangeArrowheads="1"/>
          </p:cNvSpPr>
          <p:nvPr>
            <p:ph type="body" idx="1"/>
          </p:nvPr>
        </p:nvSpPr>
        <p:spPr>
          <a:xfrm>
            <a:off x="-17463" y="1066800"/>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800" b="1" u="sng" smtClean="0">
                <a:solidFill>
                  <a:srgbClr val="000000"/>
                </a:solidFill>
                <a:latin typeface="Times New Roman" pitchFamily="18" charset="0"/>
                <a:cs typeface="Arial" pitchFamily="34" charset="0"/>
              </a:rPr>
              <a:t>Slide #1</a:t>
            </a:r>
          </a:p>
        </p:txBody>
      </p:sp>
    </p:spTree>
    <p:extLst>
      <p:ext uri="{BB962C8B-B14F-4D97-AF65-F5344CB8AC3E}">
        <p14:creationId xmlns:p14="http://schemas.microsoft.com/office/powerpoint/2010/main" val="23268682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990600"/>
          </a:xfrm>
        </p:spPr>
        <p:txBody>
          <a:bodyPr/>
          <a:lstStyle/>
          <a:p>
            <a:r>
              <a:rPr lang="en-US" altLang="en-US" sz="3200" u="sng" smtClean="0">
                <a:solidFill>
                  <a:schemeClr val="tx1"/>
                </a:solidFill>
                <a:latin typeface="Calibri" pitchFamily="34" charset="0"/>
                <a:ea typeface="Calibri" pitchFamily="34" charset="0"/>
                <a:cs typeface="Calibri" pitchFamily="34" charset="0"/>
              </a:rPr>
              <a:t>Ways to inform IEEE</a:t>
            </a:r>
            <a:endParaRPr lang="en-US" altLang="en-US" sz="3200" u="sng" smtClean="0"/>
          </a:p>
        </p:txBody>
      </p:sp>
      <p:sp>
        <p:nvSpPr>
          <p:cNvPr id="9219" name="Rectangle 3"/>
          <p:cNvSpPr>
            <a:spLocks noGrp="1" noChangeArrowheads="1"/>
          </p:cNvSpPr>
          <p:nvPr>
            <p:ph type="body" idx="1"/>
          </p:nvPr>
        </p:nvSpPr>
        <p:spPr>
          <a:xfrm>
            <a:off x="228600" y="1295400"/>
            <a:ext cx="8610600" cy="3886200"/>
          </a:xfrm>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800" b="1" u="sng" smtClean="0">
                <a:solidFill>
                  <a:srgbClr val="000000"/>
                </a:solidFill>
                <a:latin typeface="Times New Roman" pitchFamily="18" charset="0"/>
                <a:cs typeface="Arial" pitchFamily="34" charset="0"/>
              </a:rPr>
              <a:t>Slide #2</a:t>
            </a:r>
            <a:endParaRPr lang="en-US" altLang="en-US" sz="2400" smtClean="0">
              <a:solidFill>
                <a:srgbClr val="000000"/>
              </a:solidFill>
              <a:latin typeface="Times New Roman" pitchFamily="18" charset="0"/>
              <a:cs typeface="Arial" pitchFamily="34" charset="0"/>
            </a:endParaRPr>
          </a:p>
        </p:txBody>
      </p:sp>
    </p:spTree>
    <p:extLst>
      <p:ext uri="{BB962C8B-B14F-4D97-AF65-F5344CB8AC3E}">
        <p14:creationId xmlns:p14="http://schemas.microsoft.com/office/powerpoint/2010/main" val="33182135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6988"/>
            <a:ext cx="8686800" cy="1143000"/>
          </a:xfrm>
        </p:spPr>
        <p:txBody>
          <a:bodyPr/>
          <a:lstStyle/>
          <a:p>
            <a:r>
              <a:rPr lang="en-US" altLang="en-US" sz="3200" u="sng" smtClean="0">
                <a:solidFill>
                  <a:schemeClr val="tx1"/>
                </a:solidFill>
                <a:latin typeface="Calibri" pitchFamily="34" charset="0"/>
                <a:ea typeface="Calibri" pitchFamily="34" charset="0"/>
                <a:cs typeface="Calibri" pitchFamily="34" charset="0"/>
              </a:rPr>
              <a:t>Other guidelines for IEEE WG meetings</a:t>
            </a:r>
            <a:endParaRPr lang="en-US" altLang="en-US" sz="3200" smtClean="0"/>
          </a:p>
        </p:txBody>
      </p:sp>
      <p:sp>
        <p:nvSpPr>
          <p:cNvPr id="10243" name="Rectangle 1027"/>
          <p:cNvSpPr>
            <a:spLocks noGrp="1" noChangeArrowheads="1"/>
          </p:cNvSpPr>
          <p:nvPr>
            <p:ph type="body" idx="1"/>
          </p:nvPr>
        </p:nvSpPr>
        <p:spPr>
          <a:xfrm>
            <a:off x="685800" y="1143000"/>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800" b="1" u="sng" smtClean="0">
                <a:solidFill>
                  <a:srgbClr val="000000"/>
                </a:solidFill>
                <a:latin typeface="Times New Roman" pitchFamily="18" charset="0"/>
                <a:cs typeface="Arial" pitchFamily="34" charset="0"/>
              </a:rPr>
              <a:t>Slide #3</a:t>
            </a:r>
          </a:p>
        </p:txBody>
      </p:sp>
    </p:spTree>
    <p:extLst>
      <p:ext uri="{BB962C8B-B14F-4D97-AF65-F5344CB8AC3E}">
        <p14:creationId xmlns:p14="http://schemas.microsoft.com/office/powerpoint/2010/main" val="31325267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GB" altLang="en-US" sz="3200" u="sng" smtClean="0">
                <a:solidFill>
                  <a:schemeClr val="tx1"/>
                </a:solidFill>
                <a:latin typeface="Calibri" pitchFamily="34" charset="0"/>
                <a:ea typeface="Calibri" pitchFamily="34" charset="0"/>
                <a:cs typeface="Calibri" pitchFamily="34" charset="0"/>
              </a:rPr>
              <a:t>Patent-related information</a:t>
            </a:r>
            <a:endParaRPr lang="en-US" altLang="en-US" sz="3200" u="sng"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smtClean="0">
              <a:latin typeface="Helvetica" pitchFamily="34" charset="0"/>
              <a:cs typeface="Arial" pitchFamily="34" charset="0"/>
            </a:endParaRPr>
          </a:p>
        </p:txBody>
      </p:sp>
      <p:sp>
        <p:nvSpPr>
          <p:cNvPr id="11268" name="Rectangle 4"/>
          <p:cNvSpPr>
            <a:spLocks noChangeArrowheads="1"/>
          </p:cNvSpPr>
          <p:nvPr/>
        </p:nvSpPr>
        <p:spPr bwMode="auto">
          <a:xfrm>
            <a:off x="3048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smtClean="0">
              <a:solidFill>
                <a:srgbClr val="FF0000"/>
              </a:solidFill>
              <a:cs typeface="Arial" pitchFamily="34" charset="0"/>
            </a:endParaRPr>
          </a:p>
          <a:p>
            <a:pPr lvl="1">
              <a:lnSpc>
                <a:spcPct val="90000"/>
              </a:lnSpc>
              <a:spcBef>
                <a:spcPct val="0"/>
              </a:spcBef>
              <a:buFont typeface="Monotype Sorts"/>
              <a:buNone/>
            </a:pPr>
            <a:r>
              <a:rPr lang="en-US" altLang="en-US" sz="2000" b="1" smtClean="0">
                <a:solidFill>
                  <a:srgbClr val="000000"/>
                </a:solidFill>
                <a:latin typeface="Calibri" pitchFamily="34" charset="0"/>
                <a:ea typeface="Calibri" pitchFamily="34" charset="0"/>
                <a:cs typeface="Calibri" pitchFamily="34" charset="0"/>
              </a:rPr>
              <a:t>	The patent policy and the procedures used to execute that policy are documented in the:</a:t>
            </a:r>
          </a:p>
          <a:p>
            <a:pPr lvl="2">
              <a:lnSpc>
                <a:spcPct val="90000"/>
              </a:lnSpc>
              <a:buSzPct val="150000"/>
              <a:buFont typeface="Arial" pitchFamily="34" charset="0"/>
              <a:buChar char="•"/>
            </a:pPr>
            <a:r>
              <a:rPr lang="en-US" altLang="en-US" sz="2000" b="1" i="1" smtClean="0">
                <a:solidFill>
                  <a:srgbClr val="000000"/>
                </a:solidFill>
                <a:latin typeface="Calibri" pitchFamily="34" charset="0"/>
                <a:ea typeface="Calibri" pitchFamily="34" charset="0"/>
                <a:cs typeface="Calibri" pitchFamily="34" charset="0"/>
              </a:rPr>
              <a:t>IEEE-SA Standards Board Bylaws</a:t>
            </a:r>
            <a:r>
              <a:rPr lang="en-US" altLang="en-US" sz="2000" b="1" smtClean="0">
                <a:solidFill>
                  <a:srgbClr val="000000"/>
                </a:solidFill>
                <a:latin typeface="Calibri" pitchFamily="34" charset="0"/>
                <a:ea typeface="Calibri" pitchFamily="34" charset="0"/>
                <a:cs typeface="Calibri" pitchFamily="34" charset="0"/>
              </a:rPr>
              <a:t> </a:t>
            </a:r>
            <a:r>
              <a:rPr lang="en-US" altLang="en-US" sz="1600" b="1" smtClean="0">
                <a:solidFill>
                  <a:srgbClr val="000000"/>
                </a:solidFill>
                <a:latin typeface="Calibri" pitchFamily="34" charset="0"/>
                <a:ea typeface="Calibri" pitchFamily="34" charset="0"/>
                <a:cs typeface="Calibri" pitchFamily="34" charset="0"/>
              </a:rPr>
              <a:t>(http://standards.ieee.org/develop/policies/bylaws/sect6-7.html#6) </a:t>
            </a:r>
          </a:p>
          <a:p>
            <a:pPr lvl="2">
              <a:lnSpc>
                <a:spcPct val="90000"/>
              </a:lnSpc>
              <a:buSzPct val="150000"/>
              <a:buFont typeface="Arial" pitchFamily="34" charset="0"/>
              <a:buChar char="•"/>
            </a:pPr>
            <a:r>
              <a:rPr lang="en-US" altLang="en-US" sz="2000" b="1" i="1" smtClean="0">
                <a:solidFill>
                  <a:srgbClr val="000000"/>
                </a:solidFill>
                <a:latin typeface="Calibri" pitchFamily="34" charset="0"/>
                <a:ea typeface="Calibri" pitchFamily="34" charset="0"/>
                <a:cs typeface="Calibri" pitchFamily="34" charset="0"/>
              </a:rPr>
              <a:t>IEEE-SA Standards Board Operations Manual</a:t>
            </a:r>
            <a:r>
              <a:rPr lang="en-US" altLang="en-US" sz="2000" b="1" smtClean="0">
                <a:solidFill>
                  <a:srgbClr val="000000"/>
                </a:solidFill>
                <a:latin typeface="Calibri" pitchFamily="34" charset="0"/>
                <a:ea typeface="Calibri" pitchFamily="34" charset="0"/>
                <a:cs typeface="Calibri" pitchFamily="34" charset="0"/>
              </a:rPr>
              <a:t> </a:t>
            </a:r>
            <a:r>
              <a:rPr lang="en-US" altLang="en-US" sz="1600" b="1" smtClean="0">
                <a:solidFill>
                  <a:srgbClr val="000000"/>
                </a:solidFill>
                <a:latin typeface="Calibri" pitchFamily="34" charset="0"/>
                <a:ea typeface="Calibri" pitchFamily="34" charset="0"/>
                <a:cs typeface="Calibri" pitchFamily="34" charset="0"/>
              </a:rPr>
              <a:t>(http://standards.ieee.org/develop/policies/opman/sect6.html#6.3)</a:t>
            </a:r>
          </a:p>
          <a:p>
            <a:pPr lvl="1">
              <a:lnSpc>
                <a:spcPct val="90000"/>
              </a:lnSpc>
              <a:buFont typeface="Monotype Sorts"/>
              <a:buNone/>
            </a:pPr>
            <a:endParaRPr lang="en-US" altLang="en-US" sz="2000" smtClean="0">
              <a:cs typeface="Arial" pitchFamily="34" charset="0"/>
            </a:endParaRPr>
          </a:p>
          <a:p>
            <a:pPr lvl="1">
              <a:lnSpc>
                <a:spcPct val="90000"/>
              </a:lnSpc>
              <a:spcBef>
                <a:spcPct val="0"/>
              </a:spcBef>
              <a:buFont typeface="Monotype Sorts"/>
              <a:buNone/>
            </a:pPr>
            <a:r>
              <a:rPr lang="en-US" altLang="en-US" sz="2000" b="1" smtClean="0">
                <a:solidFill>
                  <a:srgbClr val="000000"/>
                </a:solidFill>
                <a:latin typeface="Calibri" pitchFamily="34" charset="0"/>
                <a:ea typeface="Calibri" pitchFamily="34" charset="0"/>
                <a:cs typeface="Calibri" pitchFamily="34" charset="0"/>
              </a:rPr>
              <a:t>	Material about the patent policy is available at </a:t>
            </a:r>
          </a:p>
          <a:p>
            <a:pPr lvl="1">
              <a:lnSpc>
                <a:spcPct val="90000"/>
              </a:lnSpc>
              <a:spcBef>
                <a:spcPct val="0"/>
              </a:spcBef>
              <a:buFont typeface="Monotype Sorts"/>
              <a:buNone/>
            </a:pPr>
            <a:r>
              <a:rPr lang="en-US" altLang="en-US" sz="2000" b="1" smtClean="0">
                <a:solidFill>
                  <a:srgbClr val="000000"/>
                </a:solidFill>
                <a:latin typeface="Calibri" pitchFamily="34" charset="0"/>
                <a:ea typeface="Calibri" pitchFamily="34" charset="0"/>
                <a:cs typeface="Calibri" pitchFamily="34" charset="0"/>
              </a:rPr>
              <a:t>	</a:t>
            </a:r>
            <a:r>
              <a:rPr lang="en-US" altLang="en-US" sz="2000" b="1" i="1" smtClean="0">
                <a:solidFill>
                  <a:srgbClr val="000000"/>
                </a:solidFill>
                <a:latin typeface="Calibri" pitchFamily="34" charset="0"/>
                <a:ea typeface="Calibri" pitchFamily="34" charset="0"/>
                <a:cs typeface="Calibri" pitchFamily="34" charset="0"/>
              </a:rPr>
              <a:t>http://standards.ieee.org/about/sasb/patcom/materials.html</a:t>
            </a:r>
          </a:p>
          <a:p>
            <a:pPr lvl="1">
              <a:lnSpc>
                <a:spcPct val="90000"/>
              </a:lnSpc>
              <a:spcBef>
                <a:spcPct val="0"/>
              </a:spcBef>
              <a:buFont typeface="Monotype Sorts"/>
              <a:buNone/>
            </a:pPr>
            <a:endParaRPr lang="en-US" altLang="en-US" sz="2000" b="1" i="1" smtClean="0">
              <a:solidFill>
                <a:srgbClr val="000000"/>
              </a:solidFill>
              <a:latin typeface="Calibri" pitchFamily="34" charset="0"/>
              <a:ea typeface="Calibri" pitchFamily="34" charset="0"/>
              <a:cs typeface="Calibri" pitchFamily="34" charset="0"/>
            </a:endParaRPr>
          </a:p>
          <a:p>
            <a:pPr lvl="1">
              <a:lnSpc>
                <a:spcPct val="90000"/>
              </a:lnSpc>
              <a:spcBef>
                <a:spcPct val="0"/>
              </a:spcBef>
              <a:buFont typeface="Monotype Sorts"/>
              <a:buNone/>
            </a:pPr>
            <a:endParaRPr lang="en-US" altLang="en-US" sz="3200" b="1" smtClean="0">
              <a:solidFill>
                <a:srgbClr val="000000"/>
              </a:solidFill>
              <a:latin typeface="Calibri" pitchFamily="34" charset="0"/>
              <a:ea typeface="Calibri" pitchFamily="34" charset="0"/>
              <a:cs typeface="Calibri" pitchFamily="34" charset="0"/>
            </a:endParaRPr>
          </a:p>
          <a:p>
            <a:pPr lvl="1" algn="ctr">
              <a:lnSpc>
                <a:spcPct val="90000"/>
              </a:lnSpc>
              <a:spcBef>
                <a:spcPct val="0"/>
              </a:spcBef>
              <a:buFont typeface="Monotype Sorts"/>
              <a:buNone/>
            </a:pPr>
            <a:r>
              <a:rPr lang="en-US" altLang="en-US" sz="3200" b="1" smtClean="0">
                <a:solidFill>
                  <a:srgbClr val="000000"/>
                </a:solidFill>
                <a:latin typeface="Calibri" pitchFamily="34" charset="0"/>
                <a:ea typeface="Calibri" pitchFamily="34" charset="0"/>
                <a:cs typeface="Calibri"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smtClean="0">
              <a:solidFill>
                <a:srgbClr val="000000"/>
              </a:solidFill>
              <a:latin typeface="Calibri" pitchFamily="34" charset="0"/>
              <a:ea typeface="Calibri" pitchFamily="34" charset="0"/>
              <a:cs typeface="Calibri" pitchFamily="34" charset="0"/>
            </a:endParaRP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800" b="1" u="sng" smtClean="0">
                <a:solidFill>
                  <a:srgbClr val="000000"/>
                </a:solidFill>
                <a:latin typeface="Times New Roman" pitchFamily="18" charset="0"/>
                <a:cs typeface="Arial" pitchFamily="34" charset="0"/>
              </a:rPr>
              <a:t>Slide #4</a:t>
            </a:r>
            <a:endParaRPr lang="en-US" altLang="en-US" sz="2400" smtClean="0">
              <a:solidFill>
                <a:srgbClr val="000000"/>
              </a:solidFill>
              <a:latin typeface="Times New Roman" pitchFamily="18" charset="0"/>
              <a:cs typeface="Arial" pitchFamily="34" charset="0"/>
            </a:endParaRPr>
          </a:p>
        </p:txBody>
      </p:sp>
    </p:spTree>
    <p:extLst>
      <p:ext uri="{BB962C8B-B14F-4D97-AF65-F5344CB8AC3E}">
        <p14:creationId xmlns:p14="http://schemas.microsoft.com/office/powerpoint/2010/main" val="1312724276"/>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the Week</a:t>
            </a:r>
            <a:endParaRPr lang="en-US" dirty="0"/>
          </a:p>
        </p:txBody>
      </p:sp>
      <p:sp>
        <p:nvSpPr>
          <p:cNvPr id="3" name="Inhaltsplatzhalter 2"/>
          <p:cNvSpPr>
            <a:spLocks noGrp="1"/>
          </p:cNvSpPr>
          <p:nvPr>
            <p:ph idx="1"/>
          </p:nvPr>
        </p:nvSpPr>
        <p:spPr/>
        <p:txBody>
          <a:bodyPr/>
          <a:lstStyle/>
          <a:p>
            <a:r>
              <a:rPr lang="en-US" sz="2400" dirty="0"/>
              <a:t>Approval </a:t>
            </a:r>
            <a:r>
              <a:rPr lang="en-US" sz="2400" dirty="0" smtClean="0"/>
              <a:t>of Atlanta Minutes</a:t>
            </a:r>
            <a:endParaRPr lang="en-US" sz="2400" dirty="0"/>
          </a:p>
          <a:p>
            <a:r>
              <a:rPr lang="en-US" sz="2400" dirty="0"/>
              <a:t>Schedule</a:t>
            </a:r>
          </a:p>
          <a:p>
            <a:r>
              <a:rPr lang="en-US" sz="2400" dirty="0" smtClean="0"/>
              <a:t>Comment Resolution</a:t>
            </a:r>
            <a:endParaRPr lang="en-US" sz="2400" dirty="0"/>
          </a:p>
          <a:p>
            <a:r>
              <a:rPr lang="en-US" sz="2400" dirty="0" smtClean="0"/>
              <a:t>Future </a:t>
            </a:r>
            <a:r>
              <a:rPr lang="en-US" sz="2400" dirty="0"/>
              <a:t>Schedule</a:t>
            </a:r>
          </a:p>
          <a:p>
            <a:r>
              <a:rPr lang="en-US" sz="2400" dirty="0"/>
              <a:t>AOB</a:t>
            </a:r>
          </a:p>
        </p:txBody>
      </p:sp>
      <p:sp>
        <p:nvSpPr>
          <p:cNvPr id="4" name="Datumsplatzhalter 3"/>
          <p:cNvSpPr>
            <a:spLocks noGrp="1"/>
          </p:cNvSpPr>
          <p:nvPr>
            <p:ph type="dt" sz="half" idx="10"/>
          </p:nvPr>
        </p:nvSpPr>
        <p:spPr>
          <a:xfrm>
            <a:off x="685800" y="378281"/>
            <a:ext cx="1600200" cy="215444"/>
          </a:xfrm>
        </p:spPr>
        <p:txBody>
          <a:bodyPr/>
          <a:lstStyle/>
          <a:p>
            <a:pPr>
              <a:defRPr/>
            </a:pPr>
            <a:r>
              <a:rPr lang="de-DE" altLang="en-US" smtClean="0"/>
              <a:t>July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8</a:t>
            </a:fld>
            <a:endParaRPr lang="en-US" altLang="en-US"/>
          </a:p>
        </p:txBody>
      </p:sp>
    </p:spTree>
    <p:extLst>
      <p:ext uri="{BB962C8B-B14F-4D97-AF65-F5344CB8AC3E}">
        <p14:creationId xmlns:p14="http://schemas.microsoft.com/office/powerpoint/2010/main" val="17463336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T</a:t>
            </a:r>
            <a:r>
              <a:rPr lang="en-US" dirty="0" smtClean="0"/>
              <a:t>G 15.4w Schedule for the Week</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3287310455"/>
              </p:ext>
            </p:extLst>
          </p:nvPr>
        </p:nvGraphicFramePr>
        <p:xfrm>
          <a:off x="685800" y="1981200"/>
          <a:ext cx="7772400" cy="2931160"/>
        </p:xfrm>
        <a:graphic>
          <a:graphicData uri="http://schemas.openxmlformats.org/drawingml/2006/table">
            <a:tbl>
              <a:tblPr firstRow="1" firstCol="1" bandRow="1">
                <a:tableStyleId>{00A15C55-8517-42AA-B614-E9B94910E393}</a:tableStyleId>
              </a:tblPr>
              <a:tblGrid>
                <a:gridCol w="1554480"/>
                <a:gridCol w="1554480"/>
                <a:gridCol w="1554480"/>
                <a:gridCol w="1554480"/>
                <a:gridCol w="1554480"/>
              </a:tblGrid>
              <a:tr h="370840">
                <a:tc>
                  <a:txBody>
                    <a:bodyPr/>
                    <a:lstStyle/>
                    <a:p>
                      <a:endParaRPr lang="en-US" dirty="0"/>
                    </a:p>
                  </a:txBody>
                  <a:tcPr/>
                </a:tc>
                <a:tc>
                  <a:txBody>
                    <a:bodyPr/>
                    <a:lstStyle/>
                    <a:p>
                      <a:r>
                        <a:rPr lang="en-US" dirty="0" smtClean="0"/>
                        <a:t>Monday</a:t>
                      </a:r>
                      <a:endParaRPr lang="en-US" dirty="0"/>
                    </a:p>
                  </a:txBody>
                  <a:tcPr/>
                </a:tc>
                <a:tc>
                  <a:txBody>
                    <a:bodyPr/>
                    <a:lstStyle/>
                    <a:p>
                      <a:r>
                        <a:rPr lang="en-US" dirty="0" smtClean="0"/>
                        <a:t>Tuesday</a:t>
                      </a:r>
                      <a:endParaRPr lang="en-US" dirty="0"/>
                    </a:p>
                  </a:txBody>
                  <a:tcPr/>
                </a:tc>
                <a:tc>
                  <a:txBody>
                    <a:bodyPr/>
                    <a:lstStyle/>
                    <a:p>
                      <a:r>
                        <a:rPr lang="en-US" dirty="0" smtClean="0"/>
                        <a:t>Wednesday</a:t>
                      </a:r>
                      <a:endParaRPr lang="en-US" dirty="0"/>
                    </a:p>
                  </a:txBody>
                  <a:tcPr/>
                </a:tc>
                <a:tc>
                  <a:txBody>
                    <a:bodyPr/>
                    <a:lstStyle/>
                    <a:p>
                      <a:r>
                        <a:rPr lang="en-US" dirty="0" smtClean="0"/>
                        <a:t>Thursday</a:t>
                      </a:r>
                      <a:endParaRPr lang="en-US" dirty="0"/>
                    </a:p>
                  </a:txBody>
                  <a:tcPr/>
                </a:tc>
              </a:tr>
              <a:tr h="370840">
                <a:tc>
                  <a:txBody>
                    <a:bodyPr/>
                    <a:lstStyle/>
                    <a:p>
                      <a:r>
                        <a:rPr lang="en-US" dirty="0" smtClean="0"/>
                        <a:t>AM 1</a:t>
                      </a:r>
                      <a:endParaRPr lang="en-US" dirty="0"/>
                    </a:p>
                  </a:txBody>
                  <a:tcPr/>
                </a:tc>
                <a:tc>
                  <a:txBody>
                    <a:bodyPr/>
                    <a:lstStyle/>
                    <a:p>
                      <a:endParaRPr lang="en-US" dirty="0" smtClean="0"/>
                    </a:p>
                    <a:p>
                      <a:endParaRPr lang="en-US" dirty="0"/>
                    </a:p>
                  </a:txBody>
                  <a:tcPr/>
                </a:tc>
                <a:tc>
                  <a:txBody>
                    <a:bodyPr/>
                    <a:lstStyle/>
                    <a:p>
                      <a:endParaRPr lang="en-US" dirty="0" smtClean="0"/>
                    </a:p>
                    <a:p>
                      <a:endParaRPr lang="en-US" dirty="0"/>
                    </a:p>
                  </a:txBody>
                  <a:tcPr/>
                </a:tc>
                <a:tc>
                  <a:txBody>
                    <a:bodyPr/>
                    <a:lstStyle/>
                    <a:p>
                      <a:endParaRPr lang="en-US" dirty="0"/>
                    </a:p>
                  </a:txBody>
                  <a:tcPr/>
                </a:tc>
                <a:tc>
                  <a:txBody>
                    <a:bodyPr/>
                    <a:lstStyle/>
                    <a:p>
                      <a:endParaRPr lang="en-US"/>
                    </a:p>
                  </a:txBody>
                  <a:tcPr/>
                </a:tc>
              </a:tr>
              <a:tr h="370840">
                <a:tc>
                  <a:txBody>
                    <a:bodyPr/>
                    <a:lstStyle/>
                    <a:p>
                      <a:r>
                        <a:rPr lang="en-US" dirty="0" smtClean="0"/>
                        <a:t>AM</a:t>
                      </a:r>
                      <a:r>
                        <a:rPr lang="en-US" baseline="0" dirty="0" smtClean="0"/>
                        <a:t>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PM 1</a:t>
                      </a:r>
                      <a:endParaRPr lang="en-US" dirty="0"/>
                    </a:p>
                  </a:txBody>
                  <a:tcPr/>
                </a:tc>
                <a:tc>
                  <a:txBody>
                    <a:bodyPr/>
                    <a:lstStyle/>
                    <a:p>
                      <a:pPr algn="ctr"/>
                      <a:r>
                        <a:rPr lang="en-US" sz="1800" u="none" strike="noStrike" kern="1200" baseline="0" dirty="0" smtClean="0">
                          <a:solidFill>
                            <a:schemeClr val="dk1"/>
                          </a:solidFill>
                          <a:latin typeface="+mn-lt"/>
                          <a:ea typeface="+mn-ea"/>
                          <a:cs typeface="+mn-cs"/>
                        </a:rPr>
                        <a:t>TG4w LPWA</a:t>
                      </a:r>
                      <a:endParaRPr lang="en-US" sz="1800" u="none" strike="noStrike" kern="1200" baseline="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r>
              <a:tr h="370840">
                <a:tc>
                  <a:txBody>
                    <a:bodyPr/>
                    <a:lstStyle/>
                    <a:p>
                      <a:r>
                        <a:rPr lang="en-US" dirty="0" smtClean="0"/>
                        <a:t>PM 2</a:t>
                      </a:r>
                      <a:endParaRPr lang="en-US" dirty="0"/>
                    </a:p>
                  </a:txBody>
                  <a:tcPr/>
                </a:tc>
                <a:tc>
                  <a:txBody>
                    <a:bodyPr/>
                    <a:lstStyle/>
                    <a:p>
                      <a:pPr algn="ctr"/>
                      <a:r>
                        <a:rPr lang="en-US" sz="1800" u="none" strike="noStrike" kern="1200" baseline="0" dirty="0" smtClean="0">
                          <a:solidFill>
                            <a:schemeClr val="dk1"/>
                          </a:solidFill>
                          <a:latin typeface="+mn-lt"/>
                          <a:ea typeface="+mn-ea"/>
                          <a:cs typeface="+mn-cs"/>
                        </a:rPr>
                        <a:t>TG4w LPWA</a:t>
                      </a:r>
                      <a:endParaRPr lang="en-US" sz="1800" u="none" strike="noStrike" kern="1200" baseline="0" dirty="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u="none" strike="noStrike" kern="1200" baseline="0" dirty="0" smtClean="0">
                          <a:solidFill>
                            <a:schemeClr val="dk1"/>
                          </a:solidFill>
                          <a:latin typeface="+mn-lt"/>
                          <a:ea typeface="+mn-ea"/>
                          <a:cs typeface="+mn-cs"/>
                        </a:rPr>
                        <a:t>TG4w LPWA</a:t>
                      </a:r>
                    </a:p>
                    <a:p>
                      <a:endParaRPr lang="en-US" strike="noStrike" dirty="0"/>
                    </a:p>
                  </a:txBody>
                  <a:tcPr/>
                </a:tc>
                <a:tc>
                  <a:txBody>
                    <a:bodyPr/>
                    <a:lstStyle/>
                    <a:p>
                      <a:endParaRPr lang="en-US"/>
                    </a:p>
                  </a:txBody>
                  <a:tcPr/>
                </a:tc>
                <a:tc>
                  <a:txBody>
                    <a:bodyPr/>
                    <a:lstStyle/>
                    <a:p>
                      <a:endParaRPr lang="en-US" dirty="0"/>
                    </a:p>
                  </a:txBody>
                  <a:tcPr/>
                </a:tc>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de-DE" altLang="en-US" smtClean="0"/>
              <a:t>July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9</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endParaRPr lang="en-US" sz="2400" kern="0" dirty="0" smtClean="0"/>
          </a:p>
        </p:txBody>
      </p:sp>
    </p:spTree>
    <p:extLst>
      <p:ext uri="{BB962C8B-B14F-4D97-AF65-F5344CB8AC3E}">
        <p14:creationId xmlns:p14="http://schemas.microsoft.com/office/powerpoint/2010/main" val="1035023954"/>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754</Words>
  <Application>Microsoft Office PowerPoint</Application>
  <PresentationFormat>Bildschirmpräsentation (4:3)</PresentationFormat>
  <Paragraphs>212</Paragraphs>
  <Slides>16</Slides>
  <Notes>2</Notes>
  <HiddenSlides>0</HiddenSlides>
  <MMClips>0</MMClips>
  <ScaleCrop>false</ScaleCrop>
  <HeadingPairs>
    <vt:vector size="6" baseType="variant">
      <vt:variant>
        <vt:lpstr>Design</vt:lpstr>
      </vt:variant>
      <vt:variant>
        <vt:i4>2</vt:i4>
      </vt:variant>
      <vt:variant>
        <vt:lpstr>Eingebettete OLE-Server</vt:lpstr>
      </vt:variant>
      <vt:variant>
        <vt:i4>1</vt:i4>
      </vt:variant>
      <vt:variant>
        <vt:lpstr>Folientitel</vt:lpstr>
      </vt:variant>
      <vt:variant>
        <vt:i4>16</vt:i4>
      </vt:variant>
    </vt:vector>
  </HeadingPairs>
  <TitlesOfParts>
    <vt:vector size="19" baseType="lpstr">
      <vt:lpstr>IEEE-P802_15_Rbt</vt:lpstr>
      <vt:lpstr>1_Default Design</vt:lpstr>
      <vt:lpstr>Arbeitsblatt</vt:lpstr>
      <vt:lpstr>PowerPoint-Präsentation</vt:lpstr>
      <vt:lpstr>TG 802.15.4w LPWA Agenda July 2019 Plenary</vt:lpstr>
      <vt:lpstr>Instructions for the WG Chair</vt:lpstr>
      <vt:lpstr>Participants have a duty to inform the IEEE</vt:lpstr>
      <vt:lpstr>Ways to inform IEEE</vt:lpstr>
      <vt:lpstr>Other guidelines for IEEE WG meetings</vt:lpstr>
      <vt:lpstr>Patent-related information</vt:lpstr>
      <vt:lpstr>Main Agenda Items for the Week</vt:lpstr>
      <vt:lpstr>TG 15.4w Schedule for the Week</vt:lpstr>
      <vt:lpstr>Draft Agenda</vt:lpstr>
      <vt:lpstr>TG Motion #32</vt:lpstr>
      <vt:lpstr>Approval of Atlanta Minutes</vt:lpstr>
      <vt:lpstr>TG Motion #33</vt:lpstr>
      <vt:lpstr>TG4w Draft Schedule</vt:lpstr>
      <vt:lpstr>LB 157 Results</vt:lpstr>
      <vt:lpstr>Comment Resolution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634</cp:revision>
  <cp:lastPrinted>1998-02-10T13:28:06Z</cp:lastPrinted>
  <dcterms:created xsi:type="dcterms:W3CDTF">2018-03-02T09:48:16Z</dcterms:created>
  <dcterms:modified xsi:type="dcterms:W3CDTF">2019-07-15T06:36:02Z</dcterms:modified>
</cp:coreProperties>
</file>