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02" r:id="rId3"/>
    <p:sldId id="307" r:id="rId4"/>
    <p:sldId id="321" r:id="rId5"/>
    <p:sldId id="320" r:id="rId6"/>
    <p:sldId id="317" r:id="rId7"/>
    <p:sldId id="322" r:id="rId8"/>
    <p:sldId id="313" r:id="rId9"/>
    <p:sldId id="31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76" autoAdjust="0"/>
  </p:normalViewPr>
  <p:slideViewPr>
    <p:cSldViewPr>
      <p:cViewPr varScale="1">
        <p:scale>
          <a:sx n="88" d="100"/>
          <a:sy n="88" d="100"/>
        </p:scale>
        <p:origin x="-3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29000" y="93663"/>
            <a:ext cx="27844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3663"/>
            <a:ext cx="27082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0563"/>
            <a:ext cx="4559300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6" tIns="45430" rIns="92426" bIns="45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0625" y="8853488"/>
            <a:ext cx="24828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0850" lvl="4" algn="r" defTabSz="920750">
              <a:defRPr sz="1200"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Robert F. Heile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01950" y="8853488"/>
            <a:ext cx="7921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F2982AE-4AC0-4827-9429-EE34FEB86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15963" y="8853488"/>
            <a:ext cx="7032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0170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doc.: IEEE 802.15-01/468r0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November 2001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08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080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652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224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796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US" sz="1200"/>
              <a:t>Robert F. Heile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Page </a:t>
            </a:r>
            <a:fld id="{EE0C0662-F9B9-478B-8A57-20DF80B6F5C6}" type="slidenum">
              <a:rPr lang="en-US" sz="1200" smtClean="0"/>
              <a:pPr>
                <a:defRPr/>
              </a:pPr>
              <a:t>1</a:t>
            </a:fld>
            <a:endParaRPr lang="en-US" sz="1200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FEA75F-DDDB-4807-BB22-CFC3AF708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888F65-30C7-45E4-ADB2-373BA617E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28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34FE32-2179-4AE6-B159-97E60C6EF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7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F26D4D-007A-4A26-8C44-99A858FCE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6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15034-26CC-4EA7-867D-A1F37D173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D4E047-4CF0-4231-ACDB-977B50BB4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FB14D6-79FE-4386-8F9D-635E3157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831EE-E1D4-4342-A1DB-C47C4AE1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1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B8106-88DD-4C4A-A317-11679D01B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1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48EC5E-7993-4F45-B829-BA842556D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D84AEE-76A1-4B43-A7D3-D5C2BA303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3700"/>
            <a:ext cx="4191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</a:t>
            </a:r>
            <a:r>
              <a:rPr lang="en-US" sz="1400" b="1" dirty="0" smtClean="0">
                <a:latin typeface="Times New Roman" charset="0"/>
                <a:ea typeface="ＭＳ Ｐゴシック" charset="0"/>
              </a:rPr>
              <a:t>802.15-19-0284-00</a:t>
            </a:r>
            <a:endParaRPr lang="en-US" sz="1400" b="1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5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  <a:endParaRPr lang="en-US" sz="14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627F407B-0F5B-4356-A289-7C03657D6C5A}" type="slidenum">
              <a:rPr lang="en-US" sz="1200" smtClean="0"/>
              <a:pPr>
                <a:defRPr/>
              </a:pPr>
              <a:t>1</a:t>
            </a:fld>
            <a:endParaRPr lang="en-US" sz="120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20th Anniversary Year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121st </a:t>
            </a:r>
            <a:r>
              <a:rPr lang="en-US" dirty="0"/>
              <a:t>Session of meetings of the IEEE 802.15 Working Group for Wireless </a:t>
            </a:r>
            <a:r>
              <a:rPr lang="en-US" dirty="0" smtClean="0"/>
              <a:t>Specialty Networks</a:t>
            </a:r>
            <a:endParaRPr lang="en-US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886200"/>
            <a:ext cx="7467600" cy="2286000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 smtClean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3600" b="1" dirty="0" smtClean="0">
                <a:latin typeface="Times New Roman" charset="0"/>
              </a:rPr>
              <a:t>Opening Report</a:t>
            </a:r>
          </a:p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400" b="1" dirty="0" smtClean="0">
                <a:latin typeface="Times New Roman" charset="0"/>
              </a:rPr>
              <a:t>July</a:t>
            </a:r>
            <a:r>
              <a:rPr lang="en-US" sz="2400" b="1" dirty="0" smtClean="0">
                <a:latin typeface="Times New Roman" charset="0"/>
              </a:rPr>
              <a:t> 14-19, </a:t>
            </a:r>
            <a:r>
              <a:rPr lang="en-US" sz="2400" b="1" dirty="0" smtClean="0">
                <a:latin typeface="Times New Roman" charset="0"/>
              </a:rPr>
              <a:t>2019</a:t>
            </a:r>
          </a:p>
          <a:p>
            <a:pPr eaLnBrk="1" fontAlgn="b" hangingPunct="1">
              <a:defRPr/>
            </a:pPr>
            <a:r>
              <a:rPr lang="en-US" sz="2400" dirty="0" smtClean="0"/>
              <a:t>Austria Congress Center</a:t>
            </a:r>
            <a:endParaRPr lang="en-US" sz="2400" dirty="0" smtClean="0"/>
          </a:p>
          <a:p>
            <a:pPr eaLnBrk="1" fontAlgn="b" hangingPunct="1">
              <a:defRPr/>
            </a:pPr>
            <a:r>
              <a:rPr lang="en-US" sz="2400" b="1" dirty="0" smtClean="0"/>
              <a:t>Vienna, Austria</a:t>
            </a:r>
            <a:endParaRPr lang="en-US" sz="2400" b="1" dirty="0"/>
          </a:p>
        </p:txBody>
      </p:sp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166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  <a:endParaRPr lang="en-US" sz="14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ABF3F59C-4E11-4FD6-8A47-A2608A57B359}" type="slidenum">
              <a:rPr lang="en-US" sz="1200" smtClean="0"/>
              <a:pPr>
                <a:defRPr/>
              </a:pPr>
              <a:t>2</a:t>
            </a:fld>
            <a:endParaRPr lang="en-US" sz="1200" smtClean="0"/>
          </a:p>
        </p:txBody>
      </p:sp>
      <p:sp>
        <p:nvSpPr>
          <p:cNvPr id="3077" name="Rectangle 1026"/>
          <p:cNvSpPr>
            <a:spLocks noChangeArrowheads="1"/>
          </p:cNvSpPr>
          <p:nvPr/>
        </p:nvSpPr>
        <p:spPr bwMode="auto">
          <a:xfrm>
            <a:off x="152400" y="838200"/>
            <a:ext cx="457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802.15 Organization Chart</a:t>
            </a:r>
          </a:p>
        </p:txBody>
      </p:sp>
      <p:cxnSp>
        <p:nvCxnSpPr>
          <p:cNvPr id="3078" name="_s1028"/>
          <p:cNvCxnSpPr>
            <a:cxnSpLocks noChangeShapeType="1"/>
            <a:stCxn id="3105" idx="0"/>
          </p:cNvCxnSpPr>
          <p:nvPr/>
        </p:nvCxnSpPr>
        <p:spPr bwMode="auto">
          <a:xfrm>
            <a:off x="7623175" y="1701800"/>
            <a:ext cx="301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_s1029"/>
          <p:cNvCxnSpPr>
            <a:cxnSpLocks noChangeShapeType="1"/>
            <a:stCxn id="3104" idx="3"/>
            <a:endCxn id="3091" idx="2"/>
          </p:cNvCxnSpPr>
          <p:nvPr/>
        </p:nvCxnSpPr>
        <p:spPr bwMode="auto">
          <a:xfrm flipV="1">
            <a:off x="2559050" y="3297238"/>
            <a:ext cx="358775" cy="28463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_s1030"/>
          <p:cNvCxnSpPr>
            <a:cxnSpLocks noChangeShapeType="1"/>
            <a:stCxn id="3103" idx="1"/>
            <a:endCxn id="3091" idx="2"/>
          </p:cNvCxnSpPr>
          <p:nvPr/>
        </p:nvCxnSpPr>
        <p:spPr bwMode="auto">
          <a:xfrm rot="10800000">
            <a:off x="2917825" y="3297238"/>
            <a:ext cx="368300" cy="4127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_s1032"/>
          <p:cNvCxnSpPr>
            <a:cxnSpLocks noChangeShapeType="1"/>
          </p:cNvCxnSpPr>
          <p:nvPr/>
        </p:nvCxnSpPr>
        <p:spPr bwMode="auto">
          <a:xfrm rot="10800000">
            <a:off x="2916238" y="3276600"/>
            <a:ext cx="379412" cy="17621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_s1034"/>
          <p:cNvCxnSpPr>
            <a:cxnSpLocks noChangeShapeType="1"/>
          </p:cNvCxnSpPr>
          <p:nvPr/>
        </p:nvCxnSpPr>
        <p:spPr bwMode="auto">
          <a:xfrm rot="10800000">
            <a:off x="6061075" y="1550988"/>
            <a:ext cx="368300" cy="88741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_s1035"/>
          <p:cNvCxnSpPr>
            <a:cxnSpLocks noChangeShapeType="1"/>
          </p:cNvCxnSpPr>
          <p:nvPr/>
        </p:nvCxnSpPr>
        <p:spPr bwMode="auto">
          <a:xfrm rot="10800000">
            <a:off x="2916238" y="4506913"/>
            <a:ext cx="355600" cy="11715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_s1036"/>
          <p:cNvCxnSpPr>
            <a:cxnSpLocks noChangeShapeType="1"/>
            <a:endCxn id="3091" idx="2"/>
          </p:cNvCxnSpPr>
          <p:nvPr/>
        </p:nvCxnSpPr>
        <p:spPr bwMode="auto">
          <a:xfrm flipV="1">
            <a:off x="2557463" y="32972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_s1037"/>
          <p:cNvCxnSpPr>
            <a:cxnSpLocks noChangeShapeType="1"/>
          </p:cNvCxnSpPr>
          <p:nvPr/>
        </p:nvCxnSpPr>
        <p:spPr bwMode="auto">
          <a:xfrm rot="10800000">
            <a:off x="2916238" y="3886200"/>
            <a:ext cx="360362" cy="5429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_s1038"/>
          <p:cNvCxnSpPr>
            <a:cxnSpLocks noChangeShapeType="1"/>
          </p:cNvCxnSpPr>
          <p:nvPr/>
        </p:nvCxnSpPr>
        <p:spPr bwMode="auto">
          <a:xfrm flipV="1">
            <a:off x="2559050" y="3378200"/>
            <a:ext cx="358775" cy="27717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_s1039"/>
          <p:cNvCxnSpPr>
            <a:cxnSpLocks noChangeShapeType="1"/>
            <a:stCxn id="3097" idx="3"/>
            <a:endCxn id="3090" idx="2"/>
          </p:cNvCxnSpPr>
          <p:nvPr/>
        </p:nvCxnSpPr>
        <p:spPr bwMode="auto">
          <a:xfrm flipV="1">
            <a:off x="5703888" y="1560513"/>
            <a:ext cx="357187" cy="10810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_s1041"/>
          <p:cNvCxnSpPr>
            <a:cxnSpLocks noChangeShapeType="1"/>
            <a:stCxn id="3092" idx="3"/>
            <a:endCxn id="3090" idx="2"/>
          </p:cNvCxnSpPr>
          <p:nvPr/>
        </p:nvCxnSpPr>
        <p:spPr bwMode="auto">
          <a:xfrm flipV="1">
            <a:off x="5705475" y="1560513"/>
            <a:ext cx="355600" cy="3762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_s1042"/>
          <p:cNvCxnSpPr>
            <a:cxnSpLocks noChangeShapeType="1"/>
          </p:cNvCxnSpPr>
          <p:nvPr/>
        </p:nvCxnSpPr>
        <p:spPr bwMode="auto">
          <a:xfrm flipV="1">
            <a:off x="4100513" y="1820863"/>
            <a:ext cx="1960562" cy="1303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_s1043"/>
          <p:cNvSpPr>
            <a:spLocks noChangeArrowheads="1"/>
          </p:cNvSpPr>
          <p:nvPr/>
        </p:nvSpPr>
        <p:spPr bwMode="auto">
          <a:xfrm>
            <a:off x="4895850" y="762000"/>
            <a:ext cx="2328863" cy="7826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/>
              <a:t>802.15WG Chair</a:t>
            </a:r>
          </a:p>
          <a:p>
            <a:pPr algn="ctr"/>
            <a:r>
              <a:rPr lang="en-US" sz="900" b="1"/>
              <a:t>Bob Heile, Wi-SUN Alliance</a:t>
            </a:r>
          </a:p>
          <a:p>
            <a:pPr algn="ctr"/>
            <a:r>
              <a:rPr lang="en-US" sz="900" b="1"/>
              <a:t>802.15 Vice Chairs</a:t>
            </a:r>
          </a:p>
          <a:p>
            <a:pPr algn="ctr"/>
            <a:r>
              <a:rPr lang="en-US" sz="900" b="1"/>
              <a:t>Rick Alfvin, Linespeed</a:t>
            </a:r>
          </a:p>
          <a:p>
            <a:pPr algn="ctr"/>
            <a:r>
              <a:rPr lang="en-US" sz="900" b="1"/>
              <a:t>Pat Kinney, Kinney Consulting</a:t>
            </a:r>
          </a:p>
        </p:txBody>
      </p:sp>
      <p:sp>
        <p:nvSpPr>
          <p:cNvPr id="3091" name="_s1044"/>
          <p:cNvSpPr>
            <a:spLocks noChangeArrowheads="1"/>
          </p:cNvSpPr>
          <p:nvPr/>
        </p:nvSpPr>
        <p:spPr bwMode="auto">
          <a:xfrm>
            <a:off x="1752600" y="2971800"/>
            <a:ext cx="2328863" cy="3254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400" b="1"/>
              <a:t>Task Groups</a:t>
            </a:r>
          </a:p>
        </p:txBody>
      </p:sp>
      <p:sp>
        <p:nvSpPr>
          <p:cNvPr id="3092" name="_s1045"/>
          <p:cNvSpPr>
            <a:spLocks noChangeArrowheads="1"/>
          </p:cNvSpPr>
          <p:nvPr/>
        </p:nvSpPr>
        <p:spPr bwMode="auto">
          <a:xfrm>
            <a:off x="3351213" y="1624013"/>
            <a:ext cx="2335212" cy="6254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/>
              <a:t>Secretary</a:t>
            </a:r>
          </a:p>
          <a:p>
            <a:pPr algn="ctr"/>
            <a:r>
              <a:rPr lang="en-US" sz="900" b="1"/>
              <a:t>Pat Kinney, Kinney Consulting</a:t>
            </a:r>
          </a:p>
          <a:p>
            <a:pPr algn="ctr"/>
            <a:r>
              <a:rPr lang="en-US" sz="900" b="1"/>
              <a:t>Assistant Secretary</a:t>
            </a:r>
          </a:p>
          <a:p>
            <a:pPr algn="ctr"/>
            <a:r>
              <a:rPr lang="en-US" sz="900" b="1"/>
              <a:t>Mike McInnis, Boeing</a:t>
            </a:r>
          </a:p>
        </p:txBody>
      </p:sp>
      <p:sp>
        <p:nvSpPr>
          <p:cNvPr id="3097" name="_s1047"/>
          <p:cNvSpPr>
            <a:spLocks noChangeArrowheads="1"/>
          </p:cNvSpPr>
          <p:nvPr/>
        </p:nvSpPr>
        <p:spPr bwMode="auto">
          <a:xfrm>
            <a:off x="3351213" y="2406650"/>
            <a:ext cx="2333625" cy="469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50" b="1" dirty="0"/>
              <a:t>Working Group Technical Editor</a:t>
            </a:r>
          </a:p>
          <a:p>
            <a:pPr algn="ctr">
              <a:defRPr/>
            </a:pPr>
            <a:r>
              <a:rPr lang="en-US" sz="1050" b="1" dirty="0"/>
              <a:t>James </a:t>
            </a:r>
            <a:r>
              <a:rPr lang="en-US" sz="1050" b="1" dirty="0" err="1"/>
              <a:t>Gilb</a:t>
            </a:r>
            <a:endParaRPr lang="en-US" sz="1050" b="1" dirty="0"/>
          </a:p>
        </p:txBody>
      </p:sp>
      <p:sp>
        <p:nvSpPr>
          <p:cNvPr id="3094" name="_s1049"/>
          <p:cNvSpPr>
            <a:spLocks noChangeArrowheads="1"/>
          </p:cNvSpPr>
          <p:nvPr/>
        </p:nvSpPr>
        <p:spPr bwMode="auto">
          <a:xfrm>
            <a:off x="3276600" y="4149725"/>
            <a:ext cx="24352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TG12 Consolidated  15.4 ULI</a:t>
            </a:r>
          </a:p>
          <a:p>
            <a:pPr algn="ctr"/>
            <a:r>
              <a:rPr lang="en-US" sz="1000" dirty="0"/>
              <a:t>Chair: Pat Kinney, Kinney </a:t>
            </a:r>
            <a:r>
              <a:rPr lang="en-US" sz="1000" dirty="0" smtClean="0"/>
              <a:t>Consulting</a:t>
            </a:r>
            <a:r>
              <a:rPr lang="en-US" sz="1000" b="1" dirty="0" smtClean="0"/>
              <a:t>  </a:t>
            </a:r>
            <a:endParaRPr lang="en-US" sz="1000" b="1" dirty="0"/>
          </a:p>
        </p:txBody>
      </p:sp>
      <p:sp>
        <p:nvSpPr>
          <p:cNvPr id="3095" name="_s1051"/>
          <p:cNvSpPr>
            <a:spLocks noChangeArrowheads="1"/>
          </p:cNvSpPr>
          <p:nvPr/>
        </p:nvSpPr>
        <p:spPr bwMode="auto">
          <a:xfrm>
            <a:off x="3271838" y="5421313"/>
            <a:ext cx="24479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1000" b="1"/>
          </a:p>
        </p:txBody>
      </p:sp>
      <p:sp>
        <p:nvSpPr>
          <p:cNvPr id="3096" name="_s1054"/>
          <p:cNvSpPr>
            <a:spLocks noChangeArrowheads="1"/>
          </p:cNvSpPr>
          <p:nvPr/>
        </p:nvSpPr>
        <p:spPr bwMode="auto">
          <a:xfrm>
            <a:off x="3276600" y="4794250"/>
            <a:ext cx="2413000" cy="5032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600"/>
          </a:p>
        </p:txBody>
      </p:sp>
      <p:sp>
        <p:nvSpPr>
          <p:cNvPr id="3103" name="_s1056"/>
          <p:cNvSpPr>
            <a:spLocks noChangeArrowheads="1"/>
          </p:cNvSpPr>
          <p:nvPr/>
        </p:nvSpPr>
        <p:spPr bwMode="auto">
          <a:xfrm>
            <a:off x="3286125" y="3451225"/>
            <a:ext cx="2424113" cy="5175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endParaRPr lang="en-US" sz="1000" b="1">
              <a:latin typeface="Times New Roman" charset="0"/>
              <a:ea typeface="ＭＳ Ｐゴシック" charset="0"/>
            </a:endParaRPr>
          </a:p>
        </p:txBody>
      </p:sp>
      <p:sp>
        <p:nvSpPr>
          <p:cNvPr id="3104" name="_s1057"/>
          <p:cNvSpPr>
            <a:spLocks noChangeArrowheads="1"/>
          </p:cNvSpPr>
          <p:nvPr/>
        </p:nvSpPr>
        <p:spPr bwMode="auto">
          <a:xfrm>
            <a:off x="230188" y="5881688"/>
            <a:ext cx="2328862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>
              <a:defRPr/>
            </a:pPr>
            <a:endParaRPr lang="en-US" sz="1000" dirty="0"/>
          </a:p>
          <a:p>
            <a:pPr algn="ctr">
              <a:defRPr/>
            </a:pPr>
            <a:r>
              <a:rPr lang="en-US" sz="1000" b="1" dirty="0" smtClean="0"/>
              <a:t>xxx</a:t>
            </a:r>
            <a:endParaRPr lang="de-DE" sz="1000" dirty="0"/>
          </a:p>
          <a:p>
            <a:pPr>
              <a:tabLst>
                <a:tab pos="0" algn="l"/>
              </a:tabLst>
              <a:defRPr/>
            </a:pPr>
            <a:endParaRPr lang="en-US" sz="1000" b="1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105" name="_s1058"/>
          <p:cNvSpPr>
            <a:spLocks noChangeArrowheads="1"/>
          </p:cNvSpPr>
          <p:nvPr/>
        </p:nvSpPr>
        <p:spPr bwMode="auto">
          <a:xfrm>
            <a:off x="6429375" y="1701800"/>
            <a:ext cx="2387600" cy="46307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0" rIns="0" bIns="0"/>
          <a:lstStyle/>
          <a:p>
            <a:pPr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STUDY GROUPS</a:t>
            </a:r>
            <a:r>
              <a:rPr lang="en-US" sz="1000" dirty="0"/>
              <a:t>: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>
              <a:solidFill>
                <a:srgbClr val="000000"/>
              </a:solidFill>
            </a:endParaRPr>
          </a:p>
          <a:p>
            <a:pPr>
              <a:spcAft>
                <a:spcPts val="300"/>
              </a:spcAft>
              <a:defRPr/>
            </a:pPr>
            <a:r>
              <a:rPr lang="en-US" sz="1000" b="1" u="sng" dirty="0">
                <a:solidFill>
                  <a:srgbClr val="000000"/>
                </a:solidFill>
              </a:rPr>
              <a:t>INTEREST GROUPS</a:t>
            </a:r>
          </a:p>
          <a:p>
            <a:pPr>
              <a:defRPr/>
            </a:pPr>
            <a:r>
              <a:rPr lang="en-US" sz="1000" b="1" dirty="0" smtClean="0"/>
              <a:t>IG </a:t>
            </a:r>
            <a:r>
              <a:rPr lang="en-US" sz="1000" b="1" dirty="0"/>
              <a:t>Dependability (of Radio Links)</a:t>
            </a:r>
          </a:p>
          <a:p>
            <a:pPr marL="228600">
              <a:defRPr/>
            </a:pPr>
            <a:r>
              <a:rPr lang="en-US" sz="1000" dirty="0"/>
              <a:t>Chair: Ryuji Kohno,</a:t>
            </a:r>
          </a:p>
          <a:p>
            <a:pPr>
              <a:defRPr/>
            </a:pPr>
            <a:r>
              <a:rPr lang="en-US" sz="1000" b="1" dirty="0"/>
              <a:t>IG </a:t>
            </a:r>
            <a:r>
              <a:rPr lang="en-US" sz="1000" b="1" dirty="0" smtClean="0"/>
              <a:t>Profiles</a:t>
            </a:r>
            <a:endParaRPr lang="en-US" sz="1000" b="1" dirty="0"/>
          </a:p>
          <a:p>
            <a:pPr marL="228600">
              <a:defRPr/>
            </a:pPr>
            <a:r>
              <a:rPr lang="en-US" sz="1000" dirty="0">
                <a:latin typeface="Arial" charset="0"/>
                <a:cs typeface="Arial" charset="0"/>
              </a:rPr>
              <a:t>Chair: </a:t>
            </a:r>
            <a:r>
              <a:rPr lang="en-US" sz="1000" dirty="0" smtClean="0">
                <a:latin typeface="Arial" charset="0"/>
                <a:cs typeface="Arial" charset="0"/>
              </a:rPr>
              <a:t>Don </a:t>
            </a:r>
            <a:r>
              <a:rPr lang="en-US" sz="1000" dirty="0" err="1" smtClean="0">
                <a:latin typeface="Arial" charset="0"/>
                <a:cs typeface="Arial" charset="0"/>
              </a:rPr>
              <a:t>Sturek</a:t>
            </a:r>
            <a:r>
              <a:rPr lang="en-US" sz="1000" dirty="0" smtClean="0">
                <a:latin typeface="Arial" charset="0"/>
                <a:cs typeface="Arial" charset="0"/>
              </a:rPr>
              <a:t>, </a:t>
            </a:r>
            <a:r>
              <a:rPr lang="en-US" sz="1000" dirty="0" err="1" smtClean="0">
                <a:latin typeface="Arial" charset="0"/>
                <a:cs typeface="Arial" charset="0"/>
              </a:rPr>
              <a:t>Itron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000" b="1" dirty="0">
                <a:latin typeface="Arial" charset="0"/>
                <a:cs typeface="Arial" charset="0"/>
              </a:rPr>
              <a:t>IG Vehicular Assistive Technology</a:t>
            </a:r>
          </a:p>
          <a:p>
            <a:pPr marL="228600" lvl="1">
              <a:defRPr/>
            </a:pPr>
            <a:r>
              <a:rPr lang="en-US" sz="1000" dirty="0" err="1"/>
              <a:t>ChairYeong</a:t>
            </a:r>
            <a:r>
              <a:rPr lang="en-US" sz="1000" dirty="0"/>
              <a:t> Min Jang, </a:t>
            </a:r>
            <a:r>
              <a:rPr lang="en-US" sz="1000" dirty="0" err="1"/>
              <a:t>Kookmin</a:t>
            </a:r>
            <a:r>
              <a:rPr lang="en-US" sz="1000" dirty="0"/>
              <a:t> </a:t>
            </a:r>
            <a:r>
              <a:rPr lang="en-US" sz="1000" dirty="0" err="1"/>
              <a:t>Uni</a:t>
            </a:r>
            <a:endParaRPr lang="en-US" sz="1000" dirty="0"/>
          </a:p>
          <a:p>
            <a:pPr>
              <a:defRPr/>
            </a:pPr>
            <a:r>
              <a:rPr lang="en-US" sz="1000" b="1" dirty="0"/>
              <a:t>IG 15.4 Guide</a:t>
            </a:r>
          </a:p>
          <a:p>
            <a:pPr marL="228600">
              <a:defRPr/>
            </a:pPr>
            <a:r>
              <a:rPr lang="en-US" sz="1000" dirty="0"/>
              <a:t>Chair: TBD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STANDING COMMITTEES</a:t>
            </a:r>
          </a:p>
          <a:p>
            <a:pPr>
              <a:defRPr/>
            </a:pPr>
            <a:r>
              <a:rPr lang="en-US" sz="1000" b="1" dirty="0"/>
              <a:t>SC IETF</a:t>
            </a:r>
          </a:p>
          <a:p>
            <a:pPr marL="228600">
              <a:defRPr/>
            </a:pPr>
            <a:r>
              <a:rPr lang="en-US" sz="1000" dirty="0"/>
              <a:t>Chair: Pat Kinney, Kinney Consulting</a:t>
            </a:r>
          </a:p>
          <a:p>
            <a:pPr>
              <a:defRPr/>
            </a:pPr>
            <a:r>
              <a:rPr lang="en-US" sz="1000" b="1" dirty="0"/>
              <a:t>SC WNG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r>
              <a:rPr lang="en-US" sz="1000" b="1" dirty="0"/>
              <a:t>SC Maintenance / Rules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u="sng" dirty="0" smtClean="0"/>
              <a:t>TAGs</a:t>
            </a:r>
          </a:p>
          <a:p>
            <a:pPr>
              <a:defRPr/>
            </a:pPr>
            <a:r>
              <a:rPr lang="en-US" sz="1000" b="1" dirty="0" err="1"/>
              <a:t>TeraHertz</a:t>
            </a:r>
            <a:r>
              <a:rPr lang="en-US" sz="1000" b="1" dirty="0"/>
              <a:t> (THZ) </a:t>
            </a:r>
          </a:p>
          <a:p>
            <a:pPr marL="174625" lvl="1">
              <a:defRPr/>
            </a:pPr>
            <a:r>
              <a:rPr lang="en-US" sz="1000" dirty="0"/>
              <a:t>Chair: </a:t>
            </a:r>
            <a:r>
              <a:rPr lang="de-DE" sz="1000" dirty="0"/>
              <a:t>Thomas Kürner, </a:t>
            </a:r>
          </a:p>
          <a:p>
            <a:pPr marL="174625" lvl="1">
              <a:defRPr/>
            </a:pPr>
            <a:r>
              <a:rPr lang="de-DE" sz="1000" dirty="0"/>
              <a:t>Technische Universität Braunschweig</a:t>
            </a:r>
          </a:p>
          <a:p>
            <a:pPr>
              <a:defRPr/>
            </a:pPr>
            <a:endParaRPr lang="en-US" sz="1000" u="sng" dirty="0"/>
          </a:p>
        </p:txBody>
      </p:sp>
      <p:sp>
        <p:nvSpPr>
          <p:cNvPr id="2" name="Rectangle 1029"/>
          <p:cNvSpPr>
            <a:spLocks noChangeArrowheads="1"/>
          </p:cNvSpPr>
          <p:nvPr/>
        </p:nvSpPr>
        <p:spPr bwMode="auto">
          <a:xfrm>
            <a:off x="228600" y="1701800"/>
            <a:ext cx="2971800" cy="1096963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add your name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the WG/TG/SG/IG reflectors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please go to </a:t>
            </a:r>
            <a:r>
              <a:rPr lang="en-US" sz="1400" dirty="0">
                <a:latin typeface="Arial" charset="0"/>
                <a:ea typeface="ＭＳ Ｐゴシック" charset="0"/>
                <a:hlinkClick r:id="rId3"/>
              </a:rPr>
              <a:t>www.ieee802.org/15</a:t>
            </a: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</p:txBody>
      </p:sp>
      <p:sp>
        <p:nvSpPr>
          <p:cNvPr id="3101" name="_s1051"/>
          <p:cNvSpPr>
            <a:spLocks noChangeArrowheads="1"/>
          </p:cNvSpPr>
          <p:nvPr/>
        </p:nvSpPr>
        <p:spPr bwMode="auto">
          <a:xfrm>
            <a:off x="3292475" y="4735512"/>
            <a:ext cx="2422525" cy="635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TG13 </a:t>
            </a:r>
            <a:r>
              <a:rPr lang="en-US" sz="1000" b="1" dirty="0" err="1"/>
              <a:t>Gigbit</a:t>
            </a:r>
            <a:r>
              <a:rPr lang="en-US" sz="1000" b="1" dirty="0"/>
              <a:t> OWC</a:t>
            </a:r>
          </a:p>
          <a:p>
            <a:pPr algn="ctr"/>
            <a:r>
              <a:rPr lang="en-US" sz="1000" b="1" dirty="0"/>
              <a:t>Chair: Volker </a:t>
            </a:r>
            <a:r>
              <a:rPr lang="en-US" sz="1000" b="1" dirty="0" err="1"/>
              <a:t>Jungnickel</a:t>
            </a:r>
            <a:endParaRPr lang="en-US" sz="1000" b="1" dirty="0"/>
          </a:p>
          <a:p>
            <a:pPr algn="ctr"/>
            <a:r>
              <a:rPr lang="en-US" sz="1000" dirty="0" err="1"/>
              <a:t>Fraunhofer</a:t>
            </a:r>
            <a:r>
              <a:rPr lang="en-US" sz="1000" dirty="0"/>
              <a:t> Heinrich Hertz Institute</a:t>
            </a:r>
            <a:endParaRPr lang="en-US" sz="1000" b="1" dirty="0"/>
          </a:p>
        </p:txBody>
      </p:sp>
      <p:sp>
        <p:nvSpPr>
          <p:cNvPr id="3102" name="_s1051"/>
          <p:cNvSpPr>
            <a:spLocks noChangeArrowheads="1"/>
          </p:cNvSpPr>
          <p:nvPr/>
        </p:nvSpPr>
        <p:spPr bwMode="auto">
          <a:xfrm>
            <a:off x="3297238" y="5457825"/>
            <a:ext cx="2351087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TG22 Spectrum Characterization </a:t>
            </a:r>
            <a:endParaRPr lang="en-US" sz="1000" b="1" dirty="0" smtClean="0"/>
          </a:p>
          <a:p>
            <a:pPr algn="ctr"/>
            <a:r>
              <a:rPr lang="en-US" sz="1000" b="1" dirty="0" smtClean="0"/>
              <a:t>and </a:t>
            </a:r>
            <a:r>
              <a:rPr lang="en-US" sz="1000" b="1" dirty="0"/>
              <a:t>Occupancy </a:t>
            </a:r>
            <a:r>
              <a:rPr lang="en-US" sz="1000" b="1" dirty="0" smtClean="0"/>
              <a:t>Sensing</a:t>
            </a:r>
          </a:p>
          <a:p>
            <a:pPr algn="ctr"/>
            <a:r>
              <a:rPr lang="en-US" sz="1000" b="1" dirty="0" smtClean="0"/>
              <a:t>Chair: </a:t>
            </a:r>
            <a:r>
              <a:rPr lang="en-US" sz="1000" b="1" dirty="0" err="1" smtClean="0"/>
              <a:t>Apurva</a:t>
            </a:r>
            <a:r>
              <a:rPr lang="en-US" sz="1000" b="1" dirty="0" smtClean="0"/>
              <a:t> </a:t>
            </a:r>
            <a:r>
              <a:rPr lang="en-US" sz="1000" b="1" dirty="0" err="1" smtClean="0"/>
              <a:t>Mody</a:t>
            </a:r>
            <a:r>
              <a:rPr lang="en-US" sz="1000" b="1" dirty="0" smtClean="0"/>
              <a:t>, BAE</a:t>
            </a:r>
            <a:endParaRPr lang="en-US" sz="1000" b="1" dirty="0"/>
          </a:p>
        </p:txBody>
      </p:sp>
      <p:sp>
        <p:nvSpPr>
          <p:cNvPr id="3" name="_s1053"/>
          <p:cNvSpPr>
            <a:spLocks noChangeArrowheads="1"/>
          </p:cNvSpPr>
          <p:nvPr/>
        </p:nvSpPr>
        <p:spPr bwMode="auto">
          <a:xfrm>
            <a:off x="228600" y="3429000"/>
            <a:ext cx="2328863" cy="538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TG4md 15.4 Revision</a:t>
            </a:r>
          </a:p>
          <a:p>
            <a:pPr algn="ctr"/>
            <a:r>
              <a:rPr lang="en-US" sz="1000" b="1"/>
              <a:t>Chair: Gary Stuebing, </a:t>
            </a:r>
            <a:r>
              <a:rPr lang="de-DE" sz="1000" b="1"/>
              <a:t>Cisco</a:t>
            </a:r>
            <a:endParaRPr lang="en-US" sz="1000" b="1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76600" y="3489325"/>
            <a:ext cx="2400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000" b="1" dirty="0"/>
              <a:t>TG9ma 802.15.9 Revision </a:t>
            </a:r>
            <a:r>
              <a:rPr lang="en-US" sz="1000" b="1" dirty="0" smtClean="0"/>
              <a:t>1</a:t>
            </a:r>
          </a:p>
          <a:p>
            <a:pPr algn="ctr"/>
            <a:r>
              <a:rPr lang="en-US" sz="1000" b="1" dirty="0" smtClean="0"/>
              <a:t>Chair: </a:t>
            </a:r>
            <a:r>
              <a:rPr lang="en-US" sz="1000" b="1" dirty="0" err="1" smtClean="0"/>
              <a:t>Tero</a:t>
            </a:r>
            <a:r>
              <a:rPr lang="en-US" sz="1000" b="1" dirty="0" smtClean="0"/>
              <a:t> </a:t>
            </a:r>
            <a:r>
              <a:rPr lang="en-US" sz="1000" b="1" dirty="0" err="1" smtClean="0"/>
              <a:t>Kivinen</a:t>
            </a:r>
            <a:r>
              <a:rPr lang="en-US" sz="1000" b="1" dirty="0" smtClean="0"/>
              <a:t>, Self</a:t>
            </a:r>
            <a:endParaRPr lang="en-US" sz="1000" b="1" dirty="0"/>
          </a:p>
        </p:txBody>
      </p:sp>
      <p:cxnSp>
        <p:nvCxnSpPr>
          <p:cNvPr id="5" name="_s1030"/>
          <p:cNvCxnSpPr>
            <a:cxnSpLocks noChangeShapeType="1"/>
          </p:cNvCxnSpPr>
          <p:nvPr/>
        </p:nvCxnSpPr>
        <p:spPr bwMode="auto">
          <a:xfrm rot="10800000">
            <a:off x="2917825" y="3363913"/>
            <a:ext cx="358775" cy="3524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6" name="_s1053"/>
          <p:cNvSpPr>
            <a:spLocks noChangeArrowheads="1"/>
          </p:cNvSpPr>
          <p:nvPr/>
        </p:nvSpPr>
        <p:spPr bwMode="auto">
          <a:xfrm>
            <a:off x="228600" y="4662488"/>
            <a:ext cx="2328863" cy="5032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 smtClean="0"/>
              <a:t>TG4y </a:t>
            </a:r>
            <a:r>
              <a:rPr lang="en-US" sz="1000" b="1" dirty="0"/>
              <a:t>Security Next Gen (SECN)</a:t>
            </a:r>
          </a:p>
          <a:p>
            <a:pPr algn="ctr"/>
            <a:r>
              <a:rPr lang="en-US" sz="1000" b="1" dirty="0"/>
              <a:t>Chair: Don </a:t>
            </a:r>
            <a:r>
              <a:rPr lang="en-US" sz="1000" b="1" dirty="0" err="1"/>
              <a:t>Sturek</a:t>
            </a:r>
            <a:r>
              <a:rPr lang="en-US" sz="1000" b="1" dirty="0"/>
              <a:t>, </a:t>
            </a:r>
            <a:r>
              <a:rPr lang="en-US" sz="1000" b="1" dirty="0" err="1" smtClean="0"/>
              <a:t>Itron</a:t>
            </a:r>
            <a:endParaRPr lang="de-DE" sz="1000" dirty="0"/>
          </a:p>
        </p:txBody>
      </p:sp>
      <p:cxnSp>
        <p:nvCxnSpPr>
          <p:cNvPr id="3107" name="_s1031"/>
          <p:cNvCxnSpPr>
            <a:cxnSpLocks noChangeShapeType="1"/>
          </p:cNvCxnSpPr>
          <p:nvPr/>
        </p:nvCxnSpPr>
        <p:spPr bwMode="auto">
          <a:xfrm flipV="1">
            <a:off x="2557463" y="3533775"/>
            <a:ext cx="358775" cy="14192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_s1036"/>
          <p:cNvCxnSpPr>
            <a:cxnSpLocks noChangeShapeType="1"/>
          </p:cNvCxnSpPr>
          <p:nvPr/>
        </p:nvCxnSpPr>
        <p:spPr bwMode="auto">
          <a:xfrm flipV="1">
            <a:off x="2557463" y="3956050"/>
            <a:ext cx="360362" cy="41433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_s1053"/>
          <p:cNvSpPr>
            <a:spLocks noChangeArrowheads="1"/>
          </p:cNvSpPr>
          <p:nvPr/>
        </p:nvSpPr>
        <p:spPr bwMode="auto">
          <a:xfrm>
            <a:off x="228600" y="4033838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TG4w 15.4 Low Power Wide Area (LPWA)</a:t>
            </a:r>
          </a:p>
          <a:p>
            <a:pPr lvl="1" indent="-282575" algn="ctr"/>
            <a:r>
              <a:rPr lang="de-DE" sz="1000"/>
              <a:t>Chari: </a:t>
            </a:r>
            <a:r>
              <a:rPr lang="en-GB" sz="1000"/>
              <a:t>Robert, Jörg</a:t>
            </a:r>
          </a:p>
          <a:p>
            <a:pPr lvl="1" indent="-282575" algn="ctr"/>
            <a:r>
              <a:rPr lang="de-DE" sz="1000"/>
              <a:t>Friedrich-Alexander-Universität</a:t>
            </a:r>
          </a:p>
        </p:txBody>
      </p:sp>
      <p:cxnSp>
        <p:nvCxnSpPr>
          <p:cNvPr id="3110" name="_s1036"/>
          <p:cNvCxnSpPr>
            <a:cxnSpLocks noChangeShapeType="1"/>
          </p:cNvCxnSpPr>
          <p:nvPr/>
        </p:nvCxnSpPr>
        <p:spPr bwMode="auto">
          <a:xfrm flipV="1">
            <a:off x="2557463" y="51641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_s1053"/>
          <p:cNvSpPr>
            <a:spLocks noChangeArrowheads="1"/>
          </p:cNvSpPr>
          <p:nvPr/>
        </p:nvSpPr>
        <p:spPr bwMode="auto">
          <a:xfrm>
            <a:off x="228600" y="5262563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/>
              <a:t>TG4z 15.4 Enhanced Impulse Radio (EIR)</a:t>
            </a:r>
          </a:p>
          <a:p>
            <a:pPr algn="ctr">
              <a:defRPr/>
            </a:pPr>
            <a:r>
              <a:rPr lang="en-US" sz="1000" b="1" dirty="0"/>
              <a:t>Chair: Tim Harrington, </a:t>
            </a:r>
            <a:r>
              <a:rPr lang="en-US" sz="1000" b="1" dirty="0" smtClean="0"/>
              <a:t>Pro-ID</a:t>
            </a:r>
            <a:endParaRPr lang="de-DE" sz="1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  <a:endParaRPr lang="en-US" sz="1400" smtClean="0"/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 smtClean="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Vienna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July 14-19, </a:t>
            </a:r>
            <a:r>
              <a:rPr lang="en-US" sz="3200" dirty="0" smtClean="0"/>
              <a:t>2019</a:t>
            </a:r>
            <a:endParaRPr lang="en-US" sz="3200" dirty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752600"/>
            <a:ext cx="7924800" cy="4114800"/>
          </a:xfrm>
        </p:spPr>
        <p:txBody>
          <a:bodyPr/>
          <a:lstStyle/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4w –LPWA Enhancements to LECIM PHYs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Finalizing first draft for WG e-Ballot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609600" lvl="1" indent="-609600" fontAlgn="b">
              <a:lnSpc>
                <a:spcPct val="80000"/>
              </a:lnSpc>
              <a:buFontTx/>
              <a:buAutoNum type="arabicPeriod"/>
              <a:defRPr/>
            </a:pPr>
            <a:endParaRPr lang="en-US" sz="8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 typeface="Times New Roman" pitchFamily="18" charset="0"/>
              <a:buAutoNum type="arabicPeriod"/>
              <a:defRPr/>
            </a:pPr>
            <a:endParaRPr lang="en-US" sz="10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kern="1200" dirty="0">
                <a:latin typeface="Arial Rounded MT Bold" pitchFamily="34" charset="0"/>
                <a:cs typeface="Arial" charset="0"/>
              </a:rPr>
              <a:t>TASK GROUP </a:t>
            </a:r>
            <a:r>
              <a:rPr lang="en-US" sz="2200" kern="1200" dirty="0" smtClean="0">
                <a:latin typeface="Arial Rounded MT Bold" pitchFamily="34" charset="0"/>
                <a:cs typeface="Arial" charset="0"/>
              </a:rPr>
              <a:t>4y –Security Next Generation (SECN)</a:t>
            </a:r>
            <a:endParaRPr lang="en-US" sz="2200" kern="1200" dirty="0">
              <a:latin typeface="Arial Rounded MT Bold" pitchFamily="34" charset="0"/>
              <a:cs typeface="Arial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Discussing proposals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609600" indent="-609600" fontAlgn="b">
              <a:lnSpc>
                <a:spcPct val="80000"/>
              </a:lnSpc>
              <a:buFontTx/>
              <a:buAutoNum type="arabicPeriod"/>
              <a:defRPr/>
            </a:pPr>
            <a:endParaRPr lang="en-US" sz="800" kern="1200" dirty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kern="1200" dirty="0">
                <a:latin typeface="Arial Rounded MT Bold" pitchFamily="34" charset="0"/>
                <a:cs typeface="Arial" charset="0"/>
              </a:rPr>
              <a:t>TASK GROUP </a:t>
            </a:r>
            <a:r>
              <a:rPr lang="en-US" sz="2200" kern="1200" dirty="0" smtClean="0">
                <a:latin typeface="Arial Rounded MT Bold" pitchFamily="34" charset="0"/>
                <a:cs typeface="Arial" charset="0"/>
              </a:rPr>
              <a:t>4z –Enhanced Impulse Radio (EIR)</a:t>
            </a:r>
            <a:endParaRPr lang="en-US" sz="2200" kern="1200" dirty="0">
              <a:latin typeface="Arial Rounded MT Bold" pitchFamily="34" charset="0"/>
              <a:cs typeface="Arial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Comment Resolution from first WG Ballot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</a:t>
            </a: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work activity and time </a:t>
            </a: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line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  <a:endParaRPr lang="en-US" sz="14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760DFE03-2914-4784-B9E1-2A9209C57472}" type="slidenum">
              <a:rPr lang="en-US" sz="1200" smtClean="0"/>
              <a:pPr>
                <a:defRPr/>
              </a:pPr>
              <a:t>4</a:t>
            </a:fld>
            <a:endParaRPr lang="en-US" sz="1200" smtClean="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Vienna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July 14-19, </a:t>
            </a:r>
            <a:r>
              <a:rPr lang="en-US" sz="3200" dirty="0" smtClean="0"/>
              <a:t>2019</a:t>
            </a:r>
            <a:endParaRPr lang="en-US" sz="3200" dirty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828800"/>
            <a:ext cx="8077200" cy="4114800"/>
          </a:xfrm>
        </p:spPr>
        <p:txBody>
          <a:bodyPr/>
          <a:lstStyle/>
          <a:p>
            <a:pPr marL="609600" indent="-60960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</a:t>
            </a: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15.4md –Revision 4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Comment resolution from last Ballot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seeking input on corrections, changes, and areas for possible deprecation</a:t>
            </a:r>
            <a:endParaRPr lang="en-US" sz="24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endParaRPr lang="en-US" sz="800" dirty="0" smtClean="0">
              <a:latin typeface="Arial Rounded MT Bold" pitchFamily="34" charset="0"/>
              <a:cs typeface="Arial" charset="0"/>
            </a:endParaRP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 smtClean="0">
                <a:latin typeface="Arial Rounded MT Bold" pitchFamily="34" charset="0"/>
                <a:cs typeface="Arial" charset="0"/>
              </a:rPr>
              <a:t>TASK GROUP-9ma 15.9 Revision 1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Arial" charset="0"/>
              </a:rPr>
              <a:t>Resolve comments on PAR and CSD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Arial" charset="0"/>
              </a:rPr>
              <a:t>Obtain approval from EC to move forward</a:t>
            </a: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endParaRPr lang="en-US" sz="800" dirty="0" smtClean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</a:t>
            </a: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GROUP 12 -15.4 Upper Layer Interface (ULI</a:t>
            </a: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(Not meeting in Vienna)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work on developing draft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Plan/Timeline</a:t>
            </a:r>
            <a:endParaRPr lang="en-US" sz="2200" dirty="0" smtClean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defRPr/>
            </a:pPr>
            <a:endParaRPr lang="en-US" sz="800" dirty="0" smtClean="0">
              <a:latin typeface="Arial Rounded MT Bold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5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  <a:endParaRPr lang="en-US" sz="1400" smtClean="0"/>
          </a:p>
        </p:txBody>
      </p:sp>
      <p:sp>
        <p:nvSpPr>
          <p:cNvPr id="7171" name="Footer Placeholder 6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7172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5A265F72-EDBC-4F1B-B408-4167E90A375A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Vienna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July 14-19, </a:t>
            </a:r>
            <a:r>
              <a:rPr lang="en-US" sz="3200" dirty="0" smtClean="0"/>
              <a:t>2019</a:t>
            </a:r>
            <a:endParaRPr lang="en-US" sz="3200" dirty="0"/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990600" y="1752600"/>
            <a:ext cx="769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990600" lvl="1" indent="-533400" fontAlgn="b">
              <a:spcBef>
                <a:spcPct val="20000"/>
              </a:spcBef>
              <a:buFontTx/>
              <a:buAutoNum type="arabicPeriod"/>
              <a:defRPr/>
            </a:pPr>
            <a:endParaRPr lang="en-US" sz="2400">
              <a:solidFill>
                <a:srgbClr val="000000"/>
              </a:solidFill>
              <a:latin typeface="Arial Rounded MT Bold" charset="0"/>
              <a:ea typeface="ＭＳ Ｐゴシック" charset="0"/>
              <a:cs typeface="Arial" charset="0"/>
            </a:endParaRPr>
          </a:p>
          <a:p>
            <a:pPr marL="609600" indent="-609600" fontAlgn="b">
              <a:spcBef>
                <a:spcPct val="20000"/>
              </a:spcBef>
              <a:defRPr/>
            </a:pPr>
            <a:endParaRPr lang="en-US" sz="2400">
              <a:latin typeface="Arial Rounded MT Bold" charset="0"/>
              <a:ea typeface="ＭＳ Ｐゴシック" charset="0"/>
              <a:cs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685800" y="1741488"/>
            <a:ext cx="8077200" cy="4114800"/>
          </a:xfrm>
        </p:spPr>
        <p:txBody>
          <a:bodyPr/>
          <a:lstStyle/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</a:t>
            </a: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GROUP </a:t>
            </a: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13 –Multi Gigabit/sec OWC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Finalize work on </a:t>
            </a:r>
            <a:r>
              <a:rPr lang="en-US" sz="2200" dirty="0" err="1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ballotable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draft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endParaRPr lang="en-US" sz="800" dirty="0" smtClean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</a:t>
            </a: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GROUP </a:t>
            </a: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22 </a:t>
            </a: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-15.22.3 </a:t>
            </a: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Spectrum Characterization </a:t>
            </a: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		        and </a:t>
            </a: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Occupancy </a:t>
            </a: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Sensing (SCOC)</a:t>
            </a:r>
            <a:endParaRPr lang="en-US" sz="24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Obtain approval to start the SA Ballot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Plan/Timeline</a:t>
            </a:r>
          </a:p>
          <a:p>
            <a:pPr marL="0" lvl="1" indent="0" fontAlgn="b">
              <a:buFontTx/>
              <a:buAutoNum type="arabicPeriod"/>
              <a:defRPr/>
            </a:pPr>
            <a:endParaRPr lang="en-US" sz="8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lvl="1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Times New Roman" pitchFamily="18" charset="0"/>
              </a:rPr>
              <a:t>Interest </a:t>
            </a: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cs typeface="Times New Roman" pitchFamily="18" charset="0"/>
              </a:rPr>
              <a:t>Group- Dependability </a:t>
            </a: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Times New Roman" pitchFamily="18" charset="0"/>
              </a:rPr>
              <a:t>(DEP</a:t>
            </a: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cs typeface="Times New Roman" pitchFamily="18" charset="0"/>
              </a:rPr>
              <a:t>):</a:t>
            </a:r>
            <a:endParaRPr lang="en-US" sz="2400" dirty="0">
              <a:solidFill>
                <a:srgbClr val="000000"/>
              </a:solidFill>
              <a:latin typeface="Arial Rounded MT Bold" pitchFamily="34" charset="0"/>
              <a:cs typeface="Times New Roman" pitchFamily="18" charset="0"/>
            </a:endParaRP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Discuss Contributions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Define potential Standard’s opportunity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Evaluate if Study Group is </a:t>
            </a: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warranted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endParaRPr lang="en-US" sz="24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0" lvl="1" indent="0" fontAlgn="b">
              <a:spcBef>
                <a:spcPct val="0"/>
              </a:spcBef>
              <a:buFontTx/>
              <a:buNone/>
              <a:defRPr/>
            </a:pPr>
            <a:endParaRPr lang="en-US" sz="22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A265D806-93F2-49B3-9696-0C438EB117B2}" type="slidenum">
              <a:rPr lang="en-US" sz="1200" smtClean="0"/>
              <a:pPr>
                <a:defRPr/>
              </a:pPr>
              <a:t>6</a:t>
            </a:fld>
            <a:endParaRPr lang="en-US" sz="120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114800"/>
          </a:xfrm>
        </p:spPr>
        <p:txBody>
          <a:bodyPr/>
          <a:lstStyle/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endParaRPr lang="en-US" sz="800" dirty="0" smtClean="0">
              <a:latin typeface="Arial Rounded MT Bold" pitchFamily="34" charset="0"/>
              <a:cs typeface="Times New Roman" pitchFamily="18" charset="0"/>
            </a:endParaRP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Vehicular </a:t>
            </a: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Assistive Technology (VAT) IG:</a:t>
            </a:r>
          </a:p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>
                <a:latin typeface="Arial Rounded MT Bold" pitchFamily="34" charset="0"/>
                <a:cs typeface="Times New Roman" pitchFamily="18" charset="0"/>
              </a:rPr>
              <a:t>Discuss opportunities for OWC standards </a:t>
            </a:r>
            <a:r>
              <a:rPr lang="en-US" sz="2000" dirty="0" smtClean="0">
                <a:latin typeface="Arial Rounded MT Bold" pitchFamily="34" charset="0"/>
                <a:cs typeface="Times New Roman" pitchFamily="18" charset="0"/>
              </a:rPr>
              <a:t>work for V2V and V2B communications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Define potential Standards opportunity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Evaluate if Study Group is </a:t>
            </a: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warranted</a:t>
            </a:r>
            <a:endParaRPr lang="en-US" sz="2000" dirty="0">
              <a:latin typeface="Arial Rounded MT Bold" pitchFamily="34" charset="0"/>
              <a:cs typeface="Times New Roman" pitchFamily="18" charset="0"/>
            </a:endParaRP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endParaRPr lang="en-US" sz="20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Profiles Interest Group</a:t>
            </a:r>
          </a:p>
          <a:p>
            <a:pPr marL="914400" lvl="1" indent="-5143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Assemble major 15.4 use cases and identify what 15.4 features and settings are used</a:t>
            </a:r>
          </a:p>
          <a:p>
            <a:pPr marL="914400" lvl="1" indent="-5143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Publish results on 802.15 web site for standards and industry use</a:t>
            </a: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THz </a:t>
            </a: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Technical Advisory </a:t>
            </a: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Group: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Review &amp; discuss current state of technology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Evaluate any potential Standards </a:t>
            </a: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opportunities</a:t>
            </a:r>
            <a:endParaRPr lang="en-US" sz="20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Vienna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July 14-19, </a:t>
            </a:r>
            <a:r>
              <a:rPr lang="en-US" sz="3200" dirty="0" smtClean="0"/>
              <a:t>2019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38B4FFB0-9BB0-4207-8695-ECB6F29324A1}" type="slidenum">
              <a:rPr lang="en-US" sz="1200" smtClean="0"/>
              <a:pPr>
                <a:defRPr/>
              </a:pPr>
              <a:t>7</a:t>
            </a:fld>
            <a:endParaRPr lang="en-US" sz="120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543800" cy="4114800"/>
          </a:xfrm>
        </p:spPr>
        <p:txBody>
          <a:bodyPr/>
          <a:lstStyle/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endParaRPr lang="en-US" sz="800" dirty="0" smtClean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latin typeface="Arial Rounded MT Bold" pitchFamily="34" charset="0"/>
                <a:ea typeface="+mn-ea"/>
                <a:cs typeface="Times New Roman" pitchFamily="18" charset="0"/>
              </a:rPr>
              <a:t>IETF Standing </a:t>
            </a:r>
            <a:r>
              <a:rPr lang="en-US" sz="2400" dirty="0" smtClean="0">
                <a:latin typeface="Arial Rounded MT Bold" pitchFamily="34" charset="0"/>
                <a:ea typeface="+mn-ea"/>
                <a:cs typeface="Times New Roman" pitchFamily="18" charset="0"/>
              </a:rPr>
              <a:t>Committee (not meeting in Vienna)</a:t>
            </a:r>
            <a:endParaRPr lang="en-US" sz="2400" dirty="0" smtClean="0">
              <a:latin typeface="Arial Rounded MT Bold" pitchFamily="34" charset="0"/>
              <a:ea typeface="+mn-ea"/>
              <a:cs typeface="Times New Roman" pitchFamily="18" charset="0"/>
            </a:endParaRP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IETF105 </a:t>
            </a: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Prep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Next steps on 15.4w (LPWA) and IETF LPWAN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Hear contributions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Next steps</a:t>
            </a:r>
          </a:p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en-US" sz="800" dirty="0" smtClean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latin typeface="Arial Rounded MT Bold" pitchFamily="34" charset="0"/>
                <a:ea typeface="+mn-ea"/>
                <a:cs typeface="Times New Roman" pitchFamily="18" charset="0"/>
              </a:rPr>
              <a:t>NEW </a:t>
            </a:r>
            <a:r>
              <a:rPr lang="en-US" sz="2400" dirty="0">
                <a:latin typeface="Arial Rounded MT Bold" pitchFamily="34" charset="0"/>
                <a:ea typeface="+mn-ea"/>
                <a:cs typeface="Times New Roman" pitchFamily="18" charset="0"/>
              </a:rPr>
              <a:t>PROJECTS </a:t>
            </a:r>
            <a:r>
              <a:rPr lang="en-US" sz="2400" dirty="0" smtClean="0">
                <a:latin typeface="Arial Rounded MT Bold" pitchFamily="34" charset="0"/>
                <a:ea typeface="+mn-ea"/>
                <a:cs typeface="Times New Roman" pitchFamily="18" charset="0"/>
              </a:rPr>
              <a:t>STANDING COMMITTEE </a:t>
            </a:r>
            <a:r>
              <a:rPr lang="en-US" sz="2400" dirty="0">
                <a:latin typeface="Arial Rounded MT Bold" pitchFamily="34" charset="0"/>
                <a:ea typeface="+mn-ea"/>
                <a:cs typeface="Times New Roman" pitchFamily="18" charset="0"/>
              </a:rPr>
              <a:t>(WNG)</a:t>
            </a:r>
          </a:p>
          <a:p>
            <a:pPr marL="1009650" lvl="1" indent="-609600" fontAlgn="b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contributions</a:t>
            </a: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MAINTENANCE STANDING COMMITTEE</a:t>
            </a:r>
          </a:p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contributions (if any)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RULES STANDING COMMITTEE</a:t>
            </a:r>
            <a:endParaRPr lang="en-US" sz="26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changes regarding creating a TAG group category in the OM.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400050" lvl="1" indent="0" fontAlgn="b">
              <a:lnSpc>
                <a:spcPct val="80000"/>
              </a:lnSpc>
              <a:buFontTx/>
              <a:buNone/>
              <a:defRPr/>
            </a:pPr>
            <a:endParaRPr lang="en-US" sz="2200" dirty="0">
              <a:latin typeface="Arial Rounded MT Bold" pitchFamily="34" charset="0"/>
              <a:cs typeface="Times New Roman" pitchFamily="18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200" dirty="0" smtClean="0">
              <a:latin typeface="Arial Rounded MT Bold" pitchFamily="34" charset="0"/>
              <a:ea typeface="+mn-ea"/>
              <a:cs typeface="Times New Roman" pitchFamily="18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400" dirty="0" smtClean="0">
              <a:latin typeface="Arial Rounded MT Bold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Vienna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July 14-19, </a:t>
            </a:r>
            <a:r>
              <a:rPr lang="en-US" sz="3200" dirty="0" smtClean="0"/>
              <a:t>2019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  <a:endParaRPr lang="en-US" sz="1400" smtClean="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598D81A8-676D-4B71-81B0-5919593A92F0}" type="slidenum">
              <a:rPr lang="en-US" sz="1200" smtClean="0"/>
              <a:pPr>
                <a:defRPr/>
              </a:pPr>
              <a:t>8</a:t>
            </a:fld>
            <a:endParaRPr lang="en-US" sz="120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32" y="673961"/>
            <a:ext cx="8123341" cy="573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  <a:endParaRPr lang="en-US" sz="1400" smtClean="0"/>
          </a:p>
        </p:txBody>
      </p:sp>
      <p:sp>
        <p:nvSpPr>
          <p:cNvPr id="1024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219C1867-47CF-411F-B0EE-95650A4BE4CC}" type="slidenum">
              <a:rPr lang="en-US" sz="1200" smtClean="0"/>
              <a:pPr>
                <a:defRPr/>
              </a:pPr>
              <a:t>9</a:t>
            </a:fld>
            <a:endParaRPr lang="en-US" sz="120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Upcoming Sessions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295400"/>
            <a:ext cx="7696200" cy="4114800"/>
          </a:xfrm>
        </p:spPr>
        <p:txBody>
          <a:bodyPr/>
          <a:lstStyle/>
          <a:p>
            <a:r>
              <a:rPr lang="en-US" sz="1800" dirty="0" smtClean="0"/>
              <a:t>September </a:t>
            </a:r>
            <a:r>
              <a:rPr lang="en-US" sz="1800" dirty="0"/>
              <a:t>15-20, 2019, Marriott Hanoi (TBC), </a:t>
            </a:r>
            <a:r>
              <a:rPr lang="en-US" sz="1800" i="1" dirty="0"/>
              <a:t>802 Wireless Interim Session.</a:t>
            </a:r>
            <a:r>
              <a:rPr lang="en-US" sz="1800" dirty="0"/>
              <a:t>*</a:t>
            </a:r>
          </a:p>
          <a:p>
            <a:r>
              <a:rPr lang="en-US" sz="1800" dirty="0"/>
              <a:t>November 10-15, 2019, Hilton Waikoloa Village, Kona, HI, USA, </a:t>
            </a:r>
            <a:r>
              <a:rPr lang="en-US" sz="1800" i="1" dirty="0"/>
              <a:t>802 Plenary Session</a:t>
            </a:r>
            <a:r>
              <a:rPr lang="en-US" sz="1800" i="1" dirty="0" smtClean="0"/>
              <a:t>.</a:t>
            </a:r>
          </a:p>
          <a:p>
            <a:r>
              <a:rPr lang="en-US" sz="1800" dirty="0"/>
              <a:t>January 12-17, 2020, Hotel Irvine, Irvine, California, USA, </a:t>
            </a:r>
            <a:r>
              <a:rPr lang="en-US" sz="1800" i="1" dirty="0"/>
              <a:t>802 Wireless Interim Session.</a:t>
            </a:r>
            <a:r>
              <a:rPr lang="en-US" sz="1800" dirty="0"/>
              <a:t>*</a:t>
            </a:r>
          </a:p>
          <a:p>
            <a:r>
              <a:rPr lang="en-US" sz="1800" dirty="0"/>
              <a:t>March 15-20, 2020, Hilton Atlanta, Atlanta Georgia, USA, </a:t>
            </a:r>
            <a:r>
              <a:rPr lang="en-US" sz="1800" i="1" dirty="0"/>
              <a:t>802 Plenary Session.</a:t>
            </a:r>
            <a:endParaRPr lang="en-US" sz="1800" dirty="0"/>
          </a:p>
          <a:p>
            <a:r>
              <a:rPr lang="en-US" sz="1800" dirty="0"/>
              <a:t>May 10-15, 2020, Marriott Hotel, Warsaw, Poland, </a:t>
            </a:r>
            <a:r>
              <a:rPr lang="en-US" sz="1800" i="1" dirty="0"/>
              <a:t>802 Wireless Interim Session.</a:t>
            </a:r>
            <a:r>
              <a:rPr lang="en-US" sz="1800" dirty="0"/>
              <a:t>* (TBC</a:t>
            </a:r>
            <a:r>
              <a:rPr lang="en-US" sz="1800" dirty="0" smtClean="0"/>
              <a:t>)</a:t>
            </a:r>
          </a:p>
          <a:p>
            <a:r>
              <a:rPr lang="en-US" sz="1800" dirty="0"/>
              <a:t>July 12-17, 2020, Sheraton Centre Montreal, Montreal Canada, </a:t>
            </a:r>
            <a:r>
              <a:rPr lang="en-US" sz="1800" i="1" dirty="0"/>
              <a:t>802 Plenary Session.</a:t>
            </a:r>
            <a:endParaRPr lang="en-US" sz="1800" dirty="0"/>
          </a:p>
          <a:p>
            <a:r>
              <a:rPr lang="en-US" sz="1800" dirty="0"/>
              <a:t>September 13-18, 2020, </a:t>
            </a:r>
            <a:r>
              <a:rPr lang="en-US" sz="1800" dirty="0" smtClean="0"/>
              <a:t>Grand Hyatt Atlanta in </a:t>
            </a:r>
            <a:r>
              <a:rPr lang="en-US" sz="1800" dirty="0" err="1" smtClean="0"/>
              <a:t>Buckhead</a:t>
            </a:r>
            <a:r>
              <a:rPr lang="en-US" sz="1800" dirty="0" smtClean="0"/>
              <a:t>, Atlanta, Georgia,</a:t>
            </a:r>
            <a:r>
              <a:rPr lang="en-US" sz="1800" dirty="0"/>
              <a:t> </a:t>
            </a:r>
            <a:r>
              <a:rPr lang="en-US" sz="1800" i="1" dirty="0"/>
              <a:t>802 Wireless Interim Session.</a:t>
            </a:r>
            <a:r>
              <a:rPr lang="en-US" sz="1800" dirty="0"/>
              <a:t>*</a:t>
            </a:r>
          </a:p>
          <a:p>
            <a:r>
              <a:rPr lang="en-US" sz="1800" dirty="0"/>
              <a:t>November 18-13, 2020, Marriott Marquis Queen's Park,  Bangkok, Thailand, </a:t>
            </a:r>
            <a:r>
              <a:rPr lang="en-US" sz="1800" i="1" dirty="0"/>
              <a:t>802 Plenary Session</a:t>
            </a:r>
            <a:r>
              <a:rPr lang="en-US" sz="1800" i="1" dirty="0" smtClean="0"/>
              <a:t>.</a:t>
            </a:r>
            <a:endParaRPr lang="en-US" sz="1800" dirty="0"/>
          </a:p>
          <a:p>
            <a:endParaRPr lang="en-US" sz="18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99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39317</TotalTime>
  <Words>657</Words>
  <Application>Microsoft Office PowerPoint</Application>
  <PresentationFormat>On-screen Show (4:3)</PresentationFormat>
  <Paragraphs>178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IEEE-802_15</vt:lpstr>
      <vt:lpstr>20th Anniversary Year 121st Session of meetings of the IEEE 802.15 Working Group for Wireless Specialty Networks</vt:lpstr>
      <vt:lpstr>PowerPoint Presentation</vt:lpstr>
      <vt:lpstr>Vienna Session Objectives July 14-19, 2019</vt:lpstr>
      <vt:lpstr>Vienna Session Objectives July 14-19, 2019</vt:lpstr>
      <vt:lpstr>Vienna Session Objectives July 14-19, 2019</vt:lpstr>
      <vt:lpstr>Vienna Session Objectives July 14-19, 2019</vt:lpstr>
      <vt:lpstr>Vienna Session Objectives July 14-19, 2019</vt:lpstr>
      <vt:lpstr>PowerPoint Presentation</vt:lpstr>
      <vt:lpstr>Upcoming Sessions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WG-Report-to-the-802-Plenary-Mar05</dc:title>
  <dc:subject>IEEE 802.15 &lt;subject&gt;</dc:subject>
  <dc:creator>Robert F. Heile</dc:creator>
  <cp:lastModifiedBy>bheile</cp:lastModifiedBy>
  <cp:revision>740</cp:revision>
  <cp:lastPrinted>2000-07-07T01:25:49Z</cp:lastPrinted>
  <dcterms:created xsi:type="dcterms:W3CDTF">1999-06-22T06:24:01Z</dcterms:created>
  <dcterms:modified xsi:type="dcterms:W3CDTF">2019-07-14T08:33:04Z</dcterms:modified>
</cp:coreProperties>
</file>