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61" r:id="rId4"/>
    <p:sldId id="268" r:id="rId5"/>
    <p:sldId id="264" r:id="rId6"/>
    <p:sldId id="271" r:id="rId7"/>
    <p:sldId id="270" r:id="rId8"/>
    <p:sldId id="265" r:id="rId9"/>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p:scale>
          <a:sx n="60" d="100"/>
          <a:sy n="60" d="100"/>
        </p:scale>
        <p:origin x="984" y="21"/>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6</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090023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7</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728978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802.15-19-0281-00-0thz-July_2019_Closing_Plenary_Slides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July</a:t>
            </a:r>
            <a:r>
              <a:rPr lang="en-US" dirty="0" smtClean="0"/>
              <a:t> </a:t>
            </a:r>
            <a:r>
              <a:rPr lang="en-US" dirty="0" smtClean="0"/>
              <a:t>2019</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TAG THz </a:t>
            </a:r>
            <a:r>
              <a:rPr lang="en-US" sz="1600" dirty="0" smtClean="0">
                <a:solidFill>
                  <a:schemeClr val="tx2"/>
                </a:solidFill>
              </a:rPr>
              <a:t>July </a:t>
            </a:r>
            <a:r>
              <a:rPr lang="en-US" sz="1600" dirty="0" smtClean="0">
                <a:solidFill>
                  <a:schemeClr val="tx2"/>
                </a:solidFill>
              </a:rPr>
              <a:t>2019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a:t>
            </a:r>
            <a:r>
              <a:rPr lang="en-US" sz="1600" dirty="0" smtClean="0">
                <a:solidFill>
                  <a:schemeClr val="tx2"/>
                </a:solidFill>
              </a:rPr>
              <a:t>16 July 2019</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TAG THz  </a:t>
            </a:r>
            <a:r>
              <a:rPr lang="en-US" sz="1600" dirty="0" smtClean="0">
                <a:solidFill>
                  <a:schemeClr val="tx2"/>
                </a:solidFill>
              </a:rPr>
              <a:t>July </a:t>
            </a:r>
            <a:r>
              <a:rPr lang="en-US" sz="1600" dirty="0" smtClean="0">
                <a:solidFill>
                  <a:schemeClr val="tx2"/>
                </a:solidFill>
              </a:rPr>
              <a:t>2019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TAG </a:t>
            </a:r>
            <a:r>
              <a:rPr lang="de-DE" dirty="0" err="1" smtClean="0"/>
              <a:t>THz</a:t>
            </a:r>
            <a:r>
              <a:rPr lang="de-DE" dirty="0" smtClean="0"/>
              <a:t> </a:t>
            </a:r>
            <a:r>
              <a:rPr lang="de-DE" dirty="0" err="1" smtClean="0"/>
              <a:t>July</a:t>
            </a:r>
            <a:r>
              <a:rPr lang="de-DE" dirty="0" smtClean="0"/>
              <a:t> </a:t>
            </a:r>
            <a:r>
              <a:rPr lang="de-DE" dirty="0" smtClean="0"/>
              <a:t>2019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a:t>
            </a:r>
            <a:r>
              <a:rPr lang="en-US" dirty="0" smtClean="0"/>
              <a:t>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 (1/2)</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3  </a:t>
            </a:r>
            <a:r>
              <a:rPr lang="de-DE" sz="1800" dirty="0" err="1" smtClean="0"/>
              <a:t>meetings</a:t>
            </a:r>
            <a:r>
              <a:rPr lang="de-DE" sz="1800" dirty="0" smtClean="0"/>
              <a:t> on Mon </a:t>
            </a:r>
            <a:r>
              <a:rPr lang="de-DE" sz="1800" dirty="0" smtClean="0"/>
              <a:t>PM2, Tue AM1 </a:t>
            </a:r>
            <a:r>
              <a:rPr lang="de-DE" sz="1800" dirty="0" err="1" smtClean="0"/>
              <a:t>and</a:t>
            </a:r>
            <a:r>
              <a:rPr lang="de-DE" sz="1800" dirty="0" smtClean="0"/>
              <a:t> Tue PM2</a:t>
            </a:r>
            <a:endParaRPr lang="de-DE" sz="1800" dirty="0" smtClean="0"/>
          </a:p>
          <a:p>
            <a:pPr lvl="1"/>
            <a:r>
              <a:rPr lang="de-DE" sz="1800" dirty="0" smtClean="0"/>
              <a:t>21 </a:t>
            </a:r>
            <a:r>
              <a:rPr lang="de-DE" sz="1800" dirty="0" err="1" smtClean="0"/>
              <a:t>participants</a:t>
            </a:r>
            <a:r>
              <a:rPr lang="de-DE" sz="1800" dirty="0" smtClean="0"/>
              <a:t> </a:t>
            </a:r>
            <a:endParaRPr lang="de-DE" sz="1800" dirty="0" smtClean="0"/>
          </a:p>
          <a:p>
            <a:pPr lvl="1"/>
            <a:endParaRPr lang="de-DE" sz="1800" dirty="0" smtClean="0"/>
          </a:p>
          <a:p>
            <a:r>
              <a:rPr lang="de-DE" sz="1800" dirty="0" smtClean="0"/>
              <a:t>11 </a:t>
            </a:r>
            <a:r>
              <a:rPr lang="de-DE" sz="1800" dirty="0" err="1" smtClean="0"/>
              <a:t>contributions</a:t>
            </a:r>
            <a:r>
              <a:rPr lang="de-DE" sz="1800" dirty="0" smtClean="0"/>
              <a:t>:</a:t>
            </a:r>
            <a:endParaRPr lang="de-DE" sz="1800" dirty="0"/>
          </a:p>
          <a:p>
            <a:pPr marL="352425" indent="0">
              <a:buNone/>
            </a:pPr>
            <a:r>
              <a:rPr lang="en-US" sz="1100" b="1" u="sng" dirty="0"/>
              <a:t>Contribution #1</a:t>
            </a:r>
            <a:r>
              <a:rPr lang="en-US" sz="1100" dirty="0"/>
              <a:t> </a:t>
            </a:r>
            <a:endParaRPr lang="de-DE" sz="1100" dirty="0"/>
          </a:p>
          <a:p>
            <a:pPr marL="352425" indent="0">
              <a:buNone/>
            </a:pPr>
            <a:r>
              <a:rPr lang="en-US" sz="1100" dirty="0"/>
              <a:t>Dan Mittleman (Brown University) “Terahertz wireless communications: A photonics perspective” (19/0256)</a:t>
            </a:r>
            <a:endParaRPr lang="de-DE" sz="1100" dirty="0"/>
          </a:p>
          <a:p>
            <a:pPr marL="352425" indent="0">
              <a:buNone/>
            </a:pPr>
            <a:r>
              <a:rPr lang="en-GB" sz="1100" b="1" dirty="0"/>
              <a:t> </a:t>
            </a:r>
            <a:endParaRPr lang="de-DE" sz="1100" dirty="0"/>
          </a:p>
          <a:p>
            <a:pPr marL="352425" indent="0">
              <a:buNone/>
            </a:pPr>
            <a:r>
              <a:rPr lang="en-US" sz="1100" b="1" u="sng" dirty="0"/>
              <a:t>Contribution #2</a:t>
            </a:r>
            <a:endParaRPr lang="de-DE" sz="1100" dirty="0"/>
          </a:p>
          <a:p>
            <a:pPr marL="352425" indent="0">
              <a:buNone/>
            </a:pPr>
            <a:r>
              <a:rPr lang="en-GB" sz="1100" dirty="0"/>
              <a:t>Tuncer Baykas (</a:t>
            </a:r>
            <a:r>
              <a:rPr lang="en-GB" sz="1100" dirty="0" err="1"/>
              <a:t>Vestel</a:t>
            </a:r>
            <a:r>
              <a:rPr lang="en-GB" sz="1100" dirty="0"/>
              <a:t>),  </a:t>
            </a:r>
            <a:r>
              <a:rPr lang="en-US" sz="1100" dirty="0"/>
              <a:t>“Review of report ITU-R SM.2450” (19/285r1),</a:t>
            </a:r>
            <a:endParaRPr lang="de-DE" sz="1100" dirty="0"/>
          </a:p>
          <a:p>
            <a:pPr marL="352425" indent="0">
              <a:buNone/>
            </a:pPr>
            <a:r>
              <a:rPr lang="en-US" sz="1100" dirty="0"/>
              <a:t>“Works towards the Revision of ITU-R SM.2352-0Report” (19/0275r1)</a:t>
            </a:r>
            <a:endParaRPr lang="de-DE" sz="1100" dirty="0"/>
          </a:p>
          <a:p>
            <a:pPr marL="352425" indent="0">
              <a:buNone/>
            </a:pPr>
            <a:r>
              <a:rPr lang="en-GB" sz="1100" b="1" dirty="0"/>
              <a:t> </a:t>
            </a:r>
            <a:endParaRPr lang="de-DE" sz="1100" dirty="0"/>
          </a:p>
          <a:p>
            <a:pPr marL="352425" indent="0">
              <a:buNone/>
            </a:pPr>
            <a:r>
              <a:rPr lang="en-US" sz="1100" b="1" u="sng" dirty="0"/>
              <a:t>Contribution #3</a:t>
            </a:r>
            <a:endParaRPr lang="de-DE" sz="1100" dirty="0"/>
          </a:p>
          <a:p>
            <a:pPr marL="352425" indent="0">
              <a:buNone/>
            </a:pPr>
            <a:r>
              <a:rPr lang="en-US" sz="1100" dirty="0"/>
              <a:t>Thomas Kürner (TU </a:t>
            </a:r>
            <a:r>
              <a:rPr lang="en-US" sz="1100" dirty="0" err="1"/>
              <a:t>Braunschweig</a:t>
            </a:r>
            <a:r>
              <a:rPr lang="en-US" sz="1100" dirty="0"/>
              <a:t>), “IEEE 802.15 TAG THz Input to the Revision of ITU-R SM.2352” (19/0276)</a:t>
            </a:r>
            <a:endParaRPr lang="de-DE" sz="1100" dirty="0"/>
          </a:p>
          <a:p>
            <a:pPr marL="352425" indent="0">
              <a:buNone/>
            </a:pPr>
            <a:r>
              <a:rPr lang="en-GB" sz="1100" b="1" dirty="0"/>
              <a:t> </a:t>
            </a:r>
            <a:endParaRPr lang="de-DE" sz="1100" dirty="0"/>
          </a:p>
          <a:p>
            <a:pPr marL="352425" indent="0">
              <a:buNone/>
            </a:pPr>
            <a:r>
              <a:rPr lang="en-US" sz="1100" b="1" u="sng" dirty="0"/>
              <a:t>Contribution #4</a:t>
            </a:r>
            <a:endParaRPr lang="de-DE" sz="1100" dirty="0"/>
          </a:p>
          <a:p>
            <a:pPr marL="352425" indent="0">
              <a:buNone/>
            </a:pPr>
            <a:r>
              <a:rPr lang="en-US" sz="1100" dirty="0"/>
              <a:t>Alenka Zajic (Georgia Tech “Measurements and Modeling of THz Chip-to-Chip Channels in Metal Enclosures” (19/0257)</a:t>
            </a:r>
            <a:endParaRPr lang="de-DE" sz="1100" dirty="0"/>
          </a:p>
          <a:p>
            <a:pPr marL="352425" indent="0">
              <a:buNone/>
            </a:pPr>
            <a:r>
              <a:rPr lang="en-US" sz="1100" b="1" dirty="0"/>
              <a:t> </a:t>
            </a:r>
            <a:endParaRPr lang="de-DE" sz="1100" dirty="0"/>
          </a:p>
          <a:p>
            <a:pPr marL="352425" indent="0">
              <a:buNone/>
            </a:pPr>
            <a:r>
              <a:rPr lang="en-US" sz="1100" b="1" u="sng" dirty="0"/>
              <a:t>Contribution #5</a:t>
            </a:r>
            <a:endParaRPr lang="de-DE" sz="1100" dirty="0"/>
          </a:p>
          <a:p>
            <a:pPr marL="352425" indent="0">
              <a:buNone/>
            </a:pPr>
            <a:r>
              <a:rPr lang="en-US" sz="1100" dirty="0"/>
              <a:t>Tae-In Jeon (Korea Maritime and Ocean University), “Propagation of THz </a:t>
            </a:r>
            <a:r>
              <a:rPr lang="en-US" sz="1100" dirty="0" err="1"/>
              <a:t>ps</a:t>
            </a:r>
            <a:r>
              <a:rPr lang="en-US" sz="1100" dirty="0"/>
              <a:t> pulses through the atmosphere” (19/0277)</a:t>
            </a:r>
            <a:endParaRPr lang="de-DE" sz="1100" dirty="0"/>
          </a:p>
          <a:p>
            <a:pPr marL="457200" lvl="1" indent="0">
              <a:buNone/>
            </a:pPr>
            <a:endParaRPr lang="de-DE" sz="1600" dirty="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dirty="0" smtClean="0"/>
              <a:t>July </a:t>
            </a:r>
            <a:r>
              <a:rPr lang="en-US" dirty="0" smtClean="0"/>
              <a:t>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 (2/2)</a:t>
            </a:r>
            <a:endParaRPr lang="de-DE" dirty="0"/>
          </a:p>
        </p:txBody>
      </p:sp>
      <p:sp>
        <p:nvSpPr>
          <p:cNvPr id="6" name="Inhaltsplatzhalter 5"/>
          <p:cNvSpPr>
            <a:spLocks noGrp="1"/>
          </p:cNvSpPr>
          <p:nvPr>
            <p:ph idx="1"/>
          </p:nvPr>
        </p:nvSpPr>
        <p:spPr>
          <a:xfrm>
            <a:off x="685800" y="1728942"/>
            <a:ext cx="7772400" cy="4114800"/>
          </a:xfrm>
        </p:spPr>
        <p:txBody>
          <a:bodyPr/>
          <a:lstStyle/>
          <a:p>
            <a:pPr marL="457200" lvl="1" indent="0">
              <a:buNone/>
            </a:pPr>
            <a:endParaRPr lang="de-DE" sz="1100" dirty="0" smtClean="0"/>
          </a:p>
          <a:p>
            <a:pPr marL="0" indent="0">
              <a:buNone/>
            </a:pPr>
            <a:r>
              <a:rPr lang="en-US" sz="1100" b="1" u="sng" dirty="0"/>
              <a:t>Contribution #6</a:t>
            </a:r>
            <a:endParaRPr lang="de-DE" sz="1100" dirty="0"/>
          </a:p>
          <a:p>
            <a:pPr marL="0" indent="0">
              <a:buNone/>
            </a:pPr>
            <a:r>
              <a:rPr lang="en-US" sz="1100" dirty="0"/>
              <a:t>Iwao Hosako (NICT), “Prospect of next ten years R&amp;D on THz communication” (19/0307r1)</a:t>
            </a:r>
            <a:endParaRPr lang="de-DE" sz="1100" dirty="0"/>
          </a:p>
          <a:p>
            <a:pPr marL="0" indent="0">
              <a:buNone/>
            </a:pPr>
            <a:r>
              <a:rPr lang="en-US" sz="1100" b="1" dirty="0"/>
              <a:t> </a:t>
            </a:r>
            <a:endParaRPr lang="de-DE" sz="1100" dirty="0"/>
          </a:p>
          <a:p>
            <a:pPr marL="0" indent="0">
              <a:buNone/>
            </a:pPr>
            <a:r>
              <a:rPr lang="en-US" sz="1100" b="1" u="sng" dirty="0"/>
              <a:t>Contribution #7</a:t>
            </a:r>
            <a:endParaRPr lang="de-DE" sz="1100" dirty="0"/>
          </a:p>
          <a:p>
            <a:pPr marL="0" indent="0">
              <a:buNone/>
            </a:pPr>
            <a:r>
              <a:rPr lang="en-GB" sz="1100" dirty="0"/>
              <a:t>Carlos Castro (</a:t>
            </a:r>
            <a:r>
              <a:rPr lang="en-GB" sz="1100" dirty="0" err="1"/>
              <a:t>Fraunhifer</a:t>
            </a:r>
            <a:r>
              <a:rPr lang="en-GB" sz="1100" dirty="0"/>
              <a:t> HHI), “100 Gb/s Real-Time THz Wireless Link Demonstration” (19/0293)</a:t>
            </a:r>
            <a:endParaRPr lang="de-DE" sz="1100" dirty="0"/>
          </a:p>
          <a:p>
            <a:pPr marL="0" indent="0">
              <a:buNone/>
            </a:pPr>
            <a:r>
              <a:rPr lang="en-GB" sz="1100" b="1" dirty="0"/>
              <a:t> </a:t>
            </a:r>
            <a:endParaRPr lang="de-DE" sz="1100" dirty="0"/>
          </a:p>
          <a:p>
            <a:pPr marL="0" indent="0">
              <a:buNone/>
            </a:pPr>
            <a:r>
              <a:rPr lang="en-US" sz="1100" b="1" u="sng" dirty="0"/>
              <a:t>Contribution #8</a:t>
            </a:r>
            <a:endParaRPr lang="de-DE" sz="1100" dirty="0"/>
          </a:p>
          <a:p>
            <a:pPr marL="0" indent="0">
              <a:buNone/>
            </a:pPr>
            <a:r>
              <a:rPr lang="en-US" sz="1100" dirty="0"/>
              <a:t>Bo </a:t>
            </a:r>
            <a:r>
              <a:rPr lang="en-US" sz="1100" dirty="0" err="1"/>
              <a:t>kum</a:t>
            </a:r>
            <a:r>
              <a:rPr lang="en-US" sz="1100" dirty="0"/>
              <a:t> Jung (TU </a:t>
            </a:r>
            <a:r>
              <a:rPr lang="en-US" sz="1100" dirty="0" err="1"/>
              <a:t>Braunschweig</a:t>
            </a:r>
            <a:r>
              <a:rPr lang="en-US" sz="1100" dirty="0"/>
              <a:t>), “Simulation and Automatic Planning of 300 GHz Backhaul Links - First Results from H2020-ThoR” (19/0278)</a:t>
            </a:r>
            <a:endParaRPr lang="de-DE" sz="1100" dirty="0"/>
          </a:p>
          <a:p>
            <a:pPr marL="0" indent="0">
              <a:buNone/>
            </a:pPr>
            <a:r>
              <a:rPr lang="en-GB" sz="1100" b="1" dirty="0"/>
              <a:t> </a:t>
            </a:r>
            <a:endParaRPr lang="de-DE" sz="1100" dirty="0"/>
          </a:p>
          <a:p>
            <a:pPr marL="0" indent="0">
              <a:buNone/>
            </a:pPr>
            <a:r>
              <a:rPr lang="en-US" sz="1100" b="1" u="sng" dirty="0"/>
              <a:t>Contribution #9</a:t>
            </a:r>
            <a:endParaRPr lang="de-DE" sz="1100" dirty="0"/>
          </a:p>
          <a:p>
            <a:pPr marL="0" indent="0">
              <a:buNone/>
            </a:pPr>
            <a:r>
              <a:rPr lang="en-US" sz="1100" dirty="0"/>
              <a:t>Johannes Eckhardt (TU </a:t>
            </a:r>
            <a:r>
              <a:rPr lang="en-US" sz="1100" dirty="0" err="1"/>
              <a:t>Braunschweig</a:t>
            </a:r>
            <a:r>
              <a:rPr lang="en-US" sz="1100" dirty="0"/>
              <a:t>), “Low THz Band Propagation Measurements for Beyond 5G Vehicular Communications” (19/0279</a:t>
            </a:r>
            <a:r>
              <a:rPr lang="en-US" sz="1100" dirty="0" smtClean="0"/>
              <a:t>)</a:t>
            </a:r>
          </a:p>
          <a:p>
            <a:pPr marL="0" indent="0">
              <a:buNone/>
            </a:pPr>
            <a:endParaRPr lang="de-DE" sz="1100" dirty="0"/>
          </a:p>
          <a:p>
            <a:pPr marL="0" indent="0">
              <a:buNone/>
            </a:pPr>
            <a:r>
              <a:rPr lang="en-US" sz="1100" b="1" u="sng" dirty="0"/>
              <a:t>Contribution #10</a:t>
            </a:r>
            <a:r>
              <a:rPr lang="en-US" sz="1100" dirty="0"/>
              <a:t> </a:t>
            </a:r>
            <a:endParaRPr lang="de-DE" sz="1100" dirty="0"/>
          </a:p>
          <a:p>
            <a:pPr marL="0" indent="0">
              <a:buNone/>
            </a:pPr>
            <a:r>
              <a:rPr lang="en-US" sz="1100" dirty="0"/>
              <a:t>Thomas Kürner (TU </a:t>
            </a:r>
            <a:r>
              <a:rPr lang="en-US" sz="1100" dirty="0" err="1"/>
              <a:t>Brunaschweig</a:t>
            </a:r>
            <a:r>
              <a:rPr lang="en-US" sz="1100" dirty="0"/>
              <a:t>), “Channel Characterization for Intra-Wagon Communication at 60 and 300 GHz Bands” (19/0308)</a:t>
            </a:r>
            <a:endParaRPr lang="de-DE" sz="1100" dirty="0"/>
          </a:p>
          <a:p>
            <a:pPr marL="0" indent="0">
              <a:buNone/>
            </a:pPr>
            <a:r>
              <a:rPr lang="en-US" sz="1100" dirty="0"/>
              <a:t> </a:t>
            </a:r>
            <a:endParaRPr lang="de-DE" sz="1100" dirty="0"/>
          </a:p>
          <a:p>
            <a:pPr marL="0" indent="0">
              <a:buNone/>
            </a:pPr>
            <a:r>
              <a:rPr lang="en-US" sz="1100" b="1" u="sng" dirty="0"/>
              <a:t>Contribution #11</a:t>
            </a:r>
            <a:endParaRPr lang="de-DE" sz="1100" dirty="0"/>
          </a:p>
          <a:p>
            <a:pPr marL="0" indent="0">
              <a:buNone/>
            </a:pPr>
            <a:r>
              <a:rPr lang="en-US" sz="1100" dirty="0"/>
              <a:t>Onur Sahin (</a:t>
            </a:r>
            <a:r>
              <a:rPr lang="en-US" sz="1100" dirty="0" err="1"/>
              <a:t>InterDigital</a:t>
            </a:r>
            <a:r>
              <a:rPr lang="en-US" sz="1100" dirty="0"/>
              <a:t>), “Comparison of 5G NR LDPC and Polar Codes for above 100 </a:t>
            </a:r>
            <a:r>
              <a:rPr lang="en-US" sz="1100" dirty="0" err="1"/>
              <a:t>Gbps</a:t>
            </a:r>
            <a:r>
              <a:rPr lang="en-US" sz="1100" dirty="0"/>
              <a:t> throughputs” (19/0306)</a:t>
            </a:r>
            <a:endParaRPr lang="de-DE" sz="1100" dirty="0"/>
          </a:p>
          <a:p>
            <a:pPr marL="0" indent="0">
              <a:buNone/>
            </a:pPr>
            <a:r>
              <a:rPr lang="en-GB" b="1" dirty="0"/>
              <a:t> </a:t>
            </a:r>
            <a:endParaRPr lang="de-DE" dirty="0"/>
          </a:p>
          <a:p>
            <a:pPr marL="457200" lvl="1" indent="0">
              <a:buNone/>
            </a:pPr>
            <a:endParaRPr lang="de-DE" sz="1600" dirty="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dirty="0" smtClean="0"/>
              <a:t>July </a:t>
            </a:r>
            <a:r>
              <a:rPr lang="en-US" dirty="0" smtClean="0"/>
              <a:t>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4169353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accomplished</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err="1" smtClean="0">
                <a:ea typeface="Times New Roman"/>
              </a:rPr>
              <a:t>Preparation</a:t>
            </a:r>
            <a:r>
              <a:rPr lang="de-DE" sz="1800" dirty="0" smtClean="0">
                <a:ea typeface="Times New Roman"/>
              </a:rPr>
              <a:t> </a:t>
            </a:r>
            <a:r>
              <a:rPr lang="de-DE" sz="1800" dirty="0" err="1" smtClean="0">
                <a:ea typeface="Times New Roman"/>
              </a:rPr>
              <a:t>of</a:t>
            </a:r>
            <a:r>
              <a:rPr lang="de-DE" sz="1800" dirty="0" smtClean="0">
                <a:ea typeface="Times New Roman"/>
              </a:rPr>
              <a:t> </a:t>
            </a:r>
            <a:r>
              <a:rPr lang="de-DE" sz="1800" dirty="0" err="1" smtClean="0">
                <a:ea typeface="Times New Roman"/>
              </a:rPr>
              <a:t>input</a:t>
            </a:r>
            <a:r>
              <a:rPr lang="de-DE" sz="1800" dirty="0" smtClean="0">
                <a:ea typeface="Times New Roman"/>
              </a:rPr>
              <a:t> </a:t>
            </a:r>
            <a:r>
              <a:rPr lang="de-DE" sz="1800" dirty="0" err="1" smtClean="0">
                <a:ea typeface="Times New Roman"/>
              </a:rPr>
              <a:t>document</a:t>
            </a:r>
            <a:r>
              <a:rPr lang="de-DE" sz="1800" dirty="0" smtClean="0">
                <a:ea typeface="Times New Roman"/>
              </a:rPr>
              <a:t> </a:t>
            </a:r>
            <a:r>
              <a:rPr lang="de-DE" sz="1800" dirty="0" err="1" smtClean="0">
                <a:ea typeface="Times New Roman"/>
              </a:rPr>
              <a:t>to</a:t>
            </a:r>
            <a:r>
              <a:rPr lang="de-DE" sz="1800" dirty="0" smtClean="0">
                <a:ea typeface="Times New Roman"/>
              </a:rPr>
              <a:t> ITU-T WP1A:</a:t>
            </a:r>
          </a:p>
          <a:p>
            <a:pPr marL="361950" lvl="1" indent="0">
              <a:spcAft>
                <a:spcPts val="0"/>
              </a:spcAft>
              <a:buNone/>
            </a:pPr>
            <a:r>
              <a:rPr lang="de-DE" sz="1800" dirty="0" smtClean="0">
                <a:ea typeface="Times New Roman"/>
              </a:rPr>
              <a:t>https</a:t>
            </a:r>
            <a:r>
              <a:rPr lang="de-DE" sz="1800" dirty="0">
                <a:ea typeface="Times New Roman"/>
              </a:rPr>
              <a:t>://</a:t>
            </a:r>
            <a:r>
              <a:rPr lang="de-DE" sz="1800" dirty="0" smtClean="0">
                <a:ea typeface="Times New Roman"/>
              </a:rPr>
              <a:t>mentor.ieee.org/802.15/dcn/19/15-19-0276-03-0thz-ieee-802-15-tag-thz-input-to-the-revision-of-itu-r-sm-2352.docx</a:t>
            </a:r>
            <a:endParaRPr lang="de-DE" sz="1800" dirty="0" smtClean="0">
              <a:ea typeface="Times New Roman"/>
            </a:endParaRPr>
          </a:p>
          <a:p>
            <a:pPr marL="88900" lvl="1" indent="0">
              <a:spcAft>
                <a:spcPts val="0"/>
              </a:spcAft>
              <a:buNone/>
            </a:pPr>
            <a:endParaRPr lang="de-DE"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a:t>
            </a:r>
            <a:r>
              <a:rPr lang="en-US" dirty="0" smtClean="0"/>
              <a:t>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6</a:t>
            </a:fld>
            <a:endParaRPr lang="en-US"/>
          </a:p>
        </p:txBody>
      </p:sp>
      <p:sp>
        <p:nvSpPr>
          <p:cNvPr id="4098" name="Rectangle 2"/>
          <p:cNvSpPr>
            <a:spLocks noGrp="1" noChangeArrowheads="1"/>
          </p:cNvSpPr>
          <p:nvPr>
            <p:ph type="title"/>
          </p:nvPr>
        </p:nvSpPr>
        <p:spPr>
          <a:ln/>
        </p:spPr>
        <p:txBody>
          <a:bodyPr/>
          <a:lstStyle/>
          <a:p>
            <a:r>
              <a:rPr lang="de-DE" sz="3200" dirty="0" smtClean="0"/>
              <a:t>TAG </a:t>
            </a:r>
            <a:r>
              <a:rPr lang="de-DE" sz="3200" dirty="0" err="1" smtClean="0"/>
              <a:t>THz</a:t>
            </a:r>
            <a:r>
              <a:rPr lang="de-DE" sz="3200" dirty="0" smtClean="0"/>
              <a:t> Motion </a:t>
            </a:r>
            <a:r>
              <a:rPr lang="de-DE" sz="3200" dirty="0" smtClean="0"/>
              <a:t>on Text </a:t>
            </a:r>
            <a:r>
              <a:rPr lang="de-DE" sz="3200" dirty="0" smtClean="0"/>
              <a:t>on Input </a:t>
            </a:r>
            <a:r>
              <a:rPr lang="de-DE" sz="3200" dirty="0" err="1" smtClean="0"/>
              <a:t>to</a:t>
            </a:r>
            <a:r>
              <a:rPr lang="de-DE" sz="3200" dirty="0" smtClean="0"/>
              <a:t> </a:t>
            </a:r>
            <a:r>
              <a:rPr lang="de-DE" sz="3200" dirty="0" smtClean="0"/>
              <a:t>ITU-R WP1A </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request that the text proposal contained in </a:t>
            </a:r>
            <a:r>
              <a:rPr lang="en-US" sz="2000" i="1" dirty="0"/>
              <a:t>15-19-0276-03-0thz-ieee-802-15-tag-thz-input-to-the-revision-of-itu-r-sm-2352  </a:t>
            </a:r>
            <a:r>
              <a:rPr lang="en-US" sz="2000" i="1" dirty="0" smtClean="0"/>
              <a:t>be approved for submission to the WG for its approval and further submission to 802.18.</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a:t> Iwao Hosako</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 Jörg Robert</a:t>
            </a:r>
            <a:endParaRPr lang="de-DE" sz="2000" dirty="0">
              <a:solidFill>
                <a:schemeClr val="tx1"/>
              </a:solidFill>
              <a:latin typeface="+mn-lt"/>
              <a:ea typeface="+mn-ea"/>
              <a:cs typeface="+mn-cs"/>
            </a:endParaRPr>
          </a:p>
          <a:p>
            <a:r>
              <a:rPr lang="de-DE" sz="2000" dirty="0" smtClean="0"/>
              <a:t>5 /0/0</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3849900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7</a:t>
            </a:fld>
            <a:endParaRPr lang="en-US"/>
          </a:p>
        </p:txBody>
      </p:sp>
      <p:sp>
        <p:nvSpPr>
          <p:cNvPr id="4098" name="Rectangle 2"/>
          <p:cNvSpPr>
            <a:spLocks noGrp="1" noChangeArrowheads="1"/>
          </p:cNvSpPr>
          <p:nvPr>
            <p:ph type="title"/>
          </p:nvPr>
        </p:nvSpPr>
        <p:spPr>
          <a:ln/>
        </p:spPr>
        <p:txBody>
          <a:bodyPr/>
          <a:lstStyle/>
          <a:p>
            <a:r>
              <a:rPr lang="de-DE" sz="3200" dirty="0" smtClean="0"/>
              <a:t>WG Motion on Text </a:t>
            </a:r>
            <a:r>
              <a:rPr lang="de-DE" sz="3200" dirty="0" err="1" smtClean="0"/>
              <a:t>for</a:t>
            </a:r>
            <a:r>
              <a:rPr lang="de-DE" sz="3200" dirty="0" smtClean="0"/>
              <a:t> Response </a:t>
            </a:r>
            <a:r>
              <a:rPr lang="de-DE" sz="3200" dirty="0" err="1" smtClean="0"/>
              <a:t>to</a:t>
            </a:r>
            <a:r>
              <a:rPr lang="de-DE" sz="3200" dirty="0" smtClean="0"/>
              <a:t> ITU-R </a:t>
            </a:r>
            <a:r>
              <a:rPr lang="de-DE" sz="3200" dirty="0" smtClean="0"/>
              <a:t>WP1A</a:t>
            </a:r>
            <a:endParaRPr lang="de-DE" sz="3200" dirty="0"/>
          </a:p>
        </p:txBody>
      </p:sp>
      <p:sp>
        <p:nvSpPr>
          <p:cNvPr id="4099" name="Rectangle 3"/>
          <p:cNvSpPr>
            <a:spLocks noGrp="1" noChangeArrowheads="1"/>
          </p:cNvSpPr>
          <p:nvPr>
            <p:ph type="body" idx="1"/>
          </p:nvPr>
        </p:nvSpPr>
        <p:spPr>
          <a:ln/>
        </p:spPr>
        <p:txBody>
          <a:bodyPr/>
          <a:lstStyle/>
          <a:p>
            <a:pPr lvl="0"/>
            <a:r>
              <a:rPr lang="en-US" sz="2000" dirty="0" smtClean="0"/>
              <a:t>Motion:</a:t>
            </a:r>
            <a:r>
              <a:rPr lang="en-US" sz="2000" i="1" dirty="0" smtClean="0"/>
              <a:t> request that the </a:t>
            </a:r>
            <a:r>
              <a:rPr lang="en-US" sz="2000" dirty="0" smtClean="0"/>
              <a:t> </a:t>
            </a:r>
            <a:r>
              <a:rPr lang="en-US" sz="2000" i="1" dirty="0" smtClean="0"/>
              <a:t>text proposal contained in </a:t>
            </a:r>
            <a:r>
              <a:rPr lang="en-US" sz="2000" i="1" dirty="0"/>
              <a:t>1 15-19-0276-03-0thz-ieee-802-15-tag-thz-input-to-the-revision-of-itu-r-sm-2352  </a:t>
            </a:r>
            <a:r>
              <a:rPr lang="en-US" sz="2000" i="1" dirty="0" smtClean="0"/>
              <a:t>be approved by </a:t>
            </a:r>
            <a:r>
              <a:rPr lang="en-US" sz="2000" i="1" dirty="0" smtClean="0"/>
              <a:t>the WG for further submission to 802.18. </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endParaRPr lang="de-DE" sz="2000" dirty="0" smtClean="0">
              <a:solidFill>
                <a:schemeClr val="tx1"/>
              </a:solidFill>
              <a:latin typeface="+mn-lt"/>
              <a:ea typeface="+mn-ea"/>
              <a:cs typeface="+mn-cs"/>
            </a:endParaRPr>
          </a:p>
          <a:p>
            <a:r>
              <a:rPr lang="de-DE" sz="2000" dirty="0" err="1" smtClean="0"/>
              <a:t>Seonded</a:t>
            </a:r>
            <a:r>
              <a:rPr lang="de-DE" sz="2000" dirty="0" smtClean="0"/>
              <a:t> </a:t>
            </a:r>
            <a:r>
              <a:rPr lang="de-DE" sz="2000" dirty="0" err="1" smtClean="0"/>
              <a:t>by</a:t>
            </a:r>
            <a:r>
              <a:rPr lang="de-DE" sz="2000" dirty="0" smtClean="0"/>
              <a:t>: </a:t>
            </a:r>
            <a:endParaRPr lang="de-DE" sz="2000" dirty="0">
              <a:solidFill>
                <a:schemeClr val="tx1"/>
              </a:solidFill>
              <a:latin typeface="+mn-lt"/>
              <a:ea typeface="+mn-ea"/>
              <a:cs typeface="+mn-cs"/>
            </a:endParaRPr>
          </a:p>
          <a:p>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2268731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a:t>
            </a:r>
            <a:r>
              <a:rPr lang="de-DE" dirty="0" err="1" smtClean="0"/>
              <a:t>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a:t>
            </a:r>
            <a:r>
              <a:rPr lang="de-DE" sz="1800" dirty="0" smtClean="0">
                <a:ea typeface="Times New Roman"/>
              </a:rPr>
              <a:t>Meetings </a:t>
            </a:r>
            <a:r>
              <a:rPr lang="de-DE" sz="1800" dirty="0" smtClean="0">
                <a:ea typeface="Times New Roman"/>
              </a:rPr>
              <a:t>of </a:t>
            </a:r>
            <a:r>
              <a:rPr lang="de-DE" sz="1800" dirty="0" err="1" smtClean="0">
                <a:ea typeface="Times New Roman"/>
              </a:rPr>
              <a:t>the</a:t>
            </a:r>
            <a:r>
              <a:rPr lang="de-DE" sz="1800" dirty="0" smtClean="0">
                <a:ea typeface="Times New Roman"/>
              </a:rPr>
              <a:t> TAG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de-DE" sz="1800" dirty="0" smtClean="0">
                <a:solidFill>
                  <a:srgbClr val="000000"/>
                </a:solidFill>
              </a:rPr>
              <a:t>May 2020 @ </a:t>
            </a:r>
            <a:r>
              <a:rPr lang="de-DE" sz="1800" dirty="0" smtClean="0">
                <a:solidFill>
                  <a:srgbClr val="000000"/>
                </a:solidFill>
              </a:rPr>
              <a:t>IEEE </a:t>
            </a:r>
            <a:r>
              <a:rPr lang="de-DE" sz="1800" dirty="0" smtClean="0">
                <a:solidFill>
                  <a:srgbClr val="000000"/>
                </a:solidFill>
              </a:rPr>
              <a:t>802 Wireless Interim, </a:t>
            </a:r>
            <a:r>
              <a:rPr lang="de-DE" sz="1800" dirty="0" err="1" smtClean="0">
                <a:solidFill>
                  <a:srgbClr val="000000"/>
                </a:solidFill>
              </a:rPr>
              <a:t>Warsaw</a:t>
            </a:r>
            <a:r>
              <a:rPr lang="de-DE" sz="1800" dirty="0" smtClean="0">
                <a:solidFill>
                  <a:srgbClr val="000000"/>
                </a:solidFill>
              </a:rPr>
              <a:t>, </a:t>
            </a:r>
            <a:r>
              <a:rPr lang="de-DE" sz="1800" dirty="0" err="1" smtClean="0">
                <a:solidFill>
                  <a:srgbClr val="000000"/>
                </a:solidFill>
              </a:rPr>
              <a:t>Poland</a:t>
            </a:r>
            <a:endParaRPr lang="de-DE" sz="1800" dirty="0" smtClean="0">
              <a:solidFill>
                <a:srgbClr val="000000"/>
              </a:solidFill>
            </a:endParaRPr>
          </a:p>
          <a:p>
            <a:pPr marL="698500" lvl="2" indent="-266700">
              <a:spcAft>
                <a:spcPts val="0"/>
              </a:spcAft>
              <a:buFont typeface="Arial" pitchFamily="34" charset="0"/>
              <a:buChar char="•"/>
            </a:pPr>
            <a:r>
              <a:rPr lang="de-DE" sz="1800" dirty="0" smtClean="0">
                <a:solidFill>
                  <a:srgbClr val="000000"/>
                </a:solidFill>
              </a:rPr>
              <a:t>November 2020 @ IEEE 802 </a:t>
            </a:r>
            <a:r>
              <a:rPr lang="de-DE" sz="1800" dirty="0" err="1" smtClean="0">
                <a:solidFill>
                  <a:srgbClr val="000000"/>
                </a:solidFill>
              </a:rPr>
              <a:t>Plenary</a:t>
            </a:r>
            <a:r>
              <a:rPr lang="de-DE" sz="1800" dirty="0" smtClean="0">
                <a:solidFill>
                  <a:srgbClr val="000000"/>
                </a:solidFill>
              </a:rPr>
              <a:t>, Bangkok, Thailand</a:t>
            </a:r>
            <a:endParaRPr lang="de-DE" sz="1800" dirty="0" smtClean="0">
              <a:solidFill>
                <a:srgbClr val="000000"/>
              </a:solidFill>
            </a:endParaRPr>
          </a:p>
          <a:p>
            <a:pPr marL="698500" lvl="2" indent="-266700">
              <a:spcAft>
                <a:spcPts val="0"/>
              </a:spcAft>
              <a:buNone/>
            </a:pP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a:t>
            </a:r>
            <a:r>
              <a:rPr lang="en-US" dirty="0" smtClean="0"/>
              <a:t>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8</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289</Words>
  <Application>Microsoft Office PowerPoint</Application>
  <PresentationFormat>Bildschirmpräsentation (4:3)</PresentationFormat>
  <Paragraphs>112</Paragraphs>
  <Slides>8</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8</vt:i4>
      </vt:variant>
    </vt:vector>
  </HeadingPairs>
  <TitlesOfParts>
    <vt:vector size="11" baseType="lpstr">
      <vt:lpstr>Arial</vt:lpstr>
      <vt:lpstr>Times New Roman</vt:lpstr>
      <vt:lpstr>IEEE-P802_15</vt:lpstr>
      <vt:lpstr>PowerPoint-Präsentation</vt:lpstr>
      <vt:lpstr>TAG THz July 2019  Closing Report</vt:lpstr>
      <vt:lpstr>Meetings/Contributions (1/2)</vt:lpstr>
      <vt:lpstr>Meetings/Contributions (2/2)</vt:lpstr>
      <vt:lpstr>Tasks accomplished</vt:lpstr>
      <vt:lpstr>TAG THz Motion on Text on Input to ITU-R WP1A </vt:lpstr>
      <vt:lpstr>WG Motion on Text for Response to ITU-R WP1A</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144</cp:revision>
  <cp:lastPrinted>1998-02-10T13:28:06Z</cp:lastPrinted>
  <dcterms:created xsi:type="dcterms:W3CDTF">2012-11-14T22:04:21Z</dcterms:created>
  <dcterms:modified xsi:type="dcterms:W3CDTF">2019-07-16T15:40:17Z</dcterms:modified>
</cp:coreProperties>
</file>