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424" r:id="rId3"/>
    <p:sldId id="717" r:id="rId4"/>
    <p:sldId id="423" r:id="rId5"/>
    <p:sldId id="608" r:id="rId6"/>
    <p:sldId id="708" r:id="rId7"/>
    <p:sldId id="386" r:id="rId8"/>
    <p:sldId id="754" r:id="rId9"/>
    <p:sldId id="560" r:id="rId10"/>
    <p:sldId id="800" r:id="rId11"/>
    <p:sldId id="801" r:id="rId12"/>
    <p:sldId id="822" r:id="rId13"/>
    <p:sldId id="835" r:id="rId14"/>
    <p:sldId id="718" r:id="rId15"/>
    <p:sldId id="790" r:id="rId16"/>
    <p:sldId id="812" r:id="rId17"/>
    <p:sldId id="774" r:id="rId18"/>
    <p:sldId id="817" r:id="rId19"/>
    <p:sldId id="828" r:id="rId20"/>
    <p:sldId id="829" r:id="rId21"/>
    <p:sldId id="830" r:id="rId22"/>
    <p:sldId id="832" r:id="rId23"/>
    <p:sldId id="844" r:id="rId24"/>
    <p:sldId id="845" r:id="rId25"/>
    <p:sldId id="846" r:id="rId26"/>
    <p:sldId id="847" r:id="rId27"/>
    <p:sldId id="848" r:id="rId28"/>
    <p:sldId id="849" r:id="rId29"/>
    <p:sldId id="850" r:id="rId30"/>
    <p:sldId id="851" r:id="rId31"/>
    <p:sldId id="852"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17</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20</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21</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297623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795151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119669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241803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8267598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68231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062212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30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94211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31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61491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3" y="304026"/>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-0274-05-0013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2019-07-18</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42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15-19/0274r1.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Atlanta in doc. 15-19/0248r0.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Atlanta and Vienna meetings in doc. 15-19/0288r0.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a:t>
            </a:r>
          </a:p>
          <a:p>
            <a:pPr algn="just">
              <a:buFontTx/>
              <a:buNone/>
            </a:pPr>
            <a:r>
              <a:rPr lang="en-GB" altLang="en-US" dirty="0" smtClean="0">
                <a:sym typeface="Wingdings" panose="05000000000000000000" pitchFamily="2" charset="2"/>
              </a:rPr>
              <a:t>Seconded by	Nikola</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AM2, July 16,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39783638"/>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Go through clauses 10-12, identify TBDs</a:t>
                      </a:r>
                      <a:endParaRPr lang="en-US" altLang="en-US" sz="1800" baseline="0" dirty="0" smtClean="0"/>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Presentation of Adaptive MIMO in doc. 15-19/0322r0</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366492806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PM1, July 16,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70034412"/>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TG should check new PAR and CSD on High-speed OCC on Mentor</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561679425"/>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TBDs</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a:t>
            </a:r>
            <a:r>
              <a:rPr lang="en-US" altLang="en-US" sz="3600" dirty="0"/>
              <a:t>P</a:t>
            </a:r>
            <a:r>
              <a:rPr lang="en-US" altLang="en-US" sz="3600" dirty="0" smtClean="0"/>
              <a:t>M1, July 17,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395589824"/>
              </p:ext>
            </p:extLst>
          </p:nvPr>
        </p:nvGraphicFramePr>
        <p:xfrm>
          <a:off x="559401" y="2362200"/>
          <a:ext cx="8229600" cy="182814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Work on TDBs</a:t>
                      </a:r>
                    </a:p>
                  </a:txBody>
                  <a:tcPr marT="45654" marB="45654"/>
                </a:tc>
                <a:tc>
                  <a:txBody>
                    <a:bodyPr/>
                    <a:lstStyle/>
                    <a:p>
                      <a:r>
                        <a:rPr lang="en-US" sz="1800" dirty="0" smtClean="0"/>
                        <a:t>110</a:t>
                      </a:r>
                      <a:endParaRPr lang="en-US" sz="1800" dirty="0"/>
                    </a:p>
                  </a:txBody>
                  <a:tcPr marT="45654" marB="45654"/>
                </a:tc>
                <a:extLst>
                  <a:ext uri="{0D108BD9-81ED-4DB2-BD59-A6C34878D82A}">
                    <a16:rowId xmlns:a16="http://schemas.microsoft.com/office/drawing/2014/main" val="97848208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AM1, July 18,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55821506"/>
              </p:ext>
            </p:extLst>
          </p:nvPr>
        </p:nvGraphicFramePr>
        <p:xfrm>
          <a:off x="5334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Work on TBDs</a:t>
                      </a:r>
                      <a:endParaRPr lang="en-US" altLang="en-US" sz="32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060182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17</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nn-NO" altLang="en-US" sz="3600" dirty="0" smtClean="0"/>
              <a:t>Thursday AM2, May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781074659"/>
              </p:ext>
            </p:extLst>
          </p:nvPr>
        </p:nvGraphicFramePr>
        <p:xfrm>
          <a:off x="838200" y="2362200"/>
          <a:ext cx="8077200" cy="365808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a:t>
                      </a:r>
                      <a:r>
                        <a:rPr lang="en-GB" altLang="en-US" sz="1800" dirty="0" smtClean="0"/>
                        <a:t>September</a:t>
                      </a:r>
                      <a:endParaRPr lang="en-GB" altLang="en-US" sz="1800" dirty="0" smtClean="0"/>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Work on TBDs</a:t>
                      </a:r>
                      <a:endParaRPr lang="en-GB" altLang="en-US" sz="1800" dirty="0" smtClean="0"/>
                    </a:p>
                  </a:txBody>
                  <a:tcPr marT="45684" marB="45684"/>
                </a:tc>
                <a:tc>
                  <a:txBody>
                    <a:bodyPr/>
                    <a:lstStyle/>
                    <a:p>
                      <a:r>
                        <a:rPr lang="en-US" sz="1800" dirty="0" smtClean="0"/>
                        <a:t>40</a:t>
                      </a:r>
                      <a:endParaRPr lang="en-US" sz="1800" dirty="0"/>
                    </a:p>
                  </a:txBody>
                  <a:tcPr marT="45684" marB="45684"/>
                </a:tc>
                <a:extLst>
                  <a:ext uri="{0D108BD9-81ED-4DB2-BD59-A6C34878D82A}">
                    <a16:rowId xmlns:a16="http://schemas.microsoft.com/office/drawing/2014/main" val="2641529920"/>
                  </a:ext>
                </a:extLst>
              </a:tr>
              <a:tr h="365837">
                <a:tc>
                  <a:txBody>
                    <a:bodyPr/>
                    <a:lstStyle/>
                    <a:p>
                      <a:pPr marL="0" lvl="0" indent="0" algn="just">
                        <a:buFontTx/>
                        <a:buNone/>
                      </a:pPr>
                      <a:r>
                        <a:rPr lang="en-GB" altLang="en-US" sz="1800" dirty="0" smtClean="0"/>
                        <a:t>Update timeline in doc. 15-17/0288r10</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Motions </a:t>
                      </a:r>
                      <a:r>
                        <a:rPr lang="en-US" sz="1800" baseline="0" dirty="0" smtClean="0">
                          <a:effectLst/>
                          <a:latin typeface="Times New Roman" panose="02020603050405020304" pitchFamily="18" charset="0"/>
                          <a:ea typeface="MS Mincho" panose="02020609040205080304" pitchFamily="49" charset="-128"/>
                        </a:rPr>
                        <a:t>for </a:t>
                      </a:r>
                      <a:r>
                        <a:rPr lang="en-US" sz="1800" baseline="0" dirty="0" smtClean="0">
                          <a:effectLst/>
                          <a:latin typeface="Times New Roman" panose="02020603050405020304" pitchFamily="18" charset="0"/>
                          <a:ea typeface="MS Mincho" panose="02020609040205080304" pitchFamily="49" charset="-128"/>
                        </a:rPr>
                        <a:t>including new text</a:t>
                      </a:r>
                      <a:endParaRPr lang="en-US" altLang="en-US" sz="32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19260532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53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a:t>
            </a:r>
            <a:r>
              <a:rPr lang="en-GB" altLang="en-US" dirty="0" smtClean="0">
                <a:sym typeface="Wingdings" panose="05000000000000000000" pitchFamily="2" charset="2"/>
              </a:rPr>
              <a:t>5.0 </a:t>
            </a:r>
            <a:r>
              <a:rPr lang="en-GB" altLang="en-US" dirty="0" smtClean="0">
                <a:sym typeface="Wingdings" panose="05000000000000000000" pitchFamily="2" charset="2"/>
              </a:rPr>
              <a:t>as contained </a:t>
            </a:r>
            <a:r>
              <a:rPr lang="en-US" altLang="en-US" dirty="0" smtClean="0"/>
              <a:t>in </a:t>
            </a:r>
            <a:r>
              <a:rPr lang="en-US" altLang="en-US" dirty="0"/>
              <a:t>doc. </a:t>
            </a:r>
            <a:r>
              <a:rPr lang="en-US" altLang="en-US" dirty="0" smtClean="0"/>
              <a:t>15-19/0323r0 </a:t>
            </a:r>
            <a:r>
              <a:rPr lang="en-US" altLang="en-US" dirty="0" smtClean="0"/>
              <a:t>into the new TG13 draft </a:t>
            </a:r>
            <a:r>
              <a:rPr lang="en-US" altLang="en-US" dirty="0" smtClean="0"/>
              <a:t>D6.0</a:t>
            </a:r>
            <a:r>
              <a:rPr lang="en-US" altLang="en-US" dirty="0" smtClean="0"/>
              <a:t>.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Nikola</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4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err="1" smtClean="0"/>
              <a:t>July</a:t>
            </a:r>
            <a:r>
              <a:rPr lang="de-DE" sz="2000" b="0" dirty="0" smtClean="0"/>
              <a:t> </a:t>
            </a:r>
            <a:r>
              <a:rPr lang="de-DE" sz="2000" b="0" dirty="0" err="1" smtClean="0"/>
              <a:t>Plenary</a:t>
            </a:r>
            <a:r>
              <a:rPr lang="de-DE" sz="2000" b="0" dirty="0" smtClean="0"/>
              <a:t>		</a:t>
            </a:r>
            <a:r>
              <a:rPr lang="de-DE" sz="2000" b="0" dirty="0" err="1" smtClean="0"/>
              <a:t>Identify</a:t>
            </a:r>
            <a:r>
              <a:rPr lang="de-DE" sz="2000" b="0" dirty="0" smtClean="0"/>
              <a:t> </a:t>
            </a:r>
            <a:r>
              <a:rPr lang="de-DE" sz="2000" b="0" dirty="0" err="1" smtClean="0"/>
              <a:t>and</a:t>
            </a:r>
            <a:r>
              <a:rPr lang="de-DE" sz="2000" b="0" dirty="0" smtClean="0"/>
              <a:t> </a:t>
            </a:r>
            <a:r>
              <a:rPr lang="de-DE" sz="2000" b="0" dirty="0" err="1" smtClean="0"/>
              <a:t>resolve</a:t>
            </a:r>
            <a:r>
              <a:rPr lang="de-DE" sz="2000" b="0" dirty="0" smtClean="0"/>
              <a:t> TBD, </a:t>
            </a:r>
            <a:r>
              <a:rPr lang="de-DE" sz="2000" b="0" dirty="0" err="1" smtClean="0"/>
              <a:t>move</a:t>
            </a:r>
            <a:r>
              <a:rPr lang="de-DE" sz="2000" b="0" dirty="0" smtClean="0"/>
              <a:t> </a:t>
            </a:r>
            <a:r>
              <a:rPr lang="de-DE" sz="2000" b="0" dirty="0" err="1" smtClean="0"/>
              <a:t>new</a:t>
            </a:r>
            <a:r>
              <a:rPr lang="de-DE" sz="2000" b="0" dirty="0" smtClean="0"/>
              <a:t> </a:t>
            </a:r>
            <a:r>
              <a:rPr lang="de-DE" sz="2000" b="0" dirty="0" err="1" smtClean="0"/>
              <a:t>text</a:t>
            </a:r>
            <a:r>
              <a:rPr lang="de-DE" sz="2000" b="0" dirty="0" smtClean="0"/>
              <a:t> </a:t>
            </a:r>
            <a:r>
              <a:rPr lang="de-DE" sz="2000" b="0" dirty="0" err="1" smtClean="0"/>
              <a:t>into</a:t>
            </a:r>
            <a:r>
              <a:rPr lang="de-DE" sz="2000" b="0" dirty="0" smtClean="0"/>
              <a:t> </a:t>
            </a:r>
            <a:r>
              <a:rPr lang="de-DE" sz="2000" b="0" dirty="0" err="1" smtClean="0"/>
              <a:t>the</a:t>
            </a:r>
            <a:r>
              <a:rPr lang="de-DE" sz="2000" b="0" dirty="0" smtClean="0"/>
              <a:t> </a:t>
            </a:r>
            <a:r>
              <a:rPr lang="de-DE" sz="2000" b="0" dirty="0" err="1" smtClean="0"/>
              <a:t>draft</a:t>
            </a:r>
            <a:endParaRPr lang="de-DE" sz="2000" b="0" dirty="0" smtClean="0"/>
          </a:p>
          <a:p>
            <a:r>
              <a:rPr lang="de-DE" sz="2000" b="0" dirty="0" err="1" smtClean="0"/>
              <a:t>July</a:t>
            </a:r>
            <a:r>
              <a:rPr lang="de-DE" sz="2000" b="0" dirty="0" smtClean="0"/>
              <a:t> </a:t>
            </a:r>
            <a:r>
              <a:rPr lang="de-DE" sz="2000" b="0" dirty="0" err="1" smtClean="0"/>
              <a:t>to</a:t>
            </a:r>
            <a:r>
              <a:rPr lang="de-DE" sz="2000" b="0" dirty="0" smtClean="0"/>
              <a:t> September	Create </a:t>
            </a:r>
            <a:r>
              <a:rPr lang="de-DE" sz="2000" b="0" dirty="0" err="1" smtClean="0"/>
              <a:t>new</a:t>
            </a:r>
            <a:r>
              <a:rPr lang="de-DE" sz="2000" b="0" dirty="0" smtClean="0"/>
              <a:t> </a:t>
            </a:r>
            <a:r>
              <a:rPr lang="de-DE" sz="2000" b="0" dirty="0" err="1" smtClean="0"/>
              <a:t>draft</a:t>
            </a:r>
            <a:r>
              <a:rPr lang="de-DE" sz="2000" b="0" dirty="0" smtClean="0"/>
              <a:t> D6.0 </a:t>
            </a:r>
            <a:r>
              <a:rPr lang="de-DE" sz="2000" b="0" dirty="0" err="1" smtClean="0"/>
              <a:t>and</a:t>
            </a:r>
            <a:r>
              <a:rPr lang="de-DE" sz="2000" b="0" dirty="0" smtClean="0"/>
              <a:t> send </a:t>
            </a:r>
            <a:r>
              <a:rPr lang="de-DE" sz="2000" b="0" dirty="0" err="1" smtClean="0"/>
              <a:t>it</a:t>
            </a:r>
            <a:r>
              <a:rPr lang="de-DE" sz="2000" b="0" dirty="0" smtClean="0"/>
              <a:t> </a:t>
            </a:r>
            <a:r>
              <a:rPr lang="de-DE" sz="2000" b="0" dirty="0" err="1" smtClean="0"/>
              <a:t>for</a:t>
            </a:r>
            <a:r>
              <a:rPr lang="de-DE" sz="2000" b="0" dirty="0" smtClean="0"/>
              <a:t> informal </a:t>
            </a:r>
            <a:r>
              <a:rPr lang="de-DE" sz="2000" b="0" dirty="0" err="1" smtClean="0"/>
              <a:t>review</a:t>
            </a:r>
            <a:r>
              <a:rPr lang="de-DE" sz="2000" b="0" dirty="0" smtClean="0"/>
              <a:t> 			</a:t>
            </a:r>
            <a:r>
              <a:rPr lang="de-DE" sz="2000" b="0" dirty="0" err="1" smtClean="0"/>
              <a:t>by</a:t>
            </a:r>
            <a:r>
              <a:rPr lang="de-DE" sz="2000" b="0" dirty="0" smtClean="0"/>
              <a:t> TG13 </a:t>
            </a:r>
            <a:r>
              <a:rPr lang="de-DE" sz="2000" b="0" dirty="0" err="1" smtClean="0"/>
              <a:t>and</a:t>
            </a:r>
            <a:r>
              <a:rPr lang="de-DE" sz="2000" b="0" dirty="0" smtClean="0"/>
              <a:t> James </a:t>
            </a:r>
            <a:r>
              <a:rPr lang="de-DE" sz="2000" b="0" dirty="0" err="1" smtClean="0"/>
              <a:t>Gilb</a:t>
            </a:r>
            <a:r>
              <a:rPr lang="de-DE" sz="2000" b="0" dirty="0" smtClean="0"/>
              <a:t> </a:t>
            </a:r>
            <a:r>
              <a:rPr lang="de-DE" sz="2000" b="0" dirty="0" err="1" smtClean="0"/>
              <a:t>and</a:t>
            </a:r>
            <a:r>
              <a:rPr lang="de-DE" sz="2000" b="0" dirty="0" smtClean="0"/>
              <a:t> Ben Rolfe (</a:t>
            </a:r>
            <a:r>
              <a:rPr lang="de-DE" sz="2000" b="0" dirty="0" err="1" smtClean="0"/>
              <a:t>eventually</a:t>
            </a:r>
            <a:r>
              <a:rPr lang="de-DE" sz="2000" b="0" dirty="0" smtClean="0"/>
              <a:t>), 				</a:t>
            </a:r>
            <a:r>
              <a:rPr lang="de-DE" sz="2000" b="0" dirty="0" err="1" smtClean="0"/>
              <a:t>continue</a:t>
            </a:r>
            <a:r>
              <a:rPr lang="de-DE" sz="2000" b="0" dirty="0" smtClean="0"/>
              <a:t> </a:t>
            </a:r>
            <a:r>
              <a:rPr lang="de-DE" sz="2000" b="0" dirty="0" err="1" smtClean="0"/>
              <a:t>working</a:t>
            </a:r>
            <a:r>
              <a:rPr lang="de-DE" sz="2000" b="0" dirty="0" smtClean="0"/>
              <a:t> on TBDs</a:t>
            </a:r>
            <a:endParaRPr lang="de-DE" sz="1200" b="0" dirty="0" smtClean="0"/>
          </a:p>
          <a:p>
            <a:r>
              <a:rPr lang="de-DE" sz="2000" b="0" dirty="0" smtClean="0"/>
              <a:t>September </a:t>
            </a:r>
            <a:r>
              <a:rPr lang="de-DE" sz="2000" b="0" dirty="0" smtClean="0"/>
              <a:t>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internal </a:t>
            </a:r>
            <a:r>
              <a:rPr lang="de-DE" sz="2000" b="0" dirty="0" err="1" smtClean="0"/>
              <a:t>and</a:t>
            </a:r>
            <a:r>
              <a:rPr lang="de-DE" sz="2000" b="0" dirty="0" smtClean="0"/>
              <a:t> informal </a:t>
            </a:r>
            <a:r>
              <a:rPr lang="de-DE" sz="2000" b="0" dirty="0" err="1" smtClean="0"/>
              <a:t>review</a:t>
            </a:r>
            <a:r>
              <a:rPr lang="de-DE" sz="2000" b="0" dirty="0" smtClean="0"/>
              <a:t>, 			</a:t>
            </a:r>
            <a:r>
              <a:rPr lang="de-DE" sz="2000" b="0" dirty="0" err="1" smtClean="0"/>
              <a:t>create</a:t>
            </a:r>
            <a:r>
              <a:rPr lang="de-DE" sz="2000" b="0" dirty="0" smtClean="0"/>
              <a:t> D7.0 </a:t>
            </a:r>
            <a:r>
              <a:rPr lang="de-DE" sz="2000" b="0" dirty="0" err="1" smtClean="0"/>
              <a:t>and</a:t>
            </a:r>
            <a:r>
              <a:rPr lang="de-DE" sz="2000" b="0" dirty="0" smtClean="0"/>
              <a:t> send </a:t>
            </a:r>
            <a:r>
              <a:rPr lang="de-DE" sz="2000" b="0" dirty="0" err="1" smtClean="0"/>
              <a:t>it</a:t>
            </a:r>
            <a:r>
              <a:rPr lang="de-DE" sz="2000" b="0" dirty="0" smtClean="0"/>
              <a:t> </a:t>
            </a:r>
            <a:r>
              <a:rPr lang="de-DE" sz="2000" b="0" dirty="0" err="1" smtClean="0"/>
              <a:t>to</a:t>
            </a:r>
            <a:r>
              <a:rPr lang="de-DE" sz="2000" b="0" dirty="0" smtClean="0"/>
              <a:t> WGLB </a:t>
            </a:r>
          </a:p>
          <a:p>
            <a:r>
              <a:rPr lang="de-DE" sz="2000" b="0" dirty="0" smtClean="0"/>
              <a:t>September </a:t>
            </a:r>
            <a:r>
              <a:rPr lang="de-DE" sz="2000" b="0" dirty="0" err="1" smtClean="0"/>
              <a:t>to</a:t>
            </a:r>
            <a:r>
              <a:rPr lang="de-DE" sz="2000" b="0" dirty="0" smtClean="0"/>
              <a:t> Nov. 	Do WGLB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comments</a:t>
            </a:r>
            <a:endParaRPr lang="de-DE" sz="2000" b="0" dirty="0" smtClean="0"/>
          </a:p>
          <a:p>
            <a:r>
              <a:rPr lang="de-DE" sz="2000" b="0" dirty="0" smtClean="0"/>
              <a:t>November </a:t>
            </a:r>
            <a:r>
              <a:rPr lang="de-DE" sz="2000" b="0" dirty="0" err="1" smtClean="0"/>
              <a:t>Plenary</a:t>
            </a:r>
            <a:r>
              <a:rPr lang="de-DE" sz="2000" b="0" dirty="0" smtClean="0"/>
              <a:t>	WGLB </a:t>
            </a:r>
            <a:r>
              <a:rPr lang="de-DE" sz="2000" b="0" dirty="0" err="1" smtClean="0"/>
              <a:t>comment</a:t>
            </a:r>
            <a:r>
              <a:rPr lang="de-DE" sz="2000" b="0" dirty="0" smtClean="0"/>
              <a:t> </a:t>
            </a:r>
            <a:r>
              <a:rPr lang="de-DE" sz="2000" b="0" dirty="0" err="1" smtClean="0"/>
              <a:t>resolution</a:t>
            </a:r>
            <a:r>
              <a:rPr lang="de-DE" sz="2000" b="0" dirty="0" smtClean="0"/>
              <a:t> </a:t>
            </a:r>
            <a:r>
              <a:rPr lang="de-DE" sz="2000" b="0" dirty="0" err="1" smtClean="0"/>
              <a:t>and</a:t>
            </a:r>
            <a:r>
              <a:rPr lang="de-DE" sz="2000" b="0" dirty="0" smtClean="0"/>
              <a:t> send </a:t>
            </a:r>
            <a:r>
              <a:rPr lang="de-DE" sz="2000" b="0" dirty="0" err="1" smtClean="0"/>
              <a:t>Draft</a:t>
            </a:r>
            <a:r>
              <a:rPr lang="de-DE" sz="2000" b="0" dirty="0" smtClean="0"/>
              <a:t> D8.0 </a:t>
            </a:r>
            <a:r>
              <a:rPr lang="de-DE" sz="2000" b="0" dirty="0" err="1" smtClean="0"/>
              <a:t>to</a:t>
            </a:r>
            <a:r>
              <a:rPr lang="de-DE" sz="2000" b="0" dirty="0" smtClean="0"/>
              <a:t> 				</a:t>
            </a:r>
            <a:r>
              <a:rPr lang="de-DE" sz="2000" b="0" dirty="0" err="1" smtClean="0"/>
              <a:t>recirc</a:t>
            </a:r>
            <a:r>
              <a:rPr lang="de-DE" sz="2000" b="0" dirty="0" smtClean="0"/>
              <a:t>. </a:t>
            </a:r>
            <a:r>
              <a:rPr lang="de-DE" sz="2000" b="0" dirty="0" err="1" smtClean="0"/>
              <a:t>ballot</a:t>
            </a:r>
            <a:r>
              <a:rPr lang="de-DE" sz="2000" b="0" dirty="0" smtClean="0"/>
              <a:t> </a:t>
            </a:r>
          </a:p>
          <a:p>
            <a:r>
              <a:rPr lang="de-DE" sz="2000" b="0" dirty="0" smtClean="0"/>
              <a:t>Nov. </a:t>
            </a:r>
            <a:r>
              <a:rPr lang="de-DE" sz="2000" b="0" dirty="0" err="1" smtClean="0"/>
              <a:t>To</a:t>
            </a:r>
            <a:r>
              <a:rPr lang="de-DE" sz="2000" b="0" dirty="0" smtClean="0"/>
              <a:t> </a:t>
            </a:r>
            <a:r>
              <a:rPr lang="de-DE" sz="2000" b="0" dirty="0" err="1" smtClean="0"/>
              <a:t>January</a:t>
            </a:r>
            <a:r>
              <a:rPr lang="de-DE" sz="2000" b="0" dirty="0" smtClean="0"/>
              <a:t>	</a:t>
            </a:r>
            <a:r>
              <a:rPr lang="de-DE" sz="2000" b="0" dirty="0" smtClean="0"/>
              <a:t>Create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err="1" smtClean="0"/>
              <a:t>January</a:t>
            </a:r>
            <a:r>
              <a:rPr lang="de-DE" sz="2000" b="0" dirty="0" smtClean="0"/>
              <a:t> Interim</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July 2019 </a:t>
            </a:r>
            <a:r>
              <a:rPr lang="en-US" altLang="en-US" dirty="0"/>
              <a:t>session in </a:t>
            </a:r>
            <a:r>
              <a:rPr lang="en-US" altLang="en-US" dirty="0" smtClean="0"/>
              <a:t>Vienna.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20</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630238" indent="-630238"/>
            <a:r>
              <a:rPr lang="de-DE" b="0" dirty="0" smtClean="0"/>
              <a:t>  	Create </a:t>
            </a:r>
            <a:r>
              <a:rPr lang="de-DE" b="0" dirty="0" err="1"/>
              <a:t>new</a:t>
            </a:r>
            <a:r>
              <a:rPr lang="de-DE" b="0" dirty="0"/>
              <a:t> </a:t>
            </a:r>
            <a:r>
              <a:rPr lang="de-DE" b="0" dirty="0" err="1"/>
              <a:t>draft</a:t>
            </a:r>
            <a:r>
              <a:rPr lang="de-DE" b="0" dirty="0"/>
              <a:t> D6.0 </a:t>
            </a:r>
            <a:r>
              <a:rPr lang="de-DE" b="0" dirty="0" err="1"/>
              <a:t>and</a:t>
            </a:r>
            <a:r>
              <a:rPr lang="de-DE" b="0" dirty="0"/>
              <a:t> send </a:t>
            </a:r>
            <a:r>
              <a:rPr lang="de-DE" b="0" dirty="0" err="1"/>
              <a:t>it</a:t>
            </a:r>
            <a:r>
              <a:rPr lang="de-DE" b="0" dirty="0"/>
              <a:t> </a:t>
            </a:r>
            <a:r>
              <a:rPr lang="de-DE" b="0" dirty="0" err="1"/>
              <a:t>for</a:t>
            </a:r>
            <a:r>
              <a:rPr lang="de-DE" b="0" dirty="0"/>
              <a:t> informal </a:t>
            </a:r>
            <a:r>
              <a:rPr lang="de-DE" b="0" dirty="0" err="1"/>
              <a:t>review</a:t>
            </a:r>
            <a:r>
              <a:rPr lang="de-DE" b="0" dirty="0"/>
              <a:t>  </a:t>
            </a:r>
            <a:r>
              <a:rPr lang="de-DE" b="0" dirty="0" smtClean="0"/>
              <a:t>	</a:t>
            </a:r>
            <a:r>
              <a:rPr lang="de-DE" b="0" dirty="0" err="1" smtClean="0"/>
              <a:t>by</a:t>
            </a:r>
            <a:r>
              <a:rPr lang="de-DE" b="0" dirty="0" smtClean="0"/>
              <a:t> </a:t>
            </a:r>
            <a:r>
              <a:rPr lang="de-DE" b="0" dirty="0"/>
              <a:t>TG13 </a:t>
            </a:r>
            <a:r>
              <a:rPr lang="de-DE" b="0" dirty="0" err="1"/>
              <a:t>and</a:t>
            </a:r>
            <a:r>
              <a:rPr lang="de-DE" b="0" dirty="0"/>
              <a:t> James </a:t>
            </a:r>
            <a:r>
              <a:rPr lang="de-DE" b="0" dirty="0" err="1"/>
              <a:t>Gilb</a:t>
            </a:r>
            <a:r>
              <a:rPr lang="de-DE" b="0" dirty="0"/>
              <a:t> </a:t>
            </a:r>
            <a:r>
              <a:rPr lang="de-DE" b="0" dirty="0" err="1"/>
              <a:t>and</a:t>
            </a:r>
            <a:r>
              <a:rPr lang="de-DE" b="0" dirty="0"/>
              <a:t> Ben Rolfe (</a:t>
            </a:r>
            <a:r>
              <a:rPr lang="de-DE" b="0" dirty="0" err="1"/>
              <a:t>eventually</a:t>
            </a:r>
            <a:r>
              <a:rPr lang="de-DE" b="0" dirty="0" smtClean="0"/>
              <a:t>)</a:t>
            </a:r>
          </a:p>
          <a:p>
            <a:r>
              <a:rPr lang="de-DE" b="0" dirty="0" smtClean="0"/>
              <a:t> 	</a:t>
            </a:r>
            <a:r>
              <a:rPr lang="de-DE" b="0" dirty="0" err="1" smtClean="0"/>
              <a:t>Continue</a:t>
            </a:r>
            <a:r>
              <a:rPr lang="de-DE" b="0" dirty="0" smtClean="0"/>
              <a:t> </a:t>
            </a:r>
            <a:r>
              <a:rPr lang="de-DE" b="0" dirty="0" err="1"/>
              <a:t>working</a:t>
            </a:r>
            <a:r>
              <a:rPr lang="de-DE" b="0" dirty="0"/>
              <a:t> on </a:t>
            </a:r>
            <a:r>
              <a:rPr lang="de-DE" b="0" dirty="0" smtClean="0"/>
              <a:t>TBDs, </a:t>
            </a:r>
            <a:r>
              <a:rPr lang="de-DE" b="0" dirty="0" err="1" smtClean="0"/>
              <a:t>create</a:t>
            </a:r>
            <a:r>
              <a:rPr lang="de-DE" b="0" dirty="0" smtClean="0"/>
              <a:t> </a:t>
            </a:r>
            <a:r>
              <a:rPr lang="de-DE" b="0" dirty="0" err="1" smtClean="0"/>
              <a:t>new</a:t>
            </a:r>
            <a:r>
              <a:rPr lang="de-DE" b="0" dirty="0" smtClean="0"/>
              <a:t> </a:t>
            </a:r>
            <a:r>
              <a:rPr lang="de-DE" b="0" dirty="0" err="1" smtClean="0"/>
              <a:t>text</a:t>
            </a:r>
            <a:r>
              <a:rPr lang="de-DE" b="0" dirty="0" smtClean="0"/>
              <a:t> </a:t>
            </a:r>
            <a:r>
              <a:rPr lang="de-DE" b="0" dirty="0" err="1" smtClean="0"/>
              <a:t>blocks</a:t>
            </a:r>
            <a:endParaRPr lang="de-DE" sz="1400" b="0" dirty="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21</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#54</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808038" lvl="1" indent="-268288" algn="just">
              <a:buFont typeface="Arial" panose="020B0604020202020204" pitchFamily="34" charset="0"/>
              <a:buChar char="•"/>
              <a:defRPr/>
            </a:pPr>
            <a:r>
              <a:rPr lang="en-GB" altLang="en-US" sz="2400" dirty="0" smtClean="0"/>
              <a:t>July 30 	 	10:00-11:00 EST on </a:t>
            </a:r>
            <a:r>
              <a:rPr lang="en-GB" altLang="en-US" sz="2400" dirty="0" smtClean="0"/>
              <a:t>TBD</a:t>
            </a:r>
            <a:endParaRPr lang="en-GB" altLang="en-US" sz="2400" dirty="0" smtClean="0"/>
          </a:p>
          <a:p>
            <a:pPr marL="808038" lvl="1" indent="-268288" algn="just">
              <a:buFont typeface="Arial" panose="020B0604020202020204" pitchFamily="34" charset="0"/>
              <a:buChar char="•"/>
              <a:defRPr/>
            </a:pPr>
            <a:r>
              <a:rPr lang="en-GB" altLang="en-US" sz="2400" dirty="0" smtClean="0"/>
              <a:t>August 13</a:t>
            </a:r>
            <a:r>
              <a:rPr lang="en-GB" altLang="en-US" sz="2400" dirty="0"/>
              <a:t>	</a:t>
            </a:r>
            <a:r>
              <a:rPr lang="en-GB" altLang="en-US" sz="2400" dirty="0" smtClean="0"/>
              <a:t>10:00-11:00 </a:t>
            </a:r>
            <a:r>
              <a:rPr lang="en-GB" altLang="en-US" sz="2400" dirty="0"/>
              <a:t>EST on </a:t>
            </a:r>
            <a:r>
              <a:rPr lang="en-GB" altLang="en-US" sz="2400" dirty="0" smtClean="0"/>
              <a:t>TBD</a:t>
            </a:r>
            <a:endParaRPr lang="en-GB" altLang="en-US" sz="2400" dirty="0"/>
          </a:p>
          <a:p>
            <a:pPr marL="808038" lvl="1" indent="-268288" algn="just">
              <a:buFont typeface="Arial" panose="020B0604020202020204" pitchFamily="34" charset="0"/>
              <a:buChar char="•"/>
              <a:defRPr/>
            </a:pPr>
            <a:r>
              <a:rPr lang="en-GB" altLang="en-US" sz="2400" dirty="0" smtClean="0"/>
              <a:t>August 27</a:t>
            </a:r>
            <a:r>
              <a:rPr lang="en-GB" altLang="en-US" sz="2400" dirty="0"/>
              <a:t>	</a:t>
            </a:r>
            <a:r>
              <a:rPr lang="en-GB" altLang="en-US" sz="2400" dirty="0" smtClean="0"/>
              <a:t>10:00-11:00 </a:t>
            </a:r>
            <a:r>
              <a:rPr lang="en-GB" altLang="en-US" sz="2400" dirty="0"/>
              <a:t>EST </a:t>
            </a:r>
            <a:r>
              <a:rPr lang="en-GB" altLang="en-US" sz="2400" dirty="0" smtClean="0"/>
              <a:t>on </a:t>
            </a:r>
            <a:r>
              <a:rPr lang="en-GB" altLang="en-US" sz="2400" dirty="0" smtClean="0"/>
              <a:t>TBD</a:t>
            </a:r>
            <a:endParaRPr lang="en-GB" altLang="en-US" sz="2400" dirty="0" smtClean="0"/>
          </a:p>
          <a:p>
            <a:pPr marL="808038" lvl="1" indent="-268288" algn="just">
              <a:buFont typeface="Arial" panose="020B0604020202020204" pitchFamily="34" charset="0"/>
              <a:buChar char="•"/>
              <a:defRPr/>
            </a:pPr>
            <a:r>
              <a:rPr lang="en-GB" altLang="en-US" sz="2400" dirty="0" smtClean="0"/>
              <a:t>September 10	10:00-11:00 </a:t>
            </a:r>
            <a:r>
              <a:rPr lang="en-GB" altLang="en-US" sz="2400" dirty="0"/>
              <a:t>EST on </a:t>
            </a:r>
            <a:r>
              <a:rPr lang="en-GB" altLang="en-US" sz="2400" dirty="0" smtClean="0"/>
              <a:t>TBD</a:t>
            </a:r>
            <a:endParaRPr lang="en-GB" altLang="en-US" sz="2400" dirty="0" smtClean="0"/>
          </a:p>
          <a:p>
            <a:pPr algn="just">
              <a:buNone/>
              <a:defRPr/>
            </a:pPr>
            <a:endParaRPr lang="en-GB" altLang="en-US" dirty="0" smtClean="0"/>
          </a:p>
          <a:p>
            <a:pPr algn="just">
              <a:buNone/>
              <a:defRPr/>
            </a:pPr>
            <a:r>
              <a:rPr lang="en-GB" altLang="en-US" dirty="0" smtClean="0"/>
              <a:t>Moved </a:t>
            </a:r>
            <a:r>
              <a:rPr lang="en-GB" altLang="en-US" dirty="0" smtClean="0"/>
              <a:t>by 	Nikola</a:t>
            </a:r>
            <a:endParaRPr lang="en-GB" altLang="en-US" dirty="0" smtClean="0"/>
          </a:p>
          <a:p>
            <a:pPr algn="just">
              <a:buNone/>
              <a:defRPr/>
            </a:pPr>
            <a:r>
              <a:rPr lang="en-GB" altLang="en-US" dirty="0" smtClean="0"/>
              <a:t>Seconded </a:t>
            </a:r>
            <a:r>
              <a:rPr lang="en-GB" altLang="en-US" dirty="0" smtClean="0"/>
              <a:t>by 	Sang-Kyu</a:t>
            </a:r>
            <a:endParaRPr lang="en-GB" altLang="en-US" dirty="0" smtClean="0"/>
          </a:p>
          <a:p>
            <a:pPr algn="just">
              <a:buNone/>
              <a:defRPr/>
            </a:pPr>
            <a:endParaRPr lang="en-GB" altLang="en-US" dirty="0"/>
          </a:p>
          <a:p>
            <a:pPr algn="just">
              <a:buNone/>
              <a:defRPr/>
            </a:pPr>
            <a:r>
              <a:rPr lang="en-GB" altLang="en-US" dirty="0" smtClean="0"/>
              <a:t>Motion passed unanimously.</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a:t>Resolve</a:t>
            </a:r>
            <a:r>
              <a:rPr lang="de-DE" b="0" dirty="0"/>
              <a:t> </a:t>
            </a:r>
            <a:r>
              <a:rPr lang="de-DE" b="0" dirty="0" err="1"/>
              <a:t>comments</a:t>
            </a:r>
            <a:r>
              <a:rPr lang="de-DE" b="0" dirty="0"/>
              <a:t> </a:t>
            </a:r>
            <a:r>
              <a:rPr lang="de-DE" b="0" dirty="0" err="1"/>
              <a:t>from</a:t>
            </a:r>
            <a:r>
              <a:rPr lang="de-DE" b="0" dirty="0"/>
              <a:t> internal </a:t>
            </a:r>
            <a:r>
              <a:rPr lang="de-DE" b="0" dirty="0" err="1"/>
              <a:t>and</a:t>
            </a:r>
            <a:r>
              <a:rPr lang="de-DE" b="0" dirty="0"/>
              <a:t> informal </a:t>
            </a:r>
            <a:r>
              <a:rPr lang="de-DE" b="0" dirty="0" err="1" smtClean="0"/>
              <a:t>review</a:t>
            </a:r>
            <a:endParaRPr lang="de-DE" b="0" dirty="0" smtClean="0"/>
          </a:p>
          <a:p>
            <a:pPr marL="342900" indent="-342900" algn="just">
              <a:buFont typeface="Arial" panose="020B0604020202020204" pitchFamily="34" charset="0"/>
              <a:buChar char="•"/>
              <a:defRPr/>
            </a:pPr>
            <a:r>
              <a:rPr lang="de-DE" b="0" dirty="0" smtClean="0"/>
              <a:t>Create </a:t>
            </a:r>
            <a:r>
              <a:rPr lang="de-DE" b="0" dirty="0"/>
              <a:t>D7.0 </a:t>
            </a:r>
            <a:r>
              <a:rPr lang="de-DE" b="0" dirty="0" err="1"/>
              <a:t>and</a:t>
            </a:r>
            <a:r>
              <a:rPr lang="de-DE" b="0" dirty="0"/>
              <a:t> send </a:t>
            </a:r>
            <a:r>
              <a:rPr lang="de-DE" b="0" dirty="0" err="1"/>
              <a:t>it</a:t>
            </a:r>
            <a:r>
              <a:rPr lang="de-DE" b="0" dirty="0"/>
              <a:t> </a:t>
            </a:r>
            <a:r>
              <a:rPr lang="de-DE" b="0" dirty="0" err="1"/>
              <a:t>to</a:t>
            </a:r>
            <a:r>
              <a:rPr lang="de-DE" b="0" dirty="0"/>
              <a:t> WGLB</a:t>
            </a: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54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Update the timeline of TG13 as included in doc. 15-17/0288r9</a:t>
            </a:r>
            <a:r>
              <a:rPr lang="en-US" altLang="en-US" dirty="0" smtClean="0"/>
              <a:t>.</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Sang-Kyu	</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a:t>
            </a:r>
            <a:r>
              <a:rPr lang="en-GB" altLang="en-US" dirty="0" err="1" smtClean="0">
                <a:sym typeface="Wingdings" panose="05000000000000000000" pitchFamily="2" charset="2"/>
              </a:rPr>
              <a:t>Vinayagam</a:t>
            </a:r>
            <a:r>
              <a:rPr lang="en-GB" altLang="en-US" dirty="0" smtClean="0">
                <a:sym typeface="Wingdings" panose="05000000000000000000" pitchFamily="2" charset="2"/>
              </a:rPr>
              <a:t>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t>
            </a:r>
            <a:r>
              <a:rPr lang="en-GB" altLang="en-US" dirty="0" smtClean="0">
                <a:sym typeface="Wingdings" panose="05000000000000000000" pitchFamily="2" charset="2"/>
              </a:rPr>
              <a:t>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3897402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smtClean="0"/>
              <a:t>Clause</a:t>
            </a:r>
            <a:r>
              <a:rPr lang="de-DE" sz="2000" dirty="0" smtClean="0"/>
              <a:t> 1-3</a:t>
            </a:r>
          </a:p>
          <a:p>
            <a:pPr marL="342900" indent="-342900" algn="just">
              <a:defRPr/>
            </a:pPr>
            <a:r>
              <a:rPr lang="de-DE" sz="2000" b="0" dirty="0" smtClean="0"/>
              <a:t>Editorial</a:t>
            </a:r>
            <a:r>
              <a:rPr lang="de-DE" sz="2000" b="0" dirty="0" smtClean="0"/>
              <a:t>  </a:t>
            </a:r>
          </a:p>
          <a:p>
            <a:pPr algn="just">
              <a:buNone/>
              <a:defRPr/>
            </a:pPr>
            <a:r>
              <a:rPr lang="de-DE" sz="2000" dirty="0" err="1" smtClean="0"/>
              <a:t>Clause</a:t>
            </a:r>
            <a:r>
              <a:rPr lang="de-DE" sz="2000" dirty="0" smtClean="0"/>
              <a:t> </a:t>
            </a:r>
            <a:r>
              <a:rPr lang="de-DE" sz="2000" dirty="0" smtClean="0"/>
              <a:t>4:</a:t>
            </a:r>
          </a:p>
          <a:p>
            <a:pPr marL="342900" indent="-342900" algn="just">
              <a:buFont typeface="Arial" panose="020B0604020202020204" pitchFamily="34" charset="0"/>
              <a:buChar char="•"/>
              <a:defRPr/>
            </a:pPr>
            <a:r>
              <a:rPr lang="de-DE" sz="2000" b="0" dirty="0" smtClean="0">
                <a:solidFill>
                  <a:srgbClr val="00B050"/>
                </a:solidFill>
              </a:rPr>
              <a:t>Broadcast </a:t>
            </a:r>
            <a:r>
              <a:rPr lang="de-DE" sz="2000" b="0" dirty="0" err="1" smtClean="0">
                <a:solidFill>
                  <a:srgbClr val="00B050"/>
                </a:solidFill>
              </a:rPr>
              <a:t>topology</a:t>
            </a:r>
            <a:r>
              <a:rPr lang="de-DE" sz="2000" b="0" dirty="0" smtClean="0">
                <a:solidFill>
                  <a:srgbClr val="00B050"/>
                </a:solidFill>
              </a:rPr>
              <a:t>: </a:t>
            </a:r>
            <a:r>
              <a:rPr lang="de-DE" sz="2000" b="0" dirty="0" err="1" smtClean="0">
                <a:solidFill>
                  <a:srgbClr val="00B050"/>
                </a:solidFill>
              </a:rPr>
              <a:t>How</a:t>
            </a:r>
            <a:r>
              <a:rPr lang="de-DE" sz="2000" b="0" dirty="0" smtClean="0">
                <a:solidFill>
                  <a:srgbClr val="00B050"/>
                </a:solidFill>
              </a:rPr>
              <a:t> </a:t>
            </a:r>
            <a:r>
              <a:rPr lang="de-DE" sz="2000" b="0" dirty="0" err="1" smtClean="0">
                <a:solidFill>
                  <a:srgbClr val="00B050"/>
                </a:solidFill>
              </a:rPr>
              <a:t>to</a:t>
            </a:r>
            <a:r>
              <a:rPr lang="de-DE" sz="2000" b="0" dirty="0" smtClean="0">
                <a:solidFill>
                  <a:srgbClr val="00B050"/>
                </a:solidFill>
              </a:rPr>
              <a:t> </a:t>
            </a:r>
            <a:r>
              <a:rPr lang="de-DE" sz="2000" b="0" dirty="0" err="1" smtClean="0">
                <a:solidFill>
                  <a:srgbClr val="00B050"/>
                </a:solidFill>
              </a:rPr>
              <a:t>signal</a:t>
            </a:r>
            <a:r>
              <a:rPr lang="de-DE" sz="2000" b="0" dirty="0" smtClean="0">
                <a:solidFill>
                  <a:srgbClr val="00B050"/>
                </a:solidFill>
              </a:rPr>
              <a:t> </a:t>
            </a:r>
            <a:r>
              <a:rPr lang="de-DE" sz="2000" b="0" dirty="0" err="1" smtClean="0">
                <a:solidFill>
                  <a:srgbClr val="00B050"/>
                </a:solidFill>
              </a:rPr>
              <a:t>to</a:t>
            </a:r>
            <a:r>
              <a:rPr lang="de-DE" sz="2000" b="0" dirty="0" smtClean="0">
                <a:solidFill>
                  <a:srgbClr val="00B050"/>
                </a:solidFill>
              </a:rPr>
              <a:t> </a:t>
            </a:r>
            <a:r>
              <a:rPr lang="de-DE" sz="2000" b="0" dirty="0" err="1" smtClean="0">
                <a:solidFill>
                  <a:srgbClr val="00B050"/>
                </a:solidFill>
              </a:rPr>
              <a:t>the</a:t>
            </a:r>
            <a:r>
              <a:rPr lang="de-DE" sz="2000" b="0" dirty="0" smtClean="0">
                <a:solidFill>
                  <a:srgbClr val="00B050"/>
                </a:solidFill>
              </a:rPr>
              <a:t> </a:t>
            </a:r>
            <a:r>
              <a:rPr lang="de-DE" sz="2000" b="0" dirty="0" err="1" smtClean="0">
                <a:solidFill>
                  <a:srgbClr val="00B050"/>
                </a:solidFill>
              </a:rPr>
              <a:t>devices</a:t>
            </a:r>
            <a:endParaRPr lang="de-DE" sz="2000" b="0" dirty="0" smtClean="0">
              <a:solidFill>
                <a:srgbClr val="00B050"/>
              </a:solidFill>
            </a:endParaRPr>
          </a:p>
          <a:p>
            <a:pPr marL="342900" indent="-342900" algn="just">
              <a:buFont typeface="Arial" panose="020B0604020202020204" pitchFamily="34" charset="0"/>
              <a:buChar char="•"/>
              <a:defRPr/>
            </a:pPr>
            <a:r>
              <a:rPr lang="de-DE" sz="2000" b="0" dirty="0" smtClean="0">
                <a:solidFill>
                  <a:srgbClr val="FFC000"/>
                </a:solidFill>
              </a:rPr>
              <a:t>MIMO at </a:t>
            </a:r>
            <a:r>
              <a:rPr lang="de-DE" sz="2000" b="0" dirty="0" err="1" smtClean="0">
                <a:solidFill>
                  <a:srgbClr val="FFC000"/>
                </a:solidFill>
              </a:rPr>
              <a:t>the</a:t>
            </a:r>
            <a:r>
              <a:rPr lang="de-DE" sz="2000" b="0" dirty="0" smtClean="0">
                <a:solidFill>
                  <a:srgbClr val="FFC000"/>
                </a:solidFill>
              </a:rPr>
              <a:t> </a:t>
            </a:r>
            <a:r>
              <a:rPr lang="de-DE" sz="2000" b="0" dirty="0" err="1" smtClean="0">
                <a:solidFill>
                  <a:srgbClr val="FFC000"/>
                </a:solidFill>
              </a:rPr>
              <a:t>device</a:t>
            </a:r>
            <a:r>
              <a:rPr lang="de-DE" sz="2000" b="0" dirty="0" smtClean="0">
                <a:solidFill>
                  <a:srgbClr val="FFC000"/>
                </a:solidFill>
              </a:rPr>
              <a:t> </a:t>
            </a:r>
            <a:r>
              <a:rPr lang="de-DE" sz="2000" b="0" dirty="0" err="1" smtClean="0">
                <a:solidFill>
                  <a:srgbClr val="FFC000"/>
                </a:solidFill>
              </a:rPr>
              <a:t>side</a:t>
            </a:r>
            <a:r>
              <a:rPr lang="de-DE" sz="2000" b="0" dirty="0">
                <a:solidFill>
                  <a:srgbClr val="FFC000"/>
                </a:solidFill>
              </a:rPr>
              <a:t> (also </a:t>
            </a:r>
            <a:r>
              <a:rPr lang="de-DE" sz="2000" b="0" dirty="0" err="1">
                <a:solidFill>
                  <a:srgbClr val="FFC000"/>
                </a:solidFill>
              </a:rPr>
              <a:t>to</a:t>
            </a:r>
            <a:r>
              <a:rPr lang="de-DE" sz="2000" b="0" dirty="0">
                <a:solidFill>
                  <a:srgbClr val="FFC000"/>
                </a:solidFill>
              </a:rPr>
              <a:t> </a:t>
            </a:r>
            <a:r>
              <a:rPr lang="de-DE" sz="2000" b="0" dirty="0" err="1" smtClean="0">
                <a:solidFill>
                  <a:srgbClr val="FFC000"/>
                </a:solidFill>
              </a:rPr>
              <a:t>be</a:t>
            </a:r>
            <a:r>
              <a:rPr lang="de-DE" sz="2000" b="0" dirty="0" smtClean="0">
                <a:solidFill>
                  <a:srgbClr val="FFC000"/>
                </a:solidFill>
              </a:rPr>
              <a:t> </a:t>
            </a:r>
            <a:r>
              <a:rPr lang="de-DE" sz="2000" b="0" dirty="0" err="1" smtClean="0">
                <a:solidFill>
                  <a:srgbClr val="FFC000"/>
                </a:solidFill>
              </a:rPr>
              <a:t>worked</a:t>
            </a:r>
            <a:r>
              <a:rPr lang="de-DE" sz="2000" b="0" dirty="0" smtClean="0">
                <a:solidFill>
                  <a:srgbClr val="FFC000"/>
                </a:solidFill>
              </a:rPr>
              <a:t> </a:t>
            </a:r>
            <a:r>
              <a:rPr lang="de-DE" sz="2000" b="0" dirty="0" err="1" smtClean="0">
                <a:solidFill>
                  <a:srgbClr val="FFC000"/>
                </a:solidFill>
              </a:rPr>
              <a:t>into</a:t>
            </a:r>
            <a:r>
              <a:rPr lang="de-DE" sz="2000" b="0" dirty="0" smtClean="0">
                <a:solidFill>
                  <a:srgbClr val="FFC000"/>
                </a:solidFill>
              </a:rPr>
              <a:t> </a:t>
            </a:r>
            <a:r>
              <a:rPr lang="de-DE" sz="2000" b="0" dirty="0" err="1" smtClean="0">
                <a:solidFill>
                  <a:srgbClr val="FFC000"/>
                </a:solidFill>
              </a:rPr>
              <a:t>Clauses</a:t>
            </a:r>
            <a:r>
              <a:rPr lang="de-DE" sz="2000" b="0" dirty="0" smtClean="0">
                <a:solidFill>
                  <a:srgbClr val="FFC000"/>
                </a:solidFill>
              </a:rPr>
              <a:t> 5, 6, 7)</a:t>
            </a:r>
          </a:p>
          <a:p>
            <a:pPr marL="342900" indent="-342900" algn="just">
              <a:buFont typeface="Arial" panose="020B0604020202020204" pitchFamily="34" charset="0"/>
              <a:buChar char="•"/>
              <a:defRPr/>
            </a:pPr>
            <a:r>
              <a:rPr lang="de-DE" sz="2000" b="0" dirty="0" err="1" smtClean="0">
                <a:solidFill>
                  <a:srgbClr val="FFC000"/>
                </a:solidFill>
              </a:rPr>
              <a:t>Full</a:t>
            </a:r>
            <a:r>
              <a:rPr lang="de-DE" sz="2000" b="0" dirty="0" smtClean="0">
                <a:solidFill>
                  <a:srgbClr val="FFC000"/>
                </a:solidFill>
              </a:rPr>
              <a:t> </a:t>
            </a:r>
            <a:r>
              <a:rPr lang="de-DE" sz="2000" b="0" dirty="0" err="1" smtClean="0">
                <a:solidFill>
                  <a:srgbClr val="FFC000"/>
                </a:solidFill>
              </a:rPr>
              <a:t>duplex</a:t>
            </a:r>
            <a:r>
              <a:rPr lang="de-DE" sz="2000" b="0" dirty="0" smtClean="0">
                <a:solidFill>
                  <a:srgbClr val="FFC000"/>
                </a:solidFill>
              </a:rPr>
              <a:t> </a:t>
            </a:r>
            <a:r>
              <a:rPr lang="de-DE" sz="2000" b="0" dirty="0">
                <a:solidFill>
                  <a:srgbClr val="FFC000"/>
                </a:solidFill>
              </a:rPr>
              <a:t>(</a:t>
            </a:r>
            <a:r>
              <a:rPr lang="de-DE" sz="2000" b="0" dirty="0" smtClean="0">
                <a:solidFill>
                  <a:srgbClr val="FFC000"/>
                </a:solidFill>
              </a:rPr>
              <a:t>also </a:t>
            </a:r>
            <a:r>
              <a:rPr lang="de-DE" sz="2000" b="0" dirty="0" err="1" smtClean="0">
                <a:solidFill>
                  <a:srgbClr val="FFC000"/>
                </a:solidFill>
              </a:rPr>
              <a:t>to</a:t>
            </a:r>
            <a:r>
              <a:rPr lang="de-DE" sz="2000" b="0" dirty="0" smtClean="0">
                <a:solidFill>
                  <a:srgbClr val="FFC000"/>
                </a:solidFill>
              </a:rPr>
              <a:t> </a:t>
            </a:r>
            <a:r>
              <a:rPr lang="de-DE" sz="2000" b="0" dirty="0" err="1" smtClean="0">
                <a:solidFill>
                  <a:srgbClr val="FFC000"/>
                </a:solidFill>
              </a:rPr>
              <a:t>be</a:t>
            </a:r>
            <a:r>
              <a:rPr lang="de-DE" sz="2000" b="0" dirty="0" smtClean="0">
                <a:solidFill>
                  <a:srgbClr val="FFC000"/>
                </a:solidFill>
              </a:rPr>
              <a:t> </a:t>
            </a:r>
            <a:r>
              <a:rPr lang="de-DE" sz="2000" b="0" dirty="0" err="1" smtClean="0">
                <a:solidFill>
                  <a:srgbClr val="FFC000"/>
                </a:solidFill>
              </a:rPr>
              <a:t>worked</a:t>
            </a:r>
            <a:r>
              <a:rPr lang="de-DE" sz="2000" b="0" dirty="0" smtClean="0">
                <a:solidFill>
                  <a:srgbClr val="FFC000"/>
                </a:solidFill>
              </a:rPr>
              <a:t> </a:t>
            </a:r>
            <a:r>
              <a:rPr lang="de-DE" sz="2000" b="0" dirty="0" err="1" smtClean="0">
                <a:solidFill>
                  <a:srgbClr val="FFC000"/>
                </a:solidFill>
              </a:rPr>
              <a:t>into</a:t>
            </a:r>
            <a:r>
              <a:rPr lang="de-DE" sz="2000" b="0" dirty="0" smtClean="0">
                <a:solidFill>
                  <a:srgbClr val="FFC000"/>
                </a:solidFill>
              </a:rPr>
              <a:t> </a:t>
            </a:r>
            <a:r>
              <a:rPr lang="de-DE" sz="2000" b="0" dirty="0" err="1" smtClean="0">
                <a:solidFill>
                  <a:srgbClr val="FFC000"/>
                </a:solidFill>
              </a:rPr>
              <a:t>Clauses</a:t>
            </a:r>
            <a:r>
              <a:rPr lang="de-DE" sz="2000" b="0" dirty="0" smtClean="0">
                <a:solidFill>
                  <a:srgbClr val="FFC000"/>
                </a:solidFill>
              </a:rPr>
              <a:t> 5, 6, 7)</a:t>
            </a:r>
          </a:p>
          <a:p>
            <a:pPr marL="342900" indent="-342900" algn="just">
              <a:buFont typeface="Arial" panose="020B0604020202020204" pitchFamily="34" charset="0"/>
              <a:buChar char="•"/>
              <a:defRPr/>
            </a:pPr>
            <a:r>
              <a:rPr lang="de-DE" sz="2000" b="0" dirty="0">
                <a:solidFill>
                  <a:srgbClr val="00B050"/>
                </a:solidFill>
              </a:rPr>
              <a:t>Security</a:t>
            </a:r>
          </a:p>
          <a:p>
            <a:pPr marL="342900" indent="-342900" algn="just">
              <a:buFont typeface="Arial" panose="020B0604020202020204" pitchFamily="34" charset="0"/>
              <a:buChar char="•"/>
              <a:defRPr/>
            </a:pPr>
            <a:r>
              <a:rPr lang="de-DE" sz="2000" b="0" dirty="0" err="1" smtClean="0">
                <a:solidFill>
                  <a:srgbClr val="00B050"/>
                </a:solidFill>
              </a:rPr>
              <a:t>Coexistence</a:t>
            </a:r>
            <a:endParaRPr lang="de-DE" sz="2000" b="0" dirty="0" smtClean="0">
              <a:solidFill>
                <a:srgbClr val="00B050"/>
              </a:solidFill>
            </a:endParaRPr>
          </a:p>
          <a:p>
            <a:pPr marL="342900" indent="-342900" algn="just">
              <a:buFont typeface="Arial" panose="020B0604020202020204" pitchFamily="34" charset="0"/>
              <a:buChar char="•"/>
              <a:defRPr/>
            </a:pPr>
            <a:r>
              <a:rPr lang="de-DE" sz="2000" b="0" dirty="0" err="1" smtClean="0">
                <a:solidFill>
                  <a:srgbClr val="00B050"/>
                </a:solidFill>
              </a:rPr>
              <a:t>Clock</a:t>
            </a:r>
            <a:r>
              <a:rPr lang="de-DE" sz="2000" b="0" dirty="0" smtClean="0">
                <a:solidFill>
                  <a:srgbClr val="00B050"/>
                </a:solidFill>
              </a:rPr>
              <a:t> rate </a:t>
            </a:r>
            <a:r>
              <a:rPr lang="de-DE" sz="2000" b="0" dirty="0" err="1" smtClean="0">
                <a:solidFill>
                  <a:srgbClr val="00B050"/>
                </a:solidFill>
              </a:rPr>
              <a:t>and</a:t>
            </a:r>
            <a:r>
              <a:rPr lang="de-DE" sz="2000" b="0" dirty="0" smtClean="0">
                <a:solidFill>
                  <a:srgbClr val="00B050"/>
                </a:solidFill>
              </a:rPr>
              <a:t> </a:t>
            </a:r>
            <a:r>
              <a:rPr lang="de-DE" sz="2000" b="0" dirty="0">
                <a:solidFill>
                  <a:srgbClr val="00B050"/>
                </a:solidFill>
              </a:rPr>
              <a:t>MCS </a:t>
            </a:r>
            <a:r>
              <a:rPr lang="de-DE" sz="2000" b="0" dirty="0" err="1" smtClean="0">
                <a:solidFill>
                  <a:srgbClr val="00B050"/>
                </a:solidFill>
              </a:rPr>
              <a:t>selection</a:t>
            </a:r>
            <a:endParaRPr lang="de-DE" sz="2000" b="0" dirty="0" smtClean="0">
              <a:solidFill>
                <a:srgbClr val="00B050"/>
              </a:solidFill>
            </a:endParaRPr>
          </a:p>
          <a:p>
            <a:pPr algn="just">
              <a:buNone/>
              <a:defRPr/>
            </a:pPr>
            <a:endParaRPr lang="de-DE" sz="2000" b="0" dirty="0" smtClean="0"/>
          </a:p>
          <a:p>
            <a:pPr marL="342900" indent="-342900" algn="just">
              <a:buFont typeface="Arial" panose="020B0604020202020204" pitchFamily="34" charset="0"/>
              <a:buChar char="•"/>
              <a:defRPr/>
            </a:pPr>
            <a:endParaRPr lang="de-DE" sz="2800" b="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9685777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a:t>Clause</a:t>
            </a:r>
            <a:r>
              <a:rPr lang="de-DE" sz="2000" dirty="0"/>
              <a:t> 5:</a:t>
            </a:r>
          </a:p>
          <a:p>
            <a:pPr marL="342900" indent="-342900" algn="just">
              <a:defRPr/>
            </a:pPr>
            <a:r>
              <a:rPr lang="de-DE" sz="2000" b="0" dirty="0"/>
              <a:t>References </a:t>
            </a:r>
            <a:r>
              <a:rPr lang="de-DE" sz="2000" b="0" dirty="0" err="1"/>
              <a:t>to</a:t>
            </a:r>
            <a:r>
              <a:rPr lang="de-DE" sz="2000" b="0" dirty="0"/>
              <a:t> </a:t>
            </a:r>
            <a:r>
              <a:rPr lang="de-DE" sz="2000" b="0" dirty="0" err="1"/>
              <a:t>tables</a:t>
            </a:r>
            <a:r>
              <a:rPr lang="de-DE" sz="2000" b="0" dirty="0"/>
              <a:t> etc. </a:t>
            </a:r>
            <a:r>
              <a:rPr lang="de-DE" sz="2000" b="0" dirty="0" err="1"/>
              <a:t>are</a:t>
            </a:r>
            <a:r>
              <a:rPr lang="de-DE" sz="2000" b="0" dirty="0"/>
              <a:t> </a:t>
            </a:r>
            <a:r>
              <a:rPr lang="de-DE" sz="2000" b="0" dirty="0" err="1"/>
              <a:t>missing</a:t>
            </a:r>
            <a:endParaRPr lang="de-DE" sz="2000" b="0" dirty="0"/>
          </a:p>
          <a:p>
            <a:pPr marL="342900" indent="-342900" algn="just">
              <a:buFont typeface="Arial" panose="020B0604020202020204" pitchFamily="34" charset="0"/>
              <a:buChar char="•"/>
              <a:defRPr/>
            </a:pPr>
            <a:r>
              <a:rPr lang="de-DE" sz="2000" b="0" dirty="0"/>
              <a:t>Interframe </a:t>
            </a:r>
            <a:r>
              <a:rPr lang="de-DE" sz="2000" b="0" dirty="0" err="1"/>
              <a:t>spaces</a:t>
            </a:r>
            <a:r>
              <a:rPr lang="de-DE" sz="2000" b="0" dirty="0"/>
              <a:t> </a:t>
            </a:r>
            <a:r>
              <a:rPr lang="de-DE" sz="2000" b="0" dirty="0" err="1"/>
              <a:t>and</a:t>
            </a:r>
            <a:r>
              <a:rPr lang="de-DE" sz="2000" b="0" dirty="0"/>
              <a:t> turn-</a:t>
            </a:r>
            <a:r>
              <a:rPr lang="de-DE" sz="2000" b="0" dirty="0" err="1"/>
              <a:t>around</a:t>
            </a:r>
            <a:r>
              <a:rPr lang="de-DE" sz="2000" b="0" dirty="0"/>
              <a:t> </a:t>
            </a:r>
            <a:r>
              <a:rPr lang="de-DE" sz="2000" b="0" dirty="0" err="1"/>
              <a:t>times</a:t>
            </a:r>
            <a:endParaRPr lang="de-DE" sz="2000" b="0" dirty="0"/>
          </a:p>
          <a:p>
            <a:pPr marL="342900" indent="-342900" algn="just">
              <a:buFont typeface="Arial" panose="020B0604020202020204" pitchFamily="34" charset="0"/>
              <a:buChar char="•"/>
              <a:defRPr/>
            </a:pPr>
            <a:r>
              <a:rPr lang="de-DE" sz="2000" b="0" dirty="0"/>
              <a:t>OWPAN ID </a:t>
            </a:r>
            <a:r>
              <a:rPr lang="de-DE" sz="2000" b="0" dirty="0" err="1"/>
              <a:t>is</a:t>
            </a:r>
            <a:r>
              <a:rPr lang="de-DE" sz="2000" b="0" dirty="0"/>
              <a:t> </a:t>
            </a:r>
            <a:r>
              <a:rPr lang="de-DE" sz="2000" b="0" dirty="0" err="1"/>
              <a:t>now</a:t>
            </a:r>
            <a:r>
              <a:rPr lang="de-DE" sz="2000" b="0" dirty="0"/>
              <a:t> 48 </a:t>
            </a:r>
            <a:r>
              <a:rPr lang="de-DE" sz="2000" b="0" dirty="0" err="1"/>
              <a:t>bit</a:t>
            </a:r>
            <a:r>
              <a:rPr lang="de-DE" sz="2000" b="0" dirty="0"/>
              <a:t> </a:t>
            </a:r>
            <a:r>
              <a:rPr lang="de-DE" sz="2000" b="0" dirty="0" err="1"/>
              <a:t>address</a:t>
            </a:r>
            <a:endParaRPr lang="de-DE" sz="2000" b="0" dirty="0"/>
          </a:p>
          <a:p>
            <a:pPr marL="342900" indent="-342900" algn="just">
              <a:buFont typeface="Arial" panose="020B0604020202020204" pitchFamily="34" charset="0"/>
              <a:buChar char="•"/>
              <a:defRPr/>
            </a:pPr>
            <a:r>
              <a:rPr lang="de-DE" sz="2000" b="0" dirty="0" err="1"/>
              <a:t>Autentification</a:t>
            </a:r>
            <a:r>
              <a:rPr lang="de-DE" sz="2000" b="0" dirty="0"/>
              <a:t> </a:t>
            </a:r>
            <a:r>
              <a:rPr lang="de-DE" sz="2000" b="0" dirty="0" err="1" smtClean="0"/>
              <a:t>can</a:t>
            </a:r>
            <a:r>
              <a:rPr lang="de-DE" sz="2000" b="0" dirty="0" smtClean="0"/>
              <a:t> </a:t>
            </a:r>
            <a:r>
              <a:rPr lang="de-DE" sz="2000" b="0" dirty="0" err="1"/>
              <a:t>be</a:t>
            </a:r>
            <a:r>
              <a:rPr lang="de-DE" sz="2000" b="0" dirty="0"/>
              <a:t> </a:t>
            </a:r>
            <a:r>
              <a:rPr lang="de-DE" sz="2000" b="0" dirty="0" err="1" smtClean="0"/>
              <a:t>removed</a:t>
            </a:r>
            <a:endParaRPr lang="de-DE" sz="2000" b="0" dirty="0"/>
          </a:p>
          <a:p>
            <a:pPr marL="342900" indent="-342900" algn="just">
              <a:buFont typeface="Arial" panose="020B0604020202020204" pitchFamily="34" charset="0"/>
              <a:buChar char="•"/>
              <a:defRPr/>
            </a:pPr>
            <a:r>
              <a:rPr lang="de-DE" sz="2000" b="0" dirty="0" smtClean="0"/>
              <a:t>MCS </a:t>
            </a:r>
            <a:r>
              <a:rPr lang="de-DE" sz="2000" b="0" dirty="0" err="1" smtClean="0"/>
              <a:t>request</a:t>
            </a:r>
            <a:r>
              <a:rPr lang="de-DE" sz="2000" b="0" dirty="0" smtClean="0"/>
              <a:t> </a:t>
            </a:r>
            <a:r>
              <a:rPr lang="de-DE" sz="2000" b="0" dirty="0" err="1" smtClean="0"/>
              <a:t>to</a:t>
            </a:r>
            <a:r>
              <a:rPr lang="de-DE" sz="2000" b="0" dirty="0" smtClean="0"/>
              <a:t> </a:t>
            </a:r>
            <a:r>
              <a:rPr lang="de-DE" sz="2000" b="0" dirty="0" err="1" smtClean="0"/>
              <a:t>be</a:t>
            </a:r>
            <a:r>
              <a:rPr lang="de-DE" sz="2000" b="0" dirty="0" smtClean="0"/>
              <a:t> </a:t>
            </a:r>
            <a:r>
              <a:rPr lang="de-DE" sz="2000" b="0" dirty="0" err="1" smtClean="0"/>
              <a:t>defined</a:t>
            </a:r>
            <a:r>
              <a:rPr lang="de-DE" sz="2000" b="0" dirty="0" smtClean="0"/>
              <a:t> in </a:t>
            </a:r>
            <a:r>
              <a:rPr lang="de-DE" sz="2000" b="0" dirty="0" smtClean="0"/>
              <a:t>PM </a:t>
            </a:r>
            <a:r>
              <a:rPr lang="de-DE" sz="2000" b="0" dirty="0" err="1" smtClean="0"/>
              <a:t>and</a:t>
            </a:r>
            <a:r>
              <a:rPr lang="de-DE" sz="2000" b="0" dirty="0" smtClean="0"/>
              <a:t> LB PHYs</a:t>
            </a:r>
            <a:endParaRPr lang="de-DE" sz="2000" b="0" dirty="0" smtClean="0"/>
          </a:p>
          <a:p>
            <a:pPr marL="342900" indent="-342900" algn="just">
              <a:buFont typeface="Arial" panose="020B0604020202020204" pitchFamily="34" charset="0"/>
              <a:buChar char="•"/>
              <a:defRPr/>
            </a:pPr>
            <a:r>
              <a:rPr lang="de-DE" sz="2000" b="0" dirty="0" smtClean="0"/>
              <a:t>BAT </a:t>
            </a:r>
            <a:r>
              <a:rPr lang="de-DE" sz="2000" b="0" dirty="0" err="1" smtClean="0"/>
              <a:t>request</a:t>
            </a:r>
            <a:r>
              <a:rPr lang="de-DE" sz="2000" b="0" dirty="0"/>
              <a:t> </a:t>
            </a:r>
            <a:r>
              <a:rPr lang="de-DE" sz="2000" b="0" dirty="0" err="1"/>
              <a:t>to</a:t>
            </a:r>
            <a:r>
              <a:rPr lang="de-DE" sz="2000" b="0" dirty="0"/>
              <a:t> </a:t>
            </a:r>
            <a:r>
              <a:rPr lang="de-DE" sz="2000" b="0" dirty="0" err="1"/>
              <a:t>be</a:t>
            </a:r>
            <a:r>
              <a:rPr lang="de-DE" sz="2000" b="0" dirty="0"/>
              <a:t> </a:t>
            </a:r>
            <a:r>
              <a:rPr lang="de-DE" sz="2000" b="0" dirty="0" err="1"/>
              <a:t>defined</a:t>
            </a:r>
            <a:r>
              <a:rPr lang="de-DE" sz="2000" b="0" dirty="0"/>
              <a:t> in </a:t>
            </a:r>
            <a:r>
              <a:rPr lang="de-DE" sz="2000" b="0" dirty="0" smtClean="0"/>
              <a:t>HB PHYs</a:t>
            </a:r>
            <a:endParaRPr lang="de-DE" sz="2000" b="0" dirty="0" smtClean="0"/>
          </a:p>
          <a:p>
            <a:pPr marL="342900" indent="-342900" algn="just">
              <a:buFont typeface="Arial" panose="020B0604020202020204" pitchFamily="34" charset="0"/>
              <a:buChar char="•"/>
              <a:defRPr/>
            </a:pPr>
            <a:r>
              <a:rPr lang="de-DE" sz="2000" b="0" dirty="0" smtClean="0"/>
              <a:t>Rank </a:t>
            </a:r>
            <a:r>
              <a:rPr lang="de-DE" sz="2000" b="0" dirty="0" err="1" smtClean="0"/>
              <a:t>request</a:t>
            </a:r>
            <a:r>
              <a:rPr lang="de-DE" sz="2000" b="0" dirty="0"/>
              <a:t> </a:t>
            </a:r>
            <a:r>
              <a:rPr lang="de-DE" sz="2000" b="0" dirty="0" err="1"/>
              <a:t>to</a:t>
            </a:r>
            <a:r>
              <a:rPr lang="de-DE" sz="2000" b="0" dirty="0"/>
              <a:t> </a:t>
            </a:r>
            <a:r>
              <a:rPr lang="de-DE" sz="2000" b="0" dirty="0" err="1"/>
              <a:t>be</a:t>
            </a:r>
            <a:r>
              <a:rPr lang="de-DE" sz="2000" b="0" dirty="0"/>
              <a:t> </a:t>
            </a:r>
            <a:r>
              <a:rPr lang="de-DE" sz="2000" b="0" dirty="0" err="1"/>
              <a:t>defined</a:t>
            </a:r>
            <a:r>
              <a:rPr lang="de-DE" sz="2000" b="0" dirty="0"/>
              <a:t> </a:t>
            </a:r>
            <a:r>
              <a:rPr lang="de-DE" sz="2000" b="0" dirty="0" err="1"/>
              <a:t>for</a:t>
            </a:r>
            <a:r>
              <a:rPr lang="de-DE" sz="2000" b="0" dirty="0"/>
              <a:t> </a:t>
            </a:r>
            <a:r>
              <a:rPr lang="de-DE" sz="2000" b="0" dirty="0" smtClean="0"/>
              <a:t>MIMO</a:t>
            </a:r>
          </a:p>
          <a:p>
            <a:pPr marL="342900" indent="-342900" algn="just">
              <a:buFont typeface="Arial" panose="020B0604020202020204" pitchFamily="34" charset="0"/>
              <a:buChar char="•"/>
              <a:defRPr/>
            </a:pPr>
            <a:r>
              <a:rPr lang="de-DE" sz="2000" b="0" dirty="0" smtClean="0"/>
              <a:t>Request </a:t>
            </a:r>
            <a:r>
              <a:rPr lang="de-DE" sz="2000" b="0" dirty="0" err="1" smtClean="0"/>
              <a:t>one</a:t>
            </a:r>
            <a:r>
              <a:rPr lang="de-DE" sz="2000" b="0" dirty="0" smtClean="0"/>
              <a:t> block </a:t>
            </a:r>
            <a:r>
              <a:rPr lang="de-DE" sz="2000" b="0" dirty="0" err="1" smtClean="0"/>
              <a:t>size</a:t>
            </a:r>
            <a:r>
              <a:rPr lang="de-DE" sz="2000" b="0" dirty="0" smtClean="0"/>
              <a:t> </a:t>
            </a:r>
            <a:r>
              <a:rPr lang="de-DE" sz="2000" b="0" dirty="0" err="1" smtClean="0"/>
              <a:t>explicitly</a:t>
            </a:r>
            <a:r>
              <a:rPr lang="de-DE" sz="2000" b="0" dirty="0" smtClean="0"/>
              <a:t> </a:t>
            </a:r>
            <a:r>
              <a:rPr lang="de-DE" sz="2000" b="0" dirty="0" err="1" smtClean="0"/>
              <a:t>or</a:t>
            </a:r>
            <a:r>
              <a:rPr lang="de-DE" sz="2000" b="0" dirty="0" smtClean="0"/>
              <a:t> </a:t>
            </a:r>
            <a:r>
              <a:rPr lang="de-DE" sz="2000" b="0" dirty="0" err="1" smtClean="0"/>
              <a:t>compute</a:t>
            </a:r>
            <a:r>
              <a:rPr lang="de-DE" sz="2000" b="0" dirty="0" smtClean="0"/>
              <a:t> </a:t>
            </a:r>
            <a:r>
              <a:rPr lang="de-DE" sz="2000" b="0" dirty="0" err="1" smtClean="0"/>
              <a:t>this</a:t>
            </a:r>
            <a:endParaRPr lang="de-DE" sz="2000" b="0" dirty="0" smtClean="0"/>
          </a:p>
          <a:p>
            <a:pPr marL="342900" indent="-342900" algn="just">
              <a:buFont typeface="Arial" panose="020B0604020202020204" pitchFamily="34" charset="0"/>
              <a:buChar char="•"/>
              <a:defRPr/>
            </a:pPr>
            <a:r>
              <a:rPr lang="de-DE" sz="2000" b="0" dirty="0" smtClean="0"/>
              <a:t>Add 5.9 </a:t>
            </a:r>
            <a:r>
              <a:rPr lang="de-DE" sz="2000" b="0" dirty="0" err="1" smtClean="0"/>
              <a:t>for</a:t>
            </a:r>
            <a:r>
              <a:rPr lang="de-DE" sz="2000" b="0" dirty="0" smtClean="0"/>
              <a:t> </a:t>
            </a:r>
            <a:r>
              <a:rPr lang="de-DE" sz="2000" b="0" dirty="0" smtClean="0"/>
              <a:t>MIMO</a:t>
            </a:r>
            <a:endParaRPr lang="de-DE" sz="2000" b="0"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5951914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a:t>Clause</a:t>
            </a:r>
            <a:r>
              <a:rPr lang="de-DE" sz="2000" dirty="0"/>
              <a:t> 6 </a:t>
            </a:r>
          </a:p>
          <a:p>
            <a:pPr marL="342900" indent="-342900" algn="just">
              <a:buFont typeface="Arial" panose="020B0604020202020204" pitchFamily="34" charset="0"/>
              <a:buChar char="•"/>
              <a:defRPr/>
            </a:pPr>
            <a:r>
              <a:rPr lang="de-DE" sz="2000" b="0" dirty="0" err="1">
                <a:solidFill>
                  <a:srgbClr val="00B050"/>
                </a:solidFill>
              </a:rPr>
              <a:t>Auxiliary</a:t>
            </a:r>
            <a:r>
              <a:rPr lang="de-DE" sz="2000" b="0" dirty="0">
                <a:solidFill>
                  <a:srgbClr val="00B050"/>
                </a:solidFill>
              </a:rPr>
              <a:t> </a:t>
            </a:r>
            <a:r>
              <a:rPr lang="de-DE" sz="2000" b="0" dirty="0" err="1">
                <a:solidFill>
                  <a:srgbClr val="00B050"/>
                </a:solidFill>
              </a:rPr>
              <a:t>security</a:t>
            </a:r>
            <a:r>
              <a:rPr lang="de-DE" sz="2000" b="0" dirty="0">
                <a:solidFill>
                  <a:srgbClr val="00B050"/>
                </a:solidFill>
              </a:rPr>
              <a:t> </a:t>
            </a:r>
            <a:r>
              <a:rPr lang="de-DE" sz="2000" b="0" dirty="0" err="1">
                <a:solidFill>
                  <a:srgbClr val="00B050"/>
                </a:solidFill>
              </a:rPr>
              <a:t>header</a:t>
            </a:r>
            <a:endParaRPr lang="de-DE" sz="2000" b="0" dirty="0">
              <a:solidFill>
                <a:srgbClr val="00B050"/>
              </a:solidFill>
            </a:endParaRPr>
          </a:p>
          <a:p>
            <a:pPr marL="342900" indent="-342900" algn="just">
              <a:buFont typeface="Arial" panose="020B0604020202020204" pitchFamily="34" charset="0"/>
              <a:buChar char="•"/>
              <a:defRPr/>
            </a:pPr>
            <a:r>
              <a:rPr lang="de-DE" sz="2000" b="0" dirty="0" err="1"/>
              <a:t>Auxiliary</a:t>
            </a:r>
            <a:r>
              <a:rPr lang="de-DE" sz="2000" b="0" dirty="0"/>
              <a:t> </a:t>
            </a:r>
            <a:r>
              <a:rPr lang="de-DE" sz="2000" b="0" dirty="0" err="1"/>
              <a:t>address</a:t>
            </a:r>
            <a:endParaRPr lang="de-DE" sz="2000" b="0" dirty="0"/>
          </a:p>
          <a:p>
            <a:pPr marL="342900" indent="-342900" algn="just">
              <a:buFont typeface="Arial" panose="020B0604020202020204" pitchFamily="34" charset="0"/>
              <a:buChar char="•"/>
              <a:defRPr/>
            </a:pPr>
            <a:r>
              <a:rPr lang="de-DE" sz="2000" b="0" dirty="0"/>
              <a:t>Element </a:t>
            </a:r>
            <a:r>
              <a:rPr lang="de-DE" sz="2000" b="0" dirty="0" err="1"/>
              <a:t>numbering</a:t>
            </a:r>
            <a:endParaRPr lang="de-DE" sz="2000" b="0" dirty="0"/>
          </a:p>
          <a:p>
            <a:pPr marL="342900" indent="-342900" algn="just">
              <a:buFont typeface="Arial" panose="020B0604020202020204" pitchFamily="34" charset="0"/>
              <a:buChar char="•"/>
              <a:defRPr/>
            </a:pPr>
            <a:r>
              <a:rPr lang="de-DE" sz="2000" b="0" dirty="0" err="1" smtClean="0"/>
              <a:t>Advanced</a:t>
            </a:r>
            <a:r>
              <a:rPr lang="de-DE" sz="2000" b="0" dirty="0" smtClean="0"/>
              <a:t> </a:t>
            </a:r>
            <a:r>
              <a:rPr lang="de-DE" sz="2000" b="0" dirty="0" err="1" smtClean="0"/>
              <a:t>modulation</a:t>
            </a:r>
            <a:r>
              <a:rPr lang="de-DE" sz="2000" b="0" dirty="0" smtClean="0"/>
              <a:t> </a:t>
            </a:r>
            <a:r>
              <a:rPr lang="de-DE" sz="2000" b="0" dirty="0" err="1" smtClean="0"/>
              <a:t>control</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smtClean="0"/>
              <a:t>Support </a:t>
            </a:r>
            <a:r>
              <a:rPr lang="de-DE" sz="2000" b="0" dirty="0" err="1" smtClean="0"/>
              <a:t>for</a:t>
            </a:r>
            <a:r>
              <a:rPr lang="de-DE" sz="2000" b="0" dirty="0" smtClean="0"/>
              <a:t> multi-</a:t>
            </a:r>
            <a:r>
              <a:rPr lang="de-DE" sz="2000" b="0" dirty="0" err="1" smtClean="0"/>
              <a:t>frontend</a:t>
            </a:r>
            <a:r>
              <a:rPr lang="de-DE" sz="2000" b="0" dirty="0" smtClean="0"/>
              <a:t> </a:t>
            </a:r>
            <a:r>
              <a:rPr lang="de-DE" sz="2000" b="0" dirty="0" err="1" smtClean="0"/>
              <a:t>devices</a:t>
            </a:r>
            <a:endParaRPr lang="de-DE" sz="2000" b="0" dirty="0" smtClean="0"/>
          </a:p>
          <a:p>
            <a:pPr marL="342900" indent="-342900" algn="just">
              <a:buFont typeface="Arial" panose="020B0604020202020204" pitchFamily="34" charset="0"/>
              <a:buChar char="•"/>
              <a:defRPr/>
            </a:pPr>
            <a:r>
              <a:rPr lang="de-DE" sz="2000" b="0" dirty="0" smtClean="0"/>
              <a:t>Poll </a:t>
            </a:r>
            <a:r>
              <a:rPr lang="de-DE" sz="2000" b="0" dirty="0" err="1" smtClean="0"/>
              <a:t>frame</a:t>
            </a:r>
            <a:r>
              <a:rPr lang="de-DE" sz="2000" b="0" dirty="0" smtClean="0"/>
              <a:t> </a:t>
            </a:r>
            <a:r>
              <a:rPr lang="de-DE" sz="2000" b="0" dirty="0" err="1" smtClean="0"/>
              <a:t>requirements</a:t>
            </a:r>
            <a:r>
              <a:rPr lang="de-DE" sz="2000" b="0" dirty="0" smtClean="0"/>
              <a:t> „</a:t>
            </a:r>
            <a:r>
              <a:rPr lang="de-DE" sz="2000" b="0" dirty="0" err="1" smtClean="0"/>
              <a:t>shall</a:t>
            </a:r>
            <a:r>
              <a:rPr lang="de-DE" sz="2000" b="0" dirty="0" smtClean="0"/>
              <a:t>“ </a:t>
            </a:r>
            <a:r>
              <a:rPr lang="de-DE" sz="2000" b="0" dirty="0" err="1" smtClean="0"/>
              <a:t>apply</a:t>
            </a:r>
            <a:r>
              <a:rPr lang="de-DE" sz="2000" b="0" dirty="0" smtClean="0"/>
              <a:t> </a:t>
            </a:r>
            <a:r>
              <a:rPr lang="de-DE" sz="2000" b="0" dirty="0" err="1" smtClean="0"/>
              <a:t>only</a:t>
            </a:r>
            <a:r>
              <a:rPr lang="de-DE" sz="2000" b="0" dirty="0" smtClean="0"/>
              <a:t> </a:t>
            </a:r>
            <a:r>
              <a:rPr lang="de-DE" sz="2000" b="0" dirty="0" err="1" smtClean="0"/>
              <a:t>for</a:t>
            </a:r>
            <a:r>
              <a:rPr lang="de-DE" sz="2000" b="0" dirty="0" smtClean="0"/>
              <a:t> NBE MAC </a:t>
            </a:r>
            <a:r>
              <a:rPr lang="de-DE" sz="2000" b="0" dirty="0" err="1" smtClean="0"/>
              <a:t>mode</a:t>
            </a:r>
            <a:endParaRPr lang="de-DE" sz="2000" b="0" dirty="0" smtClean="0"/>
          </a:p>
          <a:p>
            <a:pPr marL="342900" indent="-342900" algn="just">
              <a:buFont typeface="Arial" panose="020B0604020202020204" pitchFamily="34" charset="0"/>
              <a:buChar char="•"/>
              <a:defRPr/>
            </a:pPr>
            <a:r>
              <a:rPr lang="de-DE" sz="2000" b="0" dirty="0" smtClean="0"/>
              <a:t>Element ID </a:t>
            </a:r>
            <a:r>
              <a:rPr lang="de-DE" sz="2000" b="0" dirty="0" err="1" smtClean="0"/>
              <a:t>to</a:t>
            </a:r>
            <a:r>
              <a:rPr lang="de-DE" sz="2000" b="0" dirty="0" smtClean="0"/>
              <a:t> </a:t>
            </a:r>
            <a:r>
              <a:rPr lang="de-DE" sz="2000" b="0" dirty="0" err="1" smtClean="0"/>
              <a:t>be</a:t>
            </a:r>
            <a:r>
              <a:rPr lang="de-DE" sz="2000" b="0" dirty="0" smtClean="0"/>
              <a:t> </a:t>
            </a:r>
            <a:r>
              <a:rPr lang="de-DE" sz="2000" b="0" dirty="0" err="1" smtClean="0"/>
              <a:t>decided</a:t>
            </a:r>
            <a:endParaRPr lang="de-DE" sz="2000" b="0" dirty="0" smtClean="0"/>
          </a:p>
          <a:p>
            <a:pPr marL="342900" indent="-342900" algn="just">
              <a:buFont typeface="Arial" panose="020B0604020202020204" pitchFamily="34" charset="0"/>
              <a:buChar char="•"/>
              <a:defRPr/>
            </a:pPr>
            <a:r>
              <a:rPr lang="de-DE" sz="2000" b="0" dirty="0" smtClean="0"/>
              <a:t>GTS </a:t>
            </a:r>
            <a:r>
              <a:rPr lang="de-DE" sz="2000" b="0" dirty="0" err="1" smtClean="0"/>
              <a:t>request</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err="1" smtClean="0">
                <a:solidFill>
                  <a:srgbClr val="00B050"/>
                </a:solidFill>
              </a:rPr>
              <a:t>Supported</a:t>
            </a:r>
            <a:r>
              <a:rPr lang="de-DE" sz="2000" b="0" dirty="0" smtClean="0">
                <a:solidFill>
                  <a:srgbClr val="00B050"/>
                </a:solidFill>
              </a:rPr>
              <a:t> MCS </a:t>
            </a:r>
            <a:r>
              <a:rPr lang="de-DE" sz="2000" b="0" dirty="0" err="1" smtClean="0">
                <a:solidFill>
                  <a:srgbClr val="00B050"/>
                </a:solidFill>
              </a:rPr>
              <a:t>element</a:t>
            </a:r>
            <a:endParaRPr lang="de-DE" sz="2000" b="0" dirty="0" smtClean="0">
              <a:solidFill>
                <a:srgbClr val="00B050"/>
              </a:solidFill>
            </a:endParaRPr>
          </a:p>
          <a:p>
            <a:pPr marL="342900" indent="-342900" algn="just">
              <a:buFont typeface="Arial" panose="020B0604020202020204" pitchFamily="34" charset="0"/>
              <a:buChar char="•"/>
              <a:defRPr/>
            </a:pPr>
            <a:r>
              <a:rPr lang="de-DE" sz="2000" b="0" dirty="0"/>
              <a:t>C</a:t>
            </a:r>
            <a:r>
              <a:rPr lang="de-DE" sz="2000" b="0" dirty="0" smtClean="0"/>
              <a:t>heck </a:t>
            </a:r>
            <a:r>
              <a:rPr lang="de-DE" sz="2000" b="0" dirty="0" err="1" smtClean="0"/>
              <a:t>the</a:t>
            </a:r>
            <a:r>
              <a:rPr lang="de-DE" sz="2000" b="0" dirty="0" smtClean="0"/>
              <a:t> </a:t>
            </a:r>
            <a:r>
              <a:rPr lang="de-DE" sz="2000" b="0" dirty="0" err="1" smtClean="0"/>
              <a:t>fields</a:t>
            </a:r>
            <a:r>
              <a:rPr lang="de-DE" sz="2000" b="0" dirty="0" smtClean="0"/>
              <a:t> </a:t>
            </a:r>
            <a:r>
              <a:rPr lang="de-DE" sz="2000" b="0" dirty="0" err="1" smtClean="0"/>
              <a:t>for</a:t>
            </a:r>
            <a:r>
              <a:rPr lang="de-DE" sz="2000" b="0" dirty="0" smtClean="0"/>
              <a:t> </a:t>
            </a:r>
            <a:r>
              <a:rPr lang="de-DE" sz="2000" b="0" dirty="0" err="1" smtClean="0"/>
              <a:t>random</a:t>
            </a:r>
            <a:r>
              <a:rPr lang="de-DE" sz="2000" b="0" dirty="0" smtClean="0"/>
              <a:t> </a:t>
            </a:r>
            <a:r>
              <a:rPr lang="de-DE" sz="2000" b="0" dirty="0" err="1" smtClean="0"/>
              <a:t>access</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smtClean="0"/>
              <a:t>Probe </a:t>
            </a:r>
            <a:r>
              <a:rPr lang="de-DE" sz="2000" b="0" dirty="0" err="1" smtClean="0"/>
              <a:t>request</a:t>
            </a:r>
            <a:r>
              <a:rPr lang="de-DE" sz="2000" b="0" dirty="0" smtClean="0"/>
              <a:t> </a:t>
            </a:r>
            <a:r>
              <a:rPr lang="de-DE" sz="2000" b="0" dirty="0" err="1" smtClean="0"/>
              <a:t>element</a:t>
            </a:r>
            <a:r>
              <a:rPr lang="de-DE" sz="2000" b="0" dirty="0" smtClean="0"/>
              <a:t>, </a:t>
            </a:r>
            <a:r>
              <a:rPr lang="de-DE" sz="2000" b="0" dirty="0" err="1" smtClean="0"/>
              <a:t>what</a:t>
            </a:r>
            <a:r>
              <a:rPr lang="de-DE" sz="2000" b="0" dirty="0" smtClean="0"/>
              <a:t> </a:t>
            </a:r>
            <a:r>
              <a:rPr lang="de-DE" sz="2000" b="0" dirty="0" err="1" smtClean="0"/>
              <a:t>is</a:t>
            </a:r>
            <a:r>
              <a:rPr lang="de-DE" sz="2000" b="0" dirty="0" smtClean="0"/>
              <a:t> </a:t>
            </a:r>
            <a:r>
              <a:rPr lang="de-DE" sz="2000" b="0" dirty="0" err="1" smtClean="0"/>
              <a:t>mandatory</a:t>
            </a:r>
            <a:r>
              <a:rPr lang="de-DE" sz="2000" b="0" dirty="0" smtClean="0"/>
              <a:t>/optional</a:t>
            </a:r>
            <a:endParaRPr lang="de-DE" sz="2000" b="0"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2412439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a:t>Clause</a:t>
            </a:r>
            <a:r>
              <a:rPr lang="de-DE" sz="2000" dirty="0"/>
              <a:t> 7</a:t>
            </a:r>
          </a:p>
          <a:p>
            <a:pPr marL="342900" indent="-342900" algn="just">
              <a:defRPr/>
            </a:pPr>
            <a:r>
              <a:rPr lang="de-DE" sz="2000" b="0" dirty="0"/>
              <a:t>MCPS </a:t>
            </a:r>
            <a:r>
              <a:rPr lang="de-DE" sz="2000" b="0" dirty="0" err="1"/>
              <a:t>priority</a:t>
            </a:r>
            <a:endParaRPr lang="de-DE" sz="2000" b="0" dirty="0"/>
          </a:p>
          <a:p>
            <a:pPr marL="342900" indent="-342900" algn="just">
              <a:defRPr/>
            </a:pPr>
            <a:r>
              <a:rPr lang="de-DE" sz="2000" b="0" dirty="0"/>
              <a:t>PIB </a:t>
            </a:r>
            <a:r>
              <a:rPr lang="de-DE" sz="2000" b="0" dirty="0" err="1"/>
              <a:t>attributes</a:t>
            </a:r>
            <a:r>
              <a:rPr lang="de-DE" sz="2000" b="0" dirty="0"/>
              <a:t> </a:t>
            </a:r>
            <a:r>
              <a:rPr lang="de-DE" sz="2000" b="0" dirty="0" err="1">
                <a:solidFill>
                  <a:srgbClr val="00B050"/>
                </a:solidFill>
              </a:rPr>
              <a:t>for</a:t>
            </a:r>
            <a:r>
              <a:rPr lang="de-DE" sz="2000" b="0" dirty="0">
                <a:solidFill>
                  <a:srgbClr val="00B050"/>
                </a:solidFill>
              </a:rPr>
              <a:t> </a:t>
            </a:r>
            <a:r>
              <a:rPr lang="de-DE" sz="2000" b="0" dirty="0" err="1">
                <a:solidFill>
                  <a:srgbClr val="00B050"/>
                </a:solidFill>
              </a:rPr>
              <a:t>security</a:t>
            </a:r>
            <a:r>
              <a:rPr lang="de-DE" sz="2000" b="0" dirty="0">
                <a:solidFill>
                  <a:srgbClr val="00B050"/>
                </a:solidFill>
              </a:rPr>
              <a:t> </a:t>
            </a:r>
            <a:r>
              <a:rPr lang="de-DE" sz="2000" b="0" dirty="0" err="1"/>
              <a:t>and</a:t>
            </a:r>
            <a:r>
              <a:rPr lang="de-DE" sz="2000" b="0" dirty="0"/>
              <a:t> </a:t>
            </a:r>
            <a:r>
              <a:rPr lang="de-DE" sz="2000" b="0" dirty="0" err="1"/>
              <a:t>energy</a:t>
            </a:r>
            <a:r>
              <a:rPr lang="de-DE" sz="2000" b="0" dirty="0"/>
              <a:t> </a:t>
            </a:r>
            <a:r>
              <a:rPr lang="de-DE" sz="2000" b="0" dirty="0" err="1"/>
              <a:t>detection</a:t>
            </a:r>
            <a:r>
              <a:rPr lang="de-DE" sz="2000" b="0" dirty="0"/>
              <a:t> </a:t>
            </a:r>
            <a:r>
              <a:rPr lang="de-DE" sz="2000" b="0" dirty="0" err="1"/>
              <a:t>threshold</a:t>
            </a:r>
            <a:endParaRPr lang="de-DE" sz="2000" b="0" dirty="0"/>
          </a:p>
          <a:p>
            <a:pPr marL="342900" indent="-342900" algn="just">
              <a:buFont typeface="Arial" panose="020B0604020202020204" pitchFamily="34" charset="0"/>
              <a:buChar char="•"/>
              <a:defRPr/>
            </a:pPr>
            <a:r>
              <a:rPr lang="de-DE" sz="2000" b="0" dirty="0" smtClean="0"/>
              <a:t>Turnaround </a:t>
            </a:r>
            <a:r>
              <a:rPr lang="de-DE" sz="2000" b="0" dirty="0" smtClean="0"/>
              <a:t>time </a:t>
            </a:r>
            <a:r>
              <a:rPr lang="de-DE" sz="2000" b="0" dirty="0" err="1" smtClean="0"/>
              <a:t>constant</a:t>
            </a:r>
            <a:endParaRPr lang="de-DE" sz="2000" b="0" dirty="0" smtClean="0"/>
          </a:p>
          <a:p>
            <a:pPr marL="342900" indent="-342900" algn="just">
              <a:buFont typeface="Arial" panose="020B0604020202020204" pitchFamily="34" charset="0"/>
              <a:buChar char="•"/>
              <a:defRPr/>
            </a:pPr>
            <a:r>
              <a:rPr lang="de-DE" sz="2000" b="0" dirty="0" err="1" smtClean="0"/>
              <a:t>Discuss</a:t>
            </a:r>
            <a:r>
              <a:rPr lang="de-DE" sz="2000" b="0" dirty="0" smtClean="0"/>
              <a:t> </a:t>
            </a:r>
            <a:r>
              <a:rPr lang="de-DE" sz="2000" b="0" dirty="0" err="1" smtClean="0"/>
              <a:t>capabilities</a:t>
            </a:r>
            <a:r>
              <a:rPr lang="de-DE" sz="2000" b="0" dirty="0" smtClean="0"/>
              <a:t> </a:t>
            </a:r>
            <a:r>
              <a:rPr lang="de-DE" sz="2000" b="0" dirty="0" err="1" smtClean="0"/>
              <a:t>and</a:t>
            </a:r>
            <a:r>
              <a:rPr lang="de-DE" sz="2000" b="0" dirty="0" smtClean="0"/>
              <a:t> </a:t>
            </a:r>
            <a:r>
              <a:rPr lang="de-DE" sz="2000" b="0" dirty="0" err="1" smtClean="0"/>
              <a:t>which</a:t>
            </a:r>
            <a:r>
              <a:rPr lang="de-DE" sz="2000" b="0" dirty="0" smtClean="0"/>
              <a:t> </a:t>
            </a:r>
            <a:r>
              <a:rPr lang="de-DE" sz="2000" b="0" dirty="0" err="1" smtClean="0"/>
              <a:t>are</a:t>
            </a:r>
            <a:r>
              <a:rPr lang="de-DE" sz="2000" b="0" dirty="0" smtClean="0"/>
              <a:t> </a:t>
            </a:r>
            <a:r>
              <a:rPr lang="de-DE" sz="2000" b="0" dirty="0" err="1" smtClean="0"/>
              <a:t>mandatory</a:t>
            </a:r>
            <a:r>
              <a:rPr lang="de-DE" sz="2000" b="0" dirty="0" smtClean="0"/>
              <a:t>/optional</a:t>
            </a:r>
          </a:p>
          <a:p>
            <a:pPr algn="just">
              <a:buNone/>
              <a:defRPr/>
            </a:pPr>
            <a:r>
              <a:rPr lang="de-DE" sz="2000" dirty="0" err="1" smtClean="0">
                <a:solidFill>
                  <a:srgbClr val="00B050"/>
                </a:solidFill>
              </a:rPr>
              <a:t>Clause</a:t>
            </a:r>
            <a:r>
              <a:rPr lang="de-DE" sz="2000" dirty="0" smtClean="0">
                <a:solidFill>
                  <a:srgbClr val="00B050"/>
                </a:solidFill>
              </a:rPr>
              <a:t> 8</a:t>
            </a:r>
          </a:p>
          <a:p>
            <a:pPr marL="342900" indent="-342900" algn="just">
              <a:defRPr/>
            </a:pPr>
            <a:r>
              <a:rPr lang="de-DE" sz="2000" b="0" dirty="0" smtClean="0">
                <a:solidFill>
                  <a:srgbClr val="00B050"/>
                </a:solidFill>
              </a:rPr>
              <a:t>Remove </a:t>
            </a:r>
            <a:r>
              <a:rPr lang="de-DE" sz="2000" b="0" dirty="0" err="1" smtClean="0">
                <a:solidFill>
                  <a:srgbClr val="00B050"/>
                </a:solidFill>
              </a:rPr>
              <a:t>any</a:t>
            </a:r>
            <a:r>
              <a:rPr lang="de-DE" sz="2000" b="0" dirty="0" smtClean="0">
                <a:solidFill>
                  <a:srgbClr val="00B050"/>
                </a:solidFill>
              </a:rPr>
              <a:t> </a:t>
            </a:r>
            <a:r>
              <a:rPr lang="de-DE" sz="2000" b="0" dirty="0" err="1" smtClean="0">
                <a:solidFill>
                  <a:srgbClr val="00B050"/>
                </a:solidFill>
              </a:rPr>
              <a:t>content</a:t>
            </a:r>
            <a:r>
              <a:rPr lang="de-DE" sz="2000" b="0" dirty="0" smtClean="0">
                <a:solidFill>
                  <a:srgbClr val="00B050"/>
                </a:solidFill>
              </a:rPr>
              <a:t> </a:t>
            </a:r>
            <a:r>
              <a:rPr lang="de-DE" sz="2000" b="0" dirty="0" err="1" smtClean="0">
                <a:solidFill>
                  <a:srgbClr val="00B050"/>
                </a:solidFill>
              </a:rPr>
              <a:t>related</a:t>
            </a:r>
            <a:r>
              <a:rPr lang="de-DE" sz="2000" b="0" dirty="0" smtClean="0">
                <a:solidFill>
                  <a:srgbClr val="00B050"/>
                </a:solidFill>
              </a:rPr>
              <a:t> </a:t>
            </a:r>
            <a:r>
              <a:rPr lang="de-DE" sz="2000" b="0" dirty="0" err="1" smtClean="0">
                <a:solidFill>
                  <a:srgbClr val="00B050"/>
                </a:solidFill>
              </a:rPr>
              <a:t>to</a:t>
            </a:r>
            <a:r>
              <a:rPr lang="de-DE" sz="2000" b="0" dirty="0" smtClean="0">
                <a:solidFill>
                  <a:srgbClr val="00B050"/>
                </a:solidFill>
              </a:rPr>
              <a:t> </a:t>
            </a:r>
            <a:r>
              <a:rPr lang="de-DE" sz="2000" b="0" dirty="0" err="1" smtClean="0">
                <a:solidFill>
                  <a:srgbClr val="00B050"/>
                </a:solidFill>
              </a:rPr>
              <a:t>security</a:t>
            </a:r>
            <a:r>
              <a:rPr lang="de-DE" sz="2000" b="0" dirty="0" smtClean="0">
                <a:solidFill>
                  <a:srgbClr val="00B050"/>
                </a:solidFill>
              </a:rPr>
              <a:t> </a:t>
            </a:r>
            <a:r>
              <a:rPr lang="de-DE" sz="2000" b="0" dirty="0" err="1" smtClean="0">
                <a:solidFill>
                  <a:srgbClr val="00B050"/>
                </a:solidFill>
              </a:rPr>
              <a:t>from</a:t>
            </a:r>
            <a:r>
              <a:rPr lang="de-DE" sz="2000" b="0" dirty="0" smtClean="0">
                <a:solidFill>
                  <a:srgbClr val="00B050"/>
                </a:solidFill>
              </a:rPr>
              <a:t> </a:t>
            </a:r>
            <a:r>
              <a:rPr lang="de-DE" sz="2000" b="0" dirty="0" err="1" smtClean="0">
                <a:solidFill>
                  <a:srgbClr val="00B050"/>
                </a:solidFill>
              </a:rPr>
              <a:t>draft</a:t>
            </a:r>
            <a:endParaRPr lang="de-DE" sz="2000" b="0" dirty="0" smtClean="0">
              <a:solidFill>
                <a:srgbClr val="00B050"/>
              </a:solidFill>
            </a:endParaRPr>
          </a:p>
          <a:p>
            <a:pPr algn="just">
              <a:buNone/>
              <a:defRPr/>
            </a:pPr>
            <a:r>
              <a:rPr lang="de-DE" sz="2000" dirty="0" err="1" smtClean="0"/>
              <a:t>Clause</a:t>
            </a:r>
            <a:r>
              <a:rPr lang="de-DE" sz="2000" dirty="0" smtClean="0"/>
              <a:t> </a:t>
            </a:r>
            <a:r>
              <a:rPr lang="de-DE" sz="2000" dirty="0" smtClean="0"/>
              <a:t>9</a:t>
            </a:r>
            <a:endParaRPr lang="de-DE" sz="2000" dirty="0"/>
          </a:p>
          <a:p>
            <a:pPr marL="342900" indent="-342900" algn="just">
              <a:buFont typeface="Arial" panose="020B0604020202020204" pitchFamily="34" charset="0"/>
              <a:buChar char="•"/>
              <a:defRPr/>
            </a:pPr>
            <a:r>
              <a:rPr lang="de-DE" sz="2000" b="0" dirty="0" smtClean="0"/>
              <a:t>PHY </a:t>
            </a:r>
            <a:r>
              <a:rPr lang="de-DE" sz="2000" b="0" dirty="0" err="1" smtClean="0"/>
              <a:t>constants</a:t>
            </a:r>
            <a:r>
              <a:rPr lang="de-DE" sz="2000" b="0" dirty="0" smtClean="0"/>
              <a:t> </a:t>
            </a:r>
          </a:p>
          <a:p>
            <a:pPr marL="342900" indent="-342900" algn="just">
              <a:buFont typeface="Arial" panose="020B0604020202020204" pitchFamily="34" charset="0"/>
              <a:buChar char="•"/>
              <a:defRPr/>
            </a:pPr>
            <a:r>
              <a:rPr lang="de-DE" sz="2000" b="0" dirty="0" smtClean="0"/>
              <a:t>PHY PIB </a:t>
            </a:r>
            <a:r>
              <a:rPr lang="de-DE" sz="2000" b="0" dirty="0" err="1" smtClean="0"/>
              <a:t>attributes</a:t>
            </a:r>
            <a:endParaRPr lang="de-DE" sz="2000" b="0" dirty="0" smtClean="0"/>
          </a:p>
          <a:p>
            <a:pPr marL="342900" indent="-342900" algn="just">
              <a:buFont typeface="Arial" panose="020B0604020202020204" pitchFamily="34" charset="0"/>
              <a:buChar char="•"/>
              <a:defRPr/>
            </a:pPr>
            <a:r>
              <a:rPr lang="de-DE" sz="2000" b="0" dirty="0" smtClean="0"/>
              <a:t>OFE </a:t>
            </a:r>
            <a:r>
              <a:rPr lang="de-DE" sz="2000" b="0" dirty="0" err="1" smtClean="0"/>
              <a:t>capabilities</a:t>
            </a:r>
            <a:endParaRPr lang="de-DE" sz="2000" b="0" dirty="0"/>
          </a:p>
          <a:p>
            <a:pPr marL="342900" indent="-342900" algn="just">
              <a:buFont typeface="Arial" panose="020B0604020202020204" pitchFamily="34" charset="0"/>
              <a:buChar char="•"/>
              <a:defRPr/>
            </a:pPr>
            <a:r>
              <a:rPr lang="de-DE" sz="2000" b="0" dirty="0"/>
              <a:t>Table </a:t>
            </a:r>
            <a:r>
              <a:rPr lang="de-DE" sz="2000" b="0" dirty="0" err="1"/>
              <a:t>stating</a:t>
            </a:r>
            <a:r>
              <a:rPr lang="de-DE" sz="2000" b="0" dirty="0"/>
              <a:t> </a:t>
            </a:r>
            <a:r>
              <a:rPr lang="de-DE" sz="2000" b="0" i="1" dirty="0" err="1"/>
              <a:t>MaxPSDUSize</a:t>
            </a:r>
            <a:r>
              <a:rPr lang="de-DE" sz="2000" b="0" dirty="0" smtClean="0"/>
              <a:t> </a:t>
            </a:r>
            <a:r>
              <a:rPr lang="de-DE" sz="2000" b="0" dirty="0" err="1" smtClean="0"/>
              <a:t>for</a:t>
            </a:r>
            <a:r>
              <a:rPr lang="de-DE" sz="2000" b="0" dirty="0" smtClean="0"/>
              <a:t> </a:t>
            </a:r>
            <a:r>
              <a:rPr lang="de-DE" sz="2000" b="0" dirty="0" err="1" smtClean="0"/>
              <a:t>each</a:t>
            </a:r>
            <a:r>
              <a:rPr lang="de-DE" sz="2000" b="0" dirty="0" smtClean="0"/>
              <a:t> PHY</a:t>
            </a:r>
            <a:endParaRPr lang="de-DE" sz="2000" b="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4116821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7526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smtClean="0"/>
              <a:t>All PHYs</a:t>
            </a:r>
          </a:p>
          <a:p>
            <a:pPr marL="342900" indent="-342900" algn="just">
              <a:buFont typeface="Arial" panose="020B0604020202020204" pitchFamily="34" charset="0"/>
              <a:buChar char="•"/>
              <a:defRPr/>
            </a:pPr>
            <a:r>
              <a:rPr lang="de-DE" sz="2000" b="0" dirty="0"/>
              <a:t>Create </a:t>
            </a:r>
            <a:r>
              <a:rPr lang="de-DE" sz="2000" b="0" dirty="0" err="1"/>
              <a:t>table</a:t>
            </a:r>
            <a:r>
              <a:rPr lang="de-DE" sz="2000" b="0" dirty="0"/>
              <a:t> </a:t>
            </a:r>
            <a:r>
              <a:rPr lang="de-DE" sz="2000" b="0" dirty="0" err="1"/>
              <a:t>for</a:t>
            </a:r>
            <a:r>
              <a:rPr lang="de-DE" sz="2000" b="0" dirty="0"/>
              <a:t> </a:t>
            </a:r>
            <a:r>
              <a:rPr lang="de-DE" sz="2000" b="0" dirty="0" err="1"/>
              <a:t>index</a:t>
            </a:r>
            <a:r>
              <a:rPr lang="de-DE" sz="2000" b="0" dirty="0"/>
              <a:t> </a:t>
            </a:r>
            <a:r>
              <a:rPr lang="de-DE" sz="2000" b="0" dirty="0" err="1"/>
              <a:t>of</a:t>
            </a:r>
            <a:r>
              <a:rPr lang="de-DE" sz="2000" b="0" dirty="0"/>
              <a:t> </a:t>
            </a:r>
            <a:r>
              <a:rPr lang="de-DE" sz="2000" b="0" dirty="0" smtClean="0"/>
              <a:t>MCS</a:t>
            </a:r>
          </a:p>
          <a:p>
            <a:pPr marL="342900" indent="-342900" algn="just">
              <a:buFont typeface="Arial" panose="020B0604020202020204" pitchFamily="34" charset="0"/>
              <a:buChar char="•"/>
              <a:defRPr/>
            </a:pPr>
            <a:r>
              <a:rPr lang="de-DE" sz="2000" b="0" dirty="0" err="1" smtClean="0"/>
              <a:t>What</a:t>
            </a:r>
            <a:r>
              <a:rPr lang="de-DE" sz="2000" b="0" dirty="0" smtClean="0"/>
              <a:t> </a:t>
            </a:r>
            <a:r>
              <a:rPr lang="de-DE" sz="2000" b="0" dirty="0" err="1"/>
              <a:t>is</a:t>
            </a:r>
            <a:r>
              <a:rPr lang="de-DE" sz="2000" b="0" dirty="0"/>
              <a:t> </a:t>
            </a:r>
            <a:r>
              <a:rPr lang="de-DE" sz="2000" b="0" dirty="0" err="1" smtClean="0"/>
              <a:t>mandatory</a:t>
            </a:r>
            <a:r>
              <a:rPr lang="de-DE" sz="2000" b="0" dirty="0" smtClean="0"/>
              <a:t>, </a:t>
            </a:r>
            <a:r>
              <a:rPr lang="de-DE" sz="2000" b="0" dirty="0" err="1" smtClean="0"/>
              <a:t>what</a:t>
            </a:r>
            <a:r>
              <a:rPr lang="de-DE" sz="2000" b="0" dirty="0" smtClean="0"/>
              <a:t> optional</a:t>
            </a:r>
            <a:endParaRPr lang="de-DE" sz="2000" b="0" dirty="0"/>
          </a:p>
          <a:p>
            <a:pPr marL="342900" indent="-342900" algn="just">
              <a:buFont typeface="Arial" panose="020B0604020202020204" pitchFamily="34" charset="0"/>
              <a:buChar char="•"/>
              <a:defRPr/>
            </a:pPr>
            <a:r>
              <a:rPr lang="de-DE" sz="2000" b="0" dirty="0"/>
              <a:t>Turnaround </a:t>
            </a:r>
            <a:r>
              <a:rPr lang="de-DE" sz="2000" b="0" dirty="0" err="1"/>
              <a:t>times</a:t>
            </a:r>
            <a:r>
              <a:rPr lang="de-DE" sz="2000" b="0" dirty="0"/>
              <a:t> </a:t>
            </a:r>
            <a:r>
              <a:rPr lang="de-DE" sz="2000" b="0" dirty="0" err="1"/>
              <a:t>for</a:t>
            </a:r>
            <a:r>
              <a:rPr lang="de-DE" sz="2000" b="0" dirty="0"/>
              <a:t> </a:t>
            </a:r>
            <a:r>
              <a:rPr lang="de-DE" sz="2000" b="0" dirty="0" err="1"/>
              <a:t>short</a:t>
            </a:r>
            <a:r>
              <a:rPr lang="de-DE" sz="2000" b="0" dirty="0"/>
              <a:t> </a:t>
            </a:r>
            <a:r>
              <a:rPr lang="de-DE" sz="2000" b="0" dirty="0" err="1"/>
              <a:t>control</a:t>
            </a:r>
            <a:r>
              <a:rPr lang="de-DE" sz="2000" b="0" dirty="0"/>
              <a:t> </a:t>
            </a:r>
            <a:r>
              <a:rPr lang="de-DE" sz="2000" b="0" dirty="0" err="1"/>
              <a:t>packets</a:t>
            </a:r>
            <a:r>
              <a:rPr lang="de-DE" sz="2000" b="0" dirty="0"/>
              <a:t> (</a:t>
            </a:r>
            <a:r>
              <a:rPr lang="de-DE" sz="2000" b="0" dirty="0" err="1"/>
              <a:t>shortest</a:t>
            </a:r>
            <a:r>
              <a:rPr lang="de-DE" sz="2000" b="0" dirty="0"/>
              <a:t> block </a:t>
            </a:r>
            <a:r>
              <a:rPr lang="de-DE" sz="2000" b="0" dirty="0" err="1"/>
              <a:t>length</a:t>
            </a:r>
            <a:r>
              <a:rPr lang="de-DE" sz="2000" b="0" dirty="0"/>
              <a:t>, </a:t>
            </a:r>
            <a:r>
              <a:rPr lang="de-DE" sz="2000" b="0" dirty="0" err="1"/>
              <a:t>lowest</a:t>
            </a:r>
            <a:r>
              <a:rPr lang="de-DE" sz="2000" b="0" dirty="0"/>
              <a:t> MCS in </a:t>
            </a:r>
            <a:r>
              <a:rPr lang="de-DE" sz="2000" b="0" dirty="0" err="1"/>
              <a:t>payload</a:t>
            </a:r>
            <a:r>
              <a:rPr lang="de-DE" sz="2000" b="0" dirty="0"/>
              <a:t>)</a:t>
            </a:r>
          </a:p>
          <a:p>
            <a:pPr marL="342900" indent="-342900" algn="just">
              <a:buFont typeface="Arial" panose="020B0604020202020204" pitchFamily="34" charset="0"/>
              <a:buChar char="•"/>
              <a:defRPr/>
            </a:pPr>
            <a:r>
              <a:rPr lang="de-DE" sz="2000" b="0" dirty="0"/>
              <a:t>MIMO-RS </a:t>
            </a:r>
            <a:r>
              <a:rPr lang="de-DE" sz="2000" b="0" dirty="0" err="1"/>
              <a:t>index</a:t>
            </a:r>
            <a:r>
              <a:rPr lang="de-DE" sz="2000" b="0" dirty="0"/>
              <a:t> </a:t>
            </a:r>
            <a:r>
              <a:rPr lang="de-DE" sz="2000" b="0" dirty="0" err="1"/>
              <a:t>mapping</a:t>
            </a:r>
            <a:r>
              <a:rPr lang="de-DE" sz="2000" b="0" dirty="0"/>
              <a:t> </a:t>
            </a:r>
            <a:r>
              <a:rPr lang="de-DE" sz="2000" b="0" dirty="0" err="1"/>
              <a:t>table</a:t>
            </a:r>
            <a:endParaRPr lang="de-DE" sz="2000" b="0" dirty="0"/>
          </a:p>
          <a:p>
            <a:pPr marL="342900" indent="-342900" algn="just">
              <a:buFont typeface="Arial" panose="020B0604020202020204" pitchFamily="34" charset="0"/>
              <a:buChar char="•"/>
              <a:defRPr/>
            </a:pPr>
            <a:r>
              <a:rPr lang="de-DE" sz="2000" b="0" dirty="0" smtClean="0"/>
              <a:t>Check </a:t>
            </a:r>
            <a:r>
              <a:rPr lang="de-DE" sz="2000" b="0" dirty="0" err="1"/>
              <a:t>numbering</a:t>
            </a:r>
            <a:r>
              <a:rPr lang="de-DE" sz="2000" b="0" dirty="0"/>
              <a:t> </a:t>
            </a:r>
            <a:r>
              <a:rPr lang="de-DE" sz="2000" b="0" dirty="0" err="1"/>
              <a:t>of</a:t>
            </a:r>
            <a:r>
              <a:rPr lang="de-DE" sz="2000" b="0" dirty="0"/>
              <a:t> </a:t>
            </a:r>
            <a:r>
              <a:rPr lang="de-DE" sz="2000" b="0" dirty="0" err="1" smtClean="0"/>
              <a:t>octets</a:t>
            </a:r>
            <a:r>
              <a:rPr lang="de-DE" sz="2000" b="0" dirty="0" smtClean="0"/>
              <a:t> </a:t>
            </a:r>
            <a:r>
              <a:rPr lang="de-DE" sz="2000" b="0" dirty="0" err="1"/>
              <a:t>and</a:t>
            </a:r>
            <a:r>
              <a:rPr lang="de-DE" sz="2000" b="0" dirty="0"/>
              <a:t> </a:t>
            </a:r>
            <a:r>
              <a:rPr lang="de-DE" sz="2000" b="0" dirty="0" err="1"/>
              <a:t>bits</a:t>
            </a:r>
            <a:r>
              <a:rPr lang="de-DE" sz="2000" b="0" dirty="0"/>
              <a:t> in </a:t>
            </a:r>
            <a:r>
              <a:rPr lang="de-DE" sz="2000" b="0" dirty="0" err="1"/>
              <a:t>the</a:t>
            </a:r>
            <a:r>
              <a:rPr lang="de-DE" sz="2000" b="0" dirty="0"/>
              <a:t> </a:t>
            </a:r>
            <a:r>
              <a:rPr lang="de-DE" sz="2000" b="0" dirty="0" err="1"/>
              <a:t>header</a:t>
            </a:r>
            <a:r>
              <a:rPr lang="de-DE" sz="2000" b="0" dirty="0"/>
              <a:t> </a:t>
            </a:r>
            <a:r>
              <a:rPr lang="de-DE" sz="2000" b="0" dirty="0" err="1"/>
              <a:t>again</a:t>
            </a:r>
            <a:endParaRPr lang="de-DE" sz="2000" dirty="0" smtClean="0"/>
          </a:p>
          <a:p>
            <a:pPr algn="just">
              <a:buNone/>
              <a:defRPr/>
            </a:pPr>
            <a:r>
              <a:rPr lang="de-DE" sz="2000" dirty="0" err="1" smtClean="0"/>
              <a:t>Clause</a:t>
            </a:r>
            <a:r>
              <a:rPr lang="de-DE" sz="2000" dirty="0" smtClean="0"/>
              <a:t> 10 (PM PHY):</a:t>
            </a:r>
            <a:endParaRPr lang="de-DE" sz="2000" dirty="0" smtClean="0"/>
          </a:p>
          <a:p>
            <a:pPr marL="342900" indent="-342900" algn="just">
              <a:buFont typeface="Arial" panose="020B0604020202020204" pitchFamily="34" charset="0"/>
              <a:buChar char="•"/>
              <a:defRPr/>
            </a:pPr>
            <a:r>
              <a:rPr lang="de-DE" sz="2000" b="0" dirty="0" smtClean="0"/>
              <a:t>See all PHYs</a:t>
            </a:r>
          </a:p>
          <a:p>
            <a:pPr algn="just">
              <a:buNone/>
              <a:defRPr/>
            </a:pPr>
            <a:r>
              <a:rPr lang="de-DE" sz="2000" dirty="0" err="1" smtClean="0"/>
              <a:t>Clause</a:t>
            </a:r>
            <a:r>
              <a:rPr lang="de-DE" sz="2000" dirty="0" smtClean="0"/>
              <a:t> 11 (LB PHY)</a:t>
            </a:r>
          </a:p>
          <a:p>
            <a:pPr marL="342900" indent="-342900" algn="just">
              <a:buFont typeface="Arial" panose="020B0604020202020204" pitchFamily="34" charset="0"/>
              <a:buChar char="•"/>
              <a:defRPr/>
            </a:pPr>
            <a:r>
              <a:rPr lang="de-DE" sz="2000" b="0" dirty="0" smtClean="0"/>
              <a:t>See all PHYs</a:t>
            </a:r>
          </a:p>
          <a:p>
            <a:pPr marL="342900" indent="-342900" algn="just">
              <a:buFont typeface="Arial" panose="020B0604020202020204" pitchFamily="34" charset="0"/>
              <a:buChar char="•"/>
              <a:defRPr/>
            </a:pPr>
            <a:r>
              <a:rPr lang="de-DE" sz="2000" b="0" dirty="0" smtClean="0"/>
              <a:t>Check </a:t>
            </a:r>
            <a:r>
              <a:rPr lang="de-DE" sz="2000" b="0" dirty="0" err="1" smtClean="0"/>
              <a:t>if</a:t>
            </a:r>
            <a:r>
              <a:rPr lang="de-DE" sz="2000" b="0" dirty="0" smtClean="0"/>
              <a:t> LB PHY </a:t>
            </a:r>
            <a:r>
              <a:rPr lang="de-DE" sz="2000" b="0" dirty="0" err="1" smtClean="0"/>
              <a:t>is</a:t>
            </a:r>
            <a:r>
              <a:rPr lang="de-DE" sz="2000" b="0" dirty="0" smtClean="0"/>
              <a:t> still </a:t>
            </a:r>
            <a:r>
              <a:rPr lang="de-DE" sz="2000" b="0" dirty="0" err="1" smtClean="0"/>
              <a:t>consistent</a:t>
            </a:r>
            <a:r>
              <a:rPr lang="de-DE" sz="2000" b="0" dirty="0" smtClean="0"/>
              <a:t> </a:t>
            </a:r>
            <a:r>
              <a:rPr lang="de-DE" sz="2000" b="0" dirty="0" err="1" smtClean="0"/>
              <a:t>with</a:t>
            </a:r>
            <a:r>
              <a:rPr lang="de-DE" sz="2000" b="0" dirty="0" smtClean="0"/>
              <a:t> </a:t>
            </a:r>
            <a:r>
              <a:rPr lang="de-DE" sz="2000" b="0" dirty="0" err="1" smtClean="0"/>
              <a:t>new</a:t>
            </a:r>
            <a:r>
              <a:rPr lang="de-DE" sz="2000" b="0" dirty="0" smtClean="0"/>
              <a:t> MAC </a:t>
            </a:r>
            <a:r>
              <a:rPr lang="de-DE" sz="2000" b="0" dirty="0" err="1" smtClean="0"/>
              <a:t>needs</a:t>
            </a:r>
            <a:endParaRPr lang="de-DE" sz="2000" b="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9832888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smtClean="0"/>
              <a:t>Clause</a:t>
            </a:r>
            <a:r>
              <a:rPr lang="de-DE" sz="2000" dirty="0" smtClean="0"/>
              <a:t> </a:t>
            </a:r>
            <a:r>
              <a:rPr lang="de-DE" sz="2000" dirty="0" smtClean="0"/>
              <a:t>12 :</a:t>
            </a:r>
            <a:endParaRPr lang="de-DE" sz="2000" dirty="0" smtClean="0"/>
          </a:p>
          <a:p>
            <a:pPr marL="342900" indent="-342900" algn="just">
              <a:buFont typeface="Arial" panose="020B0604020202020204" pitchFamily="34" charset="0"/>
              <a:buChar char="•"/>
              <a:defRPr/>
            </a:pPr>
            <a:r>
              <a:rPr lang="de-DE" sz="2000" b="0" dirty="0" smtClean="0"/>
              <a:t>See all PHYs</a:t>
            </a:r>
          </a:p>
          <a:p>
            <a:pPr marL="342900" indent="-342900" algn="just">
              <a:buFont typeface="Arial" panose="020B0604020202020204" pitchFamily="34" charset="0"/>
              <a:buChar char="•"/>
              <a:defRPr/>
            </a:pPr>
            <a:r>
              <a:rPr lang="de-DE" sz="2000" b="0" dirty="0" err="1" smtClean="0"/>
              <a:t>What</a:t>
            </a:r>
            <a:r>
              <a:rPr lang="de-DE" sz="2000" b="0" dirty="0" smtClean="0"/>
              <a:t> </a:t>
            </a:r>
            <a:r>
              <a:rPr lang="de-DE" sz="2000" b="0" dirty="0" err="1"/>
              <a:t>masking</a:t>
            </a:r>
            <a:r>
              <a:rPr lang="de-DE" sz="2000" b="0" dirty="0"/>
              <a:t> </a:t>
            </a:r>
            <a:r>
              <a:rPr lang="de-DE" sz="2000" b="0" dirty="0" err="1"/>
              <a:t>of</a:t>
            </a:r>
            <a:r>
              <a:rPr lang="de-DE" sz="2000" b="0" dirty="0"/>
              <a:t> </a:t>
            </a:r>
            <a:r>
              <a:rPr lang="de-DE" sz="2000" b="0" dirty="0" err="1"/>
              <a:t>subcarriers</a:t>
            </a:r>
            <a:r>
              <a:rPr lang="de-DE" sz="2000" b="0" dirty="0"/>
              <a:t> </a:t>
            </a:r>
            <a:r>
              <a:rPr lang="de-DE" sz="2000" b="0" dirty="0" err="1"/>
              <a:t>is</a:t>
            </a:r>
            <a:r>
              <a:rPr lang="de-DE" sz="2000" b="0" dirty="0"/>
              <a:t> </a:t>
            </a:r>
            <a:r>
              <a:rPr lang="de-DE" sz="2000" b="0" dirty="0" err="1"/>
              <a:t>used</a:t>
            </a:r>
            <a:r>
              <a:rPr lang="de-DE" sz="2000" b="0" dirty="0"/>
              <a:t> </a:t>
            </a:r>
            <a:r>
              <a:rPr lang="de-DE" sz="2000" b="0" dirty="0" err="1"/>
              <a:t>for</a:t>
            </a:r>
            <a:r>
              <a:rPr lang="de-DE" sz="2000" b="0" dirty="0"/>
              <a:t> LC</a:t>
            </a:r>
          </a:p>
          <a:p>
            <a:pPr marL="342900" indent="-342900" algn="just">
              <a:buFont typeface="Arial" panose="020B0604020202020204" pitchFamily="34" charset="0"/>
              <a:buChar char="•"/>
              <a:defRPr/>
            </a:pPr>
            <a:r>
              <a:rPr lang="de-DE" sz="2000" b="0" dirty="0" smtClean="0"/>
              <a:t>TBDs in </a:t>
            </a:r>
            <a:r>
              <a:rPr lang="de-DE" sz="2000" b="0" dirty="0" err="1" smtClean="0"/>
              <a:t>first</a:t>
            </a:r>
            <a:r>
              <a:rPr lang="de-DE" sz="2000" b="0" dirty="0" smtClean="0"/>
              <a:t> </a:t>
            </a:r>
            <a:r>
              <a:rPr lang="de-DE" sz="2000" b="0" dirty="0" err="1" smtClean="0"/>
              <a:t>table</a:t>
            </a:r>
            <a:r>
              <a:rPr lang="de-DE" sz="2000" b="0" dirty="0" smtClean="0"/>
              <a:t> (</a:t>
            </a:r>
            <a:r>
              <a:rPr lang="de-DE" sz="2000" b="0" dirty="0" err="1" smtClean="0"/>
              <a:t>subcarriers</a:t>
            </a:r>
            <a:r>
              <a:rPr lang="de-DE" sz="2000" b="0" dirty="0" smtClean="0"/>
              <a:t>/</a:t>
            </a:r>
            <a:r>
              <a:rPr lang="de-DE" sz="2000" b="0" dirty="0" err="1" smtClean="0"/>
              <a:t>upshifts</a:t>
            </a:r>
            <a:r>
              <a:rPr lang="de-DE" sz="2000" b="0" dirty="0" smtClean="0"/>
              <a:t> </a:t>
            </a:r>
            <a:r>
              <a:rPr lang="de-DE" sz="2000" b="0" dirty="0" err="1" smtClean="0"/>
              <a:t>from</a:t>
            </a:r>
            <a:r>
              <a:rPr lang="de-DE" sz="2000" b="0" dirty="0" smtClean="0"/>
              <a:t> G.hn2)</a:t>
            </a:r>
          </a:p>
          <a:p>
            <a:pPr marL="342900" indent="-342900" algn="just">
              <a:buFont typeface="Arial" panose="020B0604020202020204" pitchFamily="34" charset="0"/>
              <a:buChar char="•"/>
              <a:defRPr/>
            </a:pPr>
            <a:r>
              <a:rPr lang="de-DE" sz="2000" b="0" dirty="0" err="1" smtClean="0"/>
              <a:t>Contact</a:t>
            </a:r>
            <a:r>
              <a:rPr lang="de-DE" sz="2000" b="0" dirty="0" smtClean="0"/>
              <a:t> ITU-T </a:t>
            </a:r>
          </a:p>
          <a:p>
            <a:pPr marL="1085850" lvl="1" indent="-342900" algn="just">
              <a:buFont typeface="Arial" panose="020B0604020202020204" pitchFamily="34" charset="0"/>
              <a:buChar char="•"/>
              <a:defRPr/>
            </a:pPr>
            <a:r>
              <a:rPr lang="de-DE" sz="1600" b="0" dirty="0" err="1" smtClean="0"/>
              <a:t>to</a:t>
            </a:r>
            <a:r>
              <a:rPr lang="de-DE" sz="1600" b="0" dirty="0" smtClean="0"/>
              <a:t> </a:t>
            </a:r>
            <a:r>
              <a:rPr lang="de-DE" sz="1600" b="0" dirty="0" err="1" smtClean="0"/>
              <a:t>reserve</a:t>
            </a:r>
            <a:r>
              <a:rPr lang="de-DE" sz="1600" b="0" dirty="0" smtClean="0"/>
              <a:t> </a:t>
            </a:r>
            <a:r>
              <a:rPr lang="de-DE" sz="1600" b="0" dirty="0" err="1" smtClean="0"/>
              <a:t>one</a:t>
            </a:r>
            <a:r>
              <a:rPr lang="de-DE" sz="1600" b="0" dirty="0" smtClean="0"/>
              <a:t> </a:t>
            </a:r>
            <a:r>
              <a:rPr lang="de-DE" sz="1600" b="0" dirty="0" err="1" smtClean="0"/>
              <a:t>frame</a:t>
            </a:r>
            <a:r>
              <a:rPr lang="de-DE" sz="1600" b="0" dirty="0" smtClean="0"/>
              <a:t> type </a:t>
            </a:r>
            <a:r>
              <a:rPr lang="de-DE" sz="1600" b="0" dirty="0" err="1" smtClean="0"/>
              <a:t>for</a:t>
            </a:r>
            <a:r>
              <a:rPr lang="de-DE" sz="1600" b="0" dirty="0" smtClean="0"/>
              <a:t> 802.15.13 MAC</a:t>
            </a:r>
          </a:p>
          <a:p>
            <a:pPr marL="1085850" lvl="1" indent="-342900" algn="just">
              <a:buFont typeface="Arial" panose="020B0604020202020204" pitchFamily="34" charset="0"/>
              <a:buChar char="•"/>
              <a:defRPr/>
            </a:pPr>
            <a:r>
              <a:rPr lang="de-DE" sz="1600" b="0" dirty="0" smtClean="0"/>
              <a:t>Reserve </a:t>
            </a:r>
            <a:r>
              <a:rPr lang="de-DE" sz="1600" b="0" dirty="0" err="1" smtClean="0"/>
              <a:t>core</a:t>
            </a:r>
            <a:r>
              <a:rPr lang="de-DE" sz="1600" b="0" dirty="0" smtClean="0"/>
              <a:t> </a:t>
            </a:r>
            <a:r>
              <a:rPr lang="de-DE" sz="1600" b="0" dirty="0" err="1" smtClean="0"/>
              <a:t>part</a:t>
            </a:r>
            <a:r>
              <a:rPr lang="de-DE" sz="1600" b="0" dirty="0" smtClean="0"/>
              <a:t> </a:t>
            </a:r>
            <a:r>
              <a:rPr lang="de-DE" sz="1600" b="0" dirty="0" err="1" smtClean="0"/>
              <a:t>for</a:t>
            </a:r>
            <a:r>
              <a:rPr lang="de-DE" sz="1600" b="0" dirty="0" smtClean="0"/>
              <a:t> </a:t>
            </a:r>
            <a:r>
              <a:rPr lang="de-DE" sz="1600" b="0" dirty="0" err="1" smtClean="0"/>
              <a:t>these</a:t>
            </a:r>
            <a:r>
              <a:rPr lang="de-DE" sz="1600" b="0" dirty="0" smtClean="0"/>
              <a:t> FTs </a:t>
            </a:r>
            <a:r>
              <a:rPr lang="de-DE" sz="1600" b="0" dirty="0" err="1" smtClean="0"/>
              <a:t>for</a:t>
            </a:r>
            <a:r>
              <a:rPr lang="de-DE" sz="1600" b="0" dirty="0" smtClean="0"/>
              <a:t> </a:t>
            </a:r>
            <a:r>
              <a:rPr lang="de-DE" sz="1600" b="0" dirty="0" err="1" smtClean="0"/>
              <a:t>surther</a:t>
            </a:r>
            <a:r>
              <a:rPr lang="de-DE" sz="1600" b="0" dirty="0" smtClean="0"/>
              <a:t> </a:t>
            </a:r>
            <a:r>
              <a:rPr lang="de-DE" sz="1600" b="0" dirty="0" err="1" smtClean="0"/>
              <a:t>use</a:t>
            </a:r>
            <a:endParaRPr lang="de-DE" sz="1600" b="0" dirty="0" smtClean="0"/>
          </a:p>
          <a:p>
            <a:pPr marL="1085850" lvl="1" indent="-342900" algn="just">
              <a:buFont typeface="Arial" panose="020B0604020202020204" pitchFamily="34" charset="0"/>
              <a:buChar char="•"/>
              <a:defRPr/>
            </a:pPr>
            <a:r>
              <a:rPr lang="de-DE" sz="1600" b="0" dirty="0" err="1" smtClean="0"/>
              <a:t>Define</a:t>
            </a:r>
            <a:r>
              <a:rPr lang="de-DE" sz="1600" b="0" dirty="0" smtClean="0"/>
              <a:t> FTSF </a:t>
            </a:r>
            <a:r>
              <a:rPr lang="de-DE" sz="1600" b="0" dirty="0" err="1" smtClean="0"/>
              <a:t>for</a:t>
            </a:r>
            <a:r>
              <a:rPr lang="de-DE" sz="1600" b="0" dirty="0" smtClean="0"/>
              <a:t> </a:t>
            </a:r>
            <a:r>
              <a:rPr lang="de-DE" sz="1600" b="0" dirty="0" err="1" smtClean="0"/>
              <a:t>any</a:t>
            </a:r>
            <a:r>
              <a:rPr lang="de-DE" sz="1600" b="0" dirty="0" smtClean="0"/>
              <a:t> </a:t>
            </a:r>
            <a:r>
              <a:rPr lang="de-DE" sz="1600" b="0" dirty="0" err="1" smtClean="0"/>
              <a:t>information</a:t>
            </a:r>
            <a:r>
              <a:rPr lang="de-DE" sz="1600" b="0" dirty="0" smtClean="0"/>
              <a:t> </a:t>
            </a:r>
            <a:r>
              <a:rPr lang="de-DE" sz="1600" b="0" dirty="0" err="1" smtClean="0"/>
              <a:t>needed</a:t>
            </a:r>
            <a:r>
              <a:rPr lang="de-DE" sz="1600" b="0" dirty="0" smtClean="0"/>
              <a:t> </a:t>
            </a:r>
            <a:r>
              <a:rPr lang="de-DE" sz="1600" b="0" dirty="0" err="1" smtClean="0"/>
              <a:t>to</a:t>
            </a:r>
            <a:r>
              <a:rPr lang="de-DE" sz="1600" b="0" dirty="0" smtClean="0"/>
              <a:t> </a:t>
            </a:r>
            <a:r>
              <a:rPr lang="de-DE" sz="1600" b="0" dirty="0" err="1" smtClean="0"/>
              <a:t>decode</a:t>
            </a:r>
            <a:r>
              <a:rPr lang="de-DE" sz="1600" b="0" dirty="0" smtClean="0"/>
              <a:t> </a:t>
            </a:r>
            <a:r>
              <a:rPr lang="de-DE" sz="1600" b="0" dirty="0" err="1" smtClean="0"/>
              <a:t>the</a:t>
            </a:r>
            <a:r>
              <a:rPr lang="de-DE" sz="1600" b="0" dirty="0" smtClean="0"/>
              <a:t> packet at </a:t>
            </a:r>
            <a:r>
              <a:rPr lang="de-DE" sz="1600" b="0" dirty="0" err="1" smtClean="0"/>
              <a:t>the</a:t>
            </a:r>
            <a:r>
              <a:rPr lang="de-DE" sz="1600" b="0" dirty="0" smtClean="0"/>
              <a:t> PHY</a:t>
            </a:r>
          </a:p>
          <a:p>
            <a:pPr marL="1085850" lvl="1" indent="-342900" algn="just">
              <a:buFont typeface="Arial" panose="020B0604020202020204" pitchFamily="34" charset="0"/>
              <a:buChar char="•"/>
              <a:defRPr/>
            </a:pPr>
            <a:r>
              <a:rPr lang="de-DE" sz="1600" b="0" dirty="0" err="1" smtClean="0"/>
              <a:t>Eventually</a:t>
            </a:r>
            <a:r>
              <a:rPr lang="de-DE" sz="1600" b="0" dirty="0" smtClean="0"/>
              <a:t> also </a:t>
            </a:r>
            <a:r>
              <a:rPr lang="de-DE" sz="1600" b="0" dirty="0" err="1" smtClean="0"/>
              <a:t>use</a:t>
            </a:r>
            <a:r>
              <a:rPr lang="de-DE" sz="1600" b="0" dirty="0" smtClean="0"/>
              <a:t> </a:t>
            </a:r>
            <a:r>
              <a:rPr lang="de-DE" sz="1600" b="0" dirty="0" err="1" smtClean="0"/>
              <a:t>text</a:t>
            </a:r>
            <a:r>
              <a:rPr lang="de-DE" sz="1600" b="0" dirty="0" smtClean="0"/>
              <a:t> </a:t>
            </a:r>
            <a:r>
              <a:rPr lang="de-DE" sz="1600" b="0" dirty="0" err="1" smtClean="0"/>
              <a:t>and</a:t>
            </a:r>
            <a:r>
              <a:rPr lang="de-DE" sz="1600" b="0" dirty="0" smtClean="0"/>
              <a:t> </a:t>
            </a:r>
            <a:r>
              <a:rPr lang="de-DE" sz="1600" b="0" dirty="0" err="1" smtClean="0"/>
              <a:t>figures</a:t>
            </a:r>
            <a:r>
              <a:rPr lang="de-DE" sz="1600" b="0" dirty="0" smtClean="0"/>
              <a:t> </a:t>
            </a:r>
            <a:r>
              <a:rPr lang="de-DE" sz="1600" b="0" dirty="0" err="1" smtClean="0"/>
              <a:t>for</a:t>
            </a:r>
            <a:r>
              <a:rPr lang="de-DE" sz="1600" b="0" dirty="0" smtClean="0"/>
              <a:t> 802.15.13</a:t>
            </a:r>
          </a:p>
          <a:p>
            <a:pPr algn="just">
              <a:buNone/>
              <a:defRPr/>
            </a:pPr>
            <a:r>
              <a:rPr lang="de-DE" sz="2000" dirty="0" smtClean="0"/>
              <a:t>Overall </a:t>
            </a:r>
            <a:r>
              <a:rPr lang="de-DE" sz="2000" dirty="0" err="1" smtClean="0"/>
              <a:t>Procedure</a:t>
            </a:r>
            <a:r>
              <a:rPr lang="de-DE" sz="2000" dirty="0"/>
              <a:t>: </a:t>
            </a:r>
          </a:p>
          <a:p>
            <a:pPr algn="just">
              <a:buNone/>
              <a:defRPr/>
            </a:pPr>
            <a:r>
              <a:rPr lang="de-DE" sz="2000" b="0" dirty="0"/>
              <a:t>Clean </a:t>
            </a:r>
            <a:r>
              <a:rPr lang="de-DE" sz="2000" b="0" dirty="0" err="1"/>
              <a:t>document</a:t>
            </a:r>
            <a:r>
              <a:rPr lang="de-DE" sz="2000" b="0" dirty="0"/>
              <a:t> </a:t>
            </a:r>
            <a:r>
              <a:rPr lang="de-DE" sz="2000" b="0" dirty="0" err="1"/>
              <a:t>from</a:t>
            </a:r>
            <a:r>
              <a:rPr lang="de-DE" sz="2000" b="0" dirty="0"/>
              <a:t> all </a:t>
            </a:r>
            <a:r>
              <a:rPr lang="de-DE" sz="2000" b="0" dirty="0" err="1"/>
              <a:t>previous</a:t>
            </a:r>
            <a:r>
              <a:rPr lang="de-DE" sz="2000" b="0" dirty="0"/>
              <a:t> </a:t>
            </a:r>
            <a:r>
              <a:rPr lang="de-DE" sz="2000" b="0" dirty="0" err="1"/>
              <a:t>changes</a:t>
            </a:r>
            <a:r>
              <a:rPr lang="de-DE" sz="2000" b="0" dirty="0"/>
              <a:t>. </a:t>
            </a:r>
            <a:r>
              <a:rPr lang="de-DE" sz="2000" b="0" dirty="0" err="1"/>
              <a:t>Then</a:t>
            </a:r>
            <a:r>
              <a:rPr lang="de-DE" sz="2000" b="0" dirty="0"/>
              <a:t> </a:t>
            </a:r>
            <a:r>
              <a:rPr lang="de-DE" sz="2000" b="0" dirty="0" err="1"/>
              <a:t>discuss</a:t>
            </a:r>
            <a:r>
              <a:rPr lang="de-DE" sz="2000" b="0" dirty="0"/>
              <a:t> </a:t>
            </a:r>
            <a:r>
              <a:rPr lang="de-DE" sz="2000" b="0" dirty="0" err="1"/>
              <a:t>technical</a:t>
            </a:r>
            <a:r>
              <a:rPr lang="de-DE" sz="2000" b="0" dirty="0"/>
              <a:t> </a:t>
            </a:r>
            <a:r>
              <a:rPr lang="de-DE" sz="2000" b="0" dirty="0" err="1"/>
              <a:t>items</a:t>
            </a:r>
            <a:r>
              <a:rPr lang="de-DE" sz="2000" b="0" dirty="0"/>
              <a:t> in </a:t>
            </a:r>
            <a:r>
              <a:rPr lang="de-DE" sz="2000" b="0" dirty="0" err="1"/>
              <a:t>the</a:t>
            </a:r>
            <a:r>
              <a:rPr lang="de-DE" sz="2000" b="0" dirty="0"/>
              <a:t> </a:t>
            </a:r>
            <a:r>
              <a:rPr lang="de-DE" sz="2000" b="0" dirty="0" err="1"/>
              <a:t>list</a:t>
            </a:r>
            <a:r>
              <a:rPr lang="de-DE" sz="2000" b="0" dirty="0"/>
              <a:t> </a:t>
            </a:r>
            <a:r>
              <a:rPr lang="de-DE" sz="2000" b="0" dirty="0" err="1"/>
              <a:t>and</a:t>
            </a:r>
            <a:r>
              <a:rPr lang="de-DE" sz="2000" b="0" dirty="0"/>
              <a:t> </a:t>
            </a:r>
            <a:r>
              <a:rPr lang="de-DE" sz="2000" b="0" dirty="0" err="1"/>
              <a:t>make</a:t>
            </a:r>
            <a:r>
              <a:rPr lang="de-DE" sz="2000" b="0" dirty="0"/>
              <a:t> </a:t>
            </a:r>
            <a:r>
              <a:rPr lang="de-DE" sz="2000" b="0" dirty="0" err="1"/>
              <a:t>changes</a:t>
            </a:r>
            <a:r>
              <a:rPr lang="de-DE" sz="2000" b="0" dirty="0"/>
              <a:t>. After </a:t>
            </a:r>
            <a:r>
              <a:rPr lang="de-DE" sz="2000" b="0" dirty="0" err="1"/>
              <a:t>changes</a:t>
            </a:r>
            <a:r>
              <a:rPr lang="de-DE" sz="2000" b="0" dirty="0"/>
              <a:t> </a:t>
            </a:r>
            <a:r>
              <a:rPr lang="de-DE" sz="2000" b="0" dirty="0" err="1"/>
              <a:t>are</a:t>
            </a:r>
            <a:r>
              <a:rPr lang="de-DE" sz="2000" b="0" dirty="0"/>
              <a:t> </a:t>
            </a:r>
            <a:r>
              <a:rPr lang="de-DE" sz="2000" b="0" dirty="0" err="1"/>
              <a:t>done</a:t>
            </a:r>
            <a:r>
              <a:rPr lang="de-DE" sz="2000" b="0" dirty="0"/>
              <a:t>, </a:t>
            </a:r>
            <a:r>
              <a:rPr lang="de-DE" sz="2000" b="0" dirty="0" err="1"/>
              <a:t>the</a:t>
            </a:r>
            <a:r>
              <a:rPr lang="de-DE" sz="2000" b="0" dirty="0"/>
              <a:t> </a:t>
            </a:r>
            <a:r>
              <a:rPr lang="de-DE" sz="2000" b="0" dirty="0" err="1"/>
              <a:t>document</a:t>
            </a:r>
            <a:r>
              <a:rPr lang="de-DE" sz="2000" b="0" dirty="0"/>
              <a:t> </a:t>
            </a:r>
            <a:r>
              <a:rPr lang="de-DE" sz="2000" b="0" dirty="0" err="1"/>
              <a:t>is</a:t>
            </a:r>
            <a:r>
              <a:rPr lang="de-DE" sz="2000" b="0" dirty="0"/>
              <a:t> </a:t>
            </a:r>
            <a:r>
              <a:rPr lang="de-DE" sz="2000" b="0" dirty="0" err="1"/>
              <a:t>closed</a:t>
            </a:r>
            <a:r>
              <a:rPr lang="de-DE" sz="2000" b="0" dirty="0" smtClean="0"/>
              <a:t>.</a:t>
            </a:r>
            <a:endParaRPr lang="de-DE" sz="2000" b="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643267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30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resolved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indent="-384175" algn="just">
              <a:defRPr/>
            </a:pPr>
            <a:r>
              <a:rPr lang="de-DE" sz="2000" b="1" dirty="0" smtClean="0"/>
              <a:t>Broadcast </a:t>
            </a:r>
            <a:r>
              <a:rPr lang="de-DE" sz="2000" b="1" dirty="0" err="1" smtClean="0"/>
              <a:t>topology</a:t>
            </a:r>
            <a:endParaRPr lang="de-DE" sz="2000" b="1" dirty="0" smtClean="0"/>
          </a:p>
          <a:p>
            <a:pPr lvl="1" indent="-384175" algn="just">
              <a:buFont typeface="Symbol" panose="05050102010706020507" pitchFamily="18" charset="2"/>
              <a:buChar char="-"/>
              <a:defRPr/>
            </a:pPr>
            <a:r>
              <a:rPr lang="de-DE" sz="1800" dirty="0" err="1" smtClean="0"/>
              <a:t>Coordinator</a:t>
            </a:r>
            <a:r>
              <a:rPr lang="de-DE" sz="1800" dirty="0" smtClean="0"/>
              <a:t> </a:t>
            </a:r>
            <a:r>
              <a:rPr lang="de-DE" sz="1800" dirty="0" err="1" smtClean="0"/>
              <a:t>uses</a:t>
            </a:r>
            <a:r>
              <a:rPr lang="de-DE" sz="1800" dirty="0" smtClean="0"/>
              <a:t> BC MAC </a:t>
            </a:r>
            <a:r>
              <a:rPr lang="de-DE" sz="1800" dirty="0" err="1" smtClean="0"/>
              <a:t>address</a:t>
            </a:r>
            <a:endParaRPr lang="de-DE" sz="1800" dirty="0" smtClean="0"/>
          </a:p>
          <a:p>
            <a:pPr indent="-384175" algn="just">
              <a:defRPr/>
            </a:pPr>
            <a:r>
              <a:rPr lang="de-DE" sz="2000" b="1" dirty="0" smtClean="0"/>
              <a:t>Security </a:t>
            </a:r>
          </a:p>
          <a:p>
            <a:pPr lvl="1" indent="-384175" algn="just">
              <a:defRPr/>
            </a:pPr>
            <a:r>
              <a:rPr lang="de-DE" sz="1800" dirty="0" smtClean="0"/>
              <a:t>Not in PAR, will not </a:t>
            </a:r>
            <a:r>
              <a:rPr lang="de-DE" sz="1800" dirty="0" err="1" smtClean="0"/>
              <a:t>be</a:t>
            </a:r>
            <a:r>
              <a:rPr lang="de-DE" sz="1800" dirty="0" smtClean="0"/>
              <a:t> </a:t>
            </a:r>
            <a:r>
              <a:rPr lang="de-DE" sz="1800" dirty="0" err="1" smtClean="0"/>
              <a:t>supported</a:t>
            </a:r>
            <a:r>
              <a:rPr lang="de-DE" sz="1800" dirty="0" smtClean="0"/>
              <a:t> </a:t>
            </a:r>
            <a:r>
              <a:rPr lang="de-DE" sz="1800" dirty="0" err="1" smtClean="0"/>
              <a:t>by</a:t>
            </a:r>
            <a:r>
              <a:rPr lang="de-DE" sz="1800" dirty="0" smtClean="0"/>
              <a:t> 802.15.13 MAC </a:t>
            </a:r>
            <a:r>
              <a:rPr lang="de-DE" sz="1800" dirty="0" err="1" smtClean="0"/>
              <a:t>and</a:t>
            </a:r>
            <a:r>
              <a:rPr lang="de-DE" sz="1800" dirty="0" smtClean="0"/>
              <a:t> PHY</a:t>
            </a:r>
          </a:p>
          <a:p>
            <a:pPr lvl="1" indent="-384175" algn="just">
              <a:defRPr/>
            </a:pPr>
            <a:r>
              <a:rPr lang="de-DE" sz="1800" dirty="0" err="1" smtClean="0"/>
              <a:t>use</a:t>
            </a:r>
            <a:r>
              <a:rPr lang="de-DE" sz="1800" dirty="0" smtClean="0"/>
              <a:t> </a:t>
            </a:r>
            <a:r>
              <a:rPr lang="de-DE" sz="1800" dirty="0" err="1" smtClean="0"/>
              <a:t>higher</a:t>
            </a:r>
            <a:r>
              <a:rPr lang="de-DE" sz="1800" dirty="0" smtClean="0"/>
              <a:t> </a:t>
            </a:r>
            <a:r>
              <a:rPr lang="de-DE" sz="1800" dirty="0" err="1" smtClean="0"/>
              <a:t>layer</a:t>
            </a:r>
            <a:r>
              <a:rPr lang="de-DE" sz="1800" dirty="0" smtClean="0"/>
              <a:t> </a:t>
            </a:r>
            <a:r>
              <a:rPr lang="de-DE" sz="1800" dirty="0" err="1" smtClean="0"/>
              <a:t>techniques</a:t>
            </a:r>
            <a:r>
              <a:rPr lang="de-DE" sz="1800" dirty="0" smtClean="0"/>
              <a:t> (e.g. IPSEC)   </a:t>
            </a:r>
          </a:p>
          <a:p>
            <a:pPr indent="-384175" algn="just">
              <a:defRPr/>
            </a:pPr>
            <a:r>
              <a:rPr lang="de-DE" sz="2000" b="1" dirty="0" smtClean="0"/>
              <a:t>Basic PHY </a:t>
            </a:r>
            <a:r>
              <a:rPr lang="de-DE" sz="2000" b="1" dirty="0" err="1" smtClean="0"/>
              <a:t>modes</a:t>
            </a:r>
            <a:endParaRPr lang="de-DE" sz="2000" b="1" dirty="0" smtClean="0"/>
          </a:p>
          <a:p>
            <a:pPr marL="715963" lvl="1" indent="-357188" algn="just">
              <a:buFont typeface="Symbol" panose="05050102010706020507" pitchFamily="18" charset="2"/>
              <a:buChar char="-"/>
              <a:defRPr/>
            </a:pPr>
            <a:r>
              <a:rPr lang="de-DE" sz="1800" dirty="0" err="1" smtClean="0"/>
              <a:t>For</a:t>
            </a:r>
            <a:r>
              <a:rPr lang="de-DE" sz="1800" dirty="0" smtClean="0"/>
              <a:t> </a:t>
            </a:r>
            <a:r>
              <a:rPr lang="de-DE" sz="1800" dirty="0"/>
              <a:t>PM-PHY, </a:t>
            </a:r>
            <a:r>
              <a:rPr lang="de-DE" sz="1800" dirty="0" err="1"/>
              <a:t>use</a:t>
            </a:r>
            <a:r>
              <a:rPr lang="de-DE" sz="1800" dirty="0"/>
              <a:t> </a:t>
            </a:r>
            <a:r>
              <a:rPr lang="de-DE" sz="1800" dirty="0" err="1"/>
              <a:t>the</a:t>
            </a:r>
            <a:r>
              <a:rPr lang="de-DE" sz="1800" dirty="0"/>
              <a:t> 6.25 MHz </a:t>
            </a:r>
            <a:r>
              <a:rPr lang="de-DE" sz="1800" dirty="0" err="1"/>
              <a:t>mode</a:t>
            </a:r>
            <a:r>
              <a:rPr lang="de-DE" sz="1800" dirty="0"/>
              <a:t> </a:t>
            </a:r>
            <a:r>
              <a:rPr lang="de-DE" sz="1800" dirty="0" err="1"/>
              <a:t>as</a:t>
            </a:r>
            <a:r>
              <a:rPr lang="de-DE" sz="1800" dirty="0"/>
              <a:t> </a:t>
            </a:r>
            <a:r>
              <a:rPr lang="de-DE" sz="1800" dirty="0" err="1"/>
              <a:t>basic</a:t>
            </a:r>
            <a:r>
              <a:rPr lang="de-DE" sz="1800" dirty="0"/>
              <a:t> </a:t>
            </a:r>
            <a:r>
              <a:rPr lang="de-DE" sz="1800" dirty="0" err="1"/>
              <a:t>mode</a:t>
            </a:r>
            <a:r>
              <a:rPr lang="de-DE" sz="1800" dirty="0"/>
              <a:t>.</a:t>
            </a:r>
          </a:p>
          <a:p>
            <a:pPr marL="715963" lvl="1" indent="-357188" algn="just">
              <a:buFont typeface="Symbol" panose="05050102010706020507" pitchFamily="18" charset="2"/>
              <a:buChar char="-"/>
              <a:defRPr/>
            </a:pPr>
            <a:r>
              <a:rPr lang="de-DE" sz="1800" dirty="0" err="1"/>
              <a:t>For</a:t>
            </a:r>
            <a:r>
              <a:rPr lang="de-DE" sz="1800" dirty="0"/>
              <a:t> LB-PHY, </a:t>
            </a:r>
            <a:r>
              <a:rPr lang="de-DE" sz="1800" dirty="0" err="1"/>
              <a:t>use</a:t>
            </a:r>
            <a:r>
              <a:rPr lang="de-DE" sz="1800" dirty="0"/>
              <a:t> 1 MHz </a:t>
            </a:r>
            <a:r>
              <a:rPr lang="de-DE" sz="1800" dirty="0" err="1"/>
              <a:t>mode</a:t>
            </a:r>
            <a:r>
              <a:rPr lang="de-DE" sz="1800" dirty="0"/>
              <a:t> </a:t>
            </a:r>
            <a:r>
              <a:rPr lang="de-DE" sz="1800" dirty="0" err="1"/>
              <a:t>as</a:t>
            </a:r>
            <a:r>
              <a:rPr lang="de-DE" sz="1800" dirty="0"/>
              <a:t> </a:t>
            </a:r>
            <a:r>
              <a:rPr lang="de-DE" sz="1800" dirty="0" err="1"/>
              <a:t>basic</a:t>
            </a:r>
            <a:r>
              <a:rPr lang="de-DE" sz="1800" dirty="0"/>
              <a:t> </a:t>
            </a:r>
            <a:r>
              <a:rPr lang="de-DE" sz="1800" dirty="0" err="1"/>
              <a:t>mode</a:t>
            </a:r>
            <a:r>
              <a:rPr lang="de-DE" sz="1800" dirty="0"/>
              <a:t>.</a:t>
            </a:r>
          </a:p>
          <a:p>
            <a:pPr marL="715963" lvl="1" indent="-357188" algn="just">
              <a:buFont typeface="Symbol" panose="05050102010706020507" pitchFamily="18" charset="2"/>
              <a:buChar char="-"/>
              <a:defRPr/>
            </a:pPr>
            <a:r>
              <a:rPr lang="de-DE" sz="1800" dirty="0" err="1"/>
              <a:t>For</a:t>
            </a:r>
            <a:r>
              <a:rPr lang="de-DE" sz="1800" dirty="0"/>
              <a:t> HB-PHY, </a:t>
            </a:r>
            <a:r>
              <a:rPr lang="de-DE" sz="1800" dirty="0" err="1"/>
              <a:t>use</a:t>
            </a:r>
            <a:r>
              <a:rPr lang="de-DE" sz="1800" dirty="0"/>
              <a:t> 50 MHz </a:t>
            </a:r>
            <a:r>
              <a:rPr lang="de-DE" sz="1800" dirty="0" err="1"/>
              <a:t>mode</a:t>
            </a:r>
            <a:r>
              <a:rPr lang="de-DE" sz="1800" dirty="0"/>
              <a:t> </a:t>
            </a:r>
            <a:r>
              <a:rPr lang="de-DE" sz="1800" dirty="0" err="1"/>
              <a:t>as</a:t>
            </a:r>
            <a:r>
              <a:rPr lang="de-DE" sz="1800" dirty="0"/>
              <a:t> </a:t>
            </a:r>
            <a:r>
              <a:rPr lang="de-DE" sz="1800" dirty="0" err="1"/>
              <a:t>basic</a:t>
            </a:r>
            <a:r>
              <a:rPr lang="de-DE" sz="1800" dirty="0"/>
              <a:t> </a:t>
            </a:r>
            <a:r>
              <a:rPr lang="de-DE" sz="1800" dirty="0" err="1"/>
              <a:t>mode</a:t>
            </a:r>
            <a:r>
              <a:rPr lang="de-DE" sz="1800" dirty="0"/>
              <a:t>. </a:t>
            </a:r>
          </a:p>
          <a:p>
            <a:pPr indent="-384175" algn="just">
              <a:buFont typeface="Arial" panose="020B0604020202020204" pitchFamily="34" charset="0"/>
              <a:buChar char="•"/>
              <a:defRPr/>
            </a:pPr>
            <a:r>
              <a:rPr lang="de-DE" sz="2000" dirty="0" smtClean="0"/>
              <a:t>MIMO</a:t>
            </a:r>
          </a:p>
          <a:p>
            <a:pPr lvl="1" indent="-384175" algn="just">
              <a:buFont typeface="Symbol" panose="05050102010706020507" pitchFamily="18" charset="2"/>
              <a:buChar char="-"/>
              <a:defRPr/>
            </a:pPr>
            <a:r>
              <a:rPr lang="de-DE" sz="1800" dirty="0" smtClean="0"/>
              <a:t>Tuncer </a:t>
            </a:r>
            <a:r>
              <a:rPr lang="de-DE" sz="1800" dirty="0" err="1" smtClean="0"/>
              <a:t>to</a:t>
            </a:r>
            <a:r>
              <a:rPr lang="de-DE" sz="1800" dirty="0" smtClean="0"/>
              <a:t> </a:t>
            </a:r>
            <a:r>
              <a:rPr lang="de-DE" sz="1800" dirty="0" err="1" smtClean="0"/>
              <a:t>provide</a:t>
            </a:r>
            <a:r>
              <a:rPr lang="de-DE" sz="1800" dirty="0" smtClean="0"/>
              <a:t> </a:t>
            </a:r>
            <a:r>
              <a:rPr lang="de-DE" sz="1800" dirty="0" err="1" smtClean="0"/>
              <a:t>missing</a:t>
            </a:r>
            <a:r>
              <a:rPr lang="de-DE" sz="1800" dirty="0" smtClean="0"/>
              <a:t> </a:t>
            </a:r>
            <a:r>
              <a:rPr lang="de-DE" sz="1800" dirty="0" err="1" smtClean="0"/>
              <a:t>text</a:t>
            </a:r>
            <a:r>
              <a:rPr lang="de-DE" sz="1800" dirty="0" smtClean="0"/>
              <a:t> </a:t>
            </a:r>
            <a:r>
              <a:rPr lang="de-DE" sz="1800" dirty="0" err="1" smtClean="0"/>
              <a:t>for</a:t>
            </a:r>
            <a:r>
              <a:rPr lang="de-DE" sz="1800" dirty="0" smtClean="0"/>
              <a:t> </a:t>
            </a:r>
            <a:r>
              <a:rPr lang="de-DE" sz="1800" dirty="0" err="1" smtClean="0"/>
              <a:t>clauses</a:t>
            </a:r>
            <a:r>
              <a:rPr lang="de-DE" sz="1800" dirty="0" smtClean="0"/>
              <a:t> 5, 6, 7</a:t>
            </a:r>
          </a:p>
          <a:p>
            <a:pPr indent="-384175" algn="just">
              <a:buFont typeface="Arial" panose="020B0604020202020204" pitchFamily="34" charset="0"/>
              <a:buChar char="•"/>
              <a:defRPr/>
            </a:pPr>
            <a:r>
              <a:rPr lang="de-DE" sz="2000" dirty="0" err="1" smtClean="0"/>
              <a:t>Full</a:t>
            </a:r>
            <a:r>
              <a:rPr lang="de-DE" sz="2000" dirty="0" smtClean="0"/>
              <a:t> </a:t>
            </a:r>
            <a:r>
              <a:rPr lang="de-DE" sz="2000" dirty="0" err="1" smtClean="0"/>
              <a:t>duplex</a:t>
            </a:r>
            <a:endParaRPr lang="de-DE" sz="2000" dirty="0" smtClean="0"/>
          </a:p>
          <a:p>
            <a:pPr lvl="1" indent="-384175" algn="just">
              <a:buFont typeface="Symbol" panose="05050102010706020507" pitchFamily="18" charset="2"/>
              <a:buChar char="-"/>
              <a:defRPr/>
            </a:pPr>
            <a:r>
              <a:rPr lang="de-DE" sz="1800" dirty="0"/>
              <a:t>Tuncer </a:t>
            </a:r>
            <a:r>
              <a:rPr lang="de-DE" sz="1800" dirty="0" err="1"/>
              <a:t>to</a:t>
            </a:r>
            <a:r>
              <a:rPr lang="de-DE" sz="1800" dirty="0"/>
              <a:t> </a:t>
            </a:r>
            <a:r>
              <a:rPr lang="de-DE" sz="1800" dirty="0" err="1"/>
              <a:t>provide</a:t>
            </a:r>
            <a:r>
              <a:rPr lang="de-DE" sz="1800" dirty="0"/>
              <a:t> </a:t>
            </a:r>
            <a:r>
              <a:rPr lang="de-DE" sz="1800" dirty="0" err="1"/>
              <a:t>missing</a:t>
            </a:r>
            <a:r>
              <a:rPr lang="de-DE" sz="1800" dirty="0"/>
              <a:t> </a:t>
            </a:r>
            <a:r>
              <a:rPr lang="de-DE" sz="1800" dirty="0" err="1"/>
              <a:t>text</a:t>
            </a:r>
            <a:r>
              <a:rPr lang="de-DE" sz="1800" dirty="0"/>
              <a:t> </a:t>
            </a:r>
            <a:r>
              <a:rPr lang="de-DE" sz="1800" dirty="0" err="1"/>
              <a:t>for</a:t>
            </a:r>
            <a:r>
              <a:rPr lang="de-DE" sz="1800" dirty="0"/>
              <a:t> </a:t>
            </a:r>
            <a:r>
              <a:rPr lang="de-DE" sz="1800" dirty="0" err="1"/>
              <a:t>clauses</a:t>
            </a:r>
            <a:r>
              <a:rPr lang="de-DE" sz="1800" dirty="0"/>
              <a:t> 5, 6, </a:t>
            </a:r>
            <a:r>
              <a:rPr lang="de-DE" sz="1800" dirty="0" smtClean="0"/>
              <a:t>7</a:t>
            </a:r>
            <a:endParaRPr lang="de-DE" sz="160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4734704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31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resolved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indent="-384175" algn="just">
              <a:buFont typeface="Arial" panose="020B0604020202020204" pitchFamily="34" charset="0"/>
              <a:buChar char="•"/>
              <a:defRPr/>
            </a:pPr>
            <a:r>
              <a:rPr lang="de-DE" sz="2000" dirty="0" err="1"/>
              <a:t>Clock</a:t>
            </a:r>
            <a:r>
              <a:rPr lang="de-DE" sz="2000" dirty="0"/>
              <a:t> rate </a:t>
            </a:r>
            <a:r>
              <a:rPr lang="de-DE" sz="2000" dirty="0" err="1"/>
              <a:t>selection</a:t>
            </a:r>
            <a:r>
              <a:rPr lang="de-DE" sz="2000" dirty="0"/>
              <a:t> </a:t>
            </a:r>
            <a:r>
              <a:rPr lang="de-DE" sz="2000" dirty="0" err="1"/>
              <a:t>procedure</a:t>
            </a:r>
            <a:endParaRPr lang="de-DE" sz="2000" dirty="0"/>
          </a:p>
          <a:p>
            <a:pPr marL="715963" lvl="1" indent="-357188" algn="just">
              <a:buFont typeface="Symbol" panose="05050102010706020507" pitchFamily="18" charset="2"/>
              <a:buChar char="-"/>
              <a:defRPr/>
            </a:pPr>
            <a:r>
              <a:rPr lang="de-DE" sz="1800" dirty="0"/>
              <a:t>Start </a:t>
            </a:r>
            <a:r>
              <a:rPr lang="de-DE" sz="1800" dirty="0" err="1"/>
              <a:t>beacon</a:t>
            </a:r>
            <a:r>
              <a:rPr lang="de-DE" sz="1800" dirty="0"/>
              <a:t> </a:t>
            </a:r>
            <a:r>
              <a:rPr lang="de-DE" sz="1800" dirty="0" err="1"/>
              <a:t>and</a:t>
            </a:r>
            <a:r>
              <a:rPr lang="de-DE" sz="1800" dirty="0"/>
              <a:t> </a:t>
            </a:r>
            <a:r>
              <a:rPr lang="de-DE" sz="1800" dirty="0" err="1"/>
              <a:t>association</a:t>
            </a:r>
            <a:r>
              <a:rPr lang="de-DE" sz="1800" dirty="0"/>
              <a:t> in </a:t>
            </a:r>
            <a:r>
              <a:rPr lang="de-DE" sz="1800" dirty="0" err="1"/>
              <a:t>basic</a:t>
            </a:r>
            <a:r>
              <a:rPr lang="de-DE" sz="1800" dirty="0"/>
              <a:t> </a:t>
            </a:r>
            <a:r>
              <a:rPr lang="de-DE" sz="1800" dirty="0" err="1"/>
              <a:t>mode</a:t>
            </a:r>
            <a:endParaRPr lang="de-DE" sz="1800" dirty="0"/>
          </a:p>
          <a:p>
            <a:pPr marL="715963" lvl="1" indent="-357188" algn="just">
              <a:buFont typeface="Symbol" panose="05050102010706020507" pitchFamily="18" charset="2"/>
              <a:buChar char="-"/>
              <a:defRPr/>
            </a:pPr>
            <a:r>
              <a:rPr lang="de-DE" sz="1800" dirty="0" err="1"/>
              <a:t>Available</a:t>
            </a:r>
            <a:r>
              <a:rPr lang="de-DE" sz="1800" dirty="0"/>
              <a:t> </a:t>
            </a:r>
            <a:r>
              <a:rPr lang="de-DE" sz="1800" dirty="0" err="1"/>
              <a:t>clock</a:t>
            </a:r>
            <a:r>
              <a:rPr lang="de-DE" sz="1800" dirty="0"/>
              <a:t> </a:t>
            </a:r>
            <a:r>
              <a:rPr lang="de-DE" sz="1800" dirty="0" err="1"/>
              <a:t>rates</a:t>
            </a:r>
            <a:r>
              <a:rPr lang="de-DE" sz="1800" dirty="0"/>
              <a:t> </a:t>
            </a:r>
            <a:r>
              <a:rPr lang="de-DE" sz="1800" dirty="0" err="1"/>
              <a:t>become</a:t>
            </a:r>
            <a:r>
              <a:rPr lang="de-DE" sz="1800" dirty="0"/>
              <a:t> </a:t>
            </a:r>
            <a:r>
              <a:rPr lang="de-DE" sz="1800" dirty="0" err="1"/>
              <a:t>part</a:t>
            </a:r>
            <a:r>
              <a:rPr lang="de-DE" sz="1800" dirty="0"/>
              <a:t> </a:t>
            </a:r>
            <a:r>
              <a:rPr lang="de-DE" sz="1800" dirty="0" err="1"/>
              <a:t>of</a:t>
            </a:r>
            <a:r>
              <a:rPr lang="de-DE" sz="1800" dirty="0"/>
              <a:t> </a:t>
            </a:r>
            <a:r>
              <a:rPr lang="de-DE" sz="1800" dirty="0" err="1"/>
              <a:t>the</a:t>
            </a:r>
            <a:r>
              <a:rPr lang="de-DE" sz="1800" dirty="0"/>
              <a:t> MCS </a:t>
            </a:r>
            <a:r>
              <a:rPr lang="de-DE" sz="1800" dirty="0" err="1"/>
              <a:t>table</a:t>
            </a:r>
            <a:r>
              <a:rPr lang="de-DE" sz="1800" dirty="0"/>
              <a:t> </a:t>
            </a:r>
            <a:r>
              <a:rPr lang="de-DE" sz="1800" dirty="0" err="1"/>
              <a:t>supported</a:t>
            </a:r>
            <a:r>
              <a:rPr lang="de-DE" sz="1800" dirty="0"/>
              <a:t> [TODO in PHY]</a:t>
            </a:r>
          </a:p>
          <a:p>
            <a:pPr marL="715963" lvl="1" indent="-357188" algn="just">
              <a:buFont typeface="Symbol" panose="05050102010706020507" pitchFamily="18" charset="2"/>
              <a:buChar char="-"/>
              <a:defRPr/>
            </a:pPr>
            <a:r>
              <a:rPr lang="de-DE" sz="1800" dirty="0"/>
              <a:t>Exchange </a:t>
            </a:r>
            <a:r>
              <a:rPr lang="de-DE" sz="1800" dirty="0" err="1"/>
              <a:t>possible</a:t>
            </a:r>
            <a:r>
              <a:rPr lang="de-DE" sz="1800" dirty="0"/>
              <a:t> MCS </a:t>
            </a:r>
            <a:r>
              <a:rPr lang="de-DE" sz="1800" dirty="0" err="1"/>
              <a:t>tables</a:t>
            </a:r>
            <a:r>
              <a:rPr lang="de-DE" sz="1800" dirty="0"/>
              <a:t> </a:t>
            </a:r>
            <a:r>
              <a:rPr lang="de-DE" sz="1800" dirty="0" err="1"/>
              <a:t>during</a:t>
            </a:r>
            <a:r>
              <a:rPr lang="de-DE" sz="1800" dirty="0"/>
              <a:t> </a:t>
            </a:r>
            <a:r>
              <a:rPr lang="de-DE" sz="1800" dirty="0" err="1"/>
              <a:t>association</a:t>
            </a:r>
            <a:r>
              <a:rPr lang="de-DE" sz="1800" dirty="0"/>
              <a:t> [MAC </a:t>
            </a:r>
            <a:r>
              <a:rPr lang="de-DE" sz="1800" dirty="0" err="1"/>
              <a:t>extend</a:t>
            </a:r>
            <a:r>
              <a:rPr lang="de-DE" sz="1800" dirty="0"/>
              <a:t> </a:t>
            </a:r>
            <a:r>
              <a:rPr lang="de-DE" sz="1800" dirty="0" err="1"/>
              <a:t>for</a:t>
            </a:r>
            <a:r>
              <a:rPr lang="de-DE" sz="1800" dirty="0"/>
              <a:t> PM-PHY MCS]</a:t>
            </a:r>
          </a:p>
          <a:p>
            <a:pPr marL="715963" lvl="1" indent="-357188" algn="just">
              <a:buFont typeface="Symbol" panose="05050102010706020507" pitchFamily="18" charset="2"/>
              <a:buChar char="-"/>
              <a:defRPr/>
            </a:pPr>
            <a:r>
              <a:rPr lang="de-DE" sz="1800" dirty="0"/>
              <a:t>Every packet </a:t>
            </a:r>
            <a:r>
              <a:rPr lang="de-DE" sz="1800" dirty="0" err="1"/>
              <a:t>starts</a:t>
            </a:r>
            <a:r>
              <a:rPr lang="de-DE" sz="1800" dirty="0"/>
              <a:t> </a:t>
            </a:r>
            <a:r>
              <a:rPr lang="de-DE" sz="1800" dirty="0" err="1"/>
              <a:t>with</a:t>
            </a:r>
            <a:r>
              <a:rPr lang="de-DE" sz="1800" dirty="0"/>
              <a:t> </a:t>
            </a:r>
            <a:r>
              <a:rPr lang="de-DE" sz="1800" dirty="0" err="1"/>
              <a:t>preamble</a:t>
            </a:r>
            <a:r>
              <a:rPr lang="de-DE" sz="1800" dirty="0"/>
              <a:t> </a:t>
            </a:r>
            <a:r>
              <a:rPr lang="de-DE" sz="1800" dirty="0" err="1"/>
              <a:t>and</a:t>
            </a:r>
            <a:r>
              <a:rPr lang="de-DE" sz="1800" dirty="0"/>
              <a:t> </a:t>
            </a:r>
            <a:r>
              <a:rPr lang="de-DE" sz="1800" dirty="0" err="1"/>
              <a:t>header</a:t>
            </a:r>
            <a:r>
              <a:rPr lang="de-DE" sz="1800" dirty="0"/>
              <a:t> in </a:t>
            </a:r>
            <a:r>
              <a:rPr lang="de-DE" sz="1800" dirty="0" err="1"/>
              <a:t>basic</a:t>
            </a:r>
            <a:r>
              <a:rPr lang="de-DE" sz="1800" dirty="0"/>
              <a:t> </a:t>
            </a:r>
            <a:r>
              <a:rPr lang="de-DE" sz="1800" dirty="0" err="1"/>
              <a:t>mode</a:t>
            </a:r>
            <a:r>
              <a:rPr lang="de-DE" sz="1800" dirty="0"/>
              <a:t> [in </a:t>
            </a:r>
            <a:r>
              <a:rPr lang="de-DE" sz="1800" dirty="0" err="1"/>
              <a:t>every</a:t>
            </a:r>
            <a:r>
              <a:rPr lang="de-DE" sz="1800" dirty="0"/>
              <a:t> PHY]</a:t>
            </a:r>
          </a:p>
          <a:p>
            <a:pPr marL="715963" lvl="1" indent="-357188" algn="just">
              <a:buFont typeface="Symbol" panose="05050102010706020507" pitchFamily="18" charset="2"/>
              <a:buChar char="-"/>
              <a:defRPr/>
            </a:pPr>
            <a:r>
              <a:rPr lang="de-DE" sz="1800" dirty="0" err="1"/>
              <a:t>Lowest</a:t>
            </a:r>
            <a:r>
              <a:rPr lang="de-DE" sz="1800" dirty="0"/>
              <a:t> </a:t>
            </a:r>
            <a:r>
              <a:rPr lang="de-DE" sz="1800" dirty="0" err="1"/>
              <a:t>common</a:t>
            </a:r>
            <a:r>
              <a:rPr lang="de-DE" sz="1800" dirty="0"/>
              <a:t> </a:t>
            </a:r>
            <a:r>
              <a:rPr lang="de-DE" sz="1800" dirty="0" err="1"/>
              <a:t>mode</a:t>
            </a:r>
            <a:r>
              <a:rPr lang="de-DE" sz="1800" dirty="0"/>
              <a:t> </a:t>
            </a:r>
            <a:r>
              <a:rPr lang="de-DE" sz="1800" dirty="0" err="1"/>
              <a:t>is</a:t>
            </a:r>
            <a:r>
              <a:rPr lang="de-DE" sz="1800" dirty="0"/>
              <a:t> </a:t>
            </a:r>
            <a:r>
              <a:rPr lang="de-DE" sz="1800" dirty="0" err="1"/>
              <a:t>selected</a:t>
            </a:r>
            <a:r>
              <a:rPr lang="de-DE" sz="1800" dirty="0"/>
              <a:t> </a:t>
            </a:r>
            <a:r>
              <a:rPr lang="de-DE" sz="1800" dirty="0" err="1"/>
              <a:t>for</a:t>
            </a:r>
            <a:r>
              <a:rPr lang="de-DE" sz="1800" dirty="0"/>
              <a:t> </a:t>
            </a:r>
            <a:r>
              <a:rPr lang="de-DE" sz="1800" dirty="0" err="1"/>
              <a:t>the</a:t>
            </a:r>
            <a:r>
              <a:rPr lang="de-DE" sz="1800" dirty="0"/>
              <a:t> </a:t>
            </a:r>
            <a:r>
              <a:rPr lang="de-DE" sz="1800" dirty="0" err="1"/>
              <a:t>payload</a:t>
            </a:r>
            <a:r>
              <a:rPr lang="de-DE" sz="1800" dirty="0"/>
              <a:t> [</a:t>
            </a:r>
            <a:r>
              <a:rPr lang="de-DE" sz="1800" dirty="0" err="1"/>
              <a:t>reference</a:t>
            </a:r>
            <a:r>
              <a:rPr lang="de-DE" sz="1800" dirty="0"/>
              <a:t> </a:t>
            </a:r>
            <a:r>
              <a:rPr lang="de-DE" sz="1800" dirty="0" err="1"/>
              <a:t>to</a:t>
            </a:r>
            <a:r>
              <a:rPr lang="de-DE" sz="1800" dirty="0"/>
              <a:t> OCR </a:t>
            </a:r>
            <a:r>
              <a:rPr lang="de-DE" sz="1800" dirty="0" err="1"/>
              <a:t>selection</a:t>
            </a:r>
            <a:r>
              <a:rPr lang="de-DE" sz="1800" dirty="0"/>
              <a:t> in </a:t>
            </a:r>
            <a:r>
              <a:rPr lang="de-DE" sz="1800" dirty="0" err="1"/>
              <a:t>each</a:t>
            </a:r>
            <a:r>
              <a:rPr lang="de-DE" sz="1800" dirty="0"/>
              <a:t> PHY].</a:t>
            </a:r>
          </a:p>
          <a:p>
            <a:pPr marL="358775" lvl="1" indent="0" algn="just">
              <a:buNone/>
              <a:defRPr/>
            </a:pPr>
            <a:endParaRPr lang="de-DE" sz="180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822428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Vienna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287409733"/>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TGbb#5</a:t>
                      </a:r>
                      <a:endParaRPr lang="de-DE" sz="1600" i="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strike="sngStrike"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a:t>6</a:t>
            </a:r>
            <a:r>
              <a:rPr lang="de-DE" sz="2000" dirty="0" smtClean="0"/>
              <a:t> </a:t>
            </a:r>
            <a:r>
              <a:rPr lang="de-DE" sz="2000" dirty="0" err="1" smtClean="0"/>
              <a:t>slots</a:t>
            </a:r>
            <a:r>
              <a:rPr lang="de-DE" sz="2000" dirty="0" smtClean="0"/>
              <a:t> in </a:t>
            </a:r>
            <a:r>
              <a:rPr lang="de-DE" sz="2000" dirty="0" smtClean="0"/>
              <a:t>Vienna</a:t>
            </a:r>
            <a:endParaRPr lang="de-DE" sz="2000" dirty="0"/>
          </a:p>
          <a:p>
            <a:pPr marL="342900" indent="-342900" algn="just">
              <a:buFont typeface="Arial" panose="020B0604020202020204" pitchFamily="34" charset="0"/>
              <a:buChar char="•"/>
              <a:defRPr/>
            </a:pPr>
            <a:r>
              <a:rPr lang="de-DE" sz="2000" dirty="0" err="1" smtClean="0"/>
              <a:t>Finalize</a:t>
            </a:r>
            <a:r>
              <a:rPr lang="de-DE" sz="2000" dirty="0" smtClean="0"/>
              <a:t> </a:t>
            </a:r>
            <a:r>
              <a:rPr lang="de-DE" sz="2000" dirty="0" err="1" smtClean="0"/>
              <a:t>draft</a:t>
            </a:r>
            <a:endParaRPr lang="de-DE" sz="2000" dirty="0" smtClean="0"/>
          </a:p>
          <a:p>
            <a:pPr marL="1085850" lvl="1" indent="-342900" algn="just">
              <a:buFont typeface="Arial" panose="020B0604020202020204" pitchFamily="34" charset="0"/>
              <a:buChar char="•"/>
              <a:defRPr/>
            </a:pPr>
            <a:r>
              <a:rPr lang="de-DE" sz="1800" dirty="0" err="1" smtClean="0"/>
              <a:t>Created</a:t>
            </a:r>
            <a:r>
              <a:rPr lang="de-DE" sz="1800" dirty="0" smtClean="0"/>
              <a:t> TBD </a:t>
            </a:r>
            <a:r>
              <a:rPr lang="de-DE" sz="1800" dirty="0" err="1" smtClean="0"/>
              <a:t>list</a:t>
            </a:r>
            <a:endParaRPr lang="de-DE" sz="1800" dirty="0" smtClean="0"/>
          </a:p>
          <a:p>
            <a:pPr marL="1085850" lvl="1" indent="-342900" algn="just">
              <a:buFont typeface="Arial" panose="020B0604020202020204" pitchFamily="34" charset="0"/>
              <a:buChar char="•"/>
              <a:defRPr/>
            </a:pPr>
            <a:r>
              <a:rPr lang="de-DE" sz="1800" dirty="0" smtClean="0"/>
              <a:t>Working on </a:t>
            </a:r>
            <a:r>
              <a:rPr lang="de-DE" sz="1800" dirty="0" err="1" smtClean="0"/>
              <a:t>the</a:t>
            </a:r>
            <a:r>
              <a:rPr lang="de-DE" sz="1800" dirty="0" smtClean="0"/>
              <a:t> TBDs</a:t>
            </a:r>
          </a:p>
          <a:p>
            <a:pPr marL="342900" indent="-342900" algn="just">
              <a:buFont typeface="Arial" panose="020B0604020202020204" pitchFamily="34" charset="0"/>
              <a:buChar char="•"/>
              <a:defRPr/>
            </a:pPr>
            <a:r>
              <a:rPr lang="de-DE" sz="2000" dirty="0" err="1" smtClean="0"/>
              <a:t>Discuss</a:t>
            </a:r>
            <a:r>
              <a:rPr lang="de-DE" sz="2000" dirty="0" smtClean="0"/>
              <a:t> </a:t>
            </a:r>
            <a:r>
              <a:rPr lang="de-DE" sz="2000" dirty="0" smtClean="0"/>
              <a:t>CA </a:t>
            </a:r>
            <a:r>
              <a:rPr lang="de-DE" sz="2000" dirty="0" err="1" smtClean="0"/>
              <a:t>document</a:t>
            </a:r>
            <a:endParaRPr lang="de-DE" sz="2000" dirty="0" smtClean="0"/>
          </a:p>
          <a:p>
            <a:pPr marL="342900" indent="-342900" algn="just">
              <a:buFont typeface="Arial" panose="020B0604020202020204" pitchFamily="34" charset="0"/>
              <a:buChar char="•"/>
              <a:defRPr/>
            </a:pPr>
            <a:r>
              <a:rPr lang="de-DE" sz="2000" dirty="0" smtClean="0"/>
              <a:t>Create </a:t>
            </a:r>
            <a:r>
              <a:rPr lang="de-DE" sz="2000" dirty="0" err="1" smtClean="0"/>
              <a:t>new</a:t>
            </a:r>
            <a:r>
              <a:rPr lang="de-DE" sz="2000" dirty="0" smtClean="0"/>
              <a:t> </a:t>
            </a:r>
            <a:r>
              <a:rPr lang="de-DE" sz="2000" dirty="0" err="1" smtClean="0"/>
              <a:t>draft</a:t>
            </a:r>
            <a:r>
              <a:rPr lang="de-DE" sz="2000" dirty="0" smtClean="0"/>
              <a:t> after </a:t>
            </a:r>
            <a:r>
              <a:rPr lang="de-DE" sz="2000" dirty="0" err="1" smtClean="0"/>
              <a:t>the</a:t>
            </a:r>
            <a:r>
              <a:rPr lang="de-DE" sz="2000" dirty="0" smtClean="0"/>
              <a:t> </a:t>
            </a:r>
            <a:r>
              <a:rPr lang="de-DE" sz="2000" dirty="0" err="1" smtClean="0"/>
              <a:t>meeting</a:t>
            </a:r>
            <a:r>
              <a:rPr lang="de-DE" sz="2000" dirty="0" smtClean="0"/>
              <a:t> </a:t>
            </a:r>
          </a:p>
          <a:p>
            <a:pPr marL="342900" indent="-342900" algn="just">
              <a:buFont typeface="Arial" panose="020B0604020202020204" pitchFamily="34" charset="0"/>
              <a:buChar char="•"/>
              <a:defRPr/>
            </a:pPr>
            <a:r>
              <a:rPr lang="de-DE" sz="2000" dirty="0" smtClean="0"/>
              <a:t>Send </a:t>
            </a:r>
            <a:r>
              <a:rPr lang="de-DE" sz="2000" dirty="0" err="1" smtClean="0"/>
              <a:t>for</a:t>
            </a:r>
            <a:r>
              <a:rPr lang="de-DE" sz="2000" dirty="0" smtClean="0"/>
              <a:t> </a:t>
            </a:r>
            <a:r>
              <a:rPr lang="de-DE" sz="2000" dirty="0" smtClean="0"/>
              <a:t>informal </a:t>
            </a:r>
            <a:r>
              <a:rPr lang="de-DE" sz="2000" dirty="0" err="1" smtClean="0"/>
              <a:t>circulation</a:t>
            </a:r>
            <a:r>
              <a:rPr lang="de-DE" sz="2000" dirty="0" smtClean="0"/>
              <a:t> </a:t>
            </a:r>
            <a:r>
              <a:rPr lang="de-DE" sz="2000" dirty="0" err="1" smtClean="0"/>
              <a:t>to</a:t>
            </a:r>
            <a:r>
              <a:rPr lang="de-DE" sz="2000" dirty="0" smtClean="0"/>
              <a:t> </a:t>
            </a:r>
            <a:r>
              <a:rPr lang="de-DE" sz="2000" dirty="0" err="1" smtClean="0"/>
              <a:t>the</a:t>
            </a:r>
            <a:r>
              <a:rPr lang="de-DE" sz="2000" dirty="0" smtClean="0"/>
              <a:t> WG</a:t>
            </a:r>
            <a:endParaRPr lang="de-DE" sz="2000" dirty="0"/>
          </a:p>
          <a:p>
            <a:pPr marL="342900" indent="-342900" algn="just">
              <a:spcBef>
                <a:spcPts val="0"/>
              </a:spcBef>
              <a:spcAft>
                <a:spcPts val="300"/>
              </a:spcAft>
              <a:defRPr/>
            </a:pP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July 15,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585400149"/>
              </p:ext>
            </p:extLst>
          </p:nvPr>
        </p:nvGraphicFramePr>
        <p:xfrm>
          <a:off x="838200" y="2286000"/>
          <a:ext cx="8077200" cy="334582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15-19/0274r1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0248r0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a:t>
                      </a:r>
                      <a:r>
                        <a:rPr lang="en-GB" altLang="en-US" sz="1800" dirty="0" smtClean="0"/>
                        <a:t>telco meeting </a:t>
                      </a:r>
                      <a:r>
                        <a:rPr lang="en-GB" altLang="en-US" sz="1800" dirty="0" smtClean="0"/>
                        <a:t>minutes </a:t>
                      </a:r>
                      <a:r>
                        <a:rPr lang="en-US" altLang="en-US" sz="1800" dirty="0" smtClean="0"/>
                        <a:t>in doc. 15-19/</a:t>
                      </a:r>
                      <a:r>
                        <a:rPr lang="en-GB" altLang="en-US" sz="1800" dirty="0" smtClean="0"/>
                        <a:t>0288r0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05824025"/>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err="1" smtClean="0"/>
                        <a:t>clauses</a:t>
                      </a:r>
                      <a:r>
                        <a:rPr lang="de-DE" altLang="en-US" sz="1800" dirty="0" smtClean="0"/>
                        <a:t> </a:t>
                      </a:r>
                      <a:r>
                        <a:rPr lang="de-DE" altLang="en-US" sz="1800" dirty="0" smtClean="0"/>
                        <a:t>4-12,</a:t>
                      </a:r>
                      <a:r>
                        <a:rPr lang="de-DE" altLang="en-US" sz="1800" baseline="0" dirty="0" smtClean="0"/>
                        <a:t> </a:t>
                      </a:r>
                      <a:r>
                        <a:rPr lang="de-DE" altLang="en-US" sz="1800" baseline="0" dirty="0" err="1" smtClean="0"/>
                        <a:t>identify</a:t>
                      </a:r>
                      <a:r>
                        <a:rPr lang="de-DE" altLang="en-US" sz="1800" baseline="0" dirty="0" smtClean="0"/>
                        <a:t> TBDs</a:t>
                      </a:r>
                      <a:endParaRPr lang="de-DE" altLang="en-US" sz="1800" dirty="0" smtClean="0"/>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1211941442"/>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2160</Words>
  <Application>Microsoft Office PowerPoint</Application>
  <PresentationFormat>Bildschirmpräsentation (4:3)</PresentationFormat>
  <Paragraphs>544</Paragraphs>
  <Slides>31</Slides>
  <Notes>30</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31</vt:i4>
      </vt:variant>
    </vt:vector>
  </HeadingPairs>
  <TitlesOfParts>
    <vt:vector size="40" baseType="lpstr">
      <vt:lpstr>MS Mincho</vt:lpstr>
      <vt:lpstr>MS PGothic</vt:lpstr>
      <vt:lpstr>MS PGothic</vt:lpstr>
      <vt:lpstr>Arial</vt:lpstr>
      <vt:lpstr>Symbol</vt:lpstr>
      <vt:lpstr>Times New Roman</vt:lpstr>
      <vt:lpstr>Wingdings</vt:lpstr>
      <vt:lpstr>802-11-Submission</vt:lpstr>
      <vt:lpstr>Document</vt:lpstr>
      <vt:lpstr>IEEE 802.15 TG13  Multi-Gbit/s Optical Wireless Communication  July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15-19/0274r5</dc:title>
  <dc:subject>Task Group AY November 2015 Meeting Agenda</dc:subject>
  <dc:creator>Jungnickel, Volker</dc:creator>
  <cp:keywords>July 2019</cp:keywords>
  <cp:lastModifiedBy>Jungnickel, Volker</cp:lastModifiedBy>
  <cp:revision>5228</cp:revision>
  <cp:lastPrinted>2014-11-04T15:04:57Z</cp:lastPrinted>
  <dcterms:created xsi:type="dcterms:W3CDTF">2007-04-17T18:10:23Z</dcterms:created>
  <dcterms:modified xsi:type="dcterms:W3CDTF">2019-07-18T13:23:29Z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