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269" r:id="rId2"/>
    <p:sldId id="424" r:id="rId3"/>
    <p:sldId id="717" r:id="rId4"/>
    <p:sldId id="423" r:id="rId5"/>
    <p:sldId id="608" r:id="rId6"/>
    <p:sldId id="708" r:id="rId7"/>
    <p:sldId id="386" r:id="rId8"/>
    <p:sldId id="754" r:id="rId9"/>
    <p:sldId id="560" r:id="rId10"/>
    <p:sldId id="800" r:id="rId11"/>
    <p:sldId id="801" r:id="rId12"/>
    <p:sldId id="822" r:id="rId13"/>
    <p:sldId id="835" r:id="rId14"/>
    <p:sldId id="833" r:id="rId15"/>
    <p:sldId id="836" r:id="rId16"/>
    <p:sldId id="837" r:id="rId17"/>
    <p:sldId id="838" r:id="rId18"/>
    <p:sldId id="839" r:id="rId19"/>
    <p:sldId id="840" r:id="rId20"/>
    <p:sldId id="842" r:id="rId21"/>
    <p:sldId id="843" r:id="rId22"/>
    <p:sldId id="718" r:id="rId23"/>
    <p:sldId id="790" r:id="rId24"/>
    <p:sldId id="812" r:id="rId25"/>
    <p:sldId id="774" r:id="rId26"/>
    <p:sldId id="817" r:id="rId27"/>
    <p:sldId id="828" r:id="rId28"/>
    <p:sldId id="829" r:id="rId29"/>
    <p:sldId id="830" r:id="rId30"/>
    <p:sldId id="832" r:id="rId31"/>
    <p:sldId id="844" r:id="rId3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ngnickel, Volker" initials="JV" lastIdx="1" clrIdx="0">
    <p:extLst>
      <p:ext uri="{19B8F6BF-5375-455C-9EA6-DF929625EA0E}">
        <p15:presenceInfo xmlns:p15="http://schemas.microsoft.com/office/powerpoint/2012/main" userId="S-1-5-21-229799756-4240444915-3125021034-14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440" autoAdjust="0"/>
    <p:restoredTop sz="95409" autoAdjust="0"/>
  </p:normalViewPr>
  <p:slideViewPr>
    <p:cSldViewPr>
      <p:cViewPr varScale="1">
        <p:scale>
          <a:sx n="62" d="100"/>
          <a:sy n="62" d="100"/>
        </p:scale>
        <p:origin x="278" y="5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10</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40475944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11</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5401078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12</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1624416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13</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7764116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14</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7218352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15</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34464316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16</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90225882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17</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09778629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18</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74640292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19</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40378952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20</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52906906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21</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16773315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22</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23</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18752103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24</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59075765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409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4096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59A3BC02-BFE1-49C1-AF78-0F0A6EE9B830}" type="slidenum">
              <a:rPr lang="en-US" altLang="en-US" smtClean="0"/>
              <a:pPr>
                <a:spcBef>
                  <a:spcPct val="0"/>
                </a:spcBef>
              </a:pPr>
              <a:t>25</a:t>
            </a:fld>
            <a:endParaRPr lang="en-US" altLang="en-US" smtClean="0"/>
          </a:p>
        </p:txBody>
      </p:sp>
      <p:sp>
        <p:nvSpPr>
          <p:cNvPr id="40966" name="Rectangle 2"/>
          <p:cNvSpPr>
            <a:spLocks noGrp="1" noRot="1" noChangeAspect="1" noChangeArrowheads="1" noTextEdit="1"/>
          </p:cNvSpPr>
          <p:nvPr>
            <p:ph type="sldImg"/>
          </p:nvPr>
        </p:nvSpPr>
        <p:spPr>
          <a:xfrm>
            <a:off x="1154113" y="701675"/>
            <a:ext cx="4625975" cy="3468688"/>
          </a:xfrm>
          <a:ln/>
        </p:spPr>
      </p:sp>
      <p:sp>
        <p:nvSpPr>
          <p:cNvPr id="409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26</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93225010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939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939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939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F9BF433-1276-49FE-9023-176D69872A94}" type="slidenum">
              <a:rPr lang="en-US" altLang="en-US" smtClean="0"/>
              <a:pPr>
                <a:spcBef>
                  <a:spcPct val="0"/>
                </a:spcBef>
              </a:pPr>
              <a:t>28</a:t>
            </a:fld>
            <a:endParaRPr lang="en-US" altLang="en-US" smtClean="0"/>
          </a:p>
        </p:txBody>
      </p:sp>
      <p:sp>
        <p:nvSpPr>
          <p:cNvPr id="59398" name="Rectangle 2"/>
          <p:cNvSpPr>
            <a:spLocks noGrp="1" noRot="1" noChangeAspect="1" noChangeArrowheads="1" noTextEdit="1"/>
          </p:cNvSpPr>
          <p:nvPr>
            <p:ph type="sldImg"/>
          </p:nvPr>
        </p:nvSpPr>
        <p:spPr>
          <a:xfrm>
            <a:off x="1154113" y="701675"/>
            <a:ext cx="4625975" cy="3468688"/>
          </a:xfrm>
          <a:ln/>
        </p:spPr>
      </p:sp>
      <p:sp>
        <p:nvSpPr>
          <p:cNvPr id="593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09538437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939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939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939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F9BF433-1276-49FE-9023-176D69872A94}" type="slidenum">
              <a:rPr lang="en-US" altLang="en-US" smtClean="0"/>
              <a:pPr>
                <a:spcBef>
                  <a:spcPct val="0"/>
                </a:spcBef>
              </a:pPr>
              <a:t>29</a:t>
            </a:fld>
            <a:endParaRPr lang="en-US" altLang="en-US" smtClean="0"/>
          </a:p>
        </p:txBody>
      </p:sp>
      <p:sp>
        <p:nvSpPr>
          <p:cNvPr id="59398" name="Rectangle 2"/>
          <p:cNvSpPr>
            <a:spLocks noGrp="1" noRot="1" noChangeAspect="1" noChangeArrowheads="1" noTextEdit="1"/>
          </p:cNvSpPr>
          <p:nvPr>
            <p:ph type="sldImg"/>
          </p:nvPr>
        </p:nvSpPr>
        <p:spPr>
          <a:xfrm>
            <a:off x="1154113" y="701675"/>
            <a:ext cx="4625975" cy="3468688"/>
          </a:xfrm>
          <a:ln/>
        </p:spPr>
      </p:sp>
      <p:sp>
        <p:nvSpPr>
          <p:cNvPr id="593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80955632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939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939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939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F9BF433-1276-49FE-9023-176D69872A94}" type="slidenum">
              <a:rPr lang="en-US" altLang="en-US" smtClean="0"/>
              <a:pPr>
                <a:spcBef>
                  <a:spcPct val="0"/>
                </a:spcBef>
              </a:pPr>
              <a:t>30</a:t>
            </a:fld>
            <a:endParaRPr lang="en-US" altLang="en-US" smtClean="0"/>
          </a:p>
        </p:txBody>
      </p:sp>
      <p:sp>
        <p:nvSpPr>
          <p:cNvPr id="59398" name="Rectangle 2"/>
          <p:cNvSpPr>
            <a:spLocks noGrp="1" noRot="1" noChangeAspect="1" noChangeArrowheads="1" noTextEdit="1"/>
          </p:cNvSpPr>
          <p:nvPr>
            <p:ph type="sldImg"/>
          </p:nvPr>
        </p:nvSpPr>
        <p:spPr>
          <a:xfrm>
            <a:off x="1154113" y="701675"/>
            <a:ext cx="4625975" cy="3468688"/>
          </a:xfrm>
          <a:ln/>
        </p:spPr>
      </p:sp>
      <p:sp>
        <p:nvSpPr>
          <p:cNvPr id="593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4422518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0485"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F962E9D6-FDC0-4934-BBAB-D203ECE6411E}" type="slidenum">
              <a:rPr lang="en-US" altLang="en-US" smtClean="0"/>
              <a:pPr>
                <a:spcBef>
                  <a:spcPct val="0"/>
                </a:spcBef>
              </a:pPr>
              <a:t>3</a:t>
            </a:fld>
            <a:endParaRPr lang="en-US" altLang="en-US" smtClean="0"/>
          </a:p>
        </p:txBody>
      </p:sp>
      <p:sp>
        <p:nvSpPr>
          <p:cNvPr id="20486" name="Rectangle 2"/>
          <p:cNvSpPr>
            <a:spLocks noGrp="1" noRot="1" noChangeAspect="1" noChangeArrowheads="1" noTextEdit="1"/>
          </p:cNvSpPr>
          <p:nvPr>
            <p:ph type="sldImg"/>
          </p:nvPr>
        </p:nvSpPr>
        <p:spPr>
          <a:xfrm>
            <a:off x="1154113" y="701675"/>
            <a:ext cx="4625975" cy="3468688"/>
          </a:xfrm>
          <a:ln cap="flat"/>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31</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5297623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22531"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22532"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4229B824-C0B1-4C36-A3DA-CFFD5AAD20C0}" type="slidenum">
              <a:rPr lang="en-US" altLang="en-US" smtClean="0"/>
              <a:pPr>
                <a:spcBef>
                  <a:spcPct val="0"/>
                </a:spcBef>
              </a:pPr>
              <a:t>4</a:t>
            </a:fld>
            <a:endParaRPr lang="en-US" altLang="en-US" smtClean="0"/>
          </a:p>
        </p:txBody>
      </p:sp>
      <p:sp>
        <p:nvSpPr>
          <p:cNvPr id="22534" name="Rectangle 2"/>
          <p:cNvSpPr txBox="1">
            <a:spLocks noGrp="1" noChangeArrowheads="1"/>
          </p:cNvSpPr>
          <p:nvPr/>
        </p:nvSpPr>
        <p:spPr bwMode="auto">
          <a:xfrm>
            <a:off x="4087813" y="95250"/>
            <a:ext cx="21939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sz="1400" b="1"/>
              <a:t>doc.: IEEE 802.11-10/0503r4</a:t>
            </a:r>
          </a:p>
        </p:txBody>
      </p:sp>
      <p:sp>
        <p:nvSpPr>
          <p:cNvPr id="22535" name="Rectangle 3"/>
          <p:cNvSpPr txBox="1">
            <a:spLocks noGrp="1" noChangeArrowheads="1"/>
          </p:cNvSpPr>
          <p:nvPr/>
        </p:nvSpPr>
        <p:spPr bwMode="auto">
          <a:xfrm>
            <a:off x="654050" y="95250"/>
            <a:ext cx="7524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b="1"/>
              <a:t>May 2010</a:t>
            </a:r>
          </a:p>
        </p:txBody>
      </p:sp>
      <p:sp>
        <p:nvSpPr>
          <p:cNvPr id="22536" name="Rectangle 6"/>
          <p:cNvSpPr txBox="1">
            <a:spLocks noGrp="1" noChangeArrowheads="1"/>
          </p:cNvSpPr>
          <p:nvPr/>
        </p:nvSpPr>
        <p:spPr bwMode="auto">
          <a:xfrm>
            <a:off x="3667125" y="8985250"/>
            <a:ext cx="2614613"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lgn="r">
              <a:spcBef>
                <a:spcPct val="0"/>
              </a:spcBef>
            </a:pPr>
            <a:r>
              <a:rPr lang="en-US" altLang="en-US"/>
              <a:t>Michael Montemurro, Research in Motion</a:t>
            </a:r>
          </a:p>
        </p:txBody>
      </p:sp>
      <p:sp>
        <p:nvSpPr>
          <p:cNvPr id="22537" name="Rectangle 7"/>
          <p:cNvSpPr txBox="1">
            <a:spLocks noGrp="1" noChangeArrowheads="1"/>
          </p:cNvSpPr>
          <p:nvPr/>
        </p:nvSpPr>
        <p:spPr bwMode="auto">
          <a:xfrm>
            <a:off x="3321050" y="8985250"/>
            <a:ext cx="41433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a:t>Page </a:t>
            </a:r>
            <a:fld id="{47D5D0D2-561D-411E-9487-76C59879356F}" type="slidenum">
              <a:rPr lang="en-US" altLang="en-US"/>
              <a:pPr algn="r">
                <a:spcBef>
                  <a:spcPct val="0"/>
                </a:spcBef>
              </a:pPr>
              <a:t>4</a:t>
            </a:fld>
            <a:endParaRPr lang="en-US" altLang="en-US"/>
          </a:p>
        </p:txBody>
      </p:sp>
      <p:sp>
        <p:nvSpPr>
          <p:cNvPr id="22538" name="Rectangle 2"/>
          <p:cNvSpPr>
            <a:spLocks noGrp="1" noRot="1" noChangeAspect="1" noChangeArrowheads="1" noTextEdit="1"/>
          </p:cNvSpPr>
          <p:nvPr>
            <p:ph type="sldImg"/>
          </p:nvPr>
        </p:nvSpPr>
        <p:spPr>
          <a:xfrm>
            <a:off x="1154113" y="701675"/>
            <a:ext cx="4625975" cy="3468688"/>
          </a:xfrm>
          <a:ln/>
        </p:spPr>
      </p:sp>
      <p:sp>
        <p:nvSpPr>
          <p:cNvPr id="225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p:txBody>
          <a:bodyPr/>
          <a:lstStyle/>
          <a:p>
            <a:pPr>
              <a:defRPr/>
            </a:pPr>
            <a:r>
              <a:rPr lang="en-US"/>
              <a:t>doc.: IEEE 802.11-11/0xxxr0</a:t>
            </a:r>
          </a:p>
        </p:txBody>
      </p:sp>
      <p:sp>
        <p:nvSpPr>
          <p:cNvPr id="14339" name="Rectangle 3"/>
          <p:cNvSpPr>
            <a:spLocks noGrp="1" noChangeArrowheads="1"/>
          </p:cNvSpPr>
          <p:nvPr>
            <p:ph type="dt" sz="quarter" idx="1"/>
          </p:nvPr>
        </p:nvSpPr>
        <p:spPr/>
        <p:txBody>
          <a:bodyPr/>
          <a:lstStyle/>
          <a:p>
            <a:pPr>
              <a:defRPr/>
            </a:pPr>
            <a:r>
              <a:rPr lang="en-US"/>
              <a:t>November 2011</a:t>
            </a:r>
          </a:p>
        </p:txBody>
      </p:sp>
      <p:sp>
        <p:nvSpPr>
          <p:cNvPr id="14340" name="Rectangle 6"/>
          <p:cNvSpPr>
            <a:spLocks noGrp="1" noChangeArrowheads="1"/>
          </p:cNvSpPr>
          <p:nvPr>
            <p:ph type="ftr" sz="quarter" idx="4"/>
          </p:nvPr>
        </p:nvSpPr>
        <p:spPr/>
        <p:txBody>
          <a:bodyPr/>
          <a:lstStyle/>
          <a:p>
            <a:pPr lvl="4">
              <a:defRPr/>
            </a:pPr>
            <a:r>
              <a:rPr lang="en-US"/>
              <a:t>Osama Aboul-Magd (Samsung)</a:t>
            </a:r>
          </a:p>
        </p:txBody>
      </p:sp>
      <p:sp>
        <p:nvSpPr>
          <p:cNvPr id="245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4FE49D6-7A17-4D6C-ABAF-D284ACE8A56D}" type="slidenum">
              <a:rPr lang="en-US" altLang="en-US" smtClean="0"/>
              <a:pPr>
                <a:spcBef>
                  <a:spcPct val="0"/>
                </a:spcBef>
              </a:pPr>
              <a:t>5</a:t>
            </a:fld>
            <a:endParaRPr lang="en-US" altLang="en-US" smtClean="0"/>
          </a:p>
        </p:txBody>
      </p:sp>
      <p:sp>
        <p:nvSpPr>
          <p:cNvPr id="24582" name="Rectangle 2"/>
          <p:cNvSpPr>
            <a:spLocks noGrp="1" noRot="1" noChangeAspect="1" noChangeArrowheads="1" noTextEdit="1"/>
          </p:cNvSpPr>
          <p:nvPr>
            <p:ph type="sldImg"/>
          </p:nvPr>
        </p:nvSpPr>
        <p:spPr>
          <a:xfrm>
            <a:off x="1154113" y="701675"/>
            <a:ext cx="4625975" cy="3468688"/>
          </a:xfrm>
          <a:ln cap="flat"/>
        </p:spPr>
      </p:sp>
      <p:sp>
        <p:nvSpPr>
          <p:cNvPr id="245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6629"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CE75353-F52F-4C96-BB64-6EF7184E64A4}" type="slidenum">
              <a:rPr lang="en-US" altLang="en-US" smtClean="0"/>
              <a:pPr>
                <a:spcBef>
                  <a:spcPct val="0"/>
                </a:spcBef>
              </a:pPr>
              <a:t>6</a:t>
            </a:fld>
            <a:endParaRPr lang="en-US" altLang="en-US" smtClean="0"/>
          </a:p>
        </p:txBody>
      </p:sp>
      <p:sp>
        <p:nvSpPr>
          <p:cNvPr id="26630" name="Rectangle 2"/>
          <p:cNvSpPr>
            <a:spLocks noGrp="1" noRot="1" noChangeAspect="1" noChangeArrowheads="1" noTextEdit="1"/>
          </p:cNvSpPr>
          <p:nvPr>
            <p:ph type="sldImg"/>
          </p:nvPr>
        </p:nvSpPr>
        <p:spPr>
          <a:xfrm>
            <a:off x="1154113" y="701675"/>
            <a:ext cx="4625975" cy="3468688"/>
          </a:xfrm>
          <a:ln cap="flat"/>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DFEC75B-208D-4717-A1AF-804B53ECFC72}" type="slidenum">
              <a:rPr lang="en-US" altLang="en-US" smtClean="0"/>
              <a:pPr>
                <a:spcBef>
                  <a:spcPct val="0"/>
                </a:spcBef>
              </a:pPr>
              <a:t>7</a:t>
            </a:fld>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8</a:t>
            </a:fld>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27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27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27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2F02C31E-3071-4B0A-A373-911A8F1ABDD4}" type="slidenum">
              <a:rPr lang="en-US" altLang="en-US" smtClean="0"/>
              <a:pPr>
                <a:spcBef>
                  <a:spcPct val="0"/>
                </a:spcBef>
              </a:pPr>
              <a:t>9</a:t>
            </a:fld>
            <a:endParaRPr lang="en-US" altLang="en-US" smtClean="0"/>
          </a:p>
        </p:txBody>
      </p:sp>
      <p:sp>
        <p:nvSpPr>
          <p:cNvPr id="32774" name="Rectangle 2"/>
          <p:cNvSpPr>
            <a:spLocks noGrp="1" noRot="1" noChangeAspect="1" noChangeArrowheads="1" noTextEdit="1"/>
          </p:cNvSpPr>
          <p:nvPr>
            <p:ph type="sldImg"/>
          </p:nvPr>
        </p:nvSpPr>
        <p:spPr>
          <a:xfrm>
            <a:off x="1154113" y="701675"/>
            <a:ext cx="4625975" cy="3468688"/>
          </a:xfrm>
          <a:ln/>
        </p:spPr>
      </p:sp>
      <p:sp>
        <p:nvSpPr>
          <p:cNvPr id="327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userDrawn="1"/>
        </p:nvSpPr>
        <p:spPr bwMode="auto">
          <a:xfrm>
            <a:off x="5458123" y="304026"/>
            <a:ext cx="292387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en-US" altLang="en-US" sz="1800" b="1" dirty="0" smtClean="0"/>
              <a:t>15-19</a:t>
            </a:r>
            <a:r>
              <a:rPr lang="en-US" sz="1800" b="1" dirty="0" smtClean="0"/>
              <a:t>-0274-04-0013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1" name="Date Placeholder 3"/>
          <p:cNvSpPr>
            <a:spLocks noGrp="1"/>
          </p:cNvSpPr>
          <p:nvPr>
            <p:ph type="dt" sz="quarter" idx="2"/>
          </p:nvPr>
        </p:nvSpPr>
        <p:spPr>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lstStyle>
            <a:lvl1pPr>
              <a:spcBef>
                <a:spcPct val="0"/>
              </a:spcBef>
              <a:buFontTx/>
              <a:buNone/>
              <a:defRPr sz="16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dirty="0" smtClean="0"/>
              <a:t>July 2018</a:t>
            </a:r>
            <a:endParaRPr lang="en-US" altLang="en-US" dirty="0"/>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5/dcn/10/15-10-0235-18-0000-802-15-operations-manual.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July 2019 Meeting Agenda</a:t>
            </a:r>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2019-07-12</a:t>
            </a:r>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6412"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10</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#50</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agenda in 15-19/0274r1.</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Tuncer</a:t>
            </a:r>
          </a:p>
          <a:p>
            <a:pPr algn="just">
              <a:buFontTx/>
              <a:buNone/>
            </a:pPr>
            <a:r>
              <a:rPr lang="en-GB" altLang="en-US" dirty="0" smtClean="0">
                <a:sym typeface="Wingdings" panose="05000000000000000000" pitchFamily="2" charset="2"/>
              </a:rPr>
              <a:t>Seconded by	Sang-Kyu</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extLst>
      <p:ext uri="{BB962C8B-B14F-4D97-AF65-F5344CB8AC3E}">
        <p14:creationId xmlns:p14="http://schemas.microsoft.com/office/powerpoint/2010/main" val="34342439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11</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#51</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meeting minutes from Atlanta in doc. 15-19/0248r0.</a:t>
            </a: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Nikola</a:t>
            </a:r>
          </a:p>
          <a:p>
            <a:pPr algn="just">
              <a:buFontTx/>
              <a:buNone/>
            </a:pPr>
            <a:r>
              <a:rPr lang="en-GB" altLang="en-US" dirty="0" smtClean="0">
                <a:sym typeface="Wingdings" panose="05000000000000000000" pitchFamily="2" charset="2"/>
              </a:rPr>
              <a:t>Seconded by	Sang-Kyu</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extLst>
      <p:ext uri="{BB962C8B-B14F-4D97-AF65-F5344CB8AC3E}">
        <p14:creationId xmlns:p14="http://schemas.microsoft.com/office/powerpoint/2010/main" val="906016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12</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#52</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telco meeting minutes between  Atlanta and Vienna meetings in doc. 15-19/0288r0.</a:t>
            </a: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Sang-Kyu</a:t>
            </a:r>
          </a:p>
          <a:p>
            <a:pPr algn="just">
              <a:buFontTx/>
              <a:buNone/>
            </a:pPr>
            <a:r>
              <a:rPr lang="en-GB" altLang="en-US" dirty="0" smtClean="0">
                <a:sym typeface="Wingdings" panose="05000000000000000000" pitchFamily="2" charset="2"/>
              </a:rPr>
              <a:t>Seconded by	Nikola</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extLst>
      <p:ext uri="{BB962C8B-B14F-4D97-AF65-F5344CB8AC3E}">
        <p14:creationId xmlns:p14="http://schemas.microsoft.com/office/powerpoint/2010/main" val="38692124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13</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#2</a:t>
            </a:r>
          </a:p>
          <a:p>
            <a:pPr algn="just">
              <a:buFontTx/>
              <a:buNone/>
            </a:pPr>
            <a:r>
              <a:rPr lang="en-US" altLang="en-US" sz="3600" dirty="0" smtClean="0"/>
              <a:t>Tuesday AM2, July 16, 2019</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3284787333"/>
              </p:ext>
            </p:extLst>
          </p:nvPr>
        </p:nvGraphicFramePr>
        <p:xfrm>
          <a:off x="685800" y="2362200"/>
          <a:ext cx="8229600" cy="2316524"/>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Go through clauses 10-12, identify TBDs</a:t>
                      </a:r>
                      <a:endParaRPr lang="en-US" altLang="en-US" sz="1800" baseline="0" dirty="0" smtClean="0"/>
                    </a:p>
                  </a:txBody>
                  <a:tcPr marT="45764" marB="45764"/>
                </a:tc>
                <a:tc>
                  <a:txBody>
                    <a:bodyPr/>
                    <a:lstStyle/>
                    <a:p>
                      <a:r>
                        <a:rPr lang="en-US" sz="1800" baseline="0" dirty="0" smtClean="0"/>
                        <a:t>60</a:t>
                      </a:r>
                      <a:endParaRPr lang="en-US" sz="1800" baseline="0" dirty="0"/>
                    </a:p>
                  </a:txBody>
                  <a:tcPr marT="45764" marB="45764"/>
                </a:tc>
                <a:extLst>
                  <a:ext uri="{0D108BD9-81ED-4DB2-BD59-A6C34878D82A}">
                    <a16:rowId xmlns:a16="http://schemas.microsoft.com/office/drawing/2014/main" val="4282689126"/>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Presentation on MIMO doc. 15-19/0322r0</a:t>
                      </a:r>
                      <a:endParaRPr lang="en-US" altLang="en-US" sz="1800" baseline="0" dirty="0" smtClean="0"/>
                    </a:p>
                  </a:txBody>
                  <a:tcPr marT="45764" marB="45764"/>
                </a:tc>
                <a:tc>
                  <a:txBody>
                    <a:bodyPr/>
                    <a:lstStyle/>
                    <a:p>
                      <a:r>
                        <a:rPr lang="en-US" sz="1800" baseline="0" dirty="0" smtClean="0"/>
                        <a:t>30</a:t>
                      </a:r>
                      <a:endParaRPr lang="en-US" sz="1800" baseline="0" dirty="0"/>
                    </a:p>
                  </a:txBody>
                  <a:tcPr marT="45764" marB="45764"/>
                </a:tc>
                <a:extLst>
                  <a:ext uri="{0D108BD9-81ED-4DB2-BD59-A6C34878D82A}">
                    <a16:rowId xmlns:a16="http://schemas.microsoft.com/office/drawing/2014/main" val="3664928062"/>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extLst>
      <p:ext uri="{BB962C8B-B14F-4D97-AF65-F5344CB8AC3E}">
        <p14:creationId xmlns:p14="http://schemas.microsoft.com/office/powerpoint/2010/main" val="12571975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14</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List of TBDs</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8229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defRPr/>
            </a:pPr>
            <a:r>
              <a:rPr lang="de-DE" sz="2000" dirty="0" err="1" smtClean="0"/>
              <a:t>Clause</a:t>
            </a:r>
            <a:r>
              <a:rPr lang="de-DE" sz="2000" dirty="0" smtClean="0"/>
              <a:t> 1-3</a:t>
            </a:r>
          </a:p>
          <a:p>
            <a:pPr marL="342900" indent="-342900" algn="just">
              <a:defRPr/>
            </a:pPr>
            <a:r>
              <a:rPr lang="de-DE" sz="2000" b="0" dirty="0" smtClean="0"/>
              <a:t>Editorial</a:t>
            </a:r>
            <a:r>
              <a:rPr lang="de-DE" sz="2000" b="0" dirty="0" smtClean="0"/>
              <a:t>  </a:t>
            </a:r>
          </a:p>
          <a:p>
            <a:pPr algn="just">
              <a:buNone/>
              <a:defRPr/>
            </a:pPr>
            <a:r>
              <a:rPr lang="de-DE" sz="2000" dirty="0" err="1" smtClean="0"/>
              <a:t>Clause</a:t>
            </a:r>
            <a:r>
              <a:rPr lang="de-DE" sz="2000" dirty="0" smtClean="0"/>
              <a:t> </a:t>
            </a:r>
            <a:r>
              <a:rPr lang="de-DE" sz="2000" dirty="0" smtClean="0"/>
              <a:t>4:</a:t>
            </a:r>
          </a:p>
          <a:p>
            <a:pPr marL="342900" indent="-342900" algn="just">
              <a:buFont typeface="Arial" panose="020B0604020202020204" pitchFamily="34" charset="0"/>
              <a:buChar char="•"/>
              <a:defRPr/>
            </a:pPr>
            <a:r>
              <a:rPr lang="de-DE" sz="2000" b="0" dirty="0" smtClean="0">
                <a:solidFill>
                  <a:srgbClr val="00B050"/>
                </a:solidFill>
              </a:rPr>
              <a:t>Broadcast </a:t>
            </a:r>
            <a:r>
              <a:rPr lang="de-DE" sz="2000" b="0" dirty="0" err="1" smtClean="0">
                <a:solidFill>
                  <a:srgbClr val="00B050"/>
                </a:solidFill>
              </a:rPr>
              <a:t>topology</a:t>
            </a:r>
            <a:r>
              <a:rPr lang="de-DE" sz="2000" b="0" dirty="0" smtClean="0">
                <a:solidFill>
                  <a:srgbClr val="00B050"/>
                </a:solidFill>
              </a:rPr>
              <a:t>: </a:t>
            </a:r>
            <a:r>
              <a:rPr lang="de-DE" sz="2000" b="0" dirty="0" err="1" smtClean="0">
                <a:solidFill>
                  <a:srgbClr val="00B050"/>
                </a:solidFill>
              </a:rPr>
              <a:t>How</a:t>
            </a:r>
            <a:r>
              <a:rPr lang="de-DE" sz="2000" b="0" dirty="0" smtClean="0">
                <a:solidFill>
                  <a:srgbClr val="00B050"/>
                </a:solidFill>
              </a:rPr>
              <a:t> </a:t>
            </a:r>
            <a:r>
              <a:rPr lang="de-DE" sz="2000" b="0" dirty="0" err="1" smtClean="0">
                <a:solidFill>
                  <a:srgbClr val="00B050"/>
                </a:solidFill>
              </a:rPr>
              <a:t>to</a:t>
            </a:r>
            <a:r>
              <a:rPr lang="de-DE" sz="2000" b="0" dirty="0" smtClean="0">
                <a:solidFill>
                  <a:srgbClr val="00B050"/>
                </a:solidFill>
              </a:rPr>
              <a:t> </a:t>
            </a:r>
            <a:r>
              <a:rPr lang="de-DE" sz="2000" b="0" dirty="0" err="1" smtClean="0">
                <a:solidFill>
                  <a:srgbClr val="00B050"/>
                </a:solidFill>
              </a:rPr>
              <a:t>signal</a:t>
            </a:r>
            <a:r>
              <a:rPr lang="de-DE" sz="2000" b="0" dirty="0" smtClean="0">
                <a:solidFill>
                  <a:srgbClr val="00B050"/>
                </a:solidFill>
              </a:rPr>
              <a:t> </a:t>
            </a:r>
            <a:r>
              <a:rPr lang="de-DE" sz="2000" b="0" dirty="0" err="1" smtClean="0">
                <a:solidFill>
                  <a:srgbClr val="00B050"/>
                </a:solidFill>
              </a:rPr>
              <a:t>to</a:t>
            </a:r>
            <a:r>
              <a:rPr lang="de-DE" sz="2000" b="0" dirty="0" smtClean="0">
                <a:solidFill>
                  <a:srgbClr val="00B050"/>
                </a:solidFill>
              </a:rPr>
              <a:t> </a:t>
            </a:r>
            <a:r>
              <a:rPr lang="de-DE" sz="2000" b="0" dirty="0" err="1" smtClean="0">
                <a:solidFill>
                  <a:srgbClr val="00B050"/>
                </a:solidFill>
              </a:rPr>
              <a:t>the</a:t>
            </a:r>
            <a:r>
              <a:rPr lang="de-DE" sz="2000" b="0" dirty="0" smtClean="0">
                <a:solidFill>
                  <a:srgbClr val="00B050"/>
                </a:solidFill>
              </a:rPr>
              <a:t> </a:t>
            </a:r>
            <a:r>
              <a:rPr lang="de-DE" sz="2000" b="0" dirty="0" err="1" smtClean="0">
                <a:solidFill>
                  <a:srgbClr val="00B050"/>
                </a:solidFill>
              </a:rPr>
              <a:t>devices</a:t>
            </a:r>
            <a:endParaRPr lang="de-DE" sz="2000" b="0" dirty="0" smtClean="0">
              <a:solidFill>
                <a:srgbClr val="00B050"/>
              </a:solidFill>
            </a:endParaRPr>
          </a:p>
          <a:p>
            <a:pPr marL="342900" indent="-342900" algn="just">
              <a:buFont typeface="Arial" panose="020B0604020202020204" pitchFamily="34" charset="0"/>
              <a:buChar char="•"/>
              <a:defRPr/>
            </a:pPr>
            <a:r>
              <a:rPr lang="de-DE" sz="2000" b="0" dirty="0" smtClean="0">
                <a:solidFill>
                  <a:srgbClr val="FFC000"/>
                </a:solidFill>
              </a:rPr>
              <a:t>MIMO at </a:t>
            </a:r>
            <a:r>
              <a:rPr lang="de-DE" sz="2000" b="0" dirty="0" err="1" smtClean="0">
                <a:solidFill>
                  <a:srgbClr val="FFC000"/>
                </a:solidFill>
              </a:rPr>
              <a:t>the</a:t>
            </a:r>
            <a:r>
              <a:rPr lang="de-DE" sz="2000" b="0" dirty="0" smtClean="0">
                <a:solidFill>
                  <a:srgbClr val="FFC000"/>
                </a:solidFill>
              </a:rPr>
              <a:t> </a:t>
            </a:r>
            <a:r>
              <a:rPr lang="de-DE" sz="2000" b="0" dirty="0" err="1" smtClean="0">
                <a:solidFill>
                  <a:srgbClr val="FFC000"/>
                </a:solidFill>
              </a:rPr>
              <a:t>device</a:t>
            </a:r>
            <a:r>
              <a:rPr lang="de-DE" sz="2000" b="0" dirty="0" smtClean="0">
                <a:solidFill>
                  <a:srgbClr val="FFC000"/>
                </a:solidFill>
              </a:rPr>
              <a:t> </a:t>
            </a:r>
            <a:r>
              <a:rPr lang="de-DE" sz="2000" b="0" dirty="0" err="1" smtClean="0">
                <a:solidFill>
                  <a:srgbClr val="FFC000"/>
                </a:solidFill>
              </a:rPr>
              <a:t>side</a:t>
            </a:r>
            <a:r>
              <a:rPr lang="de-DE" sz="2000" b="0" dirty="0" smtClean="0">
                <a:solidFill>
                  <a:srgbClr val="FFC000"/>
                </a:solidFill>
              </a:rPr>
              <a:t> (</a:t>
            </a:r>
            <a:r>
              <a:rPr lang="de-DE" sz="2000" b="0" dirty="0" err="1" smtClean="0">
                <a:solidFill>
                  <a:srgbClr val="FFC000"/>
                </a:solidFill>
              </a:rPr>
              <a:t>to</a:t>
            </a:r>
            <a:r>
              <a:rPr lang="de-DE" sz="2000" b="0" dirty="0" smtClean="0">
                <a:solidFill>
                  <a:srgbClr val="FFC000"/>
                </a:solidFill>
              </a:rPr>
              <a:t> </a:t>
            </a:r>
            <a:r>
              <a:rPr lang="de-DE" sz="2000" b="0" dirty="0" err="1" smtClean="0">
                <a:solidFill>
                  <a:srgbClr val="FFC000"/>
                </a:solidFill>
              </a:rPr>
              <a:t>be</a:t>
            </a:r>
            <a:r>
              <a:rPr lang="de-DE" sz="2000" b="0" dirty="0" smtClean="0">
                <a:solidFill>
                  <a:srgbClr val="FFC000"/>
                </a:solidFill>
              </a:rPr>
              <a:t> </a:t>
            </a:r>
            <a:r>
              <a:rPr lang="de-DE" sz="2000" b="0" dirty="0" err="1" smtClean="0">
                <a:solidFill>
                  <a:srgbClr val="FFC000"/>
                </a:solidFill>
              </a:rPr>
              <a:t>worked</a:t>
            </a:r>
            <a:r>
              <a:rPr lang="de-DE" sz="2000" b="0" dirty="0" smtClean="0">
                <a:solidFill>
                  <a:srgbClr val="FFC000"/>
                </a:solidFill>
              </a:rPr>
              <a:t> also </a:t>
            </a:r>
            <a:r>
              <a:rPr lang="de-DE" sz="2000" b="0" dirty="0" err="1" smtClean="0">
                <a:solidFill>
                  <a:srgbClr val="FFC000"/>
                </a:solidFill>
              </a:rPr>
              <a:t>into</a:t>
            </a:r>
            <a:r>
              <a:rPr lang="de-DE" sz="2000" b="0" dirty="0" smtClean="0">
                <a:solidFill>
                  <a:srgbClr val="FFC000"/>
                </a:solidFill>
              </a:rPr>
              <a:t> </a:t>
            </a:r>
            <a:r>
              <a:rPr lang="de-DE" sz="2000" b="0" dirty="0" err="1" smtClean="0">
                <a:solidFill>
                  <a:srgbClr val="FFC000"/>
                </a:solidFill>
              </a:rPr>
              <a:t>Clauses</a:t>
            </a:r>
            <a:r>
              <a:rPr lang="de-DE" sz="2000" b="0" dirty="0" smtClean="0">
                <a:solidFill>
                  <a:srgbClr val="FFC000"/>
                </a:solidFill>
              </a:rPr>
              <a:t> 5, 6, 7)</a:t>
            </a:r>
          </a:p>
          <a:p>
            <a:pPr marL="342900" indent="-342900" algn="just">
              <a:buFont typeface="Arial" panose="020B0604020202020204" pitchFamily="34" charset="0"/>
              <a:buChar char="•"/>
              <a:defRPr/>
            </a:pPr>
            <a:r>
              <a:rPr lang="de-DE" sz="2000" b="0" dirty="0" err="1" smtClean="0">
                <a:solidFill>
                  <a:srgbClr val="FFC000"/>
                </a:solidFill>
              </a:rPr>
              <a:t>Full</a:t>
            </a:r>
            <a:r>
              <a:rPr lang="de-DE" sz="2000" b="0" dirty="0" smtClean="0">
                <a:solidFill>
                  <a:srgbClr val="FFC000"/>
                </a:solidFill>
              </a:rPr>
              <a:t> </a:t>
            </a:r>
            <a:r>
              <a:rPr lang="de-DE" sz="2000" b="0" dirty="0" err="1" smtClean="0">
                <a:solidFill>
                  <a:srgbClr val="FFC000"/>
                </a:solidFill>
              </a:rPr>
              <a:t>duplex</a:t>
            </a:r>
            <a:r>
              <a:rPr lang="de-DE" sz="2000" b="0" dirty="0" smtClean="0">
                <a:solidFill>
                  <a:srgbClr val="FFC000"/>
                </a:solidFill>
              </a:rPr>
              <a:t> </a:t>
            </a:r>
            <a:r>
              <a:rPr lang="de-DE" sz="2000" b="0" dirty="0" smtClean="0">
                <a:solidFill>
                  <a:srgbClr val="FFC000"/>
                </a:solidFill>
              </a:rPr>
              <a:t>(</a:t>
            </a:r>
            <a:r>
              <a:rPr lang="de-DE" sz="2000" b="0" dirty="0" err="1" smtClean="0">
                <a:solidFill>
                  <a:srgbClr val="FFC000"/>
                </a:solidFill>
              </a:rPr>
              <a:t>to</a:t>
            </a:r>
            <a:r>
              <a:rPr lang="de-DE" sz="2000" b="0" dirty="0" smtClean="0">
                <a:solidFill>
                  <a:srgbClr val="FFC000"/>
                </a:solidFill>
              </a:rPr>
              <a:t> </a:t>
            </a:r>
            <a:r>
              <a:rPr lang="de-DE" sz="2000" b="0" dirty="0" err="1" smtClean="0">
                <a:solidFill>
                  <a:srgbClr val="FFC000"/>
                </a:solidFill>
              </a:rPr>
              <a:t>be</a:t>
            </a:r>
            <a:r>
              <a:rPr lang="de-DE" sz="2000" b="0" dirty="0" smtClean="0">
                <a:solidFill>
                  <a:srgbClr val="FFC000"/>
                </a:solidFill>
              </a:rPr>
              <a:t> </a:t>
            </a:r>
            <a:r>
              <a:rPr lang="de-DE" sz="2000" b="0" dirty="0" err="1" smtClean="0">
                <a:solidFill>
                  <a:srgbClr val="FFC000"/>
                </a:solidFill>
              </a:rPr>
              <a:t>worked</a:t>
            </a:r>
            <a:r>
              <a:rPr lang="de-DE" sz="2000" b="0" dirty="0" smtClean="0">
                <a:solidFill>
                  <a:srgbClr val="FFC000"/>
                </a:solidFill>
              </a:rPr>
              <a:t> also </a:t>
            </a:r>
            <a:r>
              <a:rPr lang="de-DE" sz="2000" b="0" dirty="0" err="1" smtClean="0">
                <a:solidFill>
                  <a:srgbClr val="FFC000"/>
                </a:solidFill>
              </a:rPr>
              <a:t>into</a:t>
            </a:r>
            <a:r>
              <a:rPr lang="de-DE" sz="2000" b="0" dirty="0" smtClean="0">
                <a:solidFill>
                  <a:srgbClr val="FFC000"/>
                </a:solidFill>
              </a:rPr>
              <a:t> </a:t>
            </a:r>
            <a:r>
              <a:rPr lang="de-DE" sz="2000" b="0" dirty="0" err="1" smtClean="0">
                <a:solidFill>
                  <a:srgbClr val="FFC000"/>
                </a:solidFill>
              </a:rPr>
              <a:t>Clauses</a:t>
            </a:r>
            <a:r>
              <a:rPr lang="de-DE" sz="2000" b="0" dirty="0" smtClean="0">
                <a:solidFill>
                  <a:srgbClr val="FFC000"/>
                </a:solidFill>
              </a:rPr>
              <a:t> 5, 6, 7)</a:t>
            </a:r>
          </a:p>
          <a:p>
            <a:pPr marL="342900" indent="-342900" algn="just">
              <a:buFont typeface="Arial" panose="020B0604020202020204" pitchFamily="34" charset="0"/>
              <a:buChar char="•"/>
              <a:defRPr/>
            </a:pPr>
            <a:r>
              <a:rPr lang="de-DE" sz="2000" b="0" dirty="0">
                <a:solidFill>
                  <a:srgbClr val="00B050"/>
                </a:solidFill>
              </a:rPr>
              <a:t>Security</a:t>
            </a:r>
          </a:p>
          <a:p>
            <a:pPr marL="342900" indent="-342900" algn="just">
              <a:buFont typeface="Arial" panose="020B0604020202020204" pitchFamily="34" charset="0"/>
              <a:buChar char="•"/>
              <a:defRPr/>
            </a:pPr>
            <a:r>
              <a:rPr lang="de-DE" sz="2000" b="0" dirty="0" err="1" smtClean="0">
                <a:solidFill>
                  <a:srgbClr val="00B050"/>
                </a:solidFill>
              </a:rPr>
              <a:t>Coexistence</a:t>
            </a:r>
            <a:endParaRPr lang="de-DE" sz="2000" b="0" dirty="0" smtClean="0">
              <a:solidFill>
                <a:srgbClr val="00B050"/>
              </a:solidFill>
            </a:endParaRPr>
          </a:p>
          <a:p>
            <a:pPr marL="342900" indent="-342900" algn="just">
              <a:buFont typeface="Arial" panose="020B0604020202020204" pitchFamily="34" charset="0"/>
              <a:buChar char="•"/>
              <a:defRPr/>
            </a:pPr>
            <a:r>
              <a:rPr lang="de-DE" sz="2000" b="0" dirty="0" err="1" smtClean="0">
                <a:solidFill>
                  <a:srgbClr val="00B050"/>
                </a:solidFill>
              </a:rPr>
              <a:t>Clock</a:t>
            </a:r>
            <a:r>
              <a:rPr lang="de-DE" sz="2000" b="0" dirty="0" smtClean="0">
                <a:solidFill>
                  <a:srgbClr val="00B050"/>
                </a:solidFill>
              </a:rPr>
              <a:t> rate </a:t>
            </a:r>
            <a:r>
              <a:rPr lang="de-DE" sz="2000" b="0" dirty="0" err="1" smtClean="0">
                <a:solidFill>
                  <a:srgbClr val="00B050"/>
                </a:solidFill>
              </a:rPr>
              <a:t>and</a:t>
            </a:r>
            <a:r>
              <a:rPr lang="de-DE" sz="2000" b="0" dirty="0" smtClean="0">
                <a:solidFill>
                  <a:srgbClr val="00B050"/>
                </a:solidFill>
              </a:rPr>
              <a:t> </a:t>
            </a:r>
            <a:r>
              <a:rPr lang="de-DE" sz="2000" b="0" dirty="0">
                <a:solidFill>
                  <a:srgbClr val="00B050"/>
                </a:solidFill>
              </a:rPr>
              <a:t>MCS </a:t>
            </a:r>
            <a:r>
              <a:rPr lang="de-DE" sz="2000" b="0" dirty="0" err="1" smtClean="0">
                <a:solidFill>
                  <a:srgbClr val="00B050"/>
                </a:solidFill>
              </a:rPr>
              <a:t>selection</a:t>
            </a:r>
            <a:endParaRPr lang="de-DE" sz="2000" b="0" dirty="0" smtClean="0">
              <a:solidFill>
                <a:srgbClr val="00B050"/>
              </a:solidFill>
            </a:endParaRPr>
          </a:p>
          <a:p>
            <a:pPr algn="just">
              <a:buNone/>
              <a:defRPr/>
            </a:pPr>
            <a:endParaRPr lang="de-DE" sz="2000" b="0" dirty="0" smtClean="0"/>
          </a:p>
          <a:p>
            <a:pPr marL="342900" indent="-342900" algn="just">
              <a:buFont typeface="Arial" panose="020B0604020202020204" pitchFamily="34" charset="0"/>
              <a:buChar char="•"/>
              <a:defRPr/>
            </a:pPr>
            <a:endParaRPr lang="de-DE" sz="2800" b="0" dirty="0"/>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extLst>
      <p:ext uri="{BB962C8B-B14F-4D97-AF65-F5344CB8AC3E}">
        <p14:creationId xmlns:p14="http://schemas.microsoft.com/office/powerpoint/2010/main" val="36336255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15</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List of TBDs</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8229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defRPr/>
            </a:pPr>
            <a:r>
              <a:rPr lang="de-DE" sz="2000" dirty="0" err="1"/>
              <a:t>Clause</a:t>
            </a:r>
            <a:r>
              <a:rPr lang="de-DE" sz="2000" dirty="0"/>
              <a:t> 5:</a:t>
            </a:r>
          </a:p>
          <a:p>
            <a:pPr marL="342900" indent="-342900" algn="just">
              <a:defRPr/>
            </a:pPr>
            <a:r>
              <a:rPr lang="de-DE" sz="2000" b="0" dirty="0"/>
              <a:t>References </a:t>
            </a:r>
            <a:r>
              <a:rPr lang="de-DE" sz="2000" b="0" dirty="0" err="1"/>
              <a:t>to</a:t>
            </a:r>
            <a:r>
              <a:rPr lang="de-DE" sz="2000" b="0" dirty="0"/>
              <a:t> </a:t>
            </a:r>
            <a:r>
              <a:rPr lang="de-DE" sz="2000" b="0" dirty="0" err="1"/>
              <a:t>tables</a:t>
            </a:r>
            <a:r>
              <a:rPr lang="de-DE" sz="2000" b="0" dirty="0"/>
              <a:t> etc. </a:t>
            </a:r>
            <a:r>
              <a:rPr lang="de-DE" sz="2000" b="0" dirty="0" err="1"/>
              <a:t>are</a:t>
            </a:r>
            <a:r>
              <a:rPr lang="de-DE" sz="2000" b="0" dirty="0"/>
              <a:t> </a:t>
            </a:r>
            <a:r>
              <a:rPr lang="de-DE" sz="2000" b="0" dirty="0" err="1"/>
              <a:t>missing</a:t>
            </a:r>
            <a:endParaRPr lang="de-DE" sz="2000" b="0" dirty="0"/>
          </a:p>
          <a:p>
            <a:pPr marL="342900" indent="-342900" algn="just">
              <a:buFont typeface="Arial" panose="020B0604020202020204" pitchFamily="34" charset="0"/>
              <a:buChar char="•"/>
              <a:defRPr/>
            </a:pPr>
            <a:r>
              <a:rPr lang="de-DE" sz="2000" b="0" dirty="0"/>
              <a:t>Interframe </a:t>
            </a:r>
            <a:r>
              <a:rPr lang="de-DE" sz="2000" b="0" dirty="0" err="1"/>
              <a:t>spaces</a:t>
            </a:r>
            <a:r>
              <a:rPr lang="de-DE" sz="2000" b="0" dirty="0"/>
              <a:t> </a:t>
            </a:r>
            <a:r>
              <a:rPr lang="de-DE" sz="2000" b="0" dirty="0" err="1"/>
              <a:t>and</a:t>
            </a:r>
            <a:r>
              <a:rPr lang="de-DE" sz="2000" b="0" dirty="0"/>
              <a:t> turn-</a:t>
            </a:r>
            <a:r>
              <a:rPr lang="de-DE" sz="2000" b="0" dirty="0" err="1"/>
              <a:t>around</a:t>
            </a:r>
            <a:r>
              <a:rPr lang="de-DE" sz="2000" b="0" dirty="0"/>
              <a:t> </a:t>
            </a:r>
            <a:r>
              <a:rPr lang="de-DE" sz="2000" b="0" dirty="0" err="1"/>
              <a:t>times</a:t>
            </a:r>
            <a:endParaRPr lang="de-DE" sz="2000" b="0" dirty="0"/>
          </a:p>
          <a:p>
            <a:pPr marL="342900" indent="-342900" algn="just">
              <a:buFont typeface="Arial" panose="020B0604020202020204" pitchFamily="34" charset="0"/>
              <a:buChar char="•"/>
              <a:defRPr/>
            </a:pPr>
            <a:r>
              <a:rPr lang="de-DE" sz="2000" b="0" dirty="0"/>
              <a:t>OWPAN ID </a:t>
            </a:r>
            <a:r>
              <a:rPr lang="de-DE" sz="2000" b="0" dirty="0" err="1"/>
              <a:t>is</a:t>
            </a:r>
            <a:r>
              <a:rPr lang="de-DE" sz="2000" b="0" dirty="0"/>
              <a:t> </a:t>
            </a:r>
            <a:r>
              <a:rPr lang="de-DE" sz="2000" b="0" dirty="0" err="1"/>
              <a:t>now</a:t>
            </a:r>
            <a:r>
              <a:rPr lang="de-DE" sz="2000" b="0" dirty="0"/>
              <a:t> 48 </a:t>
            </a:r>
            <a:r>
              <a:rPr lang="de-DE" sz="2000" b="0" dirty="0" err="1"/>
              <a:t>bit</a:t>
            </a:r>
            <a:r>
              <a:rPr lang="de-DE" sz="2000" b="0" dirty="0"/>
              <a:t> </a:t>
            </a:r>
            <a:r>
              <a:rPr lang="de-DE" sz="2000" b="0" dirty="0" err="1"/>
              <a:t>address</a:t>
            </a:r>
            <a:endParaRPr lang="de-DE" sz="2000" b="0" dirty="0"/>
          </a:p>
          <a:p>
            <a:pPr marL="342900" indent="-342900" algn="just">
              <a:buFont typeface="Arial" panose="020B0604020202020204" pitchFamily="34" charset="0"/>
              <a:buChar char="•"/>
              <a:defRPr/>
            </a:pPr>
            <a:r>
              <a:rPr lang="de-DE" sz="2000" b="0" dirty="0" err="1"/>
              <a:t>Autentification</a:t>
            </a:r>
            <a:r>
              <a:rPr lang="de-DE" sz="2000" b="0" dirty="0"/>
              <a:t> </a:t>
            </a:r>
            <a:r>
              <a:rPr lang="de-DE" sz="2000" b="0" dirty="0" err="1" smtClean="0"/>
              <a:t>can</a:t>
            </a:r>
            <a:r>
              <a:rPr lang="de-DE" sz="2000" b="0" dirty="0" smtClean="0"/>
              <a:t> </a:t>
            </a:r>
            <a:r>
              <a:rPr lang="de-DE" sz="2000" b="0" dirty="0" err="1"/>
              <a:t>be</a:t>
            </a:r>
            <a:r>
              <a:rPr lang="de-DE" sz="2000" b="0" dirty="0"/>
              <a:t> </a:t>
            </a:r>
            <a:r>
              <a:rPr lang="de-DE" sz="2000" b="0" dirty="0" err="1" smtClean="0"/>
              <a:t>removed</a:t>
            </a:r>
            <a:endParaRPr lang="de-DE" sz="2000" b="0" dirty="0"/>
          </a:p>
          <a:p>
            <a:pPr marL="342900" indent="-342900" algn="just">
              <a:buFont typeface="Arial" panose="020B0604020202020204" pitchFamily="34" charset="0"/>
              <a:buChar char="•"/>
              <a:defRPr/>
            </a:pPr>
            <a:r>
              <a:rPr lang="de-DE" sz="2000" b="0" dirty="0" smtClean="0"/>
              <a:t>MCS </a:t>
            </a:r>
            <a:r>
              <a:rPr lang="de-DE" sz="2000" b="0" dirty="0" err="1" smtClean="0"/>
              <a:t>request</a:t>
            </a:r>
            <a:r>
              <a:rPr lang="de-DE" sz="2000" b="0" dirty="0" smtClean="0"/>
              <a:t> </a:t>
            </a:r>
            <a:r>
              <a:rPr lang="de-DE" sz="2000" b="0" dirty="0" err="1" smtClean="0"/>
              <a:t>to</a:t>
            </a:r>
            <a:r>
              <a:rPr lang="de-DE" sz="2000" b="0" dirty="0" smtClean="0"/>
              <a:t> </a:t>
            </a:r>
            <a:r>
              <a:rPr lang="de-DE" sz="2000" b="0" dirty="0" err="1" smtClean="0"/>
              <a:t>be</a:t>
            </a:r>
            <a:r>
              <a:rPr lang="de-DE" sz="2000" b="0" dirty="0" smtClean="0"/>
              <a:t> </a:t>
            </a:r>
            <a:r>
              <a:rPr lang="de-DE" sz="2000" b="0" dirty="0" err="1" smtClean="0"/>
              <a:t>defined</a:t>
            </a:r>
            <a:r>
              <a:rPr lang="de-DE" sz="2000" b="0" dirty="0" smtClean="0"/>
              <a:t> in </a:t>
            </a:r>
            <a:r>
              <a:rPr lang="de-DE" sz="2000" b="0" dirty="0" err="1" smtClean="0"/>
              <a:t>the</a:t>
            </a:r>
            <a:r>
              <a:rPr lang="de-DE" sz="2000" b="0" dirty="0" smtClean="0"/>
              <a:t> PHYs</a:t>
            </a:r>
          </a:p>
          <a:p>
            <a:pPr marL="342900" indent="-342900" algn="just">
              <a:buFont typeface="Arial" panose="020B0604020202020204" pitchFamily="34" charset="0"/>
              <a:buChar char="•"/>
              <a:defRPr/>
            </a:pPr>
            <a:r>
              <a:rPr lang="de-DE" sz="2000" b="0" dirty="0" smtClean="0"/>
              <a:t>BAT </a:t>
            </a:r>
            <a:r>
              <a:rPr lang="de-DE" sz="2000" b="0" dirty="0" err="1" smtClean="0"/>
              <a:t>request</a:t>
            </a:r>
            <a:r>
              <a:rPr lang="de-DE" sz="2000" b="0" dirty="0"/>
              <a:t> </a:t>
            </a:r>
            <a:r>
              <a:rPr lang="de-DE" sz="2000" b="0" dirty="0" err="1"/>
              <a:t>to</a:t>
            </a:r>
            <a:r>
              <a:rPr lang="de-DE" sz="2000" b="0" dirty="0"/>
              <a:t> </a:t>
            </a:r>
            <a:r>
              <a:rPr lang="de-DE" sz="2000" b="0" dirty="0" err="1"/>
              <a:t>be</a:t>
            </a:r>
            <a:r>
              <a:rPr lang="de-DE" sz="2000" b="0" dirty="0"/>
              <a:t> </a:t>
            </a:r>
            <a:r>
              <a:rPr lang="de-DE" sz="2000" b="0" dirty="0" err="1"/>
              <a:t>defined</a:t>
            </a:r>
            <a:r>
              <a:rPr lang="de-DE" sz="2000" b="0" dirty="0"/>
              <a:t> in </a:t>
            </a:r>
            <a:r>
              <a:rPr lang="de-DE" sz="2000" b="0" dirty="0" err="1" smtClean="0"/>
              <a:t>the</a:t>
            </a:r>
            <a:r>
              <a:rPr lang="de-DE" sz="2000" b="0" dirty="0" smtClean="0"/>
              <a:t> PHYs</a:t>
            </a:r>
          </a:p>
          <a:p>
            <a:pPr marL="342900" indent="-342900" algn="just">
              <a:buFont typeface="Arial" panose="020B0604020202020204" pitchFamily="34" charset="0"/>
              <a:buChar char="•"/>
              <a:defRPr/>
            </a:pPr>
            <a:r>
              <a:rPr lang="de-DE" sz="2000" b="0" dirty="0" smtClean="0"/>
              <a:t>Rank </a:t>
            </a:r>
            <a:r>
              <a:rPr lang="de-DE" sz="2000" b="0" dirty="0" err="1" smtClean="0"/>
              <a:t>request</a:t>
            </a:r>
            <a:r>
              <a:rPr lang="de-DE" sz="2000" b="0" dirty="0"/>
              <a:t> </a:t>
            </a:r>
            <a:r>
              <a:rPr lang="de-DE" sz="2000" b="0" dirty="0" err="1"/>
              <a:t>to</a:t>
            </a:r>
            <a:r>
              <a:rPr lang="de-DE" sz="2000" b="0" dirty="0"/>
              <a:t> </a:t>
            </a:r>
            <a:r>
              <a:rPr lang="de-DE" sz="2000" b="0" dirty="0" err="1"/>
              <a:t>be</a:t>
            </a:r>
            <a:r>
              <a:rPr lang="de-DE" sz="2000" b="0" dirty="0"/>
              <a:t> </a:t>
            </a:r>
            <a:r>
              <a:rPr lang="de-DE" sz="2000" b="0" dirty="0" err="1"/>
              <a:t>defined</a:t>
            </a:r>
            <a:r>
              <a:rPr lang="de-DE" sz="2000" b="0" dirty="0"/>
              <a:t> </a:t>
            </a:r>
            <a:r>
              <a:rPr lang="de-DE" sz="2000" b="0" dirty="0" err="1"/>
              <a:t>for</a:t>
            </a:r>
            <a:r>
              <a:rPr lang="de-DE" sz="2000" b="0" dirty="0"/>
              <a:t> </a:t>
            </a:r>
            <a:r>
              <a:rPr lang="de-DE" sz="2000" b="0" dirty="0" smtClean="0"/>
              <a:t>MIMO</a:t>
            </a:r>
          </a:p>
          <a:p>
            <a:pPr marL="342900" indent="-342900" algn="just">
              <a:buFont typeface="Arial" panose="020B0604020202020204" pitchFamily="34" charset="0"/>
              <a:buChar char="•"/>
              <a:defRPr/>
            </a:pPr>
            <a:r>
              <a:rPr lang="de-DE" sz="2000" b="0" dirty="0" smtClean="0"/>
              <a:t>Request </a:t>
            </a:r>
            <a:r>
              <a:rPr lang="de-DE" sz="2000" b="0" dirty="0" err="1" smtClean="0"/>
              <a:t>one</a:t>
            </a:r>
            <a:r>
              <a:rPr lang="de-DE" sz="2000" b="0" dirty="0" smtClean="0"/>
              <a:t> block </a:t>
            </a:r>
            <a:r>
              <a:rPr lang="de-DE" sz="2000" b="0" dirty="0" err="1" smtClean="0"/>
              <a:t>size</a:t>
            </a:r>
            <a:r>
              <a:rPr lang="de-DE" sz="2000" b="0" dirty="0" smtClean="0"/>
              <a:t> </a:t>
            </a:r>
            <a:r>
              <a:rPr lang="de-DE" sz="2000" b="0" dirty="0" err="1" smtClean="0"/>
              <a:t>explicitly</a:t>
            </a:r>
            <a:r>
              <a:rPr lang="de-DE" sz="2000" b="0" dirty="0" smtClean="0"/>
              <a:t> </a:t>
            </a:r>
            <a:r>
              <a:rPr lang="de-DE" sz="2000" b="0" dirty="0" err="1" smtClean="0"/>
              <a:t>or</a:t>
            </a:r>
            <a:r>
              <a:rPr lang="de-DE" sz="2000" b="0" dirty="0" smtClean="0"/>
              <a:t> </a:t>
            </a:r>
            <a:r>
              <a:rPr lang="de-DE" sz="2000" b="0" dirty="0" err="1" smtClean="0"/>
              <a:t>compute</a:t>
            </a:r>
            <a:r>
              <a:rPr lang="de-DE" sz="2000" b="0" dirty="0" smtClean="0"/>
              <a:t> </a:t>
            </a:r>
            <a:r>
              <a:rPr lang="de-DE" sz="2000" b="0" dirty="0" err="1" smtClean="0"/>
              <a:t>this</a:t>
            </a:r>
            <a:r>
              <a:rPr lang="de-DE" sz="2000" b="0" dirty="0" smtClean="0"/>
              <a:t>?</a:t>
            </a:r>
          </a:p>
          <a:p>
            <a:pPr marL="342900" indent="-342900" algn="just">
              <a:buFont typeface="Arial" panose="020B0604020202020204" pitchFamily="34" charset="0"/>
              <a:buChar char="•"/>
              <a:defRPr/>
            </a:pPr>
            <a:r>
              <a:rPr lang="de-DE" sz="2000" b="0" dirty="0" smtClean="0"/>
              <a:t>Add 5.9 </a:t>
            </a:r>
            <a:r>
              <a:rPr lang="de-DE" sz="2000" b="0" dirty="0" err="1" smtClean="0"/>
              <a:t>for</a:t>
            </a:r>
            <a:r>
              <a:rPr lang="de-DE" sz="2000" b="0" dirty="0" smtClean="0"/>
              <a:t> </a:t>
            </a:r>
            <a:r>
              <a:rPr lang="de-DE" sz="2000" b="0" dirty="0" smtClean="0"/>
              <a:t>MIMO</a:t>
            </a:r>
            <a:endParaRPr lang="de-DE" sz="2000" b="0" dirty="0" smtClean="0"/>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extLst>
      <p:ext uri="{BB962C8B-B14F-4D97-AF65-F5344CB8AC3E}">
        <p14:creationId xmlns:p14="http://schemas.microsoft.com/office/powerpoint/2010/main" val="4151694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16</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List of TBDs</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8229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defRPr/>
            </a:pPr>
            <a:r>
              <a:rPr lang="de-DE" sz="2000" dirty="0" err="1"/>
              <a:t>Clause</a:t>
            </a:r>
            <a:r>
              <a:rPr lang="de-DE" sz="2000" dirty="0"/>
              <a:t> 6 </a:t>
            </a:r>
          </a:p>
          <a:p>
            <a:pPr marL="342900" indent="-342900" algn="just">
              <a:buFont typeface="Arial" panose="020B0604020202020204" pitchFamily="34" charset="0"/>
              <a:buChar char="•"/>
              <a:defRPr/>
            </a:pPr>
            <a:r>
              <a:rPr lang="de-DE" sz="2000" b="0" dirty="0" err="1">
                <a:solidFill>
                  <a:srgbClr val="00B050"/>
                </a:solidFill>
              </a:rPr>
              <a:t>Auxiliary</a:t>
            </a:r>
            <a:r>
              <a:rPr lang="de-DE" sz="2000" b="0" dirty="0">
                <a:solidFill>
                  <a:srgbClr val="00B050"/>
                </a:solidFill>
              </a:rPr>
              <a:t> </a:t>
            </a:r>
            <a:r>
              <a:rPr lang="de-DE" sz="2000" b="0" dirty="0" err="1">
                <a:solidFill>
                  <a:srgbClr val="00B050"/>
                </a:solidFill>
              </a:rPr>
              <a:t>security</a:t>
            </a:r>
            <a:r>
              <a:rPr lang="de-DE" sz="2000" b="0" dirty="0">
                <a:solidFill>
                  <a:srgbClr val="00B050"/>
                </a:solidFill>
              </a:rPr>
              <a:t> </a:t>
            </a:r>
            <a:r>
              <a:rPr lang="de-DE" sz="2000" b="0" dirty="0" err="1">
                <a:solidFill>
                  <a:srgbClr val="00B050"/>
                </a:solidFill>
              </a:rPr>
              <a:t>header</a:t>
            </a:r>
            <a:endParaRPr lang="de-DE" sz="2000" b="0" dirty="0">
              <a:solidFill>
                <a:srgbClr val="00B050"/>
              </a:solidFill>
            </a:endParaRPr>
          </a:p>
          <a:p>
            <a:pPr marL="342900" indent="-342900" algn="just">
              <a:buFont typeface="Arial" panose="020B0604020202020204" pitchFamily="34" charset="0"/>
              <a:buChar char="•"/>
              <a:defRPr/>
            </a:pPr>
            <a:r>
              <a:rPr lang="de-DE" sz="2000" b="0" dirty="0" err="1"/>
              <a:t>Auxiliary</a:t>
            </a:r>
            <a:r>
              <a:rPr lang="de-DE" sz="2000" b="0" dirty="0"/>
              <a:t> </a:t>
            </a:r>
            <a:r>
              <a:rPr lang="de-DE" sz="2000" b="0" dirty="0" err="1"/>
              <a:t>address</a:t>
            </a:r>
            <a:endParaRPr lang="de-DE" sz="2000" b="0" dirty="0"/>
          </a:p>
          <a:p>
            <a:pPr marL="342900" indent="-342900" algn="just">
              <a:buFont typeface="Arial" panose="020B0604020202020204" pitchFamily="34" charset="0"/>
              <a:buChar char="•"/>
              <a:defRPr/>
            </a:pPr>
            <a:r>
              <a:rPr lang="de-DE" sz="2000" b="0" dirty="0"/>
              <a:t>Element </a:t>
            </a:r>
            <a:r>
              <a:rPr lang="de-DE" sz="2000" b="0" dirty="0" err="1"/>
              <a:t>numbering</a:t>
            </a:r>
            <a:endParaRPr lang="de-DE" sz="2000" b="0" dirty="0"/>
          </a:p>
          <a:p>
            <a:pPr marL="342900" indent="-342900" algn="just">
              <a:buFont typeface="Arial" panose="020B0604020202020204" pitchFamily="34" charset="0"/>
              <a:buChar char="•"/>
              <a:defRPr/>
            </a:pPr>
            <a:r>
              <a:rPr lang="de-DE" sz="2000" b="0" dirty="0" err="1" smtClean="0"/>
              <a:t>Advanced</a:t>
            </a:r>
            <a:r>
              <a:rPr lang="de-DE" sz="2000" b="0" dirty="0" smtClean="0"/>
              <a:t> </a:t>
            </a:r>
            <a:r>
              <a:rPr lang="de-DE" sz="2000" b="0" dirty="0" err="1" smtClean="0"/>
              <a:t>modulation</a:t>
            </a:r>
            <a:r>
              <a:rPr lang="de-DE" sz="2000" b="0" dirty="0" smtClean="0"/>
              <a:t> </a:t>
            </a:r>
            <a:r>
              <a:rPr lang="de-DE" sz="2000" b="0" dirty="0" err="1" smtClean="0"/>
              <a:t>control</a:t>
            </a:r>
            <a:r>
              <a:rPr lang="de-DE" sz="2000" b="0" dirty="0" smtClean="0"/>
              <a:t> </a:t>
            </a:r>
            <a:r>
              <a:rPr lang="de-DE" sz="2000" b="0" dirty="0" err="1" smtClean="0"/>
              <a:t>element</a:t>
            </a:r>
            <a:endParaRPr lang="de-DE" sz="2000" b="0" dirty="0" smtClean="0"/>
          </a:p>
          <a:p>
            <a:pPr marL="342900" indent="-342900" algn="just">
              <a:buFont typeface="Arial" panose="020B0604020202020204" pitchFamily="34" charset="0"/>
              <a:buChar char="•"/>
              <a:defRPr/>
            </a:pPr>
            <a:r>
              <a:rPr lang="de-DE" sz="2000" b="0" dirty="0" smtClean="0"/>
              <a:t>Support </a:t>
            </a:r>
            <a:r>
              <a:rPr lang="de-DE" sz="2000" b="0" dirty="0" err="1" smtClean="0"/>
              <a:t>for</a:t>
            </a:r>
            <a:r>
              <a:rPr lang="de-DE" sz="2000" b="0" dirty="0" smtClean="0"/>
              <a:t> multi-</a:t>
            </a:r>
            <a:r>
              <a:rPr lang="de-DE" sz="2000" b="0" dirty="0" err="1" smtClean="0"/>
              <a:t>frontend</a:t>
            </a:r>
            <a:r>
              <a:rPr lang="de-DE" sz="2000" b="0" dirty="0" smtClean="0"/>
              <a:t> </a:t>
            </a:r>
            <a:r>
              <a:rPr lang="de-DE" sz="2000" b="0" dirty="0" err="1" smtClean="0"/>
              <a:t>devices</a:t>
            </a:r>
            <a:endParaRPr lang="de-DE" sz="2000" b="0" dirty="0" smtClean="0"/>
          </a:p>
          <a:p>
            <a:pPr marL="342900" indent="-342900" algn="just">
              <a:buFont typeface="Arial" panose="020B0604020202020204" pitchFamily="34" charset="0"/>
              <a:buChar char="•"/>
              <a:defRPr/>
            </a:pPr>
            <a:r>
              <a:rPr lang="de-DE" sz="2000" b="0" dirty="0" smtClean="0"/>
              <a:t>Poll </a:t>
            </a:r>
            <a:r>
              <a:rPr lang="de-DE" sz="2000" b="0" dirty="0" err="1" smtClean="0"/>
              <a:t>frame</a:t>
            </a:r>
            <a:r>
              <a:rPr lang="de-DE" sz="2000" b="0" dirty="0" smtClean="0"/>
              <a:t> </a:t>
            </a:r>
            <a:r>
              <a:rPr lang="de-DE" sz="2000" b="0" dirty="0" err="1" smtClean="0"/>
              <a:t>requirements</a:t>
            </a:r>
            <a:r>
              <a:rPr lang="de-DE" sz="2000" b="0" dirty="0" smtClean="0"/>
              <a:t> „</a:t>
            </a:r>
            <a:r>
              <a:rPr lang="de-DE" sz="2000" b="0" dirty="0" err="1" smtClean="0"/>
              <a:t>shall</a:t>
            </a:r>
            <a:r>
              <a:rPr lang="de-DE" sz="2000" b="0" dirty="0" smtClean="0"/>
              <a:t>“ </a:t>
            </a:r>
            <a:r>
              <a:rPr lang="de-DE" sz="2000" b="0" dirty="0" err="1" smtClean="0"/>
              <a:t>apply</a:t>
            </a:r>
            <a:r>
              <a:rPr lang="de-DE" sz="2000" b="0" dirty="0" smtClean="0"/>
              <a:t> </a:t>
            </a:r>
            <a:r>
              <a:rPr lang="de-DE" sz="2000" b="0" dirty="0" err="1" smtClean="0"/>
              <a:t>only</a:t>
            </a:r>
            <a:r>
              <a:rPr lang="de-DE" sz="2000" b="0" dirty="0" smtClean="0"/>
              <a:t> </a:t>
            </a:r>
            <a:r>
              <a:rPr lang="de-DE" sz="2000" b="0" dirty="0" err="1" smtClean="0"/>
              <a:t>for</a:t>
            </a:r>
            <a:r>
              <a:rPr lang="de-DE" sz="2000" b="0" dirty="0" smtClean="0"/>
              <a:t> NBE MAC </a:t>
            </a:r>
            <a:r>
              <a:rPr lang="de-DE" sz="2000" b="0" dirty="0" err="1" smtClean="0"/>
              <a:t>mode</a:t>
            </a:r>
            <a:endParaRPr lang="de-DE" sz="2000" b="0" dirty="0" smtClean="0"/>
          </a:p>
          <a:p>
            <a:pPr marL="342900" indent="-342900" algn="just">
              <a:buFont typeface="Arial" panose="020B0604020202020204" pitchFamily="34" charset="0"/>
              <a:buChar char="•"/>
              <a:defRPr/>
            </a:pPr>
            <a:r>
              <a:rPr lang="de-DE" sz="2000" b="0" dirty="0" smtClean="0"/>
              <a:t>Element ID </a:t>
            </a:r>
            <a:r>
              <a:rPr lang="de-DE" sz="2000" b="0" dirty="0" err="1" smtClean="0"/>
              <a:t>to</a:t>
            </a:r>
            <a:r>
              <a:rPr lang="de-DE" sz="2000" b="0" dirty="0" smtClean="0"/>
              <a:t> </a:t>
            </a:r>
            <a:r>
              <a:rPr lang="de-DE" sz="2000" b="0" dirty="0" err="1" smtClean="0"/>
              <a:t>be</a:t>
            </a:r>
            <a:r>
              <a:rPr lang="de-DE" sz="2000" b="0" dirty="0" smtClean="0"/>
              <a:t> </a:t>
            </a:r>
            <a:r>
              <a:rPr lang="de-DE" sz="2000" b="0" dirty="0" err="1" smtClean="0"/>
              <a:t>decided</a:t>
            </a:r>
            <a:endParaRPr lang="de-DE" sz="2000" b="0" dirty="0" smtClean="0"/>
          </a:p>
          <a:p>
            <a:pPr marL="342900" indent="-342900" algn="just">
              <a:buFont typeface="Arial" panose="020B0604020202020204" pitchFamily="34" charset="0"/>
              <a:buChar char="•"/>
              <a:defRPr/>
            </a:pPr>
            <a:r>
              <a:rPr lang="de-DE" sz="2000" b="0" dirty="0" smtClean="0"/>
              <a:t>GTS </a:t>
            </a:r>
            <a:r>
              <a:rPr lang="de-DE" sz="2000" b="0" dirty="0" err="1" smtClean="0"/>
              <a:t>request</a:t>
            </a:r>
            <a:r>
              <a:rPr lang="de-DE" sz="2000" b="0" dirty="0" smtClean="0"/>
              <a:t> </a:t>
            </a:r>
            <a:r>
              <a:rPr lang="de-DE" sz="2000" b="0" dirty="0" err="1" smtClean="0"/>
              <a:t>element</a:t>
            </a:r>
            <a:endParaRPr lang="de-DE" sz="2000" b="0" dirty="0" smtClean="0"/>
          </a:p>
          <a:p>
            <a:pPr marL="342900" indent="-342900" algn="just">
              <a:buFont typeface="Arial" panose="020B0604020202020204" pitchFamily="34" charset="0"/>
              <a:buChar char="•"/>
              <a:defRPr/>
            </a:pPr>
            <a:r>
              <a:rPr lang="de-DE" sz="2000" b="0" dirty="0" err="1" smtClean="0">
                <a:solidFill>
                  <a:srgbClr val="00B050"/>
                </a:solidFill>
              </a:rPr>
              <a:t>Supported</a:t>
            </a:r>
            <a:r>
              <a:rPr lang="de-DE" sz="2000" b="0" dirty="0" smtClean="0">
                <a:solidFill>
                  <a:srgbClr val="00B050"/>
                </a:solidFill>
              </a:rPr>
              <a:t> MCS </a:t>
            </a:r>
            <a:r>
              <a:rPr lang="de-DE" sz="2000" b="0" dirty="0" err="1" smtClean="0">
                <a:solidFill>
                  <a:srgbClr val="00B050"/>
                </a:solidFill>
              </a:rPr>
              <a:t>element</a:t>
            </a:r>
            <a:endParaRPr lang="de-DE" sz="2000" b="0" dirty="0" smtClean="0">
              <a:solidFill>
                <a:srgbClr val="00B050"/>
              </a:solidFill>
            </a:endParaRPr>
          </a:p>
          <a:p>
            <a:pPr marL="342900" indent="-342900" algn="just">
              <a:buFont typeface="Arial" panose="020B0604020202020204" pitchFamily="34" charset="0"/>
              <a:buChar char="•"/>
              <a:defRPr/>
            </a:pPr>
            <a:r>
              <a:rPr lang="de-DE" sz="2000" b="0" dirty="0"/>
              <a:t>C</a:t>
            </a:r>
            <a:r>
              <a:rPr lang="de-DE" sz="2000" b="0" dirty="0" smtClean="0"/>
              <a:t>heck </a:t>
            </a:r>
            <a:r>
              <a:rPr lang="de-DE" sz="2000" b="0" dirty="0" err="1" smtClean="0"/>
              <a:t>the</a:t>
            </a:r>
            <a:r>
              <a:rPr lang="de-DE" sz="2000" b="0" dirty="0" smtClean="0"/>
              <a:t> </a:t>
            </a:r>
            <a:r>
              <a:rPr lang="de-DE" sz="2000" b="0" dirty="0" err="1" smtClean="0"/>
              <a:t>fields</a:t>
            </a:r>
            <a:r>
              <a:rPr lang="de-DE" sz="2000" b="0" dirty="0" smtClean="0"/>
              <a:t> </a:t>
            </a:r>
            <a:r>
              <a:rPr lang="de-DE" sz="2000" b="0" dirty="0" err="1" smtClean="0"/>
              <a:t>for</a:t>
            </a:r>
            <a:r>
              <a:rPr lang="de-DE" sz="2000" b="0" dirty="0" smtClean="0"/>
              <a:t> </a:t>
            </a:r>
            <a:r>
              <a:rPr lang="de-DE" sz="2000" b="0" dirty="0" err="1" smtClean="0"/>
              <a:t>random</a:t>
            </a:r>
            <a:r>
              <a:rPr lang="de-DE" sz="2000" b="0" dirty="0" smtClean="0"/>
              <a:t> </a:t>
            </a:r>
            <a:r>
              <a:rPr lang="de-DE" sz="2000" b="0" dirty="0" err="1" smtClean="0"/>
              <a:t>access</a:t>
            </a:r>
            <a:r>
              <a:rPr lang="de-DE" sz="2000" b="0" dirty="0" smtClean="0"/>
              <a:t> </a:t>
            </a:r>
            <a:r>
              <a:rPr lang="de-DE" sz="2000" b="0" dirty="0" err="1" smtClean="0"/>
              <a:t>element</a:t>
            </a:r>
            <a:endParaRPr lang="de-DE" sz="2000" b="0" dirty="0" smtClean="0"/>
          </a:p>
          <a:p>
            <a:pPr marL="342900" indent="-342900" algn="just">
              <a:buFont typeface="Arial" panose="020B0604020202020204" pitchFamily="34" charset="0"/>
              <a:buChar char="•"/>
              <a:defRPr/>
            </a:pPr>
            <a:r>
              <a:rPr lang="de-DE" sz="2000" b="0" dirty="0" smtClean="0"/>
              <a:t>Probe </a:t>
            </a:r>
            <a:r>
              <a:rPr lang="de-DE" sz="2000" b="0" dirty="0" err="1" smtClean="0"/>
              <a:t>request</a:t>
            </a:r>
            <a:r>
              <a:rPr lang="de-DE" sz="2000" b="0" dirty="0" smtClean="0"/>
              <a:t> </a:t>
            </a:r>
            <a:r>
              <a:rPr lang="de-DE" sz="2000" b="0" dirty="0" err="1" smtClean="0"/>
              <a:t>element</a:t>
            </a:r>
            <a:r>
              <a:rPr lang="de-DE" sz="2000" b="0" dirty="0" smtClean="0"/>
              <a:t>, </a:t>
            </a:r>
            <a:r>
              <a:rPr lang="de-DE" sz="2000" b="0" dirty="0" err="1" smtClean="0"/>
              <a:t>what</a:t>
            </a:r>
            <a:r>
              <a:rPr lang="de-DE" sz="2000" b="0" dirty="0" smtClean="0"/>
              <a:t> </a:t>
            </a:r>
            <a:r>
              <a:rPr lang="de-DE" sz="2000" b="0" dirty="0" err="1" smtClean="0"/>
              <a:t>is</a:t>
            </a:r>
            <a:r>
              <a:rPr lang="de-DE" sz="2000" b="0" dirty="0" smtClean="0"/>
              <a:t> </a:t>
            </a:r>
            <a:r>
              <a:rPr lang="de-DE" sz="2000" b="0" dirty="0" err="1" smtClean="0"/>
              <a:t>mandatory</a:t>
            </a:r>
            <a:r>
              <a:rPr lang="de-DE" sz="2000" b="0" dirty="0" smtClean="0"/>
              <a:t>/optional</a:t>
            </a:r>
            <a:endParaRPr lang="de-DE" sz="2000" b="0" dirty="0" smtClean="0"/>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extLst>
      <p:ext uri="{BB962C8B-B14F-4D97-AF65-F5344CB8AC3E}">
        <p14:creationId xmlns:p14="http://schemas.microsoft.com/office/powerpoint/2010/main" val="20971434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17</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List of TBDs</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676400"/>
            <a:ext cx="8229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defRPr/>
            </a:pPr>
            <a:r>
              <a:rPr lang="de-DE" sz="2000" dirty="0" err="1"/>
              <a:t>Clause</a:t>
            </a:r>
            <a:r>
              <a:rPr lang="de-DE" sz="2000" dirty="0"/>
              <a:t> 7</a:t>
            </a:r>
          </a:p>
          <a:p>
            <a:pPr marL="342900" indent="-342900" algn="just">
              <a:defRPr/>
            </a:pPr>
            <a:r>
              <a:rPr lang="de-DE" sz="2000" b="0" dirty="0"/>
              <a:t>MCPS </a:t>
            </a:r>
            <a:r>
              <a:rPr lang="de-DE" sz="2000" b="0" dirty="0" err="1"/>
              <a:t>priority</a:t>
            </a:r>
            <a:endParaRPr lang="de-DE" sz="2000" b="0" dirty="0"/>
          </a:p>
          <a:p>
            <a:pPr marL="342900" indent="-342900" algn="just">
              <a:defRPr/>
            </a:pPr>
            <a:r>
              <a:rPr lang="de-DE" sz="2000" b="0" dirty="0"/>
              <a:t>PIB </a:t>
            </a:r>
            <a:r>
              <a:rPr lang="de-DE" sz="2000" b="0" dirty="0" err="1"/>
              <a:t>attributes</a:t>
            </a:r>
            <a:r>
              <a:rPr lang="de-DE" sz="2000" b="0" dirty="0"/>
              <a:t> </a:t>
            </a:r>
            <a:r>
              <a:rPr lang="de-DE" sz="2000" b="0" dirty="0" err="1">
                <a:solidFill>
                  <a:srgbClr val="00B050"/>
                </a:solidFill>
              </a:rPr>
              <a:t>for</a:t>
            </a:r>
            <a:r>
              <a:rPr lang="de-DE" sz="2000" b="0" dirty="0">
                <a:solidFill>
                  <a:srgbClr val="00B050"/>
                </a:solidFill>
              </a:rPr>
              <a:t> </a:t>
            </a:r>
            <a:r>
              <a:rPr lang="de-DE" sz="2000" b="0" dirty="0" err="1">
                <a:solidFill>
                  <a:srgbClr val="00B050"/>
                </a:solidFill>
              </a:rPr>
              <a:t>security</a:t>
            </a:r>
            <a:r>
              <a:rPr lang="de-DE" sz="2000" b="0" dirty="0">
                <a:solidFill>
                  <a:srgbClr val="00B050"/>
                </a:solidFill>
              </a:rPr>
              <a:t> </a:t>
            </a:r>
            <a:r>
              <a:rPr lang="de-DE" sz="2000" b="0" dirty="0" err="1"/>
              <a:t>and</a:t>
            </a:r>
            <a:r>
              <a:rPr lang="de-DE" sz="2000" b="0" dirty="0"/>
              <a:t> </a:t>
            </a:r>
            <a:r>
              <a:rPr lang="de-DE" sz="2000" b="0" dirty="0" err="1"/>
              <a:t>energy</a:t>
            </a:r>
            <a:r>
              <a:rPr lang="de-DE" sz="2000" b="0" dirty="0"/>
              <a:t> </a:t>
            </a:r>
            <a:r>
              <a:rPr lang="de-DE" sz="2000" b="0" dirty="0" err="1"/>
              <a:t>detection</a:t>
            </a:r>
            <a:r>
              <a:rPr lang="de-DE" sz="2000" b="0" dirty="0"/>
              <a:t> </a:t>
            </a:r>
            <a:r>
              <a:rPr lang="de-DE" sz="2000" b="0" dirty="0" err="1"/>
              <a:t>threshold</a:t>
            </a:r>
            <a:endParaRPr lang="de-DE" sz="2000" b="0" dirty="0"/>
          </a:p>
          <a:p>
            <a:pPr marL="342900" indent="-342900" algn="just">
              <a:buFont typeface="Arial" panose="020B0604020202020204" pitchFamily="34" charset="0"/>
              <a:buChar char="•"/>
              <a:defRPr/>
            </a:pPr>
            <a:r>
              <a:rPr lang="de-DE" sz="2000" b="0" dirty="0" smtClean="0"/>
              <a:t>Turnaround </a:t>
            </a:r>
            <a:r>
              <a:rPr lang="de-DE" sz="2000" b="0" dirty="0" smtClean="0"/>
              <a:t>time </a:t>
            </a:r>
            <a:r>
              <a:rPr lang="de-DE" sz="2000" b="0" dirty="0" err="1" smtClean="0"/>
              <a:t>constant</a:t>
            </a:r>
            <a:endParaRPr lang="de-DE" sz="2000" b="0" dirty="0" smtClean="0"/>
          </a:p>
          <a:p>
            <a:pPr marL="342900" indent="-342900" algn="just">
              <a:buFont typeface="Arial" panose="020B0604020202020204" pitchFamily="34" charset="0"/>
              <a:buChar char="•"/>
              <a:defRPr/>
            </a:pPr>
            <a:r>
              <a:rPr lang="de-DE" sz="2000" b="0" dirty="0" err="1" smtClean="0"/>
              <a:t>Discuss</a:t>
            </a:r>
            <a:r>
              <a:rPr lang="de-DE" sz="2000" b="0" dirty="0" smtClean="0"/>
              <a:t> </a:t>
            </a:r>
            <a:r>
              <a:rPr lang="de-DE" sz="2000" b="0" dirty="0" err="1" smtClean="0"/>
              <a:t>capabilities</a:t>
            </a:r>
            <a:r>
              <a:rPr lang="de-DE" sz="2000" b="0" dirty="0" smtClean="0"/>
              <a:t> </a:t>
            </a:r>
            <a:r>
              <a:rPr lang="de-DE" sz="2000" b="0" dirty="0" err="1" smtClean="0"/>
              <a:t>and</a:t>
            </a:r>
            <a:r>
              <a:rPr lang="de-DE" sz="2000" b="0" dirty="0" smtClean="0"/>
              <a:t> </a:t>
            </a:r>
            <a:r>
              <a:rPr lang="de-DE" sz="2000" b="0" dirty="0" err="1" smtClean="0"/>
              <a:t>which</a:t>
            </a:r>
            <a:r>
              <a:rPr lang="de-DE" sz="2000" b="0" dirty="0" smtClean="0"/>
              <a:t> </a:t>
            </a:r>
            <a:r>
              <a:rPr lang="de-DE" sz="2000" b="0" dirty="0" err="1" smtClean="0"/>
              <a:t>are</a:t>
            </a:r>
            <a:r>
              <a:rPr lang="de-DE" sz="2000" b="0" dirty="0" smtClean="0"/>
              <a:t> </a:t>
            </a:r>
            <a:r>
              <a:rPr lang="de-DE" sz="2000" b="0" dirty="0" err="1" smtClean="0"/>
              <a:t>mandatory</a:t>
            </a:r>
            <a:r>
              <a:rPr lang="de-DE" sz="2000" b="0" dirty="0" smtClean="0"/>
              <a:t>/optional</a:t>
            </a:r>
          </a:p>
          <a:p>
            <a:pPr algn="just">
              <a:buNone/>
              <a:defRPr/>
            </a:pPr>
            <a:r>
              <a:rPr lang="de-DE" sz="2000" dirty="0" err="1" smtClean="0">
                <a:solidFill>
                  <a:srgbClr val="00B050"/>
                </a:solidFill>
              </a:rPr>
              <a:t>Clause</a:t>
            </a:r>
            <a:r>
              <a:rPr lang="de-DE" sz="2000" dirty="0" smtClean="0">
                <a:solidFill>
                  <a:srgbClr val="00B050"/>
                </a:solidFill>
              </a:rPr>
              <a:t> 8</a:t>
            </a:r>
          </a:p>
          <a:p>
            <a:pPr marL="342900" indent="-342900" algn="just">
              <a:defRPr/>
            </a:pPr>
            <a:r>
              <a:rPr lang="de-DE" sz="2000" b="0" dirty="0" smtClean="0">
                <a:solidFill>
                  <a:srgbClr val="00B050"/>
                </a:solidFill>
              </a:rPr>
              <a:t>Remove </a:t>
            </a:r>
            <a:r>
              <a:rPr lang="de-DE" sz="2000" b="0" dirty="0" err="1" smtClean="0">
                <a:solidFill>
                  <a:srgbClr val="00B050"/>
                </a:solidFill>
              </a:rPr>
              <a:t>any</a:t>
            </a:r>
            <a:r>
              <a:rPr lang="de-DE" sz="2000" b="0" dirty="0" smtClean="0">
                <a:solidFill>
                  <a:srgbClr val="00B050"/>
                </a:solidFill>
              </a:rPr>
              <a:t> </a:t>
            </a:r>
            <a:r>
              <a:rPr lang="de-DE" sz="2000" b="0" dirty="0" err="1" smtClean="0">
                <a:solidFill>
                  <a:srgbClr val="00B050"/>
                </a:solidFill>
              </a:rPr>
              <a:t>content</a:t>
            </a:r>
            <a:r>
              <a:rPr lang="de-DE" sz="2000" b="0" dirty="0" smtClean="0">
                <a:solidFill>
                  <a:srgbClr val="00B050"/>
                </a:solidFill>
              </a:rPr>
              <a:t> </a:t>
            </a:r>
            <a:r>
              <a:rPr lang="de-DE" sz="2000" b="0" dirty="0" err="1" smtClean="0">
                <a:solidFill>
                  <a:srgbClr val="00B050"/>
                </a:solidFill>
              </a:rPr>
              <a:t>related</a:t>
            </a:r>
            <a:r>
              <a:rPr lang="de-DE" sz="2000" b="0" dirty="0" smtClean="0">
                <a:solidFill>
                  <a:srgbClr val="00B050"/>
                </a:solidFill>
              </a:rPr>
              <a:t> </a:t>
            </a:r>
            <a:r>
              <a:rPr lang="de-DE" sz="2000" b="0" dirty="0" err="1" smtClean="0">
                <a:solidFill>
                  <a:srgbClr val="00B050"/>
                </a:solidFill>
              </a:rPr>
              <a:t>to</a:t>
            </a:r>
            <a:r>
              <a:rPr lang="de-DE" sz="2000" b="0" dirty="0" smtClean="0">
                <a:solidFill>
                  <a:srgbClr val="00B050"/>
                </a:solidFill>
              </a:rPr>
              <a:t> </a:t>
            </a:r>
            <a:r>
              <a:rPr lang="de-DE" sz="2000" b="0" dirty="0" err="1" smtClean="0">
                <a:solidFill>
                  <a:srgbClr val="00B050"/>
                </a:solidFill>
              </a:rPr>
              <a:t>security</a:t>
            </a:r>
            <a:r>
              <a:rPr lang="de-DE" sz="2000" b="0" dirty="0" smtClean="0">
                <a:solidFill>
                  <a:srgbClr val="00B050"/>
                </a:solidFill>
              </a:rPr>
              <a:t> </a:t>
            </a:r>
            <a:r>
              <a:rPr lang="de-DE" sz="2000" b="0" dirty="0" err="1" smtClean="0">
                <a:solidFill>
                  <a:srgbClr val="00B050"/>
                </a:solidFill>
              </a:rPr>
              <a:t>from</a:t>
            </a:r>
            <a:r>
              <a:rPr lang="de-DE" sz="2000" b="0" dirty="0" smtClean="0">
                <a:solidFill>
                  <a:srgbClr val="00B050"/>
                </a:solidFill>
              </a:rPr>
              <a:t> </a:t>
            </a:r>
            <a:r>
              <a:rPr lang="de-DE" sz="2000" b="0" dirty="0" err="1" smtClean="0">
                <a:solidFill>
                  <a:srgbClr val="00B050"/>
                </a:solidFill>
              </a:rPr>
              <a:t>draft</a:t>
            </a:r>
            <a:endParaRPr lang="de-DE" sz="2000" b="0" dirty="0" smtClean="0">
              <a:solidFill>
                <a:srgbClr val="00B050"/>
              </a:solidFill>
            </a:endParaRPr>
          </a:p>
          <a:p>
            <a:pPr algn="just">
              <a:buNone/>
              <a:defRPr/>
            </a:pPr>
            <a:r>
              <a:rPr lang="de-DE" sz="2000" dirty="0" err="1" smtClean="0"/>
              <a:t>Clause</a:t>
            </a:r>
            <a:r>
              <a:rPr lang="de-DE" sz="2000" dirty="0" smtClean="0"/>
              <a:t> </a:t>
            </a:r>
            <a:r>
              <a:rPr lang="de-DE" sz="2000" dirty="0" smtClean="0"/>
              <a:t>9</a:t>
            </a:r>
            <a:endParaRPr lang="de-DE" sz="2000" dirty="0"/>
          </a:p>
          <a:p>
            <a:pPr marL="342900" indent="-342900" algn="just">
              <a:buFont typeface="Arial" panose="020B0604020202020204" pitchFamily="34" charset="0"/>
              <a:buChar char="•"/>
              <a:defRPr/>
            </a:pPr>
            <a:r>
              <a:rPr lang="de-DE" sz="2000" b="0" dirty="0" smtClean="0"/>
              <a:t>PHY </a:t>
            </a:r>
            <a:r>
              <a:rPr lang="de-DE" sz="2000" b="0" dirty="0" err="1" smtClean="0"/>
              <a:t>constants</a:t>
            </a:r>
            <a:r>
              <a:rPr lang="de-DE" sz="2000" b="0" dirty="0" smtClean="0"/>
              <a:t> </a:t>
            </a:r>
          </a:p>
          <a:p>
            <a:pPr marL="342900" indent="-342900" algn="just">
              <a:buFont typeface="Arial" panose="020B0604020202020204" pitchFamily="34" charset="0"/>
              <a:buChar char="•"/>
              <a:defRPr/>
            </a:pPr>
            <a:r>
              <a:rPr lang="de-DE" sz="2000" b="0" dirty="0" smtClean="0"/>
              <a:t>PHY PIB </a:t>
            </a:r>
            <a:r>
              <a:rPr lang="de-DE" sz="2000" b="0" dirty="0" err="1" smtClean="0"/>
              <a:t>attributes</a:t>
            </a:r>
            <a:endParaRPr lang="de-DE" sz="2000" b="0" dirty="0" smtClean="0"/>
          </a:p>
          <a:p>
            <a:pPr marL="342900" indent="-342900" algn="just">
              <a:buFont typeface="Arial" panose="020B0604020202020204" pitchFamily="34" charset="0"/>
              <a:buChar char="•"/>
              <a:defRPr/>
            </a:pPr>
            <a:r>
              <a:rPr lang="de-DE" sz="2000" b="0" dirty="0" smtClean="0"/>
              <a:t>OFE </a:t>
            </a:r>
            <a:r>
              <a:rPr lang="de-DE" sz="2000" b="0" dirty="0" err="1" smtClean="0"/>
              <a:t>capabilities</a:t>
            </a:r>
            <a:endParaRPr lang="de-DE" sz="2000" b="0" dirty="0"/>
          </a:p>
          <a:p>
            <a:pPr marL="342900" indent="-342900" algn="just">
              <a:buFont typeface="Arial" panose="020B0604020202020204" pitchFamily="34" charset="0"/>
              <a:buChar char="•"/>
              <a:defRPr/>
            </a:pPr>
            <a:r>
              <a:rPr lang="de-DE" sz="2000" b="0" dirty="0"/>
              <a:t>Table </a:t>
            </a:r>
            <a:r>
              <a:rPr lang="de-DE" sz="2000" b="0" dirty="0" err="1"/>
              <a:t>stating</a:t>
            </a:r>
            <a:r>
              <a:rPr lang="de-DE" sz="2000" b="0" dirty="0"/>
              <a:t> PHY </a:t>
            </a:r>
            <a:r>
              <a:rPr lang="de-DE" sz="2000" b="0" dirty="0" err="1"/>
              <a:t>constants</a:t>
            </a:r>
            <a:r>
              <a:rPr lang="de-DE" sz="2000" b="0" dirty="0"/>
              <a:t> </a:t>
            </a:r>
            <a:r>
              <a:rPr lang="de-DE" sz="2000" b="0" dirty="0" err="1" smtClean="0"/>
              <a:t>for</a:t>
            </a:r>
            <a:r>
              <a:rPr lang="de-DE" sz="2000" b="0" dirty="0" smtClean="0"/>
              <a:t> </a:t>
            </a:r>
            <a:r>
              <a:rPr lang="de-DE" sz="2000" b="0" dirty="0" err="1" smtClean="0"/>
              <a:t>each</a:t>
            </a:r>
            <a:r>
              <a:rPr lang="de-DE" sz="2000" b="0" dirty="0" smtClean="0"/>
              <a:t> PHY (</a:t>
            </a:r>
            <a:r>
              <a:rPr lang="de-DE" sz="2000" b="0" i="1" dirty="0" err="1" smtClean="0"/>
              <a:t>MaxPSDUSize</a:t>
            </a:r>
            <a:r>
              <a:rPr lang="de-DE" sz="2000" b="0" dirty="0"/>
              <a:t>) </a:t>
            </a: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extLst>
      <p:ext uri="{BB962C8B-B14F-4D97-AF65-F5344CB8AC3E}">
        <p14:creationId xmlns:p14="http://schemas.microsoft.com/office/powerpoint/2010/main" val="188433149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18</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List of TBDs</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752600"/>
            <a:ext cx="8229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defRPr/>
            </a:pPr>
            <a:r>
              <a:rPr lang="de-DE" sz="2000" dirty="0" smtClean="0"/>
              <a:t>All PHYs</a:t>
            </a:r>
          </a:p>
          <a:p>
            <a:pPr marL="342900" indent="-342900" algn="just">
              <a:buFont typeface="Arial" panose="020B0604020202020204" pitchFamily="34" charset="0"/>
              <a:buChar char="•"/>
              <a:defRPr/>
            </a:pPr>
            <a:r>
              <a:rPr lang="de-DE" sz="2000" b="0" dirty="0"/>
              <a:t>Create </a:t>
            </a:r>
            <a:r>
              <a:rPr lang="de-DE" sz="2000" b="0" dirty="0" err="1"/>
              <a:t>table</a:t>
            </a:r>
            <a:r>
              <a:rPr lang="de-DE" sz="2000" b="0" dirty="0"/>
              <a:t> </a:t>
            </a:r>
            <a:r>
              <a:rPr lang="de-DE" sz="2000" b="0" dirty="0" err="1"/>
              <a:t>for</a:t>
            </a:r>
            <a:r>
              <a:rPr lang="de-DE" sz="2000" b="0" dirty="0"/>
              <a:t> </a:t>
            </a:r>
            <a:r>
              <a:rPr lang="de-DE" sz="2000" b="0" dirty="0" err="1"/>
              <a:t>index</a:t>
            </a:r>
            <a:r>
              <a:rPr lang="de-DE" sz="2000" b="0" dirty="0"/>
              <a:t> </a:t>
            </a:r>
            <a:r>
              <a:rPr lang="de-DE" sz="2000" b="0" dirty="0" err="1"/>
              <a:t>of</a:t>
            </a:r>
            <a:r>
              <a:rPr lang="de-DE" sz="2000" b="0" dirty="0"/>
              <a:t> MCS, </a:t>
            </a:r>
            <a:r>
              <a:rPr lang="de-DE" sz="2000" b="0" dirty="0" err="1"/>
              <a:t>what</a:t>
            </a:r>
            <a:r>
              <a:rPr lang="de-DE" sz="2000" b="0" dirty="0"/>
              <a:t> </a:t>
            </a:r>
            <a:r>
              <a:rPr lang="de-DE" sz="2000" b="0" dirty="0" err="1"/>
              <a:t>is</a:t>
            </a:r>
            <a:r>
              <a:rPr lang="de-DE" sz="2000" b="0" dirty="0"/>
              <a:t> </a:t>
            </a:r>
            <a:r>
              <a:rPr lang="de-DE" sz="2000" b="0" dirty="0" err="1"/>
              <a:t>mandatory</a:t>
            </a:r>
            <a:r>
              <a:rPr lang="de-DE" sz="2000" b="0" dirty="0"/>
              <a:t> </a:t>
            </a:r>
            <a:r>
              <a:rPr lang="de-DE" sz="2000" b="0" dirty="0" err="1"/>
              <a:t>and</a:t>
            </a:r>
            <a:r>
              <a:rPr lang="de-DE" sz="2000" b="0" dirty="0"/>
              <a:t> </a:t>
            </a:r>
            <a:r>
              <a:rPr lang="de-DE" sz="2000" b="0" dirty="0" err="1"/>
              <a:t>what</a:t>
            </a:r>
            <a:r>
              <a:rPr lang="de-DE" sz="2000" b="0" dirty="0"/>
              <a:t> </a:t>
            </a:r>
            <a:r>
              <a:rPr lang="de-DE" sz="2000" b="0" dirty="0" err="1"/>
              <a:t>is</a:t>
            </a:r>
            <a:r>
              <a:rPr lang="de-DE" sz="2000" b="0" dirty="0"/>
              <a:t> optional</a:t>
            </a:r>
          </a:p>
          <a:p>
            <a:pPr marL="342900" indent="-342900" algn="just">
              <a:buFont typeface="Arial" panose="020B0604020202020204" pitchFamily="34" charset="0"/>
              <a:buChar char="•"/>
              <a:defRPr/>
            </a:pPr>
            <a:r>
              <a:rPr lang="de-DE" sz="2000" b="0" dirty="0"/>
              <a:t>Turnaround </a:t>
            </a:r>
            <a:r>
              <a:rPr lang="de-DE" sz="2000" b="0" dirty="0" err="1"/>
              <a:t>times</a:t>
            </a:r>
            <a:r>
              <a:rPr lang="de-DE" sz="2000" b="0" dirty="0"/>
              <a:t> </a:t>
            </a:r>
            <a:r>
              <a:rPr lang="de-DE" sz="2000" b="0" dirty="0" err="1"/>
              <a:t>for</a:t>
            </a:r>
            <a:r>
              <a:rPr lang="de-DE" sz="2000" b="0" dirty="0"/>
              <a:t> </a:t>
            </a:r>
            <a:r>
              <a:rPr lang="de-DE" sz="2000" b="0" dirty="0" err="1"/>
              <a:t>short</a:t>
            </a:r>
            <a:r>
              <a:rPr lang="de-DE" sz="2000" b="0" dirty="0"/>
              <a:t> </a:t>
            </a:r>
            <a:r>
              <a:rPr lang="de-DE" sz="2000" b="0" dirty="0" err="1"/>
              <a:t>control</a:t>
            </a:r>
            <a:r>
              <a:rPr lang="de-DE" sz="2000" b="0" dirty="0"/>
              <a:t> </a:t>
            </a:r>
            <a:r>
              <a:rPr lang="de-DE" sz="2000" b="0" dirty="0" err="1"/>
              <a:t>packets</a:t>
            </a:r>
            <a:r>
              <a:rPr lang="de-DE" sz="2000" b="0" dirty="0"/>
              <a:t> (</a:t>
            </a:r>
            <a:r>
              <a:rPr lang="de-DE" sz="2000" b="0" dirty="0" err="1"/>
              <a:t>shortest</a:t>
            </a:r>
            <a:r>
              <a:rPr lang="de-DE" sz="2000" b="0" dirty="0"/>
              <a:t> block </a:t>
            </a:r>
            <a:r>
              <a:rPr lang="de-DE" sz="2000" b="0" dirty="0" err="1"/>
              <a:t>length</a:t>
            </a:r>
            <a:r>
              <a:rPr lang="de-DE" sz="2000" b="0" dirty="0"/>
              <a:t>, </a:t>
            </a:r>
            <a:r>
              <a:rPr lang="de-DE" sz="2000" b="0" dirty="0" err="1"/>
              <a:t>lowest</a:t>
            </a:r>
            <a:r>
              <a:rPr lang="de-DE" sz="2000" b="0" dirty="0"/>
              <a:t> MCS in </a:t>
            </a:r>
            <a:r>
              <a:rPr lang="de-DE" sz="2000" b="0" dirty="0" err="1"/>
              <a:t>payload</a:t>
            </a:r>
            <a:r>
              <a:rPr lang="de-DE" sz="2000" b="0" dirty="0"/>
              <a:t>)</a:t>
            </a:r>
          </a:p>
          <a:p>
            <a:pPr marL="342900" indent="-342900" algn="just">
              <a:buFont typeface="Arial" panose="020B0604020202020204" pitchFamily="34" charset="0"/>
              <a:buChar char="•"/>
              <a:defRPr/>
            </a:pPr>
            <a:r>
              <a:rPr lang="de-DE" sz="2000" b="0" dirty="0"/>
              <a:t>MIMO-RS </a:t>
            </a:r>
            <a:r>
              <a:rPr lang="de-DE" sz="2000" b="0" dirty="0" err="1"/>
              <a:t>index</a:t>
            </a:r>
            <a:r>
              <a:rPr lang="de-DE" sz="2000" b="0" dirty="0"/>
              <a:t> </a:t>
            </a:r>
            <a:r>
              <a:rPr lang="de-DE" sz="2000" b="0" dirty="0" err="1"/>
              <a:t>mapping</a:t>
            </a:r>
            <a:r>
              <a:rPr lang="de-DE" sz="2000" b="0" dirty="0"/>
              <a:t> </a:t>
            </a:r>
            <a:r>
              <a:rPr lang="de-DE" sz="2000" b="0" dirty="0" err="1"/>
              <a:t>table</a:t>
            </a:r>
            <a:endParaRPr lang="de-DE" sz="2000" b="0" dirty="0"/>
          </a:p>
          <a:p>
            <a:pPr marL="342900" indent="-342900" algn="just">
              <a:buFont typeface="Arial" panose="020B0604020202020204" pitchFamily="34" charset="0"/>
              <a:buChar char="•"/>
              <a:defRPr/>
            </a:pPr>
            <a:r>
              <a:rPr lang="de-DE" sz="2000" b="0" dirty="0" smtClean="0"/>
              <a:t>Check </a:t>
            </a:r>
            <a:r>
              <a:rPr lang="de-DE" sz="2000" b="0" dirty="0" err="1"/>
              <a:t>numbering</a:t>
            </a:r>
            <a:r>
              <a:rPr lang="de-DE" sz="2000" b="0" dirty="0"/>
              <a:t> </a:t>
            </a:r>
            <a:r>
              <a:rPr lang="de-DE" sz="2000" b="0" dirty="0" err="1"/>
              <a:t>of</a:t>
            </a:r>
            <a:r>
              <a:rPr lang="de-DE" sz="2000" b="0" dirty="0"/>
              <a:t> </a:t>
            </a:r>
            <a:r>
              <a:rPr lang="de-DE" sz="2000" b="0" dirty="0" err="1"/>
              <a:t>octetts</a:t>
            </a:r>
            <a:r>
              <a:rPr lang="de-DE" sz="2000" b="0" dirty="0"/>
              <a:t> </a:t>
            </a:r>
            <a:r>
              <a:rPr lang="de-DE" sz="2000" b="0" dirty="0" err="1"/>
              <a:t>and</a:t>
            </a:r>
            <a:r>
              <a:rPr lang="de-DE" sz="2000" b="0" dirty="0"/>
              <a:t> </a:t>
            </a:r>
            <a:r>
              <a:rPr lang="de-DE" sz="2000" b="0" dirty="0" err="1"/>
              <a:t>bits</a:t>
            </a:r>
            <a:r>
              <a:rPr lang="de-DE" sz="2000" b="0" dirty="0"/>
              <a:t> in </a:t>
            </a:r>
            <a:r>
              <a:rPr lang="de-DE" sz="2000" b="0" dirty="0" err="1"/>
              <a:t>the</a:t>
            </a:r>
            <a:r>
              <a:rPr lang="de-DE" sz="2000" b="0" dirty="0"/>
              <a:t> </a:t>
            </a:r>
            <a:r>
              <a:rPr lang="de-DE" sz="2000" b="0" dirty="0" err="1"/>
              <a:t>header</a:t>
            </a:r>
            <a:r>
              <a:rPr lang="de-DE" sz="2000" b="0" dirty="0"/>
              <a:t> </a:t>
            </a:r>
            <a:r>
              <a:rPr lang="de-DE" sz="2000" b="0" dirty="0" err="1"/>
              <a:t>again</a:t>
            </a:r>
            <a:endParaRPr lang="de-DE" sz="2000" dirty="0" smtClean="0"/>
          </a:p>
          <a:p>
            <a:pPr algn="just">
              <a:buNone/>
              <a:defRPr/>
            </a:pPr>
            <a:r>
              <a:rPr lang="de-DE" sz="2000" dirty="0" err="1" smtClean="0"/>
              <a:t>Clause</a:t>
            </a:r>
            <a:r>
              <a:rPr lang="de-DE" sz="2000" dirty="0" smtClean="0"/>
              <a:t> 10 (PM PHY):</a:t>
            </a:r>
            <a:endParaRPr lang="de-DE" sz="2000" dirty="0" smtClean="0"/>
          </a:p>
          <a:p>
            <a:pPr marL="342900" indent="-342900" algn="just">
              <a:buFont typeface="Arial" panose="020B0604020202020204" pitchFamily="34" charset="0"/>
              <a:buChar char="•"/>
              <a:defRPr/>
            </a:pPr>
            <a:r>
              <a:rPr lang="de-DE" sz="2000" b="0" dirty="0" smtClean="0"/>
              <a:t>See all PHYs</a:t>
            </a:r>
          </a:p>
          <a:p>
            <a:pPr marL="342900" indent="-342900" algn="just">
              <a:buFont typeface="Arial" panose="020B0604020202020204" pitchFamily="34" charset="0"/>
              <a:buChar char="•"/>
              <a:defRPr/>
            </a:pPr>
            <a:r>
              <a:rPr lang="de-DE" sz="2000" b="0" dirty="0" smtClean="0"/>
              <a:t>Check </a:t>
            </a:r>
            <a:r>
              <a:rPr lang="de-DE" sz="2000" b="0" dirty="0" err="1" smtClean="0"/>
              <a:t>numbering</a:t>
            </a:r>
            <a:r>
              <a:rPr lang="de-DE" sz="2000" b="0" dirty="0" smtClean="0"/>
              <a:t> </a:t>
            </a:r>
            <a:r>
              <a:rPr lang="de-DE" sz="2000" b="0" dirty="0" err="1" smtClean="0"/>
              <a:t>of</a:t>
            </a:r>
            <a:r>
              <a:rPr lang="de-DE" sz="2000" b="0" dirty="0" smtClean="0"/>
              <a:t> </a:t>
            </a:r>
            <a:r>
              <a:rPr lang="de-DE" sz="2000" b="0" dirty="0" err="1" smtClean="0"/>
              <a:t>octetts</a:t>
            </a:r>
            <a:r>
              <a:rPr lang="de-DE" sz="2000" b="0" dirty="0" smtClean="0"/>
              <a:t> </a:t>
            </a:r>
            <a:r>
              <a:rPr lang="de-DE" sz="2000" b="0" dirty="0" err="1" smtClean="0"/>
              <a:t>and</a:t>
            </a:r>
            <a:r>
              <a:rPr lang="de-DE" sz="2000" b="0" dirty="0" smtClean="0"/>
              <a:t> </a:t>
            </a:r>
            <a:r>
              <a:rPr lang="de-DE" sz="2000" b="0" dirty="0" err="1" smtClean="0"/>
              <a:t>bits</a:t>
            </a:r>
            <a:r>
              <a:rPr lang="de-DE" sz="2000" b="0" dirty="0" smtClean="0"/>
              <a:t> in </a:t>
            </a:r>
            <a:r>
              <a:rPr lang="de-DE" sz="2000" b="0" dirty="0" err="1" smtClean="0"/>
              <a:t>the</a:t>
            </a:r>
            <a:r>
              <a:rPr lang="de-DE" sz="2000" b="0" dirty="0" smtClean="0"/>
              <a:t> </a:t>
            </a:r>
            <a:r>
              <a:rPr lang="de-DE" sz="2000" b="0" dirty="0" err="1" smtClean="0"/>
              <a:t>header</a:t>
            </a:r>
            <a:r>
              <a:rPr lang="de-DE" sz="2000" b="0" dirty="0" smtClean="0"/>
              <a:t> </a:t>
            </a:r>
            <a:r>
              <a:rPr lang="de-DE" sz="2000" b="0" dirty="0" err="1" smtClean="0"/>
              <a:t>again</a:t>
            </a:r>
            <a:endParaRPr lang="de-DE" sz="2000" b="0" dirty="0" smtClean="0"/>
          </a:p>
          <a:p>
            <a:pPr algn="just">
              <a:buNone/>
              <a:defRPr/>
            </a:pPr>
            <a:r>
              <a:rPr lang="de-DE" sz="2000" dirty="0" err="1" smtClean="0"/>
              <a:t>Clause</a:t>
            </a:r>
            <a:r>
              <a:rPr lang="de-DE" sz="2000" dirty="0" smtClean="0"/>
              <a:t> 11 (LB PHY)</a:t>
            </a:r>
          </a:p>
          <a:p>
            <a:pPr marL="342900" indent="-342900" algn="just">
              <a:buFont typeface="Arial" panose="020B0604020202020204" pitchFamily="34" charset="0"/>
              <a:buChar char="•"/>
              <a:defRPr/>
            </a:pPr>
            <a:r>
              <a:rPr lang="de-DE" sz="2000" b="0" dirty="0" smtClean="0"/>
              <a:t>See all PHYs</a:t>
            </a:r>
          </a:p>
          <a:p>
            <a:pPr marL="342900" indent="-342900" algn="just">
              <a:buFont typeface="Arial" panose="020B0604020202020204" pitchFamily="34" charset="0"/>
              <a:buChar char="•"/>
              <a:defRPr/>
            </a:pPr>
            <a:r>
              <a:rPr lang="de-DE" sz="2000" b="0" dirty="0" smtClean="0"/>
              <a:t>Check </a:t>
            </a:r>
            <a:r>
              <a:rPr lang="de-DE" sz="2000" b="0" dirty="0" err="1" smtClean="0"/>
              <a:t>if</a:t>
            </a:r>
            <a:r>
              <a:rPr lang="de-DE" sz="2000" b="0" dirty="0" smtClean="0"/>
              <a:t> LB PHY </a:t>
            </a:r>
            <a:r>
              <a:rPr lang="de-DE" sz="2000" b="0" dirty="0" err="1" smtClean="0"/>
              <a:t>is</a:t>
            </a:r>
            <a:r>
              <a:rPr lang="de-DE" sz="2000" b="0" dirty="0" smtClean="0"/>
              <a:t> still </a:t>
            </a:r>
            <a:r>
              <a:rPr lang="de-DE" sz="2000" b="0" dirty="0" err="1" smtClean="0"/>
              <a:t>consistent</a:t>
            </a:r>
            <a:r>
              <a:rPr lang="de-DE" sz="2000" b="0" dirty="0" smtClean="0"/>
              <a:t> </a:t>
            </a:r>
            <a:r>
              <a:rPr lang="de-DE" sz="2000" b="0" dirty="0" err="1" smtClean="0"/>
              <a:t>with</a:t>
            </a:r>
            <a:r>
              <a:rPr lang="de-DE" sz="2000" b="0" dirty="0" smtClean="0"/>
              <a:t> </a:t>
            </a:r>
            <a:r>
              <a:rPr lang="de-DE" sz="2000" b="0" dirty="0" err="1" smtClean="0"/>
              <a:t>new</a:t>
            </a:r>
            <a:r>
              <a:rPr lang="de-DE" sz="2000" b="0" dirty="0" smtClean="0"/>
              <a:t> MAC </a:t>
            </a:r>
            <a:r>
              <a:rPr lang="de-DE" sz="2000" b="0" dirty="0" err="1" smtClean="0"/>
              <a:t>needs</a:t>
            </a:r>
            <a:endParaRPr lang="de-DE" sz="2000" b="0" dirty="0"/>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extLst>
      <p:ext uri="{BB962C8B-B14F-4D97-AF65-F5344CB8AC3E}">
        <p14:creationId xmlns:p14="http://schemas.microsoft.com/office/powerpoint/2010/main" val="44689832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19</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List of TBDs</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8229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defRPr/>
            </a:pPr>
            <a:r>
              <a:rPr lang="de-DE" sz="2000" dirty="0" err="1" smtClean="0"/>
              <a:t>Clause</a:t>
            </a:r>
            <a:r>
              <a:rPr lang="de-DE" sz="2000" dirty="0" smtClean="0"/>
              <a:t> </a:t>
            </a:r>
            <a:r>
              <a:rPr lang="de-DE" sz="2000" dirty="0" smtClean="0"/>
              <a:t>12 :</a:t>
            </a:r>
            <a:endParaRPr lang="de-DE" sz="2000" dirty="0" smtClean="0"/>
          </a:p>
          <a:p>
            <a:pPr marL="342900" indent="-342900" algn="just">
              <a:buFont typeface="Arial" panose="020B0604020202020204" pitchFamily="34" charset="0"/>
              <a:buChar char="•"/>
              <a:defRPr/>
            </a:pPr>
            <a:r>
              <a:rPr lang="de-DE" sz="2000" b="0" dirty="0" smtClean="0"/>
              <a:t>See all PHYs</a:t>
            </a:r>
          </a:p>
          <a:p>
            <a:pPr marL="342900" indent="-342900" algn="just">
              <a:buFont typeface="Arial" panose="020B0604020202020204" pitchFamily="34" charset="0"/>
              <a:buChar char="•"/>
              <a:defRPr/>
            </a:pPr>
            <a:r>
              <a:rPr lang="de-DE" sz="2000" b="0" dirty="0" err="1" smtClean="0"/>
              <a:t>What</a:t>
            </a:r>
            <a:r>
              <a:rPr lang="de-DE" sz="2000" b="0" dirty="0" smtClean="0"/>
              <a:t> </a:t>
            </a:r>
            <a:r>
              <a:rPr lang="de-DE" sz="2000" b="0" dirty="0" err="1"/>
              <a:t>masking</a:t>
            </a:r>
            <a:r>
              <a:rPr lang="de-DE" sz="2000" b="0" dirty="0"/>
              <a:t> </a:t>
            </a:r>
            <a:r>
              <a:rPr lang="de-DE" sz="2000" b="0" dirty="0" err="1"/>
              <a:t>of</a:t>
            </a:r>
            <a:r>
              <a:rPr lang="de-DE" sz="2000" b="0" dirty="0"/>
              <a:t> </a:t>
            </a:r>
            <a:r>
              <a:rPr lang="de-DE" sz="2000" b="0" dirty="0" err="1"/>
              <a:t>subcarriers</a:t>
            </a:r>
            <a:r>
              <a:rPr lang="de-DE" sz="2000" b="0" dirty="0"/>
              <a:t> </a:t>
            </a:r>
            <a:r>
              <a:rPr lang="de-DE" sz="2000" b="0" dirty="0" err="1"/>
              <a:t>is</a:t>
            </a:r>
            <a:r>
              <a:rPr lang="de-DE" sz="2000" b="0" dirty="0"/>
              <a:t> </a:t>
            </a:r>
            <a:r>
              <a:rPr lang="de-DE" sz="2000" b="0" dirty="0" err="1"/>
              <a:t>used</a:t>
            </a:r>
            <a:r>
              <a:rPr lang="de-DE" sz="2000" b="0" dirty="0"/>
              <a:t> </a:t>
            </a:r>
            <a:r>
              <a:rPr lang="de-DE" sz="2000" b="0" dirty="0" err="1"/>
              <a:t>for</a:t>
            </a:r>
            <a:r>
              <a:rPr lang="de-DE" sz="2000" b="0" dirty="0"/>
              <a:t> LC</a:t>
            </a:r>
          </a:p>
          <a:p>
            <a:pPr marL="342900" indent="-342900" algn="just">
              <a:buFont typeface="Arial" panose="020B0604020202020204" pitchFamily="34" charset="0"/>
              <a:buChar char="•"/>
              <a:defRPr/>
            </a:pPr>
            <a:r>
              <a:rPr lang="de-DE" sz="2000" b="0" dirty="0" smtClean="0"/>
              <a:t>TBDs in </a:t>
            </a:r>
            <a:r>
              <a:rPr lang="de-DE" sz="2000" b="0" dirty="0" err="1" smtClean="0"/>
              <a:t>first</a:t>
            </a:r>
            <a:r>
              <a:rPr lang="de-DE" sz="2000" b="0" dirty="0" smtClean="0"/>
              <a:t> </a:t>
            </a:r>
            <a:r>
              <a:rPr lang="de-DE" sz="2000" b="0" dirty="0" err="1" smtClean="0"/>
              <a:t>table</a:t>
            </a:r>
            <a:r>
              <a:rPr lang="de-DE" sz="2000" b="0" dirty="0" smtClean="0"/>
              <a:t> (</a:t>
            </a:r>
            <a:r>
              <a:rPr lang="de-DE" sz="2000" b="0" dirty="0" err="1" smtClean="0"/>
              <a:t>subcarriers</a:t>
            </a:r>
            <a:r>
              <a:rPr lang="de-DE" sz="2000" b="0" dirty="0" smtClean="0"/>
              <a:t>/</a:t>
            </a:r>
            <a:r>
              <a:rPr lang="de-DE" sz="2000" b="0" dirty="0" err="1" smtClean="0"/>
              <a:t>upshifts</a:t>
            </a:r>
            <a:r>
              <a:rPr lang="de-DE" sz="2000" b="0" dirty="0" smtClean="0"/>
              <a:t> </a:t>
            </a:r>
            <a:r>
              <a:rPr lang="de-DE" sz="2000" b="0" dirty="0" err="1" smtClean="0"/>
              <a:t>from</a:t>
            </a:r>
            <a:r>
              <a:rPr lang="de-DE" sz="2000" b="0" dirty="0" smtClean="0"/>
              <a:t> G.hn2)</a:t>
            </a:r>
          </a:p>
          <a:p>
            <a:pPr marL="342900" indent="-342900" algn="just">
              <a:buFont typeface="Arial" panose="020B0604020202020204" pitchFamily="34" charset="0"/>
              <a:buChar char="•"/>
              <a:defRPr/>
            </a:pPr>
            <a:r>
              <a:rPr lang="de-DE" sz="2000" b="0" dirty="0" err="1" smtClean="0"/>
              <a:t>Contact</a:t>
            </a:r>
            <a:r>
              <a:rPr lang="de-DE" sz="2000" b="0" dirty="0" smtClean="0"/>
              <a:t> ITU-T </a:t>
            </a:r>
          </a:p>
          <a:p>
            <a:pPr marL="1085850" lvl="1" indent="-342900" algn="just">
              <a:buFont typeface="Arial" panose="020B0604020202020204" pitchFamily="34" charset="0"/>
              <a:buChar char="•"/>
              <a:defRPr/>
            </a:pPr>
            <a:r>
              <a:rPr lang="de-DE" sz="1600" b="0" dirty="0" err="1" smtClean="0"/>
              <a:t>to</a:t>
            </a:r>
            <a:r>
              <a:rPr lang="de-DE" sz="1600" b="0" dirty="0" smtClean="0"/>
              <a:t> </a:t>
            </a:r>
            <a:r>
              <a:rPr lang="de-DE" sz="1600" b="0" dirty="0" err="1" smtClean="0"/>
              <a:t>reserve</a:t>
            </a:r>
            <a:r>
              <a:rPr lang="de-DE" sz="1600" b="0" dirty="0" smtClean="0"/>
              <a:t> </a:t>
            </a:r>
            <a:r>
              <a:rPr lang="de-DE" sz="1600" b="0" dirty="0" err="1" smtClean="0"/>
              <a:t>one</a:t>
            </a:r>
            <a:r>
              <a:rPr lang="de-DE" sz="1600" b="0" dirty="0" smtClean="0"/>
              <a:t> </a:t>
            </a:r>
            <a:r>
              <a:rPr lang="de-DE" sz="1600" b="0" dirty="0" err="1" smtClean="0"/>
              <a:t>frame</a:t>
            </a:r>
            <a:r>
              <a:rPr lang="de-DE" sz="1600" b="0" dirty="0" smtClean="0"/>
              <a:t> type </a:t>
            </a:r>
            <a:r>
              <a:rPr lang="de-DE" sz="1600" b="0" dirty="0" err="1" smtClean="0"/>
              <a:t>for</a:t>
            </a:r>
            <a:r>
              <a:rPr lang="de-DE" sz="1600" b="0" dirty="0" smtClean="0"/>
              <a:t> 802.15.13 MAC</a:t>
            </a:r>
          </a:p>
          <a:p>
            <a:pPr marL="1085850" lvl="1" indent="-342900" algn="just">
              <a:buFont typeface="Arial" panose="020B0604020202020204" pitchFamily="34" charset="0"/>
              <a:buChar char="•"/>
              <a:defRPr/>
            </a:pPr>
            <a:r>
              <a:rPr lang="de-DE" sz="1600" b="0" dirty="0" smtClean="0"/>
              <a:t>Reserve </a:t>
            </a:r>
            <a:r>
              <a:rPr lang="de-DE" sz="1600" b="0" dirty="0" err="1" smtClean="0"/>
              <a:t>core</a:t>
            </a:r>
            <a:r>
              <a:rPr lang="de-DE" sz="1600" b="0" dirty="0" smtClean="0"/>
              <a:t> </a:t>
            </a:r>
            <a:r>
              <a:rPr lang="de-DE" sz="1600" b="0" dirty="0" err="1" smtClean="0"/>
              <a:t>part</a:t>
            </a:r>
            <a:r>
              <a:rPr lang="de-DE" sz="1600" b="0" dirty="0" smtClean="0"/>
              <a:t> </a:t>
            </a:r>
            <a:r>
              <a:rPr lang="de-DE" sz="1600" b="0" dirty="0" err="1" smtClean="0"/>
              <a:t>for</a:t>
            </a:r>
            <a:r>
              <a:rPr lang="de-DE" sz="1600" b="0" dirty="0" smtClean="0"/>
              <a:t> </a:t>
            </a:r>
            <a:r>
              <a:rPr lang="de-DE" sz="1600" b="0" dirty="0" err="1" smtClean="0"/>
              <a:t>these</a:t>
            </a:r>
            <a:r>
              <a:rPr lang="de-DE" sz="1600" b="0" dirty="0" smtClean="0"/>
              <a:t> FTs </a:t>
            </a:r>
            <a:r>
              <a:rPr lang="de-DE" sz="1600" b="0" dirty="0" err="1" smtClean="0"/>
              <a:t>for</a:t>
            </a:r>
            <a:r>
              <a:rPr lang="de-DE" sz="1600" b="0" dirty="0" smtClean="0"/>
              <a:t> </a:t>
            </a:r>
            <a:r>
              <a:rPr lang="de-DE" sz="1600" b="0" dirty="0" err="1" smtClean="0"/>
              <a:t>surther</a:t>
            </a:r>
            <a:r>
              <a:rPr lang="de-DE" sz="1600" b="0" dirty="0" smtClean="0"/>
              <a:t> </a:t>
            </a:r>
            <a:r>
              <a:rPr lang="de-DE" sz="1600" b="0" dirty="0" err="1" smtClean="0"/>
              <a:t>use</a:t>
            </a:r>
            <a:endParaRPr lang="de-DE" sz="1600" b="0" dirty="0" smtClean="0"/>
          </a:p>
          <a:p>
            <a:pPr marL="1085850" lvl="1" indent="-342900" algn="just">
              <a:buFont typeface="Arial" panose="020B0604020202020204" pitchFamily="34" charset="0"/>
              <a:buChar char="•"/>
              <a:defRPr/>
            </a:pPr>
            <a:r>
              <a:rPr lang="de-DE" sz="1600" b="0" dirty="0" err="1" smtClean="0"/>
              <a:t>Define</a:t>
            </a:r>
            <a:r>
              <a:rPr lang="de-DE" sz="1600" b="0" dirty="0" smtClean="0"/>
              <a:t> FTSF </a:t>
            </a:r>
            <a:r>
              <a:rPr lang="de-DE" sz="1600" b="0" dirty="0" err="1" smtClean="0"/>
              <a:t>for</a:t>
            </a:r>
            <a:r>
              <a:rPr lang="de-DE" sz="1600" b="0" dirty="0" smtClean="0"/>
              <a:t> </a:t>
            </a:r>
            <a:r>
              <a:rPr lang="de-DE" sz="1600" b="0" dirty="0" err="1" smtClean="0"/>
              <a:t>any</a:t>
            </a:r>
            <a:r>
              <a:rPr lang="de-DE" sz="1600" b="0" dirty="0" smtClean="0"/>
              <a:t> </a:t>
            </a:r>
            <a:r>
              <a:rPr lang="de-DE" sz="1600" b="0" dirty="0" err="1" smtClean="0"/>
              <a:t>information</a:t>
            </a:r>
            <a:r>
              <a:rPr lang="de-DE" sz="1600" b="0" dirty="0" smtClean="0"/>
              <a:t> </a:t>
            </a:r>
            <a:r>
              <a:rPr lang="de-DE" sz="1600" b="0" dirty="0" err="1" smtClean="0"/>
              <a:t>needed</a:t>
            </a:r>
            <a:r>
              <a:rPr lang="de-DE" sz="1600" b="0" dirty="0" smtClean="0"/>
              <a:t> </a:t>
            </a:r>
            <a:r>
              <a:rPr lang="de-DE" sz="1600" b="0" dirty="0" err="1" smtClean="0"/>
              <a:t>to</a:t>
            </a:r>
            <a:r>
              <a:rPr lang="de-DE" sz="1600" b="0" dirty="0" smtClean="0"/>
              <a:t> </a:t>
            </a:r>
            <a:r>
              <a:rPr lang="de-DE" sz="1600" b="0" dirty="0" err="1" smtClean="0"/>
              <a:t>decode</a:t>
            </a:r>
            <a:r>
              <a:rPr lang="de-DE" sz="1600" b="0" dirty="0" smtClean="0"/>
              <a:t> </a:t>
            </a:r>
            <a:r>
              <a:rPr lang="de-DE" sz="1600" b="0" dirty="0" err="1" smtClean="0"/>
              <a:t>the</a:t>
            </a:r>
            <a:r>
              <a:rPr lang="de-DE" sz="1600" b="0" dirty="0" smtClean="0"/>
              <a:t> packet at </a:t>
            </a:r>
            <a:r>
              <a:rPr lang="de-DE" sz="1600" b="0" dirty="0" err="1" smtClean="0"/>
              <a:t>the</a:t>
            </a:r>
            <a:r>
              <a:rPr lang="de-DE" sz="1600" b="0" dirty="0" smtClean="0"/>
              <a:t> PHY</a:t>
            </a:r>
          </a:p>
          <a:p>
            <a:pPr marL="1085850" lvl="1" indent="-342900" algn="just">
              <a:buFont typeface="Arial" panose="020B0604020202020204" pitchFamily="34" charset="0"/>
              <a:buChar char="•"/>
              <a:defRPr/>
            </a:pPr>
            <a:r>
              <a:rPr lang="de-DE" sz="1600" b="0" dirty="0" err="1" smtClean="0"/>
              <a:t>Eventually</a:t>
            </a:r>
            <a:r>
              <a:rPr lang="de-DE" sz="1600" b="0" dirty="0" smtClean="0"/>
              <a:t> also </a:t>
            </a:r>
            <a:r>
              <a:rPr lang="de-DE" sz="1600" b="0" dirty="0" err="1" smtClean="0"/>
              <a:t>use</a:t>
            </a:r>
            <a:r>
              <a:rPr lang="de-DE" sz="1600" b="0" dirty="0" smtClean="0"/>
              <a:t> </a:t>
            </a:r>
            <a:r>
              <a:rPr lang="de-DE" sz="1600" b="0" dirty="0" err="1" smtClean="0"/>
              <a:t>text</a:t>
            </a:r>
            <a:r>
              <a:rPr lang="de-DE" sz="1600" b="0" dirty="0" smtClean="0"/>
              <a:t> </a:t>
            </a:r>
            <a:r>
              <a:rPr lang="de-DE" sz="1600" b="0" dirty="0" err="1" smtClean="0"/>
              <a:t>and</a:t>
            </a:r>
            <a:r>
              <a:rPr lang="de-DE" sz="1600" b="0" dirty="0" smtClean="0"/>
              <a:t> </a:t>
            </a:r>
            <a:r>
              <a:rPr lang="de-DE" sz="1600" b="0" dirty="0" err="1" smtClean="0"/>
              <a:t>figures</a:t>
            </a:r>
            <a:r>
              <a:rPr lang="de-DE" sz="1600" b="0" dirty="0" smtClean="0"/>
              <a:t> </a:t>
            </a:r>
            <a:r>
              <a:rPr lang="de-DE" sz="1600" b="0" dirty="0" err="1" smtClean="0"/>
              <a:t>for</a:t>
            </a:r>
            <a:r>
              <a:rPr lang="de-DE" sz="1600" b="0" dirty="0" smtClean="0"/>
              <a:t> 802.15.13</a:t>
            </a:r>
          </a:p>
          <a:p>
            <a:pPr algn="just">
              <a:buNone/>
              <a:defRPr/>
            </a:pPr>
            <a:r>
              <a:rPr lang="de-DE" sz="2000" dirty="0" smtClean="0"/>
              <a:t>Overall </a:t>
            </a:r>
            <a:r>
              <a:rPr lang="de-DE" sz="2000" dirty="0" err="1" smtClean="0"/>
              <a:t>Procedure</a:t>
            </a:r>
            <a:r>
              <a:rPr lang="de-DE" sz="2000" dirty="0"/>
              <a:t>: </a:t>
            </a:r>
          </a:p>
          <a:p>
            <a:pPr algn="just">
              <a:buNone/>
              <a:defRPr/>
            </a:pPr>
            <a:r>
              <a:rPr lang="de-DE" sz="2000" b="0" dirty="0"/>
              <a:t>Clean </a:t>
            </a:r>
            <a:r>
              <a:rPr lang="de-DE" sz="2000" b="0" dirty="0" err="1"/>
              <a:t>document</a:t>
            </a:r>
            <a:r>
              <a:rPr lang="de-DE" sz="2000" b="0" dirty="0"/>
              <a:t> </a:t>
            </a:r>
            <a:r>
              <a:rPr lang="de-DE" sz="2000" b="0" dirty="0" err="1"/>
              <a:t>from</a:t>
            </a:r>
            <a:r>
              <a:rPr lang="de-DE" sz="2000" b="0" dirty="0"/>
              <a:t> all </a:t>
            </a:r>
            <a:r>
              <a:rPr lang="de-DE" sz="2000" b="0" dirty="0" err="1"/>
              <a:t>previous</a:t>
            </a:r>
            <a:r>
              <a:rPr lang="de-DE" sz="2000" b="0" dirty="0"/>
              <a:t> </a:t>
            </a:r>
            <a:r>
              <a:rPr lang="de-DE" sz="2000" b="0" dirty="0" err="1"/>
              <a:t>changes</a:t>
            </a:r>
            <a:r>
              <a:rPr lang="de-DE" sz="2000" b="0" dirty="0"/>
              <a:t>. </a:t>
            </a:r>
            <a:r>
              <a:rPr lang="de-DE" sz="2000" b="0" dirty="0" err="1"/>
              <a:t>Then</a:t>
            </a:r>
            <a:r>
              <a:rPr lang="de-DE" sz="2000" b="0" dirty="0"/>
              <a:t> </a:t>
            </a:r>
            <a:r>
              <a:rPr lang="de-DE" sz="2000" b="0" dirty="0" err="1"/>
              <a:t>discuss</a:t>
            </a:r>
            <a:r>
              <a:rPr lang="de-DE" sz="2000" b="0" dirty="0"/>
              <a:t> </a:t>
            </a:r>
            <a:r>
              <a:rPr lang="de-DE" sz="2000" b="0" dirty="0" err="1"/>
              <a:t>technical</a:t>
            </a:r>
            <a:r>
              <a:rPr lang="de-DE" sz="2000" b="0" dirty="0"/>
              <a:t> </a:t>
            </a:r>
            <a:r>
              <a:rPr lang="de-DE" sz="2000" b="0" dirty="0" err="1"/>
              <a:t>items</a:t>
            </a:r>
            <a:r>
              <a:rPr lang="de-DE" sz="2000" b="0" dirty="0"/>
              <a:t> in </a:t>
            </a:r>
            <a:r>
              <a:rPr lang="de-DE" sz="2000" b="0" dirty="0" err="1"/>
              <a:t>the</a:t>
            </a:r>
            <a:r>
              <a:rPr lang="de-DE" sz="2000" b="0" dirty="0"/>
              <a:t> </a:t>
            </a:r>
            <a:r>
              <a:rPr lang="de-DE" sz="2000" b="0" dirty="0" err="1"/>
              <a:t>list</a:t>
            </a:r>
            <a:r>
              <a:rPr lang="de-DE" sz="2000" b="0" dirty="0"/>
              <a:t> </a:t>
            </a:r>
            <a:r>
              <a:rPr lang="de-DE" sz="2000" b="0" dirty="0" err="1"/>
              <a:t>and</a:t>
            </a:r>
            <a:r>
              <a:rPr lang="de-DE" sz="2000" b="0" dirty="0"/>
              <a:t> </a:t>
            </a:r>
            <a:r>
              <a:rPr lang="de-DE" sz="2000" b="0" dirty="0" err="1"/>
              <a:t>make</a:t>
            </a:r>
            <a:r>
              <a:rPr lang="de-DE" sz="2000" b="0" dirty="0"/>
              <a:t> </a:t>
            </a:r>
            <a:r>
              <a:rPr lang="de-DE" sz="2000" b="0" dirty="0" err="1"/>
              <a:t>changes</a:t>
            </a:r>
            <a:r>
              <a:rPr lang="de-DE" sz="2000" b="0" dirty="0"/>
              <a:t>. After </a:t>
            </a:r>
            <a:r>
              <a:rPr lang="de-DE" sz="2000" b="0" dirty="0" err="1"/>
              <a:t>changes</a:t>
            </a:r>
            <a:r>
              <a:rPr lang="de-DE" sz="2000" b="0" dirty="0"/>
              <a:t> </a:t>
            </a:r>
            <a:r>
              <a:rPr lang="de-DE" sz="2000" b="0" dirty="0" err="1"/>
              <a:t>are</a:t>
            </a:r>
            <a:r>
              <a:rPr lang="de-DE" sz="2000" b="0" dirty="0"/>
              <a:t> </a:t>
            </a:r>
            <a:r>
              <a:rPr lang="de-DE" sz="2000" b="0" dirty="0" err="1"/>
              <a:t>done</a:t>
            </a:r>
            <a:r>
              <a:rPr lang="de-DE" sz="2000" b="0" dirty="0"/>
              <a:t>, </a:t>
            </a:r>
            <a:r>
              <a:rPr lang="de-DE" sz="2000" b="0" dirty="0" err="1"/>
              <a:t>the</a:t>
            </a:r>
            <a:r>
              <a:rPr lang="de-DE" sz="2000" b="0" dirty="0"/>
              <a:t> </a:t>
            </a:r>
            <a:r>
              <a:rPr lang="de-DE" sz="2000" b="0" dirty="0" err="1"/>
              <a:t>document</a:t>
            </a:r>
            <a:r>
              <a:rPr lang="de-DE" sz="2000" b="0" dirty="0"/>
              <a:t> </a:t>
            </a:r>
            <a:r>
              <a:rPr lang="de-DE" sz="2000" b="0" dirty="0" err="1"/>
              <a:t>is</a:t>
            </a:r>
            <a:r>
              <a:rPr lang="de-DE" sz="2000" b="0" dirty="0"/>
              <a:t> </a:t>
            </a:r>
            <a:r>
              <a:rPr lang="de-DE" sz="2000" b="0" dirty="0" err="1"/>
              <a:t>closed</a:t>
            </a:r>
            <a:r>
              <a:rPr lang="de-DE" sz="2000" b="0" dirty="0"/>
              <a:t>. </a:t>
            </a:r>
          </a:p>
          <a:p>
            <a:pPr marL="342900" indent="-342900" algn="just">
              <a:defRPr/>
            </a:pPr>
            <a:endParaRPr lang="de-DE" sz="2000" dirty="0"/>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extLst>
      <p:ext uri="{BB962C8B-B14F-4D97-AF65-F5344CB8AC3E}">
        <p14:creationId xmlns:p14="http://schemas.microsoft.com/office/powerpoint/2010/main" val="39709434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Wireless Communication meeting </a:t>
            </a:r>
            <a:r>
              <a:rPr lang="en-US" altLang="en-US" dirty="0" smtClean="0"/>
              <a:t>agenda for </a:t>
            </a:r>
            <a:r>
              <a:rPr lang="en-US" altLang="en-US" dirty="0"/>
              <a:t>the </a:t>
            </a:r>
            <a:r>
              <a:rPr lang="en-US" altLang="en-US" dirty="0" smtClean="0"/>
              <a:t>July 2019 </a:t>
            </a:r>
            <a:r>
              <a:rPr lang="en-US" altLang="en-US" dirty="0"/>
              <a:t>session in </a:t>
            </a:r>
            <a:r>
              <a:rPr lang="en-US" altLang="en-US" dirty="0" smtClean="0"/>
              <a:t>Vienna.</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20</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Resolved TBDs</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8229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indent="-384175" algn="just">
              <a:defRPr/>
            </a:pPr>
            <a:r>
              <a:rPr lang="de-DE" sz="2000" b="1" dirty="0" smtClean="0"/>
              <a:t>Broadcast </a:t>
            </a:r>
            <a:r>
              <a:rPr lang="de-DE" sz="2000" b="1" dirty="0" err="1" smtClean="0"/>
              <a:t>topology</a:t>
            </a:r>
            <a:endParaRPr lang="de-DE" sz="2000" b="1" dirty="0" smtClean="0"/>
          </a:p>
          <a:p>
            <a:pPr lvl="1" indent="-384175" algn="just">
              <a:buFont typeface="Symbol" panose="05050102010706020507" pitchFamily="18" charset="2"/>
              <a:buChar char="-"/>
              <a:defRPr/>
            </a:pPr>
            <a:r>
              <a:rPr lang="de-DE" sz="1800" dirty="0" err="1" smtClean="0"/>
              <a:t>Coordinator</a:t>
            </a:r>
            <a:r>
              <a:rPr lang="de-DE" sz="1800" dirty="0" smtClean="0"/>
              <a:t> </a:t>
            </a:r>
            <a:r>
              <a:rPr lang="de-DE" sz="1800" dirty="0" err="1" smtClean="0"/>
              <a:t>uses</a:t>
            </a:r>
            <a:r>
              <a:rPr lang="de-DE" sz="1800" dirty="0" smtClean="0"/>
              <a:t> BC MAC </a:t>
            </a:r>
            <a:r>
              <a:rPr lang="de-DE" sz="1800" dirty="0" err="1" smtClean="0"/>
              <a:t>address</a:t>
            </a:r>
            <a:endParaRPr lang="de-DE" sz="1800" dirty="0" smtClean="0"/>
          </a:p>
          <a:p>
            <a:pPr indent="-384175" algn="just">
              <a:defRPr/>
            </a:pPr>
            <a:r>
              <a:rPr lang="de-DE" sz="2000" b="1" dirty="0" smtClean="0"/>
              <a:t>Security </a:t>
            </a:r>
          </a:p>
          <a:p>
            <a:pPr lvl="1" indent="-384175" algn="just">
              <a:defRPr/>
            </a:pPr>
            <a:r>
              <a:rPr lang="de-DE" sz="1800" dirty="0" smtClean="0"/>
              <a:t>Not in PAR, will not </a:t>
            </a:r>
            <a:r>
              <a:rPr lang="de-DE" sz="1800" dirty="0" err="1" smtClean="0"/>
              <a:t>be</a:t>
            </a:r>
            <a:r>
              <a:rPr lang="de-DE" sz="1800" dirty="0" smtClean="0"/>
              <a:t> </a:t>
            </a:r>
            <a:r>
              <a:rPr lang="de-DE" sz="1800" dirty="0" err="1" smtClean="0"/>
              <a:t>supported</a:t>
            </a:r>
            <a:r>
              <a:rPr lang="de-DE" sz="1800" dirty="0" smtClean="0"/>
              <a:t> </a:t>
            </a:r>
            <a:r>
              <a:rPr lang="de-DE" sz="1800" dirty="0" err="1" smtClean="0"/>
              <a:t>by</a:t>
            </a:r>
            <a:r>
              <a:rPr lang="de-DE" sz="1800" dirty="0" smtClean="0"/>
              <a:t> 802.15.13 MAC </a:t>
            </a:r>
            <a:r>
              <a:rPr lang="de-DE" sz="1800" dirty="0" err="1" smtClean="0"/>
              <a:t>and</a:t>
            </a:r>
            <a:r>
              <a:rPr lang="de-DE" sz="1800" dirty="0" smtClean="0"/>
              <a:t> PHY</a:t>
            </a:r>
          </a:p>
          <a:p>
            <a:pPr lvl="1" indent="-384175" algn="just">
              <a:defRPr/>
            </a:pPr>
            <a:r>
              <a:rPr lang="de-DE" sz="1800" dirty="0" err="1" smtClean="0"/>
              <a:t>use</a:t>
            </a:r>
            <a:r>
              <a:rPr lang="de-DE" sz="1800" dirty="0" smtClean="0"/>
              <a:t> </a:t>
            </a:r>
            <a:r>
              <a:rPr lang="de-DE" sz="1800" dirty="0" err="1" smtClean="0"/>
              <a:t>higher</a:t>
            </a:r>
            <a:r>
              <a:rPr lang="de-DE" sz="1800" dirty="0" smtClean="0"/>
              <a:t> </a:t>
            </a:r>
            <a:r>
              <a:rPr lang="de-DE" sz="1800" dirty="0" err="1" smtClean="0"/>
              <a:t>layer</a:t>
            </a:r>
            <a:r>
              <a:rPr lang="de-DE" sz="1800" dirty="0" smtClean="0"/>
              <a:t> </a:t>
            </a:r>
            <a:r>
              <a:rPr lang="de-DE" sz="1800" dirty="0" err="1" smtClean="0"/>
              <a:t>techniques</a:t>
            </a:r>
            <a:r>
              <a:rPr lang="de-DE" sz="1800" dirty="0" smtClean="0"/>
              <a:t> (e.g. IPSEC)   </a:t>
            </a:r>
          </a:p>
          <a:p>
            <a:pPr indent="-384175" algn="just">
              <a:defRPr/>
            </a:pPr>
            <a:r>
              <a:rPr lang="de-DE" sz="2000" b="1" dirty="0" smtClean="0"/>
              <a:t>Basic PHY </a:t>
            </a:r>
            <a:r>
              <a:rPr lang="de-DE" sz="2000" b="1" dirty="0" err="1" smtClean="0"/>
              <a:t>modes</a:t>
            </a:r>
            <a:endParaRPr lang="de-DE" sz="2000" b="1" dirty="0" smtClean="0"/>
          </a:p>
          <a:p>
            <a:pPr marL="715963" lvl="1" indent="-357188" algn="just">
              <a:buFont typeface="Symbol" panose="05050102010706020507" pitchFamily="18" charset="2"/>
              <a:buChar char="-"/>
              <a:defRPr/>
            </a:pPr>
            <a:r>
              <a:rPr lang="de-DE" sz="1800" dirty="0" err="1" smtClean="0"/>
              <a:t>For</a:t>
            </a:r>
            <a:r>
              <a:rPr lang="de-DE" sz="1800" dirty="0" smtClean="0"/>
              <a:t> </a:t>
            </a:r>
            <a:r>
              <a:rPr lang="de-DE" sz="1800" dirty="0"/>
              <a:t>PM-PHY, </a:t>
            </a:r>
            <a:r>
              <a:rPr lang="de-DE" sz="1800" dirty="0" err="1"/>
              <a:t>use</a:t>
            </a:r>
            <a:r>
              <a:rPr lang="de-DE" sz="1800" dirty="0"/>
              <a:t> </a:t>
            </a:r>
            <a:r>
              <a:rPr lang="de-DE" sz="1800" dirty="0" err="1"/>
              <a:t>the</a:t>
            </a:r>
            <a:r>
              <a:rPr lang="de-DE" sz="1800" dirty="0"/>
              <a:t> 6.25 MHz </a:t>
            </a:r>
            <a:r>
              <a:rPr lang="de-DE" sz="1800" dirty="0" err="1"/>
              <a:t>mode</a:t>
            </a:r>
            <a:r>
              <a:rPr lang="de-DE" sz="1800" dirty="0"/>
              <a:t> </a:t>
            </a:r>
            <a:r>
              <a:rPr lang="de-DE" sz="1800" dirty="0" err="1"/>
              <a:t>as</a:t>
            </a:r>
            <a:r>
              <a:rPr lang="de-DE" sz="1800" dirty="0"/>
              <a:t> </a:t>
            </a:r>
            <a:r>
              <a:rPr lang="de-DE" sz="1800" dirty="0" err="1"/>
              <a:t>basic</a:t>
            </a:r>
            <a:r>
              <a:rPr lang="de-DE" sz="1800" dirty="0"/>
              <a:t> </a:t>
            </a:r>
            <a:r>
              <a:rPr lang="de-DE" sz="1800" dirty="0" err="1"/>
              <a:t>mode</a:t>
            </a:r>
            <a:r>
              <a:rPr lang="de-DE" sz="1800" dirty="0"/>
              <a:t>.</a:t>
            </a:r>
          </a:p>
          <a:p>
            <a:pPr marL="715963" lvl="1" indent="-357188" algn="just">
              <a:buFont typeface="Symbol" panose="05050102010706020507" pitchFamily="18" charset="2"/>
              <a:buChar char="-"/>
              <a:defRPr/>
            </a:pPr>
            <a:r>
              <a:rPr lang="de-DE" sz="1800" dirty="0" err="1"/>
              <a:t>For</a:t>
            </a:r>
            <a:r>
              <a:rPr lang="de-DE" sz="1800" dirty="0"/>
              <a:t> LB-PHY, </a:t>
            </a:r>
            <a:r>
              <a:rPr lang="de-DE" sz="1800" dirty="0" err="1"/>
              <a:t>use</a:t>
            </a:r>
            <a:r>
              <a:rPr lang="de-DE" sz="1800" dirty="0"/>
              <a:t> 1 MHz </a:t>
            </a:r>
            <a:r>
              <a:rPr lang="de-DE" sz="1800" dirty="0" err="1"/>
              <a:t>mode</a:t>
            </a:r>
            <a:r>
              <a:rPr lang="de-DE" sz="1800" dirty="0"/>
              <a:t> </a:t>
            </a:r>
            <a:r>
              <a:rPr lang="de-DE" sz="1800" dirty="0" err="1"/>
              <a:t>as</a:t>
            </a:r>
            <a:r>
              <a:rPr lang="de-DE" sz="1800" dirty="0"/>
              <a:t> </a:t>
            </a:r>
            <a:r>
              <a:rPr lang="de-DE" sz="1800" dirty="0" err="1"/>
              <a:t>basic</a:t>
            </a:r>
            <a:r>
              <a:rPr lang="de-DE" sz="1800" dirty="0"/>
              <a:t> </a:t>
            </a:r>
            <a:r>
              <a:rPr lang="de-DE" sz="1800" dirty="0" err="1"/>
              <a:t>mode</a:t>
            </a:r>
            <a:r>
              <a:rPr lang="de-DE" sz="1800" dirty="0"/>
              <a:t>.</a:t>
            </a:r>
          </a:p>
          <a:p>
            <a:pPr marL="715963" lvl="1" indent="-357188" algn="just">
              <a:buFont typeface="Symbol" panose="05050102010706020507" pitchFamily="18" charset="2"/>
              <a:buChar char="-"/>
              <a:defRPr/>
            </a:pPr>
            <a:r>
              <a:rPr lang="de-DE" sz="1800" dirty="0" err="1"/>
              <a:t>For</a:t>
            </a:r>
            <a:r>
              <a:rPr lang="de-DE" sz="1800" dirty="0"/>
              <a:t> HB-PHY, </a:t>
            </a:r>
            <a:r>
              <a:rPr lang="de-DE" sz="1800" dirty="0" err="1"/>
              <a:t>use</a:t>
            </a:r>
            <a:r>
              <a:rPr lang="de-DE" sz="1800" dirty="0"/>
              <a:t> 50 MHz </a:t>
            </a:r>
            <a:r>
              <a:rPr lang="de-DE" sz="1800" dirty="0" err="1"/>
              <a:t>mode</a:t>
            </a:r>
            <a:r>
              <a:rPr lang="de-DE" sz="1800" dirty="0"/>
              <a:t> </a:t>
            </a:r>
            <a:r>
              <a:rPr lang="de-DE" sz="1800" dirty="0" err="1"/>
              <a:t>as</a:t>
            </a:r>
            <a:r>
              <a:rPr lang="de-DE" sz="1800" dirty="0"/>
              <a:t> </a:t>
            </a:r>
            <a:r>
              <a:rPr lang="de-DE" sz="1800" dirty="0" err="1"/>
              <a:t>basic</a:t>
            </a:r>
            <a:r>
              <a:rPr lang="de-DE" sz="1800" dirty="0"/>
              <a:t> </a:t>
            </a:r>
            <a:r>
              <a:rPr lang="de-DE" sz="1800" dirty="0" err="1"/>
              <a:t>mode</a:t>
            </a:r>
            <a:r>
              <a:rPr lang="de-DE" sz="1800" dirty="0"/>
              <a:t>. </a:t>
            </a:r>
          </a:p>
          <a:p>
            <a:pPr indent="-384175" algn="just">
              <a:buFont typeface="Arial" panose="020B0604020202020204" pitchFamily="34" charset="0"/>
              <a:buChar char="•"/>
              <a:defRPr/>
            </a:pPr>
            <a:r>
              <a:rPr lang="de-DE" sz="2000" dirty="0" smtClean="0"/>
              <a:t>MIMO</a:t>
            </a:r>
          </a:p>
          <a:p>
            <a:pPr lvl="1" indent="-384175" algn="just">
              <a:buFont typeface="Symbol" panose="05050102010706020507" pitchFamily="18" charset="2"/>
              <a:buChar char="-"/>
              <a:defRPr/>
            </a:pPr>
            <a:r>
              <a:rPr lang="de-DE" sz="1800" dirty="0" smtClean="0"/>
              <a:t>Tuncer </a:t>
            </a:r>
            <a:r>
              <a:rPr lang="de-DE" sz="1800" dirty="0" err="1" smtClean="0"/>
              <a:t>to</a:t>
            </a:r>
            <a:r>
              <a:rPr lang="de-DE" sz="1800" dirty="0" smtClean="0"/>
              <a:t> </a:t>
            </a:r>
            <a:r>
              <a:rPr lang="de-DE" sz="1800" dirty="0" err="1" smtClean="0"/>
              <a:t>provide</a:t>
            </a:r>
            <a:r>
              <a:rPr lang="de-DE" sz="1800" dirty="0" smtClean="0"/>
              <a:t> </a:t>
            </a:r>
            <a:r>
              <a:rPr lang="de-DE" sz="1800" dirty="0" err="1" smtClean="0"/>
              <a:t>missing</a:t>
            </a:r>
            <a:r>
              <a:rPr lang="de-DE" sz="1800" dirty="0" smtClean="0"/>
              <a:t> </a:t>
            </a:r>
            <a:r>
              <a:rPr lang="de-DE" sz="1800" dirty="0" err="1" smtClean="0"/>
              <a:t>text</a:t>
            </a:r>
            <a:r>
              <a:rPr lang="de-DE" sz="1800" dirty="0" smtClean="0"/>
              <a:t> </a:t>
            </a:r>
            <a:r>
              <a:rPr lang="de-DE" sz="1800" dirty="0" err="1" smtClean="0"/>
              <a:t>for</a:t>
            </a:r>
            <a:r>
              <a:rPr lang="de-DE" sz="1800" dirty="0" smtClean="0"/>
              <a:t> </a:t>
            </a:r>
            <a:r>
              <a:rPr lang="de-DE" sz="1800" dirty="0" err="1" smtClean="0"/>
              <a:t>clauses</a:t>
            </a:r>
            <a:r>
              <a:rPr lang="de-DE" sz="1800" dirty="0" smtClean="0"/>
              <a:t> 5, 6, 7</a:t>
            </a:r>
          </a:p>
          <a:p>
            <a:pPr indent="-384175" algn="just">
              <a:buFont typeface="Arial" panose="020B0604020202020204" pitchFamily="34" charset="0"/>
              <a:buChar char="•"/>
              <a:defRPr/>
            </a:pPr>
            <a:r>
              <a:rPr lang="de-DE" sz="2000" dirty="0" err="1" smtClean="0"/>
              <a:t>Full</a:t>
            </a:r>
            <a:r>
              <a:rPr lang="de-DE" sz="2000" dirty="0" smtClean="0"/>
              <a:t> </a:t>
            </a:r>
            <a:r>
              <a:rPr lang="de-DE" sz="2000" dirty="0" err="1" smtClean="0"/>
              <a:t>duplex</a:t>
            </a:r>
            <a:endParaRPr lang="de-DE" sz="2000" dirty="0" smtClean="0"/>
          </a:p>
          <a:p>
            <a:pPr lvl="1" indent="-384175" algn="just">
              <a:buFont typeface="Symbol" panose="05050102010706020507" pitchFamily="18" charset="2"/>
              <a:buChar char="-"/>
              <a:defRPr/>
            </a:pPr>
            <a:r>
              <a:rPr lang="de-DE" sz="1800" dirty="0"/>
              <a:t>Tuncer </a:t>
            </a:r>
            <a:r>
              <a:rPr lang="de-DE" sz="1800" dirty="0" err="1"/>
              <a:t>to</a:t>
            </a:r>
            <a:r>
              <a:rPr lang="de-DE" sz="1800" dirty="0"/>
              <a:t> </a:t>
            </a:r>
            <a:r>
              <a:rPr lang="de-DE" sz="1800" dirty="0" err="1"/>
              <a:t>provide</a:t>
            </a:r>
            <a:r>
              <a:rPr lang="de-DE" sz="1800" dirty="0"/>
              <a:t> </a:t>
            </a:r>
            <a:r>
              <a:rPr lang="de-DE" sz="1800" dirty="0" err="1"/>
              <a:t>missing</a:t>
            </a:r>
            <a:r>
              <a:rPr lang="de-DE" sz="1800" dirty="0"/>
              <a:t> </a:t>
            </a:r>
            <a:r>
              <a:rPr lang="de-DE" sz="1800" dirty="0" err="1"/>
              <a:t>text</a:t>
            </a:r>
            <a:r>
              <a:rPr lang="de-DE" sz="1800" dirty="0"/>
              <a:t> </a:t>
            </a:r>
            <a:r>
              <a:rPr lang="de-DE" sz="1800" dirty="0" err="1"/>
              <a:t>for</a:t>
            </a:r>
            <a:r>
              <a:rPr lang="de-DE" sz="1800" dirty="0"/>
              <a:t> </a:t>
            </a:r>
            <a:r>
              <a:rPr lang="de-DE" sz="1800" dirty="0" err="1"/>
              <a:t>clauses</a:t>
            </a:r>
            <a:r>
              <a:rPr lang="de-DE" sz="1800" dirty="0"/>
              <a:t> 5, 6, </a:t>
            </a:r>
            <a:r>
              <a:rPr lang="de-DE" sz="1800" dirty="0" smtClean="0"/>
              <a:t>7</a:t>
            </a:r>
            <a:endParaRPr lang="de-DE" sz="1600" dirty="0"/>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extLst>
      <p:ext uri="{BB962C8B-B14F-4D97-AF65-F5344CB8AC3E}">
        <p14:creationId xmlns:p14="http://schemas.microsoft.com/office/powerpoint/2010/main" val="49767196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21</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Resolved issues</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8229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indent="-384175" algn="just">
              <a:buFont typeface="Arial" panose="020B0604020202020204" pitchFamily="34" charset="0"/>
              <a:buChar char="•"/>
              <a:defRPr/>
            </a:pPr>
            <a:r>
              <a:rPr lang="de-DE" sz="2000" dirty="0" err="1"/>
              <a:t>Clock</a:t>
            </a:r>
            <a:r>
              <a:rPr lang="de-DE" sz="2000" dirty="0"/>
              <a:t> rate </a:t>
            </a:r>
            <a:r>
              <a:rPr lang="de-DE" sz="2000" dirty="0" err="1"/>
              <a:t>selection</a:t>
            </a:r>
            <a:r>
              <a:rPr lang="de-DE" sz="2000" dirty="0"/>
              <a:t> </a:t>
            </a:r>
            <a:r>
              <a:rPr lang="de-DE" sz="2000" dirty="0" err="1"/>
              <a:t>procedure</a:t>
            </a:r>
            <a:endParaRPr lang="de-DE" sz="2000" dirty="0"/>
          </a:p>
          <a:p>
            <a:pPr marL="715963" lvl="1" indent="-357188" algn="just">
              <a:buFont typeface="Symbol" panose="05050102010706020507" pitchFamily="18" charset="2"/>
              <a:buChar char="-"/>
              <a:defRPr/>
            </a:pPr>
            <a:r>
              <a:rPr lang="de-DE" sz="1800" dirty="0"/>
              <a:t>Start </a:t>
            </a:r>
            <a:r>
              <a:rPr lang="de-DE" sz="1800" dirty="0" err="1"/>
              <a:t>beacon</a:t>
            </a:r>
            <a:r>
              <a:rPr lang="de-DE" sz="1800" dirty="0"/>
              <a:t> </a:t>
            </a:r>
            <a:r>
              <a:rPr lang="de-DE" sz="1800" dirty="0" err="1"/>
              <a:t>and</a:t>
            </a:r>
            <a:r>
              <a:rPr lang="de-DE" sz="1800" dirty="0"/>
              <a:t> </a:t>
            </a:r>
            <a:r>
              <a:rPr lang="de-DE" sz="1800" dirty="0" err="1"/>
              <a:t>association</a:t>
            </a:r>
            <a:r>
              <a:rPr lang="de-DE" sz="1800" dirty="0"/>
              <a:t> in </a:t>
            </a:r>
            <a:r>
              <a:rPr lang="de-DE" sz="1800" dirty="0" err="1"/>
              <a:t>basic</a:t>
            </a:r>
            <a:r>
              <a:rPr lang="de-DE" sz="1800" dirty="0"/>
              <a:t> </a:t>
            </a:r>
            <a:r>
              <a:rPr lang="de-DE" sz="1800" dirty="0" err="1"/>
              <a:t>mode</a:t>
            </a:r>
            <a:endParaRPr lang="de-DE" sz="1800" dirty="0"/>
          </a:p>
          <a:p>
            <a:pPr marL="715963" lvl="1" indent="-357188" algn="just">
              <a:buFont typeface="Symbol" panose="05050102010706020507" pitchFamily="18" charset="2"/>
              <a:buChar char="-"/>
              <a:defRPr/>
            </a:pPr>
            <a:r>
              <a:rPr lang="de-DE" sz="1800" dirty="0" err="1"/>
              <a:t>Available</a:t>
            </a:r>
            <a:r>
              <a:rPr lang="de-DE" sz="1800" dirty="0"/>
              <a:t> </a:t>
            </a:r>
            <a:r>
              <a:rPr lang="de-DE" sz="1800" dirty="0" err="1"/>
              <a:t>clock</a:t>
            </a:r>
            <a:r>
              <a:rPr lang="de-DE" sz="1800" dirty="0"/>
              <a:t> </a:t>
            </a:r>
            <a:r>
              <a:rPr lang="de-DE" sz="1800" dirty="0" err="1"/>
              <a:t>rates</a:t>
            </a:r>
            <a:r>
              <a:rPr lang="de-DE" sz="1800" dirty="0"/>
              <a:t> </a:t>
            </a:r>
            <a:r>
              <a:rPr lang="de-DE" sz="1800" dirty="0" err="1"/>
              <a:t>become</a:t>
            </a:r>
            <a:r>
              <a:rPr lang="de-DE" sz="1800" dirty="0"/>
              <a:t> </a:t>
            </a:r>
            <a:r>
              <a:rPr lang="de-DE" sz="1800" dirty="0" err="1"/>
              <a:t>part</a:t>
            </a:r>
            <a:r>
              <a:rPr lang="de-DE" sz="1800" dirty="0"/>
              <a:t> </a:t>
            </a:r>
            <a:r>
              <a:rPr lang="de-DE" sz="1800" dirty="0" err="1"/>
              <a:t>of</a:t>
            </a:r>
            <a:r>
              <a:rPr lang="de-DE" sz="1800" dirty="0"/>
              <a:t> </a:t>
            </a:r>
            <a:r>
              <a:rPr lang="de-DE" sz="1800" dirty="0" err="1"/>
              <a:t>the</a:t>
            </a:r>
            <a:r>
              <a:rPr lang="de-DE" sz="1800" dirty="0"/>
              <a:t> MCS </a:t>
            </a:r>
            <a:r>
              <a:rPr lang="de-DE" sz="1800" dirty="0" err="1"/>
              <a:t>table</a:t>
            </a:r>
            <a:r>
              <a:rPr lang="de-DE" sz="1800" dirty="0"/>
              <a:t> </a:t>
            </a:r>
            <a:r>
              <a:rPr lang="de-DE" sz="1800" dirty="0" err="1"/>
              <a:t>supported</a:t>
            </a:r>
            <a:r>
              <a:rPr lang="de-DE" sz="1800" dirty="0"/>
              <a:t> [TODO in PHY]</a:t>
            </a:r>
          </a:p>
          <a:p>
            <a:pPr marL="715963" lvl="1" indent="-357188" algn="just">
              <a:buFont typeface="Symbol" panose="05050102010706020507" pitchFamily="18" charset="2"/>
              <a:buChar char="-"/>
              <a:defRPr/>
            </a:pPr>
            <a:r>
              <a:rPr lang="de-DE" sz="1800" dirty="0"/>
              <a:t>Exchange </a:t>
            </a:r>
            <a:r>
              <a:rPr lang="de-DE" sz="1800" dirty="0" err="1"/>
              <a:t>possible</a:t>
            </a:r>
            <a:r>
              <a:rPr lang="de-DE" sz="1800" dirty="0"/>
              <a:t> MCS </a:t>
            </a:r>
            <a:r>
              <a:rPr lang="de-DE" sz="1800" dirty="0" err="1"/>
              <a:t>tables</a:t>
            </a:r>
            <a:r>
              <a:rPr lang="de-DE" sz="1800" dirty="0"/>
              <a:t> </a:t>
            </a:r>
            <a:r>
              <a:rPr lang="de-DE" sz="1800" dirty="0" err="1"/>
              <a:t>during</a:t>
            </a:r>
            <a:r>
              <a:rPr lang="de-DE" sz="1800" dirty="0"/>
              <a:t> </a:t>
            </a:r>
            <a:r>
              <a:rPr lang="de-DE" sz="1800" dirty="0" err="1"/>
              <a:t>association</a:t>
            </a:r>
            <a:r>
              <a:rPr lang="de-DE" sz="1800" dirty="0"/>
              <a:t> [MAC </a:t>
            </a:r>
            <a:r>
              <a:rPr lang="de-DE" sz="1800" dirty="0" err="1"/>
              <a:t>extend</a:t>
            </a:r>
            <a:r>
              <a:rPr lang="de-DE" sz="1800" dirty="0"/>
              <a:t> </a:t>
            </a:r>
            <a:r>
              <a:rPr lang="de-DE" sz="1800" dirty="0" err="1"/>
              <a:t>for</a:t>
            </a:r>
            <a:r>
              <a:rPr lang="de-DE" sz="1800" dirty="0"/>
              <a:t> PM-PHY MCS]</a:t>
            </a:r>
          </a:p>
          <a:p>
            <a:pPr marL="715963" lvl="1" indent="-357188" algn="just">
              <a:buFont typeface="Symbol" panose="05050102010706020507" pitchFamily="18" charset="2"/>
              <a:buChar char="-"/>
              <a:defRPr/>
            </a:pPr>
            <a:r>
              <a:rPr lang="de-DE" sz="1800" dirty="0"/>
              <a:t>Every packet </a:t>
            </a:r>
            <a:r>
              <a:rPr lang="de-DE" sz="1800" dirty="0" err="1"/>
              <a:t>starts</a:t>
            </a:r>
            <a:r>
              <a:rPr lang="de-DE" sz="1800" dirty="0"/>
              <a:t> </a:t>
            </a:r>
            <a:r>
              <a:rPr lang="de-DE" sz="1800" dirty="0" err="1"/>
              <a:t>with</a:t>
            </a:r>
            <a:r>
              <a:rPr lang="de-DE" sz="1800" dirty="0"/>
              <a:t> </a:t>
            </a:r>
            <a:r>
              <a:rPr lang="de-DE" sz="1800" dirty="0" err="1"/>
              <a:t>preamble</a:t>
            </a:r>
            <a:r>
              <a:rPr lang="de-DE" sz="1800" dirty="0"/>
              <a:t> </a:t>
            </a:r>
            <a:r>
              <a:rPr lang="de-DE" sz="1800" dirty="0" err="1"/>
              <a:t>and</a:t>
            </a:r>
            <a:r>
              <a:rPr lang="de-DE" sz="1800" dirty="0"/>
              <a:t> </a:t>
            </a:r>
            <a:r>
              <a:rPr lang="de-DE" sz="1800" dirty="0" err="1"/>
              <a:t>header</a:t>
            </a:r>
            <a:r>
              <a:rPr lang="de-DE" sz="1800" dirty="0"/>
              <a:t> in </a:t>
            </a:r>
            <a:r>
              <a:rPr lang="de-DE" sz="1800" dirty="0" err="1"/>
              <a:t>basic</a:t>
            </a:r>
            <a:r>
              <a:rPr lang="de-DE" sz="1800" dirty="0"/>
              <a:t> </a:t>
            </a:r>
            <a:r>
              <a:rPr lang="de-DE" sz="1800" dirty="0" err="1"/>
              <a:t>mode</a:t>
            </a:r>
            <a:r>
              <a:rPr lang="de-DE" sz="1800" dirty="0"/>
              <a:t> [in </a:t>
            </a:r>
            <a:r>
              <a:rPr lang="de-DE" sz="1800" dirty="0" err="1"/>
              <a:t>every</a:t>
            </a:r>
            <a:r>
              <a:rPr lang="de-DE" sz="1800" dirty="0"/>
              <a:t> PHY]</a:t>
            </a:r>
          </a:p>
          <a:p>
            <a:pPr marL="715963" lvl="1" indent="-357188" algn="just">
              <a:buFont typeface="Symbol" panose="05050102010706020507" pitchFamily="18" charset="2"/>
              <a:buChar char="-"/>
              <a:defRPr/>
            </a:pPr>
            <a:r>
              <a:rPr lang="de-DE" sz="1800" dirty="0" err="1"/>
              <a:t>Lowest</a:t>
            </a:r>
            <a:r>
              <a:rPr lang="de-DE" sz="1800" dirty="0"/>
              <a:t> </a:t>
            </a:r>
            <a:r>
              <a:rPr lang="de-DE" sz="1800" dirty="0" err="1"/>
              <a:t>common</a:t>
            </a:r>
            <a:r>
              <a:rPr lang="de-DE" sz="1800" dirty="0"/>
              <a:t> </a:t>
            </a:r>
            <a:r>
              <a:rPr lang="de-DE" sz="1800" dirty="0" err="1"/>
              <a:t>mode</a:t>
            </a:r>
            <a:r>
              <a:rPr lang="de-DE" sz="1800" dirty="0"/>
              <a:t> </a:t>
            </a:r>
            <a:r>
              <a:rPr lang="de-DE" sz="1800" dirty="0" err="1"/>
              <a:t>is</a:t>
            </a:r>
            <a:r>
              <a:rPr lang="de-DE" sz="1800" dirty="0"/>
              <a:t> </a:t>
            </a:r>
            <a:r>
              <a:rPr lang="de-DE" sz="1800" dirty="0" err="1"/>
              <a:t>selected</a:t>
            </a:r>
            <a:r>
              <a:rPr lang="de-DE" sz="1800" dirty="0"/>
              <a:t> </a:t>
            </a:r>
            <a:r>
              <a:rPr lang="de-DE" sz="1800" dirty="0" err="1"/>
              <a:t>for</a:t>
            </a:r>
            <a:r>
              <a:rPr lang="de-DE" sz="1800" dirty="0"/>
              <a:t> </a:t>
            </a:r>
            <a:r>
              <a:rPr lang="de-DE" sz="1800" dirty="0" err="1"/>
              <a:t>the</a:t>
            </a:r>
            <a:r>
              <a:rPr lang="de-DE" sz="1800" dirty="0"/>
              <a:t> </a:t>
            </a:r>
            <a:r>
              <a:rPr lang="de-DE" sz="1800" dirty="0" err="1"/>
              <a:t>payload</a:t>
            </a:r>
            <a:r>
              <a:rPr lang="de-DE" sz="1800" dirty="0"/>
              <a:t> [</a:t>
            </a:r>
            <a:r>
              <a:rPr lang="de-DE" sz="1800" dirty="0" err="1"/>
              <a:t>reference</a:t>
            </a:r>
            <a:r>
              <a:rPr lang="de-DE" sz="1800" dirty="0"/>
              <a:t> </a:t>
            </a:r>
            <a:r>
              <a:rPr lang="de-DE" sz="1800" dirty="0" err="1"/>
              <a:t>to</a:t>
            </a:r>
            <a:r>
              <a:rPr lang="de-DE" sz="1800" dirty="0"/>
              <a:t> OCR </a:t>
            </a:r>
            <a:r>
              <a:rPr lang="de-DE" sz="1800" dirty="0" err="1"/>
              <a:t>selection</a:t>
            </a:r>
            <a:r>
              <a:rPr lang="de-DE" sz="1800" dirty="0"/>
              <a:t> in </a:t>
            </a:r>
            <a:r>
              <a:rPr lang="de-DE" sz="1800" dirty="0" err="1"/>
              <a:t>each</a:t>
            </a:r>
            <a:r>
              <a:rPr lang="de-DE" sz="1800" dirty="0"/>
              <a:t> PHY].</a:t>
            </a:r>
          </a:p>
          <a:p>
            <a:pPr marL="358775" lvl="1" indent="0" algn="just">
              <a:buNone/>
              <a:defRPr/>
            </a:pPr>
            <a:endParaRPr lang="de-DE" sz="1800" dirty="0"/>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extLst>
      <p:ext uri="{BB962C8B-B14F-4D97-AF65-F5344CB8AC3E}">
        <p14:creationId xmlns:p14="http://schemas.microsoft.com/office/powerpoint/2010/main" val="61803686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22</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#3</a:t>
            </a:r>
            <a:endParaRPr lang="en-US" altLang="en-US" sz="3600" dirty="0"/>
          </a:p>
          <a:p>
            <a:pPr algn="just">
              <a:buFontTx/>
              <a:buNone/>
            </a:pPr>
            <a:r>
              <a:rPr lang="en-US" altLang="en-US" sz="3600" dirty="0" smtClean="0"/>
              <a:t>Tuesday PM1, July 16, 2019</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4270034412"/>
              </p:ext>
            </p:extLst>
          </p:nvPr>
        </p:nvGraphicFramePr>
        <p:xfrm>
          <a:off x="685800" y="2362200"/>
          <a:ext cx="8229600" cy="2316524"/>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TG should check new PAR and CSD on High-speed OCC on Mentor</a:t>
                      </a:r>
                      <a:endParaRPr lang="en-US" altLang="en-US" sz="1800" baseline="0" dirty="0" smtClean="0"/>
                    </a:p>
                  </a:txBody>
                  <a:tcPr marT="45764" marB="45764"/>
                </a:tc>
                <a:tc>
                  <a:txBody>
                    <a:bodyPr/>
                    <a:lstStyle/>
                    <a:p>
                      <a:r>
                        <a:rPr lang="en-US" sz="1800" baseline="0" dirty="0" smtClean="0"/>
                        <a:t>10</a:t>
                      </a:r>
                      <a:endParaRPr lang="en-US" sz="1800" baseline="0" dirty="0"/>
                    </a:p>
                  </a:txBody>
                  <a:tcPr marT="45764" marB="45764"/>
                </a:tc>
                <a:extLst>
                  <a:ext uri="{0D108BD9-81ED-4DB2-BD59-A6C34878D82A}">
                    <a16:rowId xmlns:a16="http://schemas.microsoft.com/office/drawing/2014/main" val="3561679425"/>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Work on TBDs</a:t>
                      </a:r>
                    </a:p>
                  </a:txBody>
                  <a:tcPr marT="45764" marB="45764"/>
                </a:tc>
                <a:tc>
                  <a:txBody>
                    <a:bodyPr/>
                    <a:lstStyle/>
                    <a:p>
                      <a:r>
                        <a:rPr lang="en-US" sz="1800" baseline="0" dirty="0" smtClean="0"/>
                        <a:t>110</a:t>
                      </a:r>
                      <a:endParaRPr lang="en-US" sz="1800" baseline="0" dirty="0"/>
                    </a:p>
                  </a:txBody>
                  <a:tcPr marT="45764" marB="45764"/>
                </a:tc>
                <a:extLst>
                  <a:ext uri="{0D108BD9-81ED-4DB2-BD59-A6C34878D82A}">
                    <a16:rowId xmlns:a16="http://schemas.microsoft.com/office/drawing/2014/main" val="2839319588"/>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23</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#4</a:t>
            </a:r>
            <a:endParaRPr lang="en-US" altLang="en-US" sz="3600" dirty="0"/>
          </a:p>
          <a:p>
            <a:pPr algn="just">
              <a:buFontTx/>
              <a:buNone/>
            </a:pPr>
            <a:r>
              <a:rPr lang="en-US" altLang="en-US" sz="3600" dirty="0" smtClean="0"/>
              <a:t>Wednesday </a:t>
            </a:r>
            <a:r>
              <a:rPr lang="en-US" altLang="en-US" sz="3600" dirty="0"/>
              <a:t>P</a:t>
            </a:r>
            <a:r>
              <a:rPr lang="en-US" altLang="en-US" sz="3600" dirty="0" smtClean="0"/>
              <a:t>M1, July 17, 2019</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2395589824"/>
              </p:ext>
            </p:extLst>
          </p:nvPr>
        </p:nvGraphicFramePr>
        <p:xfrm>
          <a:off x="559401" y="2362200"/>
          <a:ext cx="8229600" cy="1828140"/>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Work on TDBs</a:t>
                      </a:r>
                    </a:p>
                  </a:txBody>
                  <a:tcPr marT="45654" marB="45654"/>
                </a:tc>
                <a:tc>
                  <a:txBody>
                    <a:bodyPr/>
                    <a:lstStyle/>
                    <a:p>
                      <a:r>
                        <a:rPr lang="en-US" sz="1800" dirty="0" smtClean="0"/>
                        <a:t>110</a:t>
                      </a:r>
                      <a:endParaRPr lang="en-US" sz="1800" dirty="0"/>
                    </a:p>
                  </a:txBody>
                  <a:tcPr marT="45654" marB="45654"/>
                </a:tc>
                <a:extLst>
                  <a:ext uri="{0D108BD9-81ED-4DB2-BD59-A6C34878D82A}">
                    <a16:rowId xmlns:a16="http://schemas.microsoft.com/office/drawing/2014/main" val="978482085"/>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extLst>
      <p:ext uri="{BB962C8B-B14F-4D97-AF65-F5344CB8AC3E}">
        <p14:creationId xmlns:p14="http://schemas.microsoft.com/office/powerpoint/2010/main" val="387503174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24</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#5</a:t>
            </a:r>
            <a:endParaRPr lang="en-US" altLang="en-US" sz="3600" dirty="0"/>
          </a:p>
          <a:p>
            <a:pPr algn="just">
              <a:buFontTx/>
              <a:buNone/>
            </a:pPr>
            <a:r>
              <a:rPr lang="en-US" altLang="en-US" sz="3600" dirty="0" smtClean="0"/>
              <a:t>Thursday AM1, July 18, 2019</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2155821506"/>
              </p:ext>
            </p:extLst>
          </p:nvPr>
        </p:nvGraphicFramePr>
        <p:xfrm>
          <a:off x="533400" y="2362200"/>
          <a:ext cx="8229600" cy="1828360"/>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aseline="0" dirty="0" smtClean="0">
                          <a:effectLst/>
                          <a:latin typeface="Times New Roman" panose="02020603050405020304" pitchFamily="18" charset="0"/>
                          <a:ea typeface="MS Mincho" panose="02020609040205080304" pitchFamily="49" charset="-128"/>
                        </a:rPr>
                        <a:t>Work on TBDs</a:t>
                      </a:r>
                      <a:endParaRPr lang="en-US" altLang="en-US" sz="3200" baseline="0" dirty="0" smtClean="0"/>
                    </a:p>
                  </a:txBody>
                  <a:tcPr marT="45764" marB="45764"/>
                </a:tc>
                <a:tc>
                  <a:txBody>
                    <a:bodyPr/>
                    <a:lstStyle/>
                    <a:p>
                      <a:r>
                        <a:rPr lang="en-US" sz="1800" baseline="0" dirty="0" smtClean="0"/>
                        <a:t>110</a:t>
                      </a:r>
                      <a:endParaRPr lang="en-US" sz="1800" baseline="0" dirty="0"/>
                    </a:p>
                  </a:txBody>
                  <a:tcPr marT="45764" marB="45764"/>
                </a:tc>
                <a:extLst>
                  <a:ext uri="{0D108BD9-81ED-4DB2-BD59-A6C34878D82A}">
                    <a16:rowId xmlns:a16="http://schemas.microsoft.com/office/drawing/2014/main" val="2060182001"/>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extLst>
      <p:ext uri="{BB962C8B-B14F-4D97-AF65-F5344CB8AC3E}">
        <p14:creationId xmlns:p14="http://schemas.microsoft.com/office/powerpoint/2010/main" val="147756854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6100A1B3-8543-4150-BF28-C0C711A7AF40}" type="slidenum">
              <a:rPr lang="en-US" altLang="en-US" sz="1200" b="0" smtClean="0"/>
              <a:pPr>
                <a:spcBef>
                  <a:spcPct val="0"/>
                </a:spcBef>
                <a:buFontTx/>
                <a:buNone/>
              </a:pPr>
              <a:t>25</a:t>
            </a:fld>
            <a:endParaRPr lang="en-US" altLang="en-US" sz="1200" b="0" smtClean="0"/>
          </a:p>
        </p:txBody>
      </p:sp>
      <p:sp>
        <p:nvSpPr>
          <p:cNvPr id="39939"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#6</a:t>
            </a:r>
            <a:endParaRPr lang="en-US" altLang="en-US" sz="3600" dirty="0"/>
          </a:p>
          <a:p>
            <a:pPr algn="just">
              <a:buFontTx/>
              <a:buNone/>
            </a:pPr>
            <a:r>
              <a:rPr lang="nn-NO" altLang="en-US" sz="3600" dirty="0" smtClean="0"/>
              <a:t>Thursday AM2, May 16, 2019</a:t>
            </a:r>
            <a:endParaRPr lang="en-US" altLang="en-US" dirty="0"/>
          </a:p>
        </p:txBody>
      </p:sp>
      <p:sp>
        <p:nvSpPr>
          <p:cNvPr id="3994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3781074659"/>
              </p:ext>
            </p:extLst>
          </p:nvPr>
        </p:nvGraphicFramePr>
        <p:xfrm>
          <a:off x="838200" y="2362200"/>
          <a:ext cx="8077200" cy="3658080"/>
        </p:xfrm>
        <a:graphic>
          <a:graphicData uri="http://schemas.openxmlformats.org/drawingml/2006/table">
            <a:tbl>
              <a:tblPr firstRow="1" bandRow="1">
                <a:tableStyleId>{5C22544A-7EE6-4342-B048-85BDC9FD1C3A}</a:tableStyleId>
              </a:tblPr>
              <a:tblGrid>
                <a:gridCol w="70287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741">
                <a:tc>
                  <a:txBody>
                    <a:bodyPr/>
                    <a:lstStyle/>
                    <a:p>
                      <a:r>
                        <a:rPr lang="de-DE" sz="1800" dirty="0" smtClean="0"/>
                        <a:t>Item</a:t>
                      </a:r>
                      <a:endParaRPr lang="en-US" sz="1800" dirty="0"/>
                    </a:p>
                  </a:txBody>
                  <a:tcPr marT="45678" marB="45678"/>
                </a:tc>
                <a:tc>
                  <a:txBody>
                    <a:bodyPr/>
                    <a:lstStyle/>
                    <a:p>
                      <a:r>
                        <a:rPr lang="de-DE" sz="1800" dirty="0" smtClean="0"/>
                        <a:t>Time</a:t>
                      </a:r>
                      <a:endParaRPr lang="en-US" sz="1800" dirty="0"/>
                    </a:p>
                  </a:txBody>
                  <a:tcPr marT="45678" marB="45678"/>
                </a:tc>
                <a:extLst>
                  <a:ext uri="{0D108BD9-81ED-4DB2-BD59-A6C34878D82A}">
                    <a16:rowId xmlns:a16="http://schemas.microsoft.com/office/drawing/2014/main" val="10000"/>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78" marB="45678"/>
                </a:tc>
                <a:tc>
                  <a:txBody>
                    <a:bodyPr/>
                    <a:lstStyle/>
                    <a:p>
                      <a:r>
                        <a:rPr lang="de-DE" sz="1800" dirty="0" smtClean="0"/>
                        <a:t>3</a:t>
                      </a:r>
                      <a:endParaRPr lang="en-US" sz="1800" dirty="0"/>
                    </a:p>
                  </a:txBody>
                  <a:tcPr marT="45678" marB="45678"/>
                </a:tc>
                <a:extLst>
                  <a:ext uri="{0D108BD9-81ED-4DB2-BD59-A6C34878D82A}">
                    <a16:rowId xmlns:a16="http://schemas.microsoft.com/office/drawing/2014/main" val="10001"/>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78" marB="45678"/>
                </a:tc>
                <a:tc>
                  <a:txBody>
                    <a:bodyPr/>
                    <a:lstStyle/>
                    <a:p>
                      <a:r>
                        <a:rPr lang="de-DE" sz="1800" dirty="0" smtClean="0"/>
                        <a:t>5</a:t>
                      </a:r>
                      <a:endParaRPr lang="en-US" sz="1800" dirty="0"/>
                    </a:p>
                  </a:txBody>
                  <a:tcPr marT="45678" marB="45678"/>
                </a:tc>
                <a:extLst>
                  <a:ext uri="{0D108BD9-81ED-4DB2-BD59-A6C34878D82A}">
                    <a16:rowId xmlns:a16="http://schemas.microsoft.com/office/drawing/2014/main" val="10002"/>
                  </a:ext>
                </a:extLst>
              </a:tr>
              <a:tr h="365837">
                <a:tc>
                  <a:txBody>
                    <a:bodyPr/>
                    <a:lstStyle/>
                    <a:p>
                      <a:pPr marL="0" lvl="0" indent="0" algn="just">
                        <a:buFontTx/>
                        <a:buNone/>
                      </a:pPr>
                      <a:r>
                        <a:rPr lang="en-GB" altLang="en-US" sz="1800" dirty="0" smtClean="0"/>
                        <a:t>Tentative Agenda for </a:t>
                      </a:r>
                      <a:r>
                        <a:rPr lang="en-GB" altLang="en-US" sz="1800" dirty="0" smtClean="0"/>
                        <a:t>September</a:t>
                      </a:r>
                      <a:endParaRPr lang="en-GB" altLang="en-US" sz="1800" dirty="0" smtClean="0"/>
                    </a:p>
                  </a:txBody>
                  <a:tcPr marT="45684" marB="45684"/>
                </a:tc>
                <a:tc>
                  <a:txBody>
                    <a:bodyPr/>
                    <a:lstStyle/>
                    <a:p>
                      <a:r>
                        <a:rPr lang="de-DE" sz="1800" dirty="0" smtClean="0"/>
                        <a:t>10</a:t>
                      </a:r>
                      <a:endParaRPr lang="en-US" sz="1800" dirty="0"/>
                    </a:p>
                  </a:txBody>
                  <a:tcPr marT="45684" marB="45684"/>
                </a:tc>
                <a:extLst>
                  <a:ext uri="{0D108BD9-81ED-4DB2-BD59-A6C34878D82A}">
                    <a16:rowId xmlns:a16="http://schemas.microsoft.com/office/drawing/2014/main" val="848256034"/>
                  </a:ext>
                </a:extLst>
              </a:tr>
              <a:tr h="365837">
                <a:tc>
                  <a:txBody>
                    <a:bodyPr/>
                    <a:lstStyle/>
                    <a:p>
                      <a:pPr marL="0" lvl="0" indent="0" algn="just">
                        <a:buFontTx/>
                        <a:buNone/>
                      </a:pPr>
                      <a:r>
                        <a:rPr lang="en-GB" altLang="en-US" sz="1800" dirty="0" smtClean="0"/>
                        <a:t>Conference calls schedule</a:t>
                      </a:r>
                    </a:p>
                  </a:txBody>
                  <a:tcPr marT="45684" marB="45684"/>
                </a:tc>
                <a:tc>
                  <a:txBody>
                    <a:bodyPr/>
                    <a:lstStyle/>
                    <a:p>
                      <a:r>
                        <a:rPr lang="en-US" sz="1800" dirty="0" smtClean="0"/>
                        <a:t>20</a:t>
                      </a:r>
                      <a:endParaRPr lang="en-US" sz="1800" dirty="0"/>
                    </a:p>
                  </a:txBody>
                  <a:tcPr marT="45684" marB="45684"/>
                </a:tc>
                <a:extLst>
                  <a:ext uri="{0D108BD9-81ED-4DB2-BD59-A6C34878D82A}">
                    <a16:rowId xmlns:a16="http://schemas.microsoft.com/office/drawing/2014/main" val="1236103424"/>
                  </a:ext>
                </a:extLst>
              </a:tr>
              <a:tr h="365837">
                <a:tc>
                  <a:txBody>
                    <a:bodyPr/>
                    <a:lstStyle/>
                    <a:p>
                      <a:pPr marL="0" lvl="0" indent="0" algn="just">
                        <a:buFontTx/>
                        <a:buNone/>
                      </a:pPr>
                      <a:r>
                        <a:rPr lang="en-GB" altLang="en-US" sz="1800" dirty="0" smtClean="0"/>
                        <a:t>Work on TBDs</a:t>
                      </a:r>
                      <a:endParaRPr lang="en-GB" altLang="en-US" sz="1800" dirty="0" smtClean="0"/>
                    </a:p>
                  </a:txBody>
                  <a:tcPr marT="45684" marB="45684"/>
                </a:tc>
                <a:tc>
                  <a:txBody>
                    <a:bodyPr/>
                    <a:lstStyle/>
                    <a:p>
                      <a:r>
                        <a:rPr lang="en-US" sz="1800" dirty="0" smtClean="0"/>
                        <a:t>40</a:t>
                      </a:r>
                      <a:endParaRPr lang="en-US" sz="1800" dirty="0"/>
                    </a:p>
                  </a:txBody>
                  <a:tcPr marT="45684" marB="45684"/>
                </a:tc>
                <a:extLst>
                  <a:ext uri="{0D108BD9-81ED-4DB2-BD59-A6C34878D82A}">
                    <a16:rowId xmlns:a16="http://schemas.microsoft.com/office/drawing/2014/main" val="2641529920"/>
                  </a:ext>
                </a:extLst>
              </a:tr>
              <a:tr h="365837">
                <a:tc>
                  <a:txBody>
                    <a:bodyPr/>
                    <a:lstStyle/>
                    <a:p>
                      <a:pPr marL="0" lvl="0" indent="0" algn="just">
                        <a:buFontTx/>
                        <a:buNone/>
                      </a:pPr>
                      <a:r>
                        <a:rPr lang="en-GB" altLang="en-US" sz="1800" dirty="0" smtClean="0"/>
                        <a:t>Update timeline in doc. 15-17/0288r10</a:t>
                      </a:r>
                    </a:p>
                  </a:txBody>
                  <a:tcPr marT="45684" marB="45684"/>
                </a:tc>
                <a:tc>
                  <a:txBody>
                    <a:bodyPr/>
                    <a:lstStyle/>
                    <a:p>
                      <a:r>
                        <a:rPr lang="en-US" sz="1800" dirty="0" smtClean="0"/>
                        <a:t>10</a:t>
                      </a:r>
                      <a:endParaRPr lang="en-US" sz="1800" dirty="0"/>
                    </a:p>
                  </a:txBody>
                  <a:tcPr marT="45684" marB="45684"/>
                </a:tc>
                <a:extLst>
                  <a:ext uri="{0D108BD9-81ED-4DB2-BD59-A6C34878D82A}">
                    <a16:rowId xmlns:a16="http://schemas.microsoft.com/office/drawing/2014/main" val="4094581833"/>
                  </a:ext>
                </a:extLst>
              </a:tr>
              <a:tr h="365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aseline="0" dirty="0" smtClean="0">
                          <a:effectLst/>
                          <a:latin typeface="Times New Roman" panose="02020603050405020304" pitchFamily="18" charset="0"/>
                          <a:ea typeface="MS Mincho" panose="02020609040205080304" pitchFamily="49" charset="-128"/>
                        </a:rPr>
                        <a:t>Motions </a:t>
                      </a:r>
                      <a:r>
                        <a:rPr lang="en-US" sz="1800" baseline="0" dirty="0" smtClean="0">
                          <a:effectLst/>
                          <a:latin typeface="Times New Roman" panose="02020603050405020304" pitchFamily="18" charset="0"/>
                          <a:ea typeface="MS Mincho" panose="02020609040205080304" pitchFamily="49" charset="-128"/>
                        </a:rPr>
                        <a:t>for </a:t>
                      </a:r>
                      <a:r>
                        <a:rPr lang="en-US" sz="1800" baseline="0" dirty="0" smtClean="0">
                          <a:effectLst/>
                          <a:latin typeface="Times New Roman" panose="02020603050405020304" pitchFamily="18" charset="0"/>
                          <a:ea typeface="MS Mincho" panose="02020609040205080304" pitchFamily="49" charset="-128"/>
                        </a:rPr>
                        <a:t>including new text</a:t>
                      </a:r>
                      <a:endParaRPr lang="en-US" altLang="en-US" sz="3200" baseline="0" dirty="0" smtClean="0"/>
                    </a:p>
                  </a:txBody>
                  <a:tcPr marT="45764" marB="45764"/>
                </a:tc>
                <a:tc>
                  <a:txBody>
                    <a:bodyPr/>
                    <a:lstStyle/>
                    <a:p>
                      <a:r>
                        <a:rPr lang="en-US" sz="1800" baseline="0" dirty="0" smtClean="0"/>
                        <a:t>10</a:t>
                      </a:r>
                      <a:endParaRPr lang="en-US" sz="1800" baseline="0" dirty="0"/>
                    </a:p>
                  </a:txBody>
                  <a:tcPr marT="45764" marB="45764"/>
                </a:tc>
                <a:extLst>
                  <a:ext uri="{0D108BD9-81ED-4DB2-BD59-A6C34878D82A}">
                    <a16:rowId xmlns:a16="http://schemas.microsoft.com/office/drawing/2014/main" val="3192605322"/>
                  </a:ext>
                </a:extLst>
              </a:tr>
              <a:tr h="365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Any other business</a:t>
                      </a:r>
                    </a:p>
                  </a:txBody>
                  <a:tcPr marT="45754" marB="45754"/>
                </a:tc>
                <a:tc>
                  <a:txBody>
                    <a:bodyPr/>
                    <a:lstStyle/>
                    <a:p>
                      <a:r>
                        <a:rPr lang="en-US" sz="1800" dirty="0" smtClean="0"/>
                        <a:t>10</a:t>
                      </a:r>
                      <a:endParaRPr lang="en-US" sz="1800" dirty="0"/>
                    </a:p>
                  </a:txBody>
                  <a:tcPr marT="45754" marB="45754"/>
                </a:tc>
                <a:extLst>
                  <a:ext uri="{0D108BD9-81ED-4DB2-BD59-A6C34878D82A}">
                    <a16:rowId xmlns:a16="http://schemas.microsoft.com/office/drawing/2014/main" val="1303576841"/>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Adjourn</a:t>
                      </a:r>
                    </a:p>
                  </a:txBody>
                  <a:tcPr marT="45752" marB="45752"/>
                </a:tc>
                <a:tc>
                  <a:txBody>
                    <a:bodyPr/>
                    <a:lstStyle/>
                    <a:p>
                      <a:r>
                        <a:rPr lang="de-DE" sz="1800" dirty="0" smtClean="0"/>
                        <a:t>2</a:t>
                      </a:r>
                      <a:endParaRPr lang="en-US" sz="1800" dirty="0"/>
                    </a:p>
                  </a:txBody>
                  <a:tcPr marT="45752" marB="45752"/>
                </a:tc>
                <a:extLst>
                  <a:ext uri="{0D108BD9-81ED-4DB2-BD59-A6C34878D82A}">
                    <a16:rowId xmlns:a16="http://schemas.microsoft.com/office/drawing/2014/main" val="10005"/>
                  </a:ext>
                </a:extLst>
              </a:tr>
            </a:tbl>
          </a:graphicData>
        </a:graphic>
      </p:graphicFrame>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26</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a:t>
            </a:r>
            <a:r>
              <a:rPr lang="en-US" altLang="en-US" sz="3600" dirty="0" smtClean="0"/>
              <a:t>53</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Include the resolution of comments against TG13 draft </a:t>
            </a:r>
            <a:r>
              <a:rPr lang="en-GB" altLang="en-US" dirty="0" smtClean="0">
                <a:sym typeface="Wingdings" panose="05000000000000000000" pitchFamily="2" charset="2"/>
              </a:rPr>
              <a:t>5.0 </a:t>
            </a:r>
            <a:r>
              <a:rPr lang="en-GB" altLang="en-US" dirty="0" smtClean="0">
                <a:sym typeface="Wingdings" panose="05000000000000000000" pitchFamily="2" charset="2"/>
              </a:rPr>
              <a:t>as contained </a:t>
            </a:r>
            <a:r>
              <a:rPr lang="en-US" altLang="en-US" dirty="0" smtClean="0"/>
              <a:t>in </a:t>
            </a:r>
            <a:r>
              <a:rPr lang="en-US" altLang="en-US" dirty="0"/>
              <a:t>doc. </a:t>
            </a:r>
            <a:r>
              <a:rPr lang="en-US" altLang="en-US" dirty="0" smtClean="0"/>
              <a:t>15-19/0323r0 </a:t>
            </a:r>
            <a:r>
              <a:rPr lang="en-US" altLang="en-US" dirty="0" smtClean="0"/>
              <a:t>into the new TG13 draft </a:t>
            </a:r>
            <a:r>
              <a:rPr lang="en-US" altLang="en-US" dirty="0" smtClean="0"/>
              <a:t>D6.0</a:t>
            </a:r>
            <a:r>
              <a:rPr lang="en-US" altLang="en-US" dirty="0" smtClean="0"/>
              <a:t>. The Technical Editor is granted the right to correct the section numbering and make editorial changes.</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a:t>
            </a:r>
            <a:r>
              <a:rPr lang="en-GB" altLang="en-US" dirty="0" smtClean="0">
                <a:sym typeface="Wingdings" panose="05000000000000000000" pitchFamily="2" charset="2"/>
              </a:rPr>
              <a:t>by  	Nikola</a:t>
            </a:r>
            <a:r>
              <a:rPr lang="en-GB" altLang="en-US" dirty="0" smtClean="0">
                <a:sym typeface="Wingdings" panose="05000000000000000000" pitchFamily="2" charset="2"/>
              </a:rPr>
              <a:t>	</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a:t>
            </a:r>
            <a:r>
              <a:rPr lang="en-GB" altLang="en-US" dirty="0" smtClean="0">
                <a:sym typeface="Wingdings" panose="05000000000000000000" pitchFamily="2" charset="2"/>
              </a:rPr>
              <a:t>Sang-Kyu</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Y / N / A = </a:t>
            </a:r>
            <a:r>
              <a:rPr lang="en-GB" altLang="en-US" dirty="0" smtClean="0">
                <a:sym typeface="Wingdings" panose="05000000000000000000" pitchFamily="2" charset="2"/>
              </a:rPr>
              <a:t>4 </a:t>
            </a:r>
            <a:r>
              <a:rPr lang="en-GB" altLang="en-US" dirty="0" smtClean="0">
                <a:sym typeface="Wingdings" panose="05000000000000000000" pitchFamily="2" charset="2"/>
              </a:rPr>
              <a:t>/ </a:t>
            </a:r>
            <a:r>
              <a:rPr lang="en-GB" altLang="en-US" dirty="0" smtClean="0">
                <a:sym typeface="Wingdings" panose="05000000000000000000" pitchFamily="2" charset="2"/>
              </a:rPr>
              <a:t>0 </a:t>
            </a:r>
            <a:r>
              <a:rPr lang="en-GB" altLang="en-US" dirty="0" smtClean="0">
                <a:sym typeface="Wingdings" panose="05000000000000000000" pitchFamily="2" charset="2"/>
              </a:rPr>
              <a:t>/ </a:t>
            </a:r>
            <a:r>
              <a:rPr lang="en-GB" altLang="en-US" dirty="0" smtClean="0">
                <a:sym typeface="Wingdings" panose="05000000000000000000" pitchFamily="2" charset="2"/>
              </a:rPr>
              <a:t>0 </a:t>
            </a:r>
            <a:r>
              <a:rPr lang="en-GB" altLang="en-US" dirty="0" smtClean="0">
                <a:sym typeface="Wingdings" panose="05000000000000000000" pitchFamily="2" charset="2"/>
              </a:rPr>
              <a:t>		</a:t>
            </a:r>
          </a:p>
          <a:p>
            <a:pPr algn="just">
              <a:buFontTx/>
              <a:buNone/>
            </a:pPr>
            <a:r>
              <a:rPr lang="en-GB" altLang="en-US" dirty="0" smtClean="0">
                <a:sym typeface="Wingdings" panose="05000000000000000000" pitchFamily="2" charset="2"/>
              </a:rPr>
              <a:t>Motion passed.</a:t>
            </a:r>
          </a:p>
          <a:p>
            <a:pPr algn="just">
              <a:buFontTx/>
              <a:buNone/>
            </a:pPr>
            <a:endParaRPr lang="en-GB" altLang="en-US" dirty="0">
              <a:sym typeface="Wingdings" panose="05000000000000000000" pitchFamily="2" charset="2"/>
            </a:endParaRP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extLst>
      <p:ext uri="{BB962C8B-B14F-4D97-AF65-F5344CB8AC3E}">
        <p14:creationId xmlns:p14="http://schemas.microsoft.com/office/powerpoint/2010/main" val="227909844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a:t>
            </a:r>
            <a:r>
              <a:rPr lang="de-DE" dirty="0" err="1" smtClean="0"/>
              <a:t>finalization</a:t>
            </a:r>
            <a:r>
              <a:rPr lang="de-DE" dirty="0" smtClean="0"/>
              <a:t> </a:t>
            </a:r>
            <a:r>
              <a:rPr lang="de-DE" dirty="0" err="1" smtClean="0"/>
              <a:t>of</a:t>
            </a:r>
            <a:r>
              <a:rPr lang="de-DE" dirty="0" smtClean="0"/>
              <a:t> TG13 </a:t>
            </a:r>
            <a:r>
              <a:rPr lang="de-DE" dirty="0" err="1" smtClean="0"/>
              <a:t>Spec</a:t>
            </a:r>
            <a:endParaRPr lang="de-DE" dirty="0"/>
          </a:p>
        </p:txBody>
      </p:sp>
      <p:sp>
        <p:nvSpPr>
          <p:cNvPr id="3" name="Inhaltsplatzhalter 2"/>
          <p:cNvSpPr>
            <a:spLocks noGrp="1"/>
          </p:cNvSpPr>
          <p:nvPr>
            <p:ph idx="1"/>
          </p:nvPr>
        </p:nvSpPr>
        <p:spPr>
          <a:xfrm>
            <a:off x="381000" y="1981200"/>
            <a:ext cx="8534400" cy="2286000"/>
          </a:xfrm>
        </p:spPr>
        <p:txBody>
          <a:bodyPr/>
          <a:lstStyle/>
          <a:p>
            <a:r>
              <a:rPr lang="de-DE" sz="2000" b="0" dirty="0" err="1" smtClean="0"/>
              <a:t>July</a:t>
            </a:r>
            <a:r>
              <a:rPr lang="de-DE" sz="2000" b="0" dirty="0" smtClean="0"/>
              <a:t> </a:t>
            </a:r>
            <a:r>
              <a:rPr lang="de-DE" sz="2000" b="0" dirty="0" err="1" smtClean="0"/>
              <a:t>Plenary</a:t>
            </a:r>
            <a:r>
              <a:rPr lang="de-DE" sz="2000" b="0" dirty="0" smtClean="0"/>
              <a:t>		</a:t>
            </a:r>
            <a:r>
              <a:rPr lang="de-DE" sz="2000" b="0" dirty="0" err="1" smtClean="0"/>
              <a:t>Identify</a:t>
            </a:r>
            <a:r>
              <a:rPr lang="de-DE" sz="2000" b="0" dirty="0" smtClean="0"/>
              <a:t> </a:t>
            </a:r>
            <a:r>
              <a:rPr lang="de-DE" sz="2000" b="0" dirty="0" err="1" smtClean="0"/>
              <a:t>and</a:t>
            </a:r>
            <a:r>
              <a:rPr lang="de-DE" sz="2000" b="0" dirty="0" smtClean="0"/>
              <a:t> </a:t>
            </a:r>
            <a:r>
              <a:rPr lang="de-DE" sz="2000" b="0" dirty="0" err="1" smtClean="0"/>
              <a:t>resolve</a:t>
            </a:r>
            <a:r>
              <a:rPr lang="de-DE" sz="2000" b="0" dirty="0" smtClean="0"/>
              <a:t> TBD, </a:t>
            </a:r>
            <a:r>
              <a:rPr lang="de-DE" sz="2000" b="0" dirty="0" err="1" smtClean="0"/>
              <a:t>move</a:t>
            </a:r>
            <a:r>
              <a:rPr lang="de-DE" sz="2000" b="0" dirty="0" smtClean="0"/>
              <a:t> </a:t>
            </a:r>
            <a:r>
              <a:rPr lang="de-DE" sz="2000" b="0" dirty="0" err="1" smtClean="0"/>
              <a:t>new</a:t>
            </a:r>
            <a:r>
              <a:rPr lang="de-DE" sz="2000" b="0" dirty="0" smtClean="0"/>
              <a:t> </a:t>
            </a:r>
            <a:r>
              <a:rPr lang="de-DE" sz="2000" b="0" dirty="0" err="1" smtClean="0"/>
              <a:t>text</a:t>
            </a:r>
            <a:r>
              <a:rPr lang="de-DE" sz="2000" b="0" dirty="0" smtClean="0"/>
              <a:t> </a:t>
            </a:r>
            <a:r>
              <a:rPr lang="de-DE" sz="2000" b="0" dirty="0" err="1" smtClean="0"/>
              <a:t>into</a:t>
            </a:r>
            <a:r>
              <a:rPr lang="de-DE" sz="2000" b="0" dirty="0" smtClean="0"/>
              <a:t> </a:t>
            </a:r>
            <a:r>
              <a:rPr lang="de-DE" sz="2000" b="0" dirty="0" err="1" smtClean="0"/>
              <a:t>the</a:t>
            </a:r>
            <a:r>
              <a:rPr lang="de-DE" sz="2000" b="0" dirty="0" smtClean="0"/>
              <a:t> </a:t>
            </a:r>
            <a:r>
              <a:rPr lang="de-DE" sz="2000" b="0" dirty="0" err="1" smtClean="0"/>
              <a:t>draft</a:t>
            </a:r>
            <a:endParaRPr lang="de-DE" sz="2000" b="0" dirty="0" smtClean="0"/>
          </a:p>
          <a:p>
            <a:r>
              <a:rPr lang="de-DE" sz="2000" b="0" dirty="0" err="1" smtClean="0"/>
              <a:t>July</a:t>
            </a:r>
            <a:r>
              <a:rPr lang="de-DE" sz="2000" b="0" dirty="0" smtClean="0"/>
              <a:t> </a:t>
            </a:r>
            <a:r>
              <a:rPr lang="de-DE" sz="2000" b="0" dirty="0" err="1" smtClean="0"/>
              <a:t>to</a:t>
            </a:r>
            <a:r>
              <a:rPr lang="de-DE" sz="2000" b="0" dirty="0" smtClean="0"/>
              <a:t> September	Create </a:t>
            </a:r>
            <a:r>
              <a:rPr lang="de-DE" sz="2000" b="0" dirty="0" err="1" smtClean="0"/>
              <a:t>new</a:t>
            </a:r>
            <a:r>
              <a:rPr lang="de-DE" sz="2000" b="0" dirty="0" smtClean="0"/>
              <a:t> </a:t>
            </a:r>
            <a:r>
              <a:rPr lang="de-DE" sz="2000" b="0" dirty="0" err="1" smtClean="0"/>
              <a:t>draft</a:t>
            </a:r>
            <a:r>
              <a:rPr lang="de-DE" sz="2000" b="0" dirty="0" smtClean="0"/>
              <a:t> D6.0 </a:t>
            </a:r>
            <a:r>
              <a:rPr lang="de-DE" sz="2000" b="0" dirty="0" err="1" smtClean="0"/>
              <a:t>and</a:t>
            </a:r>
            <a:r>
              <a:rPr lang="de-DE" sz="2000" b="0" dirty="0" smtClean="0"/>
              <a:t> send </a:t>
            </a:r>
            <a:r>
              <a:rPr lang="de-DE" sz="2000" b="0" dirty="0" err="1" smtClean="0"/>
              <a:t>it</a:t>
            </a:r>
            <a:r>
              <a:rPr lang="de-DE" sz="2000" b="0" dirty="0" smtClean="0"/>
              <a:t> </a:t>
            </a:r>
            <a:r>
              <a:rPr lang="de-DE" sz="2000" b="0" dirty="0" err="1" smtClean="0"/>
              <a:t>for</a:t>
            </a:r>
            <a:r>
              <a:rPr lang="de-DE" sz="2000" b="0" dirty="0" smtClean="0"/>
              <a:t> informal </a:t>
            </a:r>
            <a:r>
              <a:rPr lang="de-DE" sz="2000" b="0" dirty="0" err="1" smtClean="0"/>
              <a:t>review</a:t>
            </a:r>
            <a:r>
              <a:rPr lang="de-DE" sz="2000" b="0" dirty="0" smtClean="0"/>
              <a:t> 			</a:t>
            </a:r>
            <a:r>
              <a:rPr lang="de-DE" sz="2000" b="0" dirty="0" err="1" smtClean="0"/>
              <a:t>by</a:t>
            </a:r>
            <a:r>
              <a:rPr lang="de-DE" sz="2000" b="0" dirty="0" smtClean="0"/>
              <a:t> TG13 </a:t>
            </a:r>
            <a:r>
              <a:rPr lang="de-DE" sz="2000" b="0" dirty="0" err="1" smtClean="0"/>
              <a:t>and</a:t>
            </a:r>
            <a:r>
              <a:rPr lang="de-DE" sz="2000" b="0" dirty="0" smtClean="0"/>
              <a:t> James </a:t>
            </a:r>
            <a:r>
              <a:rPr lang="de-DE" sz="2000" b="0" dirty="0" err="1" smtClean="0"/>
              <a:t>Gilb</a:t>
            </a:r>
            <a:r>
              <a:rPr lang="de-DE" sz="2000" b="0" dirty="0" smtClean="0"/>
              <a:t> </a:t>
            </a:r>
            <a:r>
              <a:rPr lang="de-DE" sz="2000" b="0" dirty="0" err="1" smtClean="0"/>
              <a:t>and</a:t>
            </a:r>
            <a:r>
              <a:rPr lang="de-DE" sz="2000" b="0" dirty="0" smtClean="0"/>
              <a:t> Ben Rolfe (</a:t>
            </a:r>
            <a:r>
              <a:rPr lang="de-DE" sz="2000" b="0" dirty="0" err="1" smtClean="0"/>
              <a:t>eventually</a:t>
            </a:r>
            <a:r>
              <a:rPr lang="de-DE" sz="2000" b="0" dirty="0" smtClean="0"/>
              <a:t>), 				</a:t>
            </a:r>
            <a:r>
              <a:rPr lang="de-DE" sz="2000" b="0" dirty="0" err="1" smtClean="0"/>
              <a:t>continue</a:t>
            </a:r>
            <a:r>
              <a:rPr lang="de-DE" sz="2000" b="0" dirty="0" smtClean="0"/>
              <a:t> </a:t>
            </a:r>
            <a:r>
              <a:rPr lang="de-DE" sz="2000" b="0" dirty="0" err="1" smtClean="0"/>
              <a:t>working</a:t>
            </a:r>
            <a:r>
              <a:rPr lang="de-DE" sz="2000" b="0" dirty="0" smtClean="0"/>
              <a:t> on TBDs</a:t>
            </a:r>
            <a:endParaRPr lang="de-DE" sz="1200" b="0" dirty="0" smtClean="0"/>
          </a:p>
          <a:p>
            <a:r>
              <a:rPr lang="de-DE" sz="2000" b="0" dirty="0" smtClean="0"/>
              <a:t>September </a:t>
            </a:r>
            <a:r>
              <a:rPr lang="de-DE" sz="2000" b="0" dirty="0" smtClean="0"/>
              <a:t>Interim	</a:t>
            </a:r>
            <a:r>
              <a:rPr lang="de-DE" sz="2000" b="0" dirty="0" err="1" smtClean="0"/>
              <a:t>Resolve</a:t>
            </a:r>
            <a:r>
              <a:rPr lang="de-DE" sz="2000" b="0" dirty="0" smtClean="0"/>
              <a:t> </a:t>
            </a:r>
            <a:r>
              <a:rPr lang="de-DE" sz="2000" b="0" dirty="0" err="1" smtClean="0"/>
              <a:t>comments</a:t>
            </a:r>
            <a:r>
              <a:rPr lang="de-DE" sz="2000" b="0" dirty="0" smtClean="0"/>
              <a:t> </a:t>
            </a:r>
            <a:r>
              <a:rPr lang="de-DE" sz="2000" b="0" dirty="0" err="1" smtClean="0"/>
              <a:t>from</a:t>
            </a:r>
            <a:r>
              <a:rPr lang="de-DE" sz="2000" b="0" dirty="0" smtClean="0"/>
              <a:t> internal </a:t>
            </a:r>
            <a:r>
              <a:rPr lang="de-DE" sz="2000" b="0" dirty="0" err="1" smtClean="0"/>
              <a:t>and</a:t>
            </a:r>
            <a:r>
              <a:rPr lang="de-DE" sz="2000" b="0" dirty="0" smtClean="0"/>
              <a:t> informal </a:t>
            </a:r>
            <a:r>
              <a:rPr lang="de-DE" sz="2000" b="0" dirty="0" err="1" smtClean="0"/>
              <a:t>review</a:t>
            </a:r>
            <a:r>
              <a:rPr lang="de-DE" sz="2000" b="0" dirty="0" smtClean="0"/>
              <a:t>, 			</a:t>
            </a:r>
            <a:r>
              <a:rPr lang="de-DE" sz="2000" b="0" dirty="0" err="1" smtClean="0"/>
              <a:t>create</a:t>
            </a:r>
            <a:r>
              <a:rPr lang="de-DE" sz="2000" b="0" dirty="0" smtClean="0"/>
              <a:t> D7.0 </a:t>
            </a:r>
            <a:r>
              <a:rPr lang="de-DE" sz="2000" b="0" dirty="0" err="1" smtClean="0"/>
              <a:t>and</a:t>
            </a:r>
            <a:r>
              <a:rPr lang="de-DE" sz="2000" b="0" dirty="0" smtClean="0"/>
              <a:t> send </a:t>
            </a:r>
            <a:r>
              <a:rPr lang="de-DE" sz="2000" b="0" dirty="0" err="1" smtClean="0"/>
              <a:t>it</a:t>
            </a:r>
            <a:r>
              <a:rPr lang="de-DE" sz="2000" b="0" dirty="0" smtClean="0"/>
              <a:t> </a:t>
            </a:r>
            <a:r>
              <a:rPr lang="de-DE" sz="2000" b="0" dirty="0" err="1" smtClean="0"/>
              <a:t>to</a:t>
            </a:r>
            <a:r>
              <a:rPr lang="de-DE" sz="2000" b="0" dirty="0" smtClean="0"/>
              <a:t> WGLB </a:t>
            </a:r>
          </a:p>
          <a:p>
            <a:r>
              <a:rPr lang="de-DE" sz="2000" b="0" dirty="0" smtClean="0"/>
              <a:t>September </a:t>
            </a:r>
            <a:r>
              <a:rPr lang="de-DE" sz="2000" b="0" dirty="0" err="1" smtClean="0"/>
              <a:t>to</a:t>
            </a:r>
            <a:r>
              <a:rPr lang="de-DE" sz="2000" b="0" dirty="0" smtClean="0"/>
              <a:t> Nov. 	Do WGLB </a:t>
            </a:r>
            <a:r>
              <a:rPr lang="de-DE" sz="2000" b="0" dirty="0" err="1" smtClean="0"/>
              <a:t>and</a:t>
            </a:r>
            <a:r>
              <a:rPr lang="de-DE" sz="2000" b="0" dirty="0" smtClean="0"/>
              <a:t> </a:t>
            </a:r>
            <a:r>
              <a:rPr lang="de-DE" sz="2000" b="0" dirty="0" err="1" smtClean="0"/>
              <a:t>submit</a:t>
            </a:r>
            <a:r>
              <a:rPr lang="de-DE" sz="2000" b="0" dirty="0" smtClean="0"/>
              <a:t> </a:t>
            </a:r>
            <a:r>
              <a:rPr lang="de-DE" sz="2000" b="0" dirty="0" err="1" smtClean="0"/>
              <a:t>comments</a:t>
            </a:r>
            <a:endParaRPr lang="de-DE" sz="2000" b="0" dirty="0" smtClean="0"/>
          </a:p>
          <a:p>
            <a:r>
              <a:rPr lang="de-DE" sz="2000" b="0" dirty="0" smtClean="0"/>
              <a:t>November </a:t>
            </a:r>
            <a:r>
              <a:rPr lang="de-DE" sz="2000" b="0" dirty="0" err="1" smtClean="0"/>
              <a:t>Plenary</a:t>
            </a:r>
            <a:r>
              <a:rPr lang="de-DE" sz="2000" b="0" dirty="0" smtClean="0"/>
              <a:t>	WGLB </a:t>
            </a:r>
            <a:r>
              <a:rPr lang="de-DE" sz="2000" b="0" dirty="0" err="1" smtClean="0"/>
              <a:t>comment</a:t>
            </a:r>
            <a:r>
              <a:rPr lang="de-DE" sz="2000" b="0" dirty="0" smtClean="0"/>
              <a:t> </a:t>
            </a:r>
            <a:r>
              <a:rPr lang="de-DE" sz="2000" b="0" dirty="0" err="1" smtClean="0"/>
              <a:t>resolution</a:t>
            </a:r>
            <a:r>
              <a:rPr lang="de-DE" sz="2000" b="0" dirty="0" smtClean="0"/>
              <a:t> </a:t>
            </a:r>
            <a:r>
              <a:rPr lang="de-DE" sz="2000" b="0" dirty="0" err="1" smtClean="0"/>
              <a:t>and</a:t>
            </a:r>
            <a:r>
              <a:rPr lang="de-DE" sz="2000" b="0" dirty="0" smtClean="0"/>
              <a:t> send </a:t>
            </a:r>
            <a:r>
              <a:rPr lang="de-DE" sz="2000" b="0" dirty="0" err="1" smtClean="0"/>
              <a:t>Draft</a:t>
            </a:r>
            <a:r>
              <a:rPr lang="de-DE" sz="2000" b="0" dirty="0" smtClean="0"/>
              <a:t> D8.0 </a:t>
            </a:r>
            <a:r>
              <a:rPr lang="de-DE" sz="2000" b="0" dirty="0" err="1" smtClean="0"/>
              <a:t>to</a:t>
            </a:r>
            <a:r>
              <a:rPr lang="de-DE" sz="2000" b="0" dirty="0" smtClean="0"/>
              <a:t> 				</a:t>
            </a:r>
            <a:r>
              <a:rPr lang="de-DE" sz="2000" b="0" dirty="0" err="1" smtClean="0"/>
              <a:t>recirc</a:t>
            </a:r>
            <a:r>
              <a:rPr lang="de-DE" sz="2000" b="0" dirty="0" smtClean="0"/>
              <a:t>. </a:t>
            </a:r>
            <a:r>
              <a:rPr lang="de-DE" sz="2000" b="0" dirty="0" err="1" smtClean="0"/>
              <a:t>ballot</a:t>
            </a:r>
            <a:r>
              <a:rPr lang="de-DE" sz="2000" b="0" dirty="0" smtClean="0"/>
              <a:t> </a:t>
            </a:r>
          </a:p>
          <a:p>
            <a:r>
              <a:rPr lang="de-DE" sz="2000" b="0" dirty="0" smtClean="0"/>
              <a:t>Nov. </a:t>
            </a:r>
            <a:r>
              <a:rPr lang="de-DE" sz="2000" b="0" dirty="0" err="1" smtClean="0"/>
              <a:t>To</a:t>
            </a:r>
            <a:r>
              <a:rPr lang="de-DE" sz="2000" b="0" dirty="0" smtClean="0"/>
              <a:t> </a:t>
            </a:r>
            <a:r>
              <a:rPr lang="de-DE" sz="2000" b="0" dirty="0" err="1" smtClean="0"/>
              <a:t>January</a:t>
            </a:r>
            <a:r>
              <a:rPr lang="de-DE" sz="2000" b="0" dirty="0" smtClean="0"/>
              <a:t>	</a:t>
            </a:r>
            <a:r>
              <a:rPr lang="de-DE" sz="2000" b="0" dirty="0" smtClean="0"/>
              <a:t>Create </a:t>
            </a:r>
            <a:r>
              <a:rPr lang="de-DE" sz="2000" b="0" dirty="0" err="1" smtClean="0"/>
              <a:t>comments</a:t>
            </a:r>
            <a:r>
              <a:rPr lang="de-DE" sz="2000" b="0" dirty="0" smtClean="0"/>
              <a:t> </a:t>
            </a:r>
            <a:r>
              <a:rPr lang="de-DE" sz="2000" b="0" dirty="0" err="1" smtClean="0"/>
              <a:t>from</a:t>
            </a:r>
            <a:r>
              <a:rPr lang="de-DE" sz="2000" b="0" dirty="0" smtClean="0"/>
              <a:t> </a:t>
            </a:r>
            <a:r>
              <a:rPr lang="de-DE" sz="2000" b="0" dirty="0" err="1" smtClean="0"/>
              <a:t>recirc</a:t>
            </a:r>
            <a:endParaRPr lang="de-DE" sz="2000" b="0" dirty="0" smtClean="0"/>
          </a:p>
          <a:p>
            <a:r>
              <a:rPr lang="de-DE" sz="2000" b="0" dirty="0" err="1" smtClean="0"/>
              <a:t>January</a:t>
            </a:r>
            <a:r>
              <a:rPr lang="de-DE" sz="2000" b="0" dirty="0" smtClean="0"/>
              <a:t> Interim</a:t>
            </a:r>
            <a:r>
              <a:rPr lang="de-DE" sz="2000" b="0" dirty="0" smtClean="0"/>
              <a:t>	</a:t>
            </a:r>
            <a:r>
              <a:rPr lang="de-DE" sz="2000" b="0" dirty="0" err="1" smtClean="0"/>
              <a:t>Submit</a:t>
            </a:r>
            <a:r>
              <a:rPr lang="de-DE" sz="2000" b="0" dirty="0" smtClean="0"/>
              <a:t> </a:t>
            </a:r>
            <a:r>
              <a:rPr lang="de-DE" sz="2000" b="0" dirty="0" err="1" smtClean="0"/>
              <a:t>draft</a:t>
            </a:r>
            <a:r>
              <a:rPr lang="de-DE" sz="2000" b="0" dirty="0" smtClean="0"/>
              <a:t> </a:t>
            </a:r>
            <a:r>
              <a:rPr lang="de-DE" sz="2000" b="0" dirty="0" err="1" smtClean="0"/>
              <a:t>to</a:t>
            </a:r>
            <a:r>
              <a:rPr lang="de-DE" sz="2000" b="0" dirty="0" smtClean="0"/>
              <a:t> SB	</a:t>
            </a:r>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27</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extLst>
      <p:ext uri="{BB962C8B-B14F-4D97-AF65-F5344CB8AC3E}">
        <p14:creationId xmlns:p14="http://schemas.microsoft.com/office/powerpoint/2010/main" val="79920493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999C766-B60C-439F-BD7C-2495863852CF}" type="slidenum">
              <a:rPr lang="en-US" altLang="en-US" sz="1200" b="0" smtClean="0"/>
              <a:pPr>
                <a:spcBef>
                  <a:spcPct val="0"/>
                </a:spcBef>
                <a:buFontTx/>
                <a:buNone/>
              </a:pPr>
              <a:t>28</a:t>
            </a:fld>
            <a:endParaRPr lang="en-US" altLang="en-US" sz="1200" b="0" smtClean="0"/>
          </a:p>
        </p:txBody>
      </p:sp>
      <p:sp>
        <p:nvSpPr>
          <p:cNvPr id="5837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TG13 Plans until September</a:t>
            </a:r>
            <a:endParaRPr lang="en-US" altLang="en-US" dirty="0"/>
          </a:p>
        </p:txBody>
      </p:sp>
      <p:sp>
        <p:nvSpPr>
          <p:cNvPr id="5837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8" name="Rectangle 3"/>
          <p:cNvSpPr txBox="1">
            <a:spLocks noChangeArrowheads="1"/>
          </p:cNvSpPr>
          <p:nvPr/>
        </p:nvSpPr>
        <p:spPr bwMode="auto">
          <a:xfrm>
            <a:off x="762000" y="19050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630238" indent="-630238"/>
            <a:r>
              <a:rPr lang="de-DE" b="0" dirty="0" smtClean="0"/>
              <a:t>  	Create </a:t>
            </a:r>
            <a:r>
              <a:rPr lang="de-DE" b="0" dirty="0" err="1"/>
              <a:t>new</a:t>
            </a:r>
            <a:r>
              <a:rPr lang="de-DE" b="0" dirty="0"/>
              <a:t> </a:t>
            </a:r>
            <a:r>
              <a:rPr lang="de-DE" b="0" dirty="0" err="1"/>
              <a:t>draft</a:t>
            </a:r>
            <a:r>
              <a:rPr lang="de-DE" b="0" dirty="0"/>
              <a:t> D6.0 </a:t>
            </a:r>
            <a:r>
              <a:rPr lang="de-DE" b="0" dirty="0" err="1"/>
              <a:t>and</a:t>
            </a:r>
            <a:r>
              <a:rPr lang="de-DE" b="0" dirty="0"/>
              <a:t> send </a:t>
            </a:r>
            <a:r>
              <a:rPr lang="de-DE" b="0" dirty="0" err="1"/>
              <a:t>it</a:t>
            </a:r>
            <a:r>
              <a:rPr lang="de-DE" b="0" dirty="0"/>
              <a:t> </a:t>
            </a:r>
            <a:r>
              <a:rPr lang="de-DE" b="0" dirty="0" err="1"/>
              <a:t>for</a:t>
            </a:r>
            <a:r>
              <a:rPr lang="de-DE" b="0" dirty="0"/>
              <a:t> informal </a:t>
            </a:r>
            <a:r>
              <a:rPr lang="de-DE" b="0" dirty="0" err="1"/>
              <a:t>review</a:t>
            </a:r>
            <a:r>
              <a:rPr lang="de-DE" b="0" dirty="0"/>
              <a:t>  </a:t>
            </a:r>
            <a:r>
              <a:rPr lang="de-DE" b="0" dirty="0" smtClean="0"/>
              <a:t>	</a:t>
            </a:r>
            <a:r>
              <a:rPr lang="de-DE" b="0" dirty="0" err="1" smtClean="0"/>
              <a:t>by</a:t>
            </a:r>
            <a:r>
              <a:rPr lang="de-DE" b="0" dirty="0" smtClean="0"/>
              <a:t> </a:t>
            </a:r>
            <a:r>
              <a:rPr lang="de-DE" b="0" dirty="0"/>
              <a:t>TG13 </a:t>
            </a:r>
            <a:r>
              <a:rPr lang="de-DE" b="0" dirty="0" err="1"/>
              <a:t>and</a:t>
            </a:r>
            <a:r>
              <a:rPr lang="de-DE" b="0" dirty="0"/>
              <a:t> James </a:t>
            </a:r>
            <a:r>
              <a:rPr lang="de-DE" b="0" dirty="0" err="1"/>
              <a:t>Gilb</a:t>
            </a:r>
            <a:r>
              <a:rPr lang="de-DE" b="0" dirty="0"/>
              <a:t> </a:t>
            </a:r>
            <a:r>
              <a:rPr lang="de-DE" b="0" dirty="0" err="1"/>
              <a:t>and</a:t>
            </a:r>
            <a:r>
              <a:rPr lang="de-DE" b="0" dirty="0"/>
              <a:t> Ben Rolfe (</a:t>
            </a:r>
            <a:r>
              <a:rPr lang="de-DE" b="0" dirty="0" err="1"/>
              <a:t>eventually</a:t>
            </a:r>
            <a:r>
              <a:rPr lang="de-DE" b="0" dirty="0" smtClean="0"/>
              <a:t>)</a:t>
            </a:r>
          </a:p>
          <a:p>
            <a:r>
              <a:rPr lang="de-DE" b="0" dirty="0" smtClean="0"/>
              <a:t> 	</a:t>
            </a:r>
            <a:r>
              <a:rPr lang="de-DE" b="0" dirty="0" err="1" smtClean="0"/>
              <a:t>Continue</a:t>
            </a:r>
            <a:r>
              <a:rPr lang="de-DE" b="0" dirty="0" smtClean="0"/>
              <a:t> </a:t>
            </a:r>
            <a:r>
              <a:rPr lang="de-DE" b="0" dirty="0" err="1"/>
              <a:t>working</a:t>
            </a:r>
            <a:r>
              <a:rPr lang="de-DE" b="0" dirty="0"/>
              <a:t> on </a:t>
            </a:r>
            <a:r>
              <a:rPr lang="de-DE" b="0" dirty="0" smtClean="0"/>
              <a:t>TBDs, </a:t>
            </a:r>
            <a:r>
              <a:rPr lang="de-DE" b="0" dirty="0" err="1" smtClean="0"/>
              <a:t>create</a:t>
            </a:r>
            <a:r>
              <a:rPr lang="de-DE" b="0" dirty="0" smtClean="0"/>
              <a:t> </a:t>
            </a:r>
            <a:r>
              <a:rPr lang="de-DE" b="0" dirty="0" err="1" smtClean="0"/>
              <a:t>new</a:t>
            </a:r>
            <a:r>
              <a:rPr lang="de-DE" b="0" dirty="0" smtClean="0"/>
              <a:t> </a:t>
            </a:r>
            <a:r>
              <a:rPr lang="de-DE" b="0" dirty="0" err="1" smtClean="0"/>
              <a:t>text</a:t>
            </a:r>
            <a:r>
              <a:rPr lang="de-DE" b="0" dirty="0" smtClean="0"/>
              <a:t> </a:t>
            </a:r>
            <a:r>
              <a:rPr lang="de-DE" b="0" dirty="0" err="1" smtClean="0"/>
              <a:t>blocks</a:t>
            </a:r>
            <a:endParaRPr lang="de-DE" sz="1400" b="0" dirty="0"/>
          </a:p>
          <a:p>
            <a:pPr algn="just">
              <a:buFontTx/>
              <a:buNone/>
              <a:defRPr/>
            </a:pPr>
            <a:endParaRPr lang="en-GB" altLang="en-US" sz="2000" dirty="0" smtClean="0"/>
          </a:p>
          <a:p>
            <a:pPr algn="just">
              <a:buFontTx/>
              <a:buNone/>
              <a:defRPr/>
            </a:pPr>
            <a:endParaRPr lang="en-GB" altLang="en-US" dirty="0" smtClean="0"/>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extLst>
      <p:ext uri="{BB962C8B-B14F-4D97-AF65-F5344CB8AC3E}">
        <p14:creationId xmlns:p14="http://schemas.microsoft.com/office/powerpoint/2010/main" val="47557042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999C766-B60C-439F-BD7C-2495863852CF}" type="slidenum">
              <a:rPr lang="en-US" altLang="en-US" sz="1200" b="0" smtClean="0"/>
              <a:pPr>
                <a:spcBef>
                  <a:spcPct val="0"/>
                </a:spcBef>
                <a:buFontTx/>
                <a:buNone/>
              </a:pPr>
              <a:t>29</a:t>
            </a:fld>
            <a:endParaRPr lang="en-US" altLang="en-US" sz="1200" b="0" smtClean="0"/>
          </a:p>
        </p:txBody>
      </p:sp>
      <p:sp>
        <p:nvSpPr>
          <p:cNvPr id="5837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#48</a:t>
            </a:r>
            <a:endParaRPr lang="en-US" altLang="en-US" dirty="0"/>
          </a:p>
        </p:txBody>
      </p:sp>
      <p:sp>
        <p:nvSpPr>
          <p:cNvPr id="5837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8" name="Rectangle 3"/>
          <p:cNvSpPr txBox="1">
            <a:spLocks noChangeArrowheads="1"/>
          </p:cNvSpPr>
          <p:nvPr/>
        </p:nvSpPr>
        <p:spPr bwMode="auto">
          <a:xfrm>
            <a:off x="762000" y="19050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lgn="just">
              <a:buNone/>
              <a:defRPr/>
            </a:pPr>
            <a:r>
              <a:rPr lang="en-GB" altLang="en-US" dirty="0" smtClean="0"/>
              <a:t>TG13 </a:t>
            </a:r>
            <a:r>
              <a:rPr lang="en-GB" altLang="en-US" dirty="0" err="1" smtClean="0"/>
              <a:t>Telcos</a:t>
            </a:r>
            <a:r>
              <a:rPr lang="en-GB" altLang="en-US" dirty="0" smtClean="0"/>
              <a:t> are scheduled on</a:t>
            </a:r>
          </a:p>
          <a:p>
            <a:pPr marL="808038" lvl="1" indent="-268288" algn="just">
              <a:buFont typeface="Arial" panose="020B0604020202020204" pitchFamily="34" charset="0"/>
              <a:buChar char="•"/>
              <a:defRPr/>
            </a:pPr>
            <a:r>
              <a:rPr lang="en-GB" altLang="en-US" sz="2400" dirty="0" smtClean="0"/>
              <a:t>July 30 	 	10:00-11:00 EST on </a:t>
            </a:r>
            <a:r>
              <a:rPr lang="en-GB" altLang="en-US" sz="2400" dirty="0" smtClean="0"/>
              <a:t>TBD</a:t>
            </a:r>
            <a:endParaRPr lang="en-GB" altLang="en-US" sz="2400" dirty="0" smtClean="0"/>
          </a:p>
          <a:p>
            <a:pPr marL="808038" lvl="1" indent="-268288" algn="just">
              <a:buFont typeface="Arial" panose="020B0604020202020204" pitchFamily="34" charset="0"/>
              <a:buChar char="•"/>
              <a:defRPr/>
            </a:pPr>
            <a:r>
              <a:rPr lang="en-GB" altLang="en-US" sz="2400" dirty="0" smtClean="0"/>
              <a:t>August 13</a:t>
            </a:r>
            <a:r>
              <a:rPr lang="en-GB" altLang="en-US" sz="2400" dirty="0"/>
              <a:t>	</a:t>
            </a:r>
            <a:r>
              <a:rPr lang="en-GB" altLang="en-US" sz="2400" dirty="0" smtClean="0"/>
              <a:t>10:00-11:00 </a:t>
            </a:r>
            <a:r>
              <a:rPr lang="en-GB" altLang="en-US" sz="2400" dirty="0"/>
              <a:t>EST on </a:t>
            </a:r>
            <a:r>
              <a:rPr lang="en-GB" altLang="en-US" sz="2400" dirty="0" smtClean="0"/>
              <a:t>TBD</a:t>
            </a:r>
            <a:endParaRPr lang="en-GB" altLang="en-US" sz="2400" dirty="0"/>
          </a:p>
          <a:p>
            <a:pPr marL="808038" lvl="1" indent="-268288" algn="just">
              <a:buFont typeface="Arial" panose="020B0604020202020204" pitchFamily="34" charset="0"/>
              <a:buChar char="•"/>
              <a:defRPr/>
            </a:pPr>
            <a:r>
              <a:rPr lang="en-GB" altLang="en-US" sz="2400" dirty="0" smtClean="0"/>
              <a:t>August 27</a:t>
            </a:r>
            <a:r>
              <a:rPr lang="en-GB" altLang="en-US" sz="2400" dirty="0"/>
              <a:t>	</a:t>
            </a:r>
            <a:r>
              <a:rPr lang="en-GB" altLang="en-US" sz="2400" dirty="0" smtClean="0"/>
              <a:t>10:00-11:00 </a:t>
            </a:r>
            <a:r>
              <a:rPr lang="en-GB" altLang="en-US" sz="2400" dirty="0"/>
              <a:t>EST </a:t>
            </a:r>
            <a:r>
              <a:rPr lang="en-GB" altLang="en-US" sz="2400" dirty="0" smtClean="0"/>
              <a:t>on </a:t>
            </a:r>
            <a:r>
              <a:rPr lang="en-GB" altLang="en-US" sz="2400" dirty="0" smtClean="0"/>
              <a:t>TBD</a:t>
            </a:r>
            <a:endParaRPr lang="en-GB" altLang="en-US" sz="2400" dirty="0" smtClean="0"/>
          </a:p>
          <a:p>
            <a:pPr marL="808038" lvl="1" indent="-268288" algn="just">
              <a:buFont typeface="Arial" panose="020B0604020202020204" pitchFamily="34" charset="0"/>
              <a:buChar char="•"/>
              <a:defRPr/>
            </a:pPr>
            <a:r>
              <a:rPr lang="en-GB" altLang="en-US" sz="2400" dirty="0" smtClean="0"/>
              <a:t>September 10	10:00-11:00 </a:t>
            </a:r>
            <a:r>
              <a:rPr lang="en-GB" altLang="en-US" sz="2400" dirty="0"/>
              <a:t>EST on </a:t>
            </a:r>
            <a:r>
              <a:rPr lang="en-GB" altLang="en-US" sz="2400" dirty="0" smtClean="0"/>
              <a:t>TBD</a:t>
            </a:r>
            <a:endParaRPr lang="en-GB" altLang="en-US" sz="2400" dirty="0" smtClean="0"/>
          </a:p>
          <a:p>
            <a:pPr algn="just">
              <a:buNone/>
              <a:defRPr/>
            </a:pPr>
            <a:endParaRPr lang="en-GB" altLang="en-US" dirty="0" smtClean="0"/>
          </a:p>
          <a:p>
            <a:pPr algn="just">
              <a:buNone/>
              <a:defRPr/>
            </a:pPr>
            <a:r>
              <a:rPr lang="en-GB" altLang="en-US" dirty="0" smtClean="0"/>
              <a:t>Moved </a:t>
            </a:r>
            <a:r>
              <a:rPr lang="en-GB" altLang="en-US" dirty="0" smtClean="0"/>
              <a:t>by 	Nikola</a:t>
            </a:r>
            <a:endParaRPr lang="en-GB" altLang="en-US" dirty="0" smtClean="0"/>
          </a:p>
          <a:p>
            <a:pPr algn="just">
              <a:buNone/>
              <a:defRPr/>
            </a:pPr>
            <a:r>
              <a:rPr lang="en-GB" altLang="en-US" dirty="0" smtClean="0"/>
              <a:t>Seconded </a:t>
            </a:r>
            <a:r>
              <a:rPr lang="en-GB" altLang="en-US" dirty="0" smtClean="0"/>
              <a:t>by 	Sang-Kyu</a:t>
            </a:r>
            <a:endParaRPr lang="en-GB" altLang="en-US" dirty="0" smtClean="0"/>
          </a:p>
          <a:p>
            <a:pPr algn="just">
              <a:buNone/>
              <a:defRPr/>
            </a:pPr>
            <a:endParaRPr lang="en-GB" altLang="en-US" dirty="0"/>
          </a:p>
          <a:p>
            <a:pPr algn="just">
              <a:buNone/>
              <a:defRPr/>
            </a:pPr>
            <a:r>
              <a:rPr lang="en-GB" altLang="en-US" dirty="0" smtClean="0"/>
              <a:t>Motion passed unanimously.</a:t>
            </a:r>
          </a:p>
          <a:p>
            <a:pPr marL="342900" indent="-342900" algn="just">
              <a:buFont typeface="Arial" panose="020B0604020202020204" pitchFamily="34" charset="0"/>
              <a:buChar char="•"/>
              <a:defRPr/>
            </a:pPr>
            <a:endParaRPr lang="en-GB" altLang="en-US" dirty="0" smtClean="0"/>
          </a:p>
          <a:p>
            <a:pPr algn="just">
              <a:buFontTx/>
              <a:buNone/>
              <a:defRPr/>
            </a:pPr>
            <a:endParaRPr lang="en-GB" altLang="en-US" sz="2000" dirty="0" smtClean="0"/>
          </a:p>
          <a:p>
            <a:pPr algn="just">
              <a:buFontTx/>
              <a:buNone/>
              <a:defRPr/>
            </a:pPr>
            <a:endParaRPr lang="en-GB" altLang="en-US" dirty="0" smtClean="0"/>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extLst>
      <p:ext uri="{BB962C8B-B14F-4D97-AF65-F5344CB8AC3E}">
        <p14:creationId xmlns:p14="http://schemas.microsoft.com/office/powerpoint/2010/main" val="35379782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01E8C02-CB68-4201-937A-21A320AF5C46}" type="slidenum">
              <a:rPr lang="en-US" altLang="en-US" sz="1200" b="0" smtClean="0"/>
              <a:pPr>
                <a:spcBef>
                  <a:spcPct val="0"/>
                </a:spcBef>
                <a:buFontTx/>
                <a:buNone/>
              </a:pPr>
              <a:t>3</a:t>
            </a:fld>
            <a:endParaRPr lang="en-US" altLang="en-US" sz="1200" b="0" smtClean="0"/>
          </a:p>
        </p:txBody>
      </p:sp>
      <p:sp>
        <p:nvSpPr>
          <p:cNvPr id="1945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9460" name="Rectangle 1026"/>
          <p:cNvSpPr>
            <a:spLocks noGrp="1" noChangeArrowheads="1"/>
          </p:cNvSpPr>
          <p:nvPr/>
        </p:nvSpPr>
        <p:spPr bwMode="auto">
          <a:xfrm>
            <a:off x="228600" y="571500"/>
            <a:ext cx="8686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08585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42875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177165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2288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6860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1432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6004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Call for Potentially Essential Patents</a:t>
            </a:r>
          </a:p>
        </p:txBody>
      </p:sp>
      <p:sp>
        <p:nvSpPr>
          <p:cNvPr id="9" name="Rectangle 1027"/>
          <p:cNvSpPr>
            <a:spLocks noGrp="1" noChangeArrowheads="1"/>
          </p:cNvSpPr>
          <p:nvPr/>
        </p:nvSpPr>
        <p:spPr bwMode="auto">
          <a:xfrm>
            <a:off x="609600" y="17526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sz="2000" dirty="0">
                <a:solidFill>
                  <a:schemeClr val="accent6"/>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defRPr/>
            </a:pPr>
            <a:r>
              <a:rPr lang="en-US" altLang="en-US" sz="1600" dirty="0">
                <a:solidFill>
                  <a:schemeClr val="accent6"/>
                </a:solidFill>
                <a:ea typeface="MS PGothic" pitchFamily="34" charset="-128"/>
              </a:rPr>
              <a:t>Either speak up now or</a:t>
            </a:r>
          </a:p>
          <a:p>
            <a:pPr lvl="1">
              <a:defRPr/>
            </a:pPr>
            <a:r>
              <a:rPr lang="en-US" altLang="en-US" sz="1600" dirty="0">
                <a:solidFill>
                  <a:schemeClr val="accent6"/>
                </a:solidFill>
                <a:ea typeface="MS PGothic" pitchFamily="34" charset="-128"/>
              </a:rPr>
              <a:t>Provide the chair of this group with the identity of the holder(s) of any and all such claims as soon as possible or</a:t>
            </a:r>
          </a:p>
          <a:p>
            <a:pPr lvl="1">
              <a:defRPr/>
            </a:pPr>
            <a:r>
              <a:rPr lang="en-US" altLang="en-US" sz="1600" dirty="0">
                <a:solidFill>
                  <a:schemeClr val="accent6"/>
                </a:solidFill>
                <a:ea typeface="MS PGothic" pitchFamily="34" charset="-128"/>
              </a:rPr>
              <a:t>Cause an LOA to be submitted</a:t>
            </a:r>
          </a:p>
        </p:txBody>
      </p:sp>
      <p:sp>
        <p:nvSpPr>
          <p:cNvPr id="8" name="Rectangle 3"/>
          <p:cNvSpPr txBox="1">
            <a:spLocks noChangeArrowheads="1"/>
          </p:cNvSpPr>
          <p:nvPr/>
        </p:nvSpPr>
        <p:spPr bwMode="auto">
          <a:xfrm>
            <a:off x="685800" y="45720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defRPr/>
            </a:pPr>
            <a:endParaRPr lang="en-US" altLang="en-US" kern="0" dirty="0" smtClean="0"/>
          </a:p>
          <a:p>
            <a:pPr lvl="1">
              <a:defRPr/>
            </a:pPr>
            <a:endParaRPr lang="en-US" altLang="en-US" kern="0" dirty="0" smtClean="0"/>
          </a:p>
        </p:txBody>
      </p:sp>
      <p:sp>
        <p:nvSpPr>
          <p:cNvPr id="10"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999C766-B60C-439F-BD7C-2495863852CF}" type="slidenum">
              <a:rPr lang="en-US" altLang="en-US" sz="1200" b="0" smtClean="0"/>
              <a:pPr>
                <a:spcBef>
                  <a:spcPct val="0"/>
                </a:spcBef>
                <a:buFontTx/>
                <a:buNone/>
              </a:pPr>
              <a:t>30</a:t>
            </a:fld>
            <a:endParaRPr lang="en-US" altLang="en-US" sz="1200" b="0" smtClean="0"/>
          </a:p>
        </p:txBody>
      </p:sp>
      <p:sp>
        <p:nvSpPr>
          <p:cNvPr id="5837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TG13 Plans for September meeting</a:t>
            </a:r>
            <a:endParaRPr lang="en-US" altLang="en-US" dirty="0"/>
          </a:p>
        </p:txBody>
      </p:sp>
      <p:sp>
        <p:nvSpPr>
          <p:cNvPr id="5837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8" name="Rectangle 3"/>
          <p:cNvSpPr txBox="1">
            <a:spLocks noChangeArrowheads="1"/>
          </p:cNvSpPr>
          <p:nvPr/>
        </p:nvSpPr>
        <p:spPr bwMode="auto">
          <a:xfrm>
            <a:off x="762000" y="19050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b="0" dirty="0" err="1"/>
              <a:t>Resolve</a:t>
            </a:r>
            <a:r>
              <a:rPr lang="de-DE" b="0" dirty="0"/>
              <a:t> </a:t>
            </a:r>
            <a:r>
              <a:rPr lang="de-DE" b="0" dirty="0" err="1"/>
              <a:t>comments</a:t>
            </a:r>
            <a:r>
              <a:rPr lang="de-DE" b="0" dirty="0"/>
              <a:t> </a:t>
            </a:r>
            <a:r>
              <a:rPr lang="de-DE" b="0" dirty="0" err="1"/>
              <a:t>from</a:t>
            </a:r>
            <a:r>
              <a:rPr lang="de-DE" b="0" dirty="0"/>
              <a:t> internal </a:t>
            </a:r>
            <a:r>
              <a:rPr lang="de-DE" b="0" dirty="0" err="1"/>
              <a:t>and</a:t>
            </a:r>
            <a:r>
              <a:rPr lang="de-DE" b="0" dirty="0"/>
              <a:t> informal </a:t>
            </a:r>
            <a:r>
              <a:rPr lang="de-DE" b="0" dirty="0" err="1" smtClean="0"/>
              <a:t>review</a:t>
            </a:r>
            <a:endParaRPr lang="de-DE" b="0" dirty="0" smtClean="0"/>
          </a:p>
          <a:p>
            <a:pPr marL="342900" indent="-342900" algn="just">
              <a:buFont typeface="Arial" panose="020B0604020202020204" pitchFamily="34" charset="0"/>
              <a:buChar char="•"/>
              <a:defRPr/>
            </a:pPr>
            <a:r>
              <a:rPr lang="de-DE" b="0" dirty="0" smtClean="0"/>
              <a:t>Create </a:t>
            </a:r>
            <a:r>
              <a:rPr lang="de-DE" b="0" dirty="0"/>
              <a:t>D7.0 </a:t>
            </a:r>
            <a:r>
              <a:rPr lang="de-DE" b="0" dirty="0" err="1"/>
              <a:t>and</a:t>
            </a:r>
            <a:r>
              <a:rPr lang="de-DE" b="0" dirty="0"/>
              <a:t> send </a:t>
            </a:r>
            <a:r>
              <a:rPr lang="de-DE" b="0" dirty="0" err="1"/>
              <a:t>it</a:t>
            </a:r>
            <a:r>
              <a:rPr lang="de-DE" b="0" dirty="0"/>
              <a:t> </a:t>
            </a:r>
            <a:r>
              <a:rPr lang="de-DE" b="0" dirty="0" err="1"/>
              <a:t>to</a:t>
            </a:r>
            <a:r>
              <a:rPr lang="de-DE" b="0" dirty="0"/>
              <a:t> WGLB</a:t>
            </a:r>
            <a:endParaRPr lang="en-GB" altLang="en-US" sz="2000" dirty="0" smtClean="0"/>
          </a:p>
          <a:p>
            <a:pPr algn="just">
              <a:buFontTx/>
              <a:buNone/>
              <a:defRPr/>
            </a:pPr>
            <a:endParaRPr lang="en-GB" altLang="en-US" dirty="0" smtClean="0"/>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extLst>
      <p:ext uri="{BB962C8B-B14F-4D97-AF65-F5344CB8AC3E}">
        <p14:creationId xmlns:p14="http://schemas.microsoft.com/office/powerpoint/2010/main" val="402270312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31</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a:t>
            </a:r>
            <a:r>
              <a:rPr lang="en-US" altLang="en-US" sz="3600" dirty="0" smtClean="0"/>
              <a:t>54</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Update the timeline of TG13 as included in doc. 15-17/0288r9</a:t>
            </a:r>
            <a:r>
              <a:rPr lang="en-US" altLang="en-US" dirty="0" smtClean="0"/>
              <a:t>.</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a:t>
            </a:r>
            <a:r>
              <a:rPr lang="en-GB" altLang="en-US" dirty="0" smtClean="0">
                <a:sym typeface="Wingdings" panose="05000000000000000000" pitchFamily="2" charset="2"/>
              </a:rPr>
              <a:t>by  	Sang-Kyu	</a:t>
            </a:r>
            <a:r>
              <a:rPr lang="en-GB" altLang="en-US" dirty="0" smtClean="0">
                <a:sym typeface="Wingdings" panose="05000000000000000000" pitchFamily="2" charset="2"/>
              </a:rPr>
              <a:t>	</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a:t>
            </a:r>
            <a:r>
              <a:rPr lang="en-GB" altLang="en-US" dirty="0" smtClean="0">
                <a:sym typeface="Wingdings" panose="05000000000000000000" pitchFamily="2" charset="2"/>
              </a:rPr>
              <a:t>by 	</a:t>
            </a:r>
            <a:r>
              <a:rPr lang="en-GB" altLang="en-US" dirty="0" err="1" smtClean="0">
                <a:sym typeface="Wingdings" panose="05000000000000000000" pitchFamily="2" charset="2"/>
              </a:rPr>
              <a:t>Vinayagam</a:t>
            </a:r>
            <a:r>
              <a:rPr lang="en-GB" altLang="en-US" dirty="0" smtClean="0">
                <a:sym typeface="Wingdings" panose="05000000000000000000" pitchFamily="2" charset="2"/>
              </a:rPr>
              <a:t>	</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Motion </a:t>
            </a:r>
            <a:r>
              <a:rPr lang="en-GB" altLang="en-US" dirty="0" smtClean="0">
                <a:sym typeface="Wingdings" panose="05000000000000000000" pitchFamily="2" charset="2"/>
              </a:rPr>
              <a:t>passed.</a:t>
            </a:r>
          </a:p>
          <a:p>
            <a:pPr algn="just">
              <a:buFontTx/>
              <a:buNone/>
            </a:pPr>
            <a:endParaRPr lang="en-GB" altLang="en-US" dirty="0">
              <a:sym typeface="Wingdings" panose="05000000000000000000" pitchFamily="2" charset="2"/>
            </a:endParaRP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extLst>
      <p:ext uri="{BB962C8B-B14F-4D97-AF65-F5344CB8AC3E}">
        <p14:creationId xmlns:p14="http://schemas.microsoft.com/office/powerpoint/2010/main" val="13897402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11D7E7D6-B598-4399-BF65-A9B5591E5D78}" type="slidenum">
              <a:rPr lang="en-US" altLang="en-US" sz="1200" b="0" smtClean="0"/>
              <a:pPr>
                <a:spcBef>
                  <a:spcPct val="0"/>
                </a:spcBef>
                <a:buFontTx/>
                <a:buNone/>
              </a:pPr>
              <a:t>4</a:t>
            </a:fld>
            <a:endParaRPr lang="en-US" altLang="en-US" sz="1200" b="0" smtClean="0"/>
          </a:p>
        </p:txBody>
      </p:sp>
      <p:sp>
        <p:nvSpPr>
          <p:cNvPr id="21507" name="Rectangle 3"/>
          <p:cNvSpPr>
            <a:spLocks noGrp="1" noChangeArrowheads="1"/>
          </p:cNvSpPr>
          <p:nvPr>
            <p:ph type="body" idx="4294967295"/>
          </p:nvPr>
        </p:nvSpPr>
        <p:spPr>
          <a:xfrm>
            <a:off x="766119" y="1524000"/>
            <a:ext cx="7772400" cy="4114800"/>
          </a:xfrm>
        </p:spPr>
        <p:txBody>
          <a:bodyPr/>
          <a:lstStyle/>
          <a:p>
            <a:pPr algn="just"/>
            <a:r>
              <a:rPr lang="en-US" altLang="en-US" dirty="0" smtClean="0"/>
              <a:t>Attendance recording procedures</a:t>
            </a:r>
          </a:p>
          <a:p>
            <a:pPr lvl="1"/>
            <a:r>
              <a:rPr lang="en-US" altLang="en-US" dirty="0" smtClean="0">
                <a:hlinkClick r:id="rId3"/>
              </a:rPr>
              <a:t>https://imat.ieee.org/my-site/home</a:t>
            </a:r>
            <a:r>
              <a:rPr lang="en-US" altLang="en-US" dirty="0" smtClean="0"/>
              <a:t>   </a:t>
            </a:r>
            <a:endParaRPr lang="en-US" altLang="en-US" sz="1800" dirty="0" smtClean="0"/>
          </a:p>
          <a:p>
            <a:pPr lvl="1"/>
            <a:r>
              <a:rPr lang="de-DE" altLang="en-US" dirty="0" smtClean="0"/>
              <a:t>Login </a:t>
            </a:r>
            <a:r>
              <a:rPr lang="de-DE" altLang="en-US" dirty="0" err="1" smtClean="0"/>
              <a:t>using</a:t>
            </a:r>
            <a:r>
              <a:rPr lang="de-DE" altLang="en-US" dirty="0" smtClean="0"/>
              <a:t> </a:t>
            </a:r>
            <a:r>
              <a:rPr lang="de-DE" altLang="en-US" dirty="0" err="1" smtClean="0"/>
              <a:t>your</a:t>
            </a:r>
            <a:r>
              <a:rPr lang="de-DE" altLang="en-US" dirty="0" smtClean="0"/>
              <a:t> IEEE </a:t>
            </a:r>
            <a:r>
              <a:rPr lang="de-DE" altLang="en-US" dirty="0" err="1" smtClean="0"/>
              <a:t>account</a:t>
            </a:r>
            <a:r>
              <a:rPr lang="de-DE" altLang="en-US" dirty="0" smtClean="0"/>
              <a:t> also </a:t>
            </a:r>
            <a:r>
              <a:rPr lang="de-DE" altLang="en-US" dirty="0" err="1" smtClean="0"/>
              <a:t>used</a:t>
            </a:r>
            <a:r>
              <a:rPr lang="de-DE" altLang="en-US" dirty="0" smtClean="0"/>
              <a:t> </a:t>
            </a:r>
            <a:r>
              <a:rPr lang="de-DE" altLang="en-US" dirty="0" err="1" smtClean="0"/>
              <a:t>for</a:t>
            </a:r>
            <a:r>
              <a:rPr lang="de-DE" altLang="en-US" dirty="0" smtClean="0"/>
              <a:t> </a:t>
            </a:r>
            <a:r>
              <a:rPr lang="de-DE" altLang="en-US" dirty="0" err="1" smtClean="0"/>
              <a:t>registration</a:t>
            </a:r>
            <a:endParaRPr lang="en-US" altLang="en-US" dirty="0" smtClean="0"/>
          </a:p>
          <a:p>
            <a:pPr lvl="1"/>
            <a:r>
              <a:rPr lang="en-US" altLang="en-US" dirty="0" smtClean="0"/>
              <a:t>Must log attendance during each 2-hour session</a:t>
            </a:r>
          </a:p>
          <a:p>
            <a:pPr lvl="1"/>
            <a:r>
              <a:rPr lang="de-DE" altLang="en-US" dirty="0" err="1" smtClean="0"/>
              <a:t>Attendance</a:t>
            </a:r>
            <a:r>
              <a:rPr lang="de-DE" altLang="en-US" dirty="0" smtClean="0"/>
              <a:t> </a:t>
            </a:r>
            <a:r>
              <a:rPr lang="de-DE" altLang="en-US" dirty="0" err="1" smtClean="0"/>
              <a:t>counts</a:t>
            </a:r>
            <a:r>
              <a:rPr lang="de-DE" altLang="en-US" dirty="0" smtClean="0"/>
              <a:t> </a:t>
            </a:r>
            <a:r>
              <a:rPr lang="de-DE" altLang="en-US" dirty="0" err="1" smtClean="0"/>
              <a:t>to</a:t>
            </a:r>
            <a:r>
              <a:rPr lang="de-DE" altLang="en-US" dirty="0" smtClean="0"/>
              <a:t> </a:t>
            </a:r>
            <a:r>
              <a:rPr lang="de-DE" altLang="en-US" dirty="0" err="1" smtClean="0"/>
              <a:t>achieving</a:t>
            </a:r>
            <a:r>
              <a:rPr lang="de-DE" altLang="en-US" dirty="0" smtClean="0"/>
              <a:t>/</a:t>
            </a:r>
            <a:r>
              <a:rPr lang="de-DE" altLang="en-US" dirty="0" err="1" smtClean="0"/>
              <a:t>maintaining</a:t>
            </a:r>
            <a:r>
              <a:rPr lang="de-DE" altLang="en-US" dirty="0" smtClean="0"/>
              <a:t> </a:t>
            </a:r>
            <a:r>
              <a:rPr lang="de-DE" altLang="en-US" dirty="0" err="1" smtClean="0"/>
              <a:t>your</a:t>
            </a:r>
            <a:r>
              <a:rPr lang="de-DE" altLang="en-US" dirty="0" smtClean="0"/>
              <a:t> </a:t>
            </a:r>
            <a:r>
              <a:rPr lang="de-DE" altLang="en-US" dirty="0" err="1" smtClean="0"/>
              <a:t>voting</a:t>
            </a:r>
            <a:r>
              <a:rPr lang="de-DE" altLang="en-US" dirty="0" smtClean="0"/>
              <a:t> </a:t>
            </a:r>
            <a:r>
              <a:rPr lang="de-DE" altLang="en-US" dirty="0" err="1" smtClean="0"/>
              <a:t>rights</a:t>
            </a:r>
            <a:r>
              <a:rPr lang="de-DE" altLang="en-US" dirty="0" smtClean="0"/>
              <a:t> </a:t>
            </a:r>
            <a:endParaRPr lang="en-US" altLang="en-US" dirty="0" smtClean="0"/>
          </a:p>
          <a:p>
            <a:pPr>
              <a:spcBef>
                <a:spcPts val="1800"/>
              </a:spcBef>
            </a:pPr>
            <a:r>
              <a:rPr lang="en-US" altLang="en-US" dirty="0" smtClean="0"/>
              <a:t>Documentation</a:t>
            </a:r>
          </a:p>
          <a:p>
            <a:pPr lvl="1"/>
            <a:r>
              <a:rPr lang="en-US" altLang="en-US" dirty="0" smtClean="0">
                <a:hlinkClick r:id="rId4"/>
              </a:rPr>
              <a:t>http://mentor.ieee.org</a:t>
            </a:r>
            <a:endParaRPr lang="en-US" altLang="en-US" dirty="0" smtClean="0"/>
          </a:p>
          <a:p>
            <a:pPr lvl="1"/>
            <a:r>
              <a:rPr lang="en-US" altLang="en-US" dirty="0" smtClean="0"/>
              <a:t>Use “TG13”</a:t>
            </a:r>
            <a:r>
              <a:rPr lang="en-US" altLang="ja-JP" dirty="0" smtClean="0"/>
              <a:t> for submission</a:t>
            </a:r>
          </a:p>
          <a:p>
            <a:pPr lvl="1"/>
            <a:r>
              <a:rPr lang="en-US" altLang="en-US" dirty="0" smtClean="0"/>
              <a:t>If you plan to make a submission be sure it does not contain company logos or advertising</a:t>
            </a:r>
          </a:p>
          <a:p>
            <a:pPr lvl="1"/>
            <a:endParaRPr lang="en-US" altLang="en-US" dirty="0" smtClean="0"/>
          </a:p>
          <a:p>
            <a:pPr lvl="1"/>
            <a:endParaRPr lang="en-US" altLang="en-US" dirty="0" smtClean="0"/>
          </a:p>
        </p:txBody>
      </p:sp>
      <p:sp>
        <p:nvSpPr>
          <p:cNvPr id="21508"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a:t>
            </a:r>
          </a:p>
        </p:txBody>
      </p:sp>
      <p:sp>
        <p:nvSpPr>
          <p:cNvPr id="2150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31788D9C-E751-4CA1-A737-0055BB1AED9A}" type="slidenum">
              <a:rPr lang="en-US" altLang="en-US" sz="1200" b="0" smtClean="0"/>
              <a:pPr>
                <a:spcBef>
                  <a:spcPct val="0"/>
                </a:spcBef>
                <a:buFontTx/>
                <a:buNone/>
              </a:pPr>
              <a:t>5</a:t>
            </a:fld>
            <a:endParaRPr lang="en-US" altLang="en-US" sz="1200" b="0" smtClean="0"/>
          </a:p>
        </p:txBody>
      </p:sp>
      <p:graphicFrame>
        <p:nvGraphicFramePr>
          <p:cNvPr id="8" name="Table 7"/>
          <p:cNvGraphicFramePr>
            <a:graphicFrameLocks noGrp="1"/>
          </p:cNvGraphicFramePr>
          <p:nvPr>
            <p:extLst>
              <p:ext uri="{D42A27DB-BD31-4B8C-83A1-F6EECF244321}">
                <p14:modId xmlns:p14="http://schemas.microsoft.com/office/powerpoint/2010/main" val="126919790"/>
              </p:ext>
            </p:extLst>
          </p:nvPr>
        </p:nvGraphicFramePr>
        <p:xfrm>
          <a:off x="762000" y="1524000"/>
          <a:ext cx="7696200" cy="2152331"/>
        </p:xfrm>
        <a:graphic>
          <a:graphicData uri="http://schemas.openxmlformats.org/drawingml/2006/table">
            <a:tbl>
              <a:tblPr firstRow="1" bandRow="1">
                <a:tableStyleId>{21E4AEA4-8DFA-4A89-87EB-49C32662AFE0}</a:tableStyleId>
              </a:tblPr>
              <a:tblGrid>
                <a:gridCol w="3124200">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370427">
                <a:tc>
                  <a:txBody>
                    <a:bodyPr/>
                    <a:lstStyle/>
                    <a:p>
                      <a:r>
                        <a:rPr lang="en-US" sz="1500" dirty="0"/>
                        <a:t>Position(s)</a:t>
                      </a:r>
                    </a:p>
                  </a:txBody>
                  <a:tcPr marT="45671" marB="45671"/>
                </a:tc>
                <a:tc>
                  <a:txBody>
                    <a:bodyPr/>
                    <a:lstStyle/>
                    <a:p>
                      <a:r>
                        <a:rPr lang="en-US" sz="1500" dirty="0"/>
                        <a:t>Officer(s)</a:t>
                      </a:r>
                    </a:p>
                  </a:txBody>
                  <a:tcPr marT="45671" marB="45671"/>
                </a:tc>
                <a:extLst>
                  <a:ext uri="{0D108BD9-81ED-4DB2-BD59-A6C34878D82A}">
                    <a16:rowId xmlns:a16="http://schemas.microsoft.com/office/drawing/2014/main" val="10000"/>
                  </a:ext>
                </a:extLst>
              </a:tr>
              <a:tr h="349638">
                <a:tc>
                  <a:txBody>
                    <a:bodyPr/>
                    <a:lstStyle/>
                    <a:p>
                      <a:r>
                        <a:rPr lang="en-US" sz="1500" dirty="0"/>
                        <a:t>Chair</a:t>
                      </a:r>
                    </a:p>
                  </a:txBody>
                  <a:tcPr marT="45671" marB="45671"/>
                </a:tc>
                <a:tc>
                  <a:txBody>
                    <a:bodyPr/>
                    <a:lstStyle/>
                    <a:p>
                      <a:r>
                        <a:rPr lang="en-US" sz="1500" b="0" dirty="0" smtClean="0"/>
                        <a:t>Volker Jungnickel</a:t>
                      </a:r>
                      <a:endParaRPr lang="en-US" sz="1500" b="0" dirty="0"/>
                    </a:p>
                  </a:txBody>
                  <a:tcPr marT="45671" marB="45671"/>
                </a:tc>
                <a:extLst>
                  <a:ext uri="{0D108BD9-81ED-4DB2-BD59-A6C34878D82A}">
                    <a16:rowId xmlns:a16="http://schemas.microsoft.com/office/drawing/2014/main" val="10001"/>
                  </a:ext>
                </a:extLst>
              </a:tr>
              <a:tr h="548542">
                <a:tc>
                  <a:txBody>
                    <a:bodyPr/>
                    <a:lstStyle/>
                    <a:p>
                      <a:r>
                        <a:rPr lang="en-US" sz="1500" b="0" dirty="0"/>
                        <a:t>Vice </a:t>
                      </a:r>
                      <a:r>
                        <a:rPr lang="en-US" sz="1500" b="0" dirty="0" smtClean="0"/>
                        <a:t>Chairs</a:t>
                      </a:r>
                      <a:endParaRPr lang="en-US" sz="1500" b="0" dirty="0"/>
                    </a:p>
                  </a:txBody>
                  <a:tcPr marT="45671" marB="45671"/>
                </a:tc>
                <a:tc>
                  <a:txBody>
                    <a:bodyPr/>
                    <a:lstStyle/>
                    <a:p>
                      <a:r>
                        <a:rPr lang="en-US" sz="1500" b="0" dirty="0" smtClean="0"/>
                        <a:t>Nikola </a:t>
                      </a:r>
                      <a:r>
                        <a:rPr lang="en-US" sz="1500" b="0" dirty="0" err="1" smtClean="0"/>
                        <a:t>Serafimovski</a:t>
                      </a:r>
                      <a:r>
                        <a:rPr lang="en-US" sz="1500" b="0" dirty="0" smtClean="0"/>
                        <a:t>, Sang-</a:t>
                      </a:r>
                      <a:r>
                        <a:rPr lang="en-US" sz="1500" b="0" dirty="0" err="1" smtClean="0"/>
                        <a:t>Kyu</a:t>
                      </a:r>
                      <a:r>
                        <a:rPr lang="en-US" sz="1500" b="0" dirty="0" smtClean="0"/>
                        <a:t> Lim, Xu Wang</a:t>
                      </a:r>
                      <a:endParaRPr lang="en-US" sz="1500" b="0" dirty="0"/>
                    </a:p>
                  </a:txBody>
                  <a:tcPr marT="45671" marB="45671"/>
                </a:tc>
                <a:extLst>
                  <a:ext uri="{0D108BD9-81ED-4DB2-BD59-A6C34878D82A}">
                    <a16:rowId xmlns:a16="http://schemas.microsoft.com/office/drawing/2014/main" val="10002"/>
                  </a:ext>
                </a:extLst>
              </a:tr>
              <a:tr h="548542">
                <a:tc>
                  <a:txBody>
                    <a:bodyPr/>
                    <a:lstStyle/>
                    <a:p>
                      <a:r>
                        <a:rPr lang="en-US" sz="1500" dirty="0"/>
                        <a:t>Secretary</a:t>
                      </a:r>
                    </a:p>
                  </a:txBody>
                  <a:tcPr marT="45671" marB="45671"/>
                </a:tc>
                <a:tc>
                  <a:txBody>
                    <a:bodyPr/>
                    <a:lstStyle/>
                    <a:p>
                      <a:r>
                        <a:rPr lang="de-DE" sz="1500" dirty="0" smtClean="0"/>
                        <a:t>Kai Lennert Bober, Tuncer Baykas</a:t>
                      </a:r>
                      <a:endParaRPr lang="en-US" sz="1500" dirty="0"/>
                    </a:p>
                  </a:txBody>
                  <a:tcPr marT="45671" marB="45671"/>
                </a:tc>
                <a:extLst>
                  <a:ext uri="{0D108BD9-81ED-4DB2-BD59-A6C34878D82A}">
                    <a16:rowId xmlns:a16="http://schemas.microsoft.com/office/drawing/2014/main" val="10003"/>
                  </a:ext>
                </a:extLst>
              </a:tr>
              <a:tr h="240251">
                <a:tc>
                  <a:txBody>
                    <a:bodyPr/>
                    <a:lstStyle/>
                    <a:p>
                      <a:r>
                        <a:rPr lang="en-US" sz="1500" dirty="0" smtClean="0"/>
                        <a:t>TG</a:t>
                      </a:r>
                      <a:r>
                        <a:rPr lang="en-US" sz="1500" baseline="0" dirty="0" smtClean="0"/>
                        <a:t> Technical </a:t>
                      </a:r>
                      <a:r>
                        <a:rPr lang="en-US" sz="1500" dirty="0"/>
                        <a:t>Editor</a:t>
                      </a:r>
                    </a:p>
                  </a:txBody>
                  <a:tcPr marT="45671" marB="45671"/>
                </a:tc>
                <a:tc>
                  <a:txBody>
                    <a:bodyPr/>
                    <a:lstStyle/>
                    <a:p>
                      <a:r>
                        <a:rPr lang="en-GB" sz="1600" dirty="0" smtClean="0"/>
                        <a:t>Chong</a:t>
                      </a:r>
                      <a:r>
                        <a:rPr lang="en-GB" sz="1600" baseline="0" dirty="0" smtClean="0"/>
                        <a:t> Han</a:t>
                      </a:r>
                      <a:endParaRPr lang="en-US" sz="1500" dirty="0"/>
                    </a:p>
                  </a:txBody>
                  <a:tcPr marT="45671" marB="45671"/>
                </a:tc>
                <a:extLst>
                  <a:ext uri="{0D108BD9-81ED-4DB2-BD59-A6C34878D82A}">
                    <a16:rowId xmlns:a16="http://schemas.microsoft.com/office/drawing/2014/main" val="10004"/>
                  </a:ext>
                </a:extLst>
              </a:tr>
            </a:tbl>
          </a:graphicData>
        </a:graphic>
      </p:graphicFrame>
      <p:sp>
        <p:nvSpPr>
          <p:cNvPr id="2357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 (2)</a:t>
            </a:r>
          </a:p>
        </p:txBody>
      </p:sp>
      <p:sp>
        <p:nvSpPr>
          <p:cNvPr id="23576"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0" name="Rectangle 3"/>
          <p:cNvSpPr txBox="1">
            <a:spLocks noChangeArrowheads="1"/>
          </p:cNvSpPr>
          <p:nvPr/>
        </p:nvSpPr>
        <p:spPr bwMode="auto">
          <a:xfrm>
            <a:off x="685800" y="3810000"/>
            <a:ext cx="77724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FontTx/>
              <a:buNone/>
              <a:defRPr/>
            </a:pPr>
            <a:r>
              <a:rPr lang="de-DE" sz="1100" dirty="0" err="1" smtClean="0"/>
              <a:t>From</a:t>
            </a:r>
            <a:r>
              <a:rPr lang="de-DE" sz="1100" dirty="0" smtClean="0"/>
              <a:t> 802.15 </a:t>
            </a:r>
            <a:r>
              <a:rPr lang="de-DE" sz="1100" dirty="0" err="1" smtClean="0"/>
              <a:t>Operations</a:t>
            </a:r>
            <a:r>
              <a:rPr lang="de-DE" sz="1100" dirty="0" smtClean="0"/>
              <a:t>  Manual</a:t>
            </a:r>
            <a:endParaRPr lang="en-US" sz="1100" dirty="0"/>
          </a:p>
          <a:p>
            <a:pPr marL="0" indent="0">
              <a:buFontTx/>
              <a:buNone/>
              <a:defRPr/>
            </a:pPr>
            <a:r>
              <a:rPr lang="en-US" sz="1400" i="1" dirty="0"/>
              <a:t>Task Group Chair</a:t>
            </a:r>
          </a:p>
          <a:p>
            <a:pPr>
              <a:defRPr/>
            </a:pPr>
            <a:r>
              <a:rPr lang="en-US" sz="1100" dirty="0"/>
              <a:t>The TG Chair shall be appointed by the WG Chair and confirmed by a TG majority approval. </a:t>
            </a:r>
            <a:r>
              <a:rPr lang="en-US" sz="1100" dirty="0" smtClean="0"/>
              <a:t>The </a:t>
            </a:r>
            <a:r>
              <a:rPr lang="en-US" sz="1100" dirty="0"/>
              <a:t>TG Chair is required to confirm that the function of secretary is performed for each TG meeting. </a:t>
            </a:r>
            <a:endParaRPr lang="en-US" sz="1100" dirty="0" smtClean="0"/>
          </a:p>
          <a:p>
            <a:pPr marL="0" indent="0">
              <a:buFontTx/>
              <a:buNone/>
              <a:defRPr/>
            </a:pPr>
            <a:r>
              <a:rPr lang="en-US" sz="1200" i="1" dirty="0" smtClean="0"/>
              <a:t>Task </a:t>
            </a:r>
            <a:r>
              <a:rPr lang="en-US" sz="1200" i="1" dirty="0"/>
              <a:t>Group Vice-Chair</a:t>
            </a:r>
          </a:p>
          <a:p>
            <a:pPr>
              <a:defRPr/>
            </a:pPr>
            <a:r>
              <a:rPr lang="en-US" sz="1100" dirty="0"/>
              <a:t>TG Vice-Chair (an optional position) is appointed by the TG Chair and confirmed by a TG </a:t>
            </a:r>
            <a:r>
              <a:rPr lang="en-US" sz="1100" dirty="0" smtClean="0"/>
              <a:t>majority.</a:t>
            </a:r>
          </a:p>
          <a:p>
            <a:pPr marL="0" indent="0">
              <a:buFontTx/>
              <a:buNone/>
              <a:defRPr/>
            </a:pPr>
            <a:r>
              <a:rPr lang="en-US" sz="1200" i="1" dirty="0" smtClean="0"/>
              <a:t>Task </a:t>
            </a:r>
            <a:r>
              <a:rPr lang="en-US" sz="1200" i="1" dirty="0"/>
              <a:t>Group Secretary</a:t>
            </a:r>
          </a:p>
          <a:p>
            <a:pPr>
              <a:defRPr/>
            </a:pPr>
            <a:r>
              <a:rPr lang="en-US" sz="1100" dirty="0"/>
              <a:t>The TG Secretary shall be appointed by the TG Chair, who may also act as Secretary. TG meetings are not allowed to function without a secretary</a:t>
            </a:r>
            <a:r>
              <a:rPr lang="en-US" sz="1100" dirty="0" smtClean="0"/>
              <a:t>. </a:t>
            </a:r>
            <a:r>
              <a:rPr lang="en-US" sz="1100" dirty="0"/>
              <a:t> </a:t>
            </a:r>
            <a:r>
              <a:rPr lang="en-US" sz="1100" dirty="0" smtClean="0"/>
              <a:t>The </a:t>
            </a:r>
            <a:r>
              <a:rPr lang="en-US" sz="1100" dirty="0"/>
              <a:t>minutes of meetings taken by the TG Secretary (or designee) are to be provided to the TG Chair in time to be available to the WG Chair for publication, i.e. within 30 days after the close of the </a:t>
            </a:r>
            <a:r>
              <a:rPr lang="en-US" sz="1100" dirty="0" smtClean="0"/>
              <a:t>session.</a:t>
            </a:r>
          </a:p>
          <a:p>
            <a:pPr marL="0" indent="0">
              <a:buFontTx/>
              <a:buNone/>
              <a:defRPr/>
            </a:pPr>
            <a:r>
              <a:rPr lang="en-US" sz="1200" i="1" dirty="0" smtClean="0"/>
              <a:t>Task </a:t>
            </a:r>
            <a:r>
              <a:rPr lang="en-US" sz="1200" i="1" dirty="0"/>
              <a:t>Group Technical Editor</a:t>
            </a:r>
          </a:p>
          <a:p>
            <a:pPr>
              <a:defRPr/>
            </a:pPr>
            <a:r>
              <a:rPr lang="en-US" sz="1100" dirty="0"/>
              <a:t>The TG Technical Editor shall be appointed by the TG Chair and confirmed by a TG majority approval.</a:t>
            </a:r>
          </a:p>
        </p:txBody>
      </p:sp>
      <p:sp>
        <p:nvSpPr>
          <p:cNvPr id="11"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48E48DE-CDCE-47C2-B6EB-065897CAA416}" type="slidenum">
              <a:rPr lang="en-US" altLang="en-US" sz="1200" b="0" smtClean="0"/>
              <a:pPr>
                <a:spcBef>
                  <a:spcPct val="0"/>
                </a:spcBef>
                <a:buFontTx/>
                <a:buNone/>
              </a:pPr>
              <a:t>6</a:t>
            </a:fld>
            <a:endParaRPr lang="en-US" altLang="en-US" sz="1200" b="0" smtClean="0"/>
          </a:p>
        </p:txBody>
      </p:sp>
      <p:sp>
        <p:nvSpPr>
          <p:cNvPr id="25603" name="Rectangle 2"/>
          <p:cNvSpPr>
            <a:spLocks noGrp="1" noChangeArrowheads="1"/>
          </p:cNvSpPr>
          <p:nvPr>
            <p:ph type="title"/>
          </p:nvPr>
        </p:nvSpPr>
        <p:spPr>
          <a:noFill/>
        </p:spPr>
        <p:txBody>
          <a:bodyPr/>
          <a:lstStyle/>
          <a:p>
            <a:r>
              <a:rPr lang="en-US" altLang="en-US" smtClean="0"/>
              <a:t>Task Group Operating Rules</a:t>
            </a:r>
          </a:p>
        </p:txBody>
      </p:sp>
      <p:sp>
        <p:nvSpPr>
          <p:cNvPr id="8" name="Rectangle 3"/>
          <p:cNvSpPr txBox="1">
            <a:spLocks noChangeArrowheads="1"/>
          </p:cNvSpPr>
          <p:nvPr/>
        </p:nvSpPr>
        <p:spPr bwMode="auto">
          <a:xfrm>
            <a:off x="685800" y="19812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kern="0" dirty="0"/>
              <a:t>Anybody </a:t>
            </a:r>
            <a:r>
              <a:rPr lang="en-US" altLang="en-US" kern="0" dirty="0" smtClean="0"/>
              <a:t>can present and contribute to discussions</a:t>
            </a:r>
          </a:p>
          <a:p>
            <a:pPr>
              <a:defRPr/>
            </a:pPr>
            <a:r>
              <a:rPr lang="en-US" altLang="en-US" kern="0" dirty="0" smtClean="0"/>
              <a:t>WG members with voting right can vote and </a:t>
            </a:r>
            <a:r>
              <a:rPr lang="en-US" altLang="en-US" kern="0" dirty="0"/>
              <a:t>make </a:t>
            </a:r>
            <a:r>
              <a:rPr lang="en-US" altLang="en-US" kern="0" dirty="0" smtClean="0"/>
              <a:t>motions</a:t>
            </a:r>
            <a:endParaRPr lang="en-US" altLang="en-US" kern="0" dirty="0"/>
          </a:p>
          <a:p>
            <a:pPr>
              <a:defRPr/>
            </a:pPr>
            <a:r>
              <a:rPr lang="de-DE" altLang="en-US" kern="0" dirty="0" smtClean="0"/>
              <a:t>See IEEE 802.15 </a:t>
            </a:r>
            <a:r>
              <a:rPr lang="de-DE" altLang="en-US" kern="0" dirty="0" err="1" smtClean="0"/>
              <a:t>Operations</a:t>
            </a:r>
            <a:r>
              <a:rPr lang="de-DE" altLang="en-US" kern="0" dirty="0" smtClean="0"/>
              <a:t> Manual </a:t>
            </a:r>
            <a:r>
              <a:rPr lang="de-DE" altLang="en-US" kern="0" dirty="0" err="1" smtClean="0"/>
              <a:t>for</a:t>
            </a:r>
            <a:r>
              <a:rPr lang="de-DE" altLang="en-US" kern="0" dirty="0" smtClean="0"/>
              <a:t> </a:t>
            </a:r>
            <a:r>
              <a:rPr lang="de-DE" altLang="en-US" kern="0" dirty="0" err="1" smtClean="0"/>
              <a:t>detailed</a:t>
            </a:r>
            <a:r>
              <a:rPr lang="de-DE" altLang="en-US" kern="0" dirty="0" smtClean="0"/>
              <a:t> </a:t>
            </a:r>
            <a:r>
              <a:rPr lang="de-DE" altLang="en-US" kern="0" dirty="0" err="1" smtClean="0"/>
              <a:t>rules</a:t>
            </a:r>
            <a:r>
              <a:rPr lang="de-DE" altLang="en-US" kern="0" dirty="0" smtClean="0"/>
              <a:t> </a:t>
            </a:r>
            <a:r>
              <a:rPr lang="en-US" altLang="en-US" sz="2000" b="0" kern="0" dirty="0" smtClean="0">
                <a:hlinkClick r:id="rId3"/>
              </a:rPr>
              <a:t>https</a:t>
            </a:r>
            <a:r>
              <a:rPr lang="en-US" altLang="en-US" sz="2000" b="0" kern="0" dirty="0">
                <a:hlinkClick r:id="rId3"/>
              </a:rPr>
              <a:t>://</a:t>
            </a:r>
            <a:r>
              <a:rPr lang="en-US" altLang="en-US" sz="2000" b="0" kern="0" dirty="0" smtClean="0">
                <a:hlinkClick r:id="rId3"/>
              </a:rPr>
              <a:t>mentor.ieee.org/802.15/dcn/10/15-10-0235-18-0000-802-15-operations-manual.docx</a:t>
            </a:r>
            <a:endParaRPr lang="en-US" altLang="en-US" sz="2000" b="0" kern="0" dirty="0" smtClean="0"/>
          </a:p>
          <a:p>
            <a:pPr marL="0" indent="0">
              <a:buFontTx/>
              <a:buNone/>
              <a:defRPr/>
            </a:pPr>
            <a:endParaRPr lang="en-US" altLang="en-US" sz="2000" b="0" kern="0" dirty="0"/>
          </a:p>
        </p:txBody>
      </p:sp>
      <p:sp>
        <p:nvSpPr>
          <p:cNvPr id="25605"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6EC035D-6983-44A7-9182-D0B7115AE266}" type="slidenum">
              <a:rPr lang="en-US" altLang="en-US" sz="1200" b="0" smtClean="0"/>
              <a:pPr>
                <a:spcBef>
                  <a:spcPct val="0"/>
                </a:spcBef>
                <a:buFontTx/>
                <a:buNone/>
              </a:pPr>
              <a:t>7</a:t>
            </a:fld>
            <a:endParaRPr lang="en-US" altLang="en-US" sz="1200" b="0" smtClean="0"/>
          </a:p>
        </p:txBody>
      </p:sp>
      <p:sp>
        <p:nvSpPr>
          <p:cNvPr id="2765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schedule </a:t>
            </a:r>
            <a:r>
              <a:rPr lang="en-US" altLang="en-US" sz="3200" dirty="0" smtClean="0">
                <a:solidFill>
                  <a:schemeClr val="tx2"/>
                </a:solidFill>
              </a:rPr>
              <a:t>for Vienna</a:t>
            </a:r>
            <a:endParaRPr lang="en-US" altLang="en-US" sz="3200" dirty="0">
              <a:solidFill>
                <a:schemeClr val="tx2"/>
              </a:solidFill>
            </a:endParaRPr>
          </a:p>
        </p:txBody>
      </p:sp>
      <p:sp>
        <p:nvSpPr>
          <p:cNvPr id="2765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le 1"/>
          <p:cNvGraphicFramePr>
            <a:graphicFrameLocks noGrp="1"/>
          </p:cNvGraphicFramePr>
          <p:nvPr>
            <p:extLst>
              <p:ext uri="{D42A27DB-BD31-4B8C-83A1-F6EECF244321}">
                <p14:modId xmlns:p14="http://schemas.microsoft.com/office/powerpoint/2010/main" val="4250659227"/>
              </p:ext>
            </p:extLst>
          </p:nvPr>
        </p:nvGraphicFramePr>
        <p:xfrm>
          <a:off x="990600" y="1600200"/>
          <a:ext cx="7162800" cy="4506528"/>
        </p:xfrm>
        <a:graphic>
          <a:graphicData uri="http://schemas.openxmlformats.org/drawingml/2006/table">
            <a:tbl>
              <a:tblPr firstRow="1" bandRow="1">
                <a:tableStyleId>{21E4AEA4-8DFA-4A89-87EB-49C32662AFE0}</a:tableStyleId>
              </a:tblPr>
              <a:tblGrid>
                <a:gridCol w="1432560">
                  <a:extLst>
                    <a:ext uri="{9D8B030D-6E8A-4147-A177-3AD203B41FA5}">
                      <a16:colId xmlns:a16="http://schemas.microsoft.com/office/drawing/2014/main" val="20000"/>
                    </a:ext>
                  </a:extLst>
                </a:gridCol>
                <a:gridCol w="1432560">
                  <a:extLst>
                    <a:ext uri="{9D8B030D-6E8A-4147-A177-3AD203B41FA5}">
                      <a16:colId xmlns:a16="http://schemas.microsoft.com/office/drawing/2014/main" val="20001"/>
                    </a:ext>
                  </a:extLst>
                </a:gridCol>
                <a:gridCol w="1432560">
                  <a:extLst>
                    <a:ext uri="{9D8B030D-6E8A-4147-A177-3AD203B41FA5}">
                      <a16:colId xmlns:a16="http://schemas.microsoft.com/office/drawing/2014/main" val="20002"/>
                    </a:ext>
                  </a:extLst>
                </a:gridCol>
                <a:gridCol w="1432560">
                  <a:extLst>
                    <a:ext uri="{9D8B030D-6E8A-4147-A177-3AD203B41FA5}">
                      <a16:colId xmlns:a16="http://schemas.microsoft.com/office/drawing/2014/main" val="20003"/>
                    </a:ext>
                  </a:extLst>
                </a:gridCol>
                <a:gridCol w="1432560">
                  <a:extLst>
                    <a:ext uri="{9D8B030D-6E8A-4147-A177-3AD203B41FA5}">
                      <a16:colId xmlns:a16="http://schemas.microsoft.com/office/drawing/2014/main" val="20004"/>
                    </a:ext>
                  </a:extLst>
                </a:gridCol>
              </a:tblGrid>
              <a:tr h="751088">
                <a:tc>
                  <a:txBody>
                    <a:bodyPr/>
                    <a:lstStyle/>
                    <a:p>
                      <a:endParaRPr lang="en-US" sz="1800" dirty="0"/>
                    </a:p>
                  </a:txBody>
                  <a:tcPr marT="45744" marB="45744"/>
                </a:tc>
                <a:tc>
                  <a:txBody>
                    <a:bodyPr/>
                    <a:lstStyle/>
                    <a:p>
                      <a:pPr algn="ctr"/>
                      <a:r>
                        <a:rPr lang="en-US" sz="1800" dirty="0"/>
                        <a:t>MON</a:t>
                      </a:r>
                    </a:p>
                  </a:txBody>
                  <a:tcPr marT="45744" marB="45744"/>
                </a:tc>
                <a:tc>
                  <a:txBody>
                    <a:bodyPr/>
                    <a:lstStyle/>
                    <a:p>
                      <a:pPr algn="ctr"/>
                      <a:r>
                        <a:rPr lang="en-US" sz="1800" dirty="0"/>
                        <a:t>TUE</a:t>
                      </a:r>
                    </a:p>
                  </a:txBody>
                  <a:tcPr marT="45744" marB="45744"/>
                </a:tc>
                <a:tc>
                  <a:txBody>
                    <a:bodyPr/>
                    <a:lstStyle/>
                    <a:p>
                      <a:pPr algn="ctr"/>
                      <a:r>
                        <a:rPr lang="en-US" sz="1800" dirty="0"/>
                        <a:t>WED</a:t>
                      </a:r>
                    </a:p>
                  </a:txBody>
                  <a:tcPr marT="45744" marB="45744"/>
                </a:tc>
                <a:tc>
                  <a:txBody>
                    <a:bodyPr/>
                    <a:lstStyle/>
                    <a:p>
                      <a:pPr algn="ctr"/>
                      <a:r>
                        <a:rPr lang="en-US" sz="1800" dirty="0"/>
                        <a:t>THU</a:t>
                      </a:r>
                    </a:p>
                  </a:txBody>
                  <a:tcPr marT="45744" marB="45744"/>
                </a:tc>
                <a:extLst>
                  <a:ext uri="{0D108BD9-81ED-4DB2-BD59-A6C34878D82A}">
                    <a16:rowId xmlns:a16="http://schemas.microsoft.com/office/drawing/2014/main" val="10000"/>
                  </a:ext>
                </a:extLst>
              </a:tr>
              <a:tr h="751088">
                <a:tc>
                  <a:txBody>
                    <a:bodyPr/>
                    <a:lstStyle/>
                    <a:p>
                      <a:pPr algn="ctr"/>
                      <a:r>
                        <a:rPr lang="en-US" sz="1800" dirty="0"/>
                        <a:t>AM1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i="1" dirty="0" smtClean="0">
                          <a:latin typeface="+mn-lt"/>
                        </a:rPr>
                        <a:t>TGbb#1</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dirty="0" smtClean="0">
                          <a:solidFill>
                            <a:srgbClr val="FF0000"/>
                          </a:solidFill>
                        </a:rPr>
                        <a:t>?</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smtClean="0">
                          <a:solidFill>
                            <a:schemeClr val="tx1"/>
                          </a:solidFill>
                        </a:rPr>
                        <a:t>TGbb#4</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solidFill>
                            <a:schemeClr val="tx1"/>
                          </a:solidFill>
                        </a:rPr>
                        <a:t>TG13#5</a:t>
                      </a:r>
                      <a:endParaRPr lang="en-US" sz="1600" b="1" dirty="0" smtClean="0">
                        <a:solidFill>
                          <a:schemeClr val="tx1"/>
                        </a:solidFill>
                      </a:endParaRPr>
                    </a:p>
                  </a:txBody>
                  <a:tcPr marT="45744" marB="45744" anchor="ctr"/>
                </a:tc>
                <a:extLst>
                  <a:ext uri="{0D108BD9-81ED-4DB2-BD59-A6C34878D82A}">
                    <a16:rowId xmlns:a16="http://schemas.microsoft.com/office/drawing/2014/main" val="10001"/>
                  </a:ext>
                </a:extLst>
              </a:tr>
              <a:tr h="751088">
                <a:tc>
                  <a:txBody>
                    <a:bodyPr/>
                    <a:lstStyle/>
                    <a:p>
                      <a:pPr algn="ctr"/>
                      <a:r>
                        <a:rPr lang="en-US" sz="1800" dirty="0"/>
                        <a:t>AM2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i="1" dirty="0" smtClean="0">
                          <a:latin typeface="+mn-lt"/>
                        </a:rPr>
                        <a:t>WG opening</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TG13#2</a:t>
                      </a:r>
                      <a:endParaRPr lang="en-US" sz="1600" b="1" i="0" dirty="0" smtClean="0">
                        <a:solidFill>
                          <a:srgbClr val="FF0000"/>
                        </a:solidFill>
                        <a:latin typeface="+mn-lt"/>
                      </a:endParaRPr>
                    </a:p>
                  </a:txBody>
                  <a:tcPr marT="45744" marB="45744" anchor="ctr"/>
                </a:tc>
                <a:tc>
                  <a:txBody>
                    <a:bodyPr/>
                    <a:lstStyle/>
                    <a:p>
                      <a:pPr algn="ctr"/>
                      <a:r>
                        <a:rPr lang="en-US" sz="1600" i="1" dirty="0" smtClean="0"/>
                        <a:t>WG midweek</a:t>
                      </a:r>
                      <a:endParaRPr lang="en-US" sz="1600" i="1"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i="0" dirty="0" smtClean="0">
                          <a:solidFill>
                            <a:schemeClr val="tx1"/>
                          </a:solidFill>
                        </a:rPr>
                        <a:t>TG13#6</a:t>
                      </a:r>
                      <a:endParaRPr lang="en-US" sz="1600" b="1" i="0" dirty="0" smtClean="0">
                        <a:solidFill>
                          <a:schemeClr val="tx1"/>
                        </a:solidFill>
                      </a:endParaRPr>
                    </a:p>
                  </a:txBody>
                  <a:tcPr marT="45744" marB="45744" anchor="ctr"/>
                </a:tc>
                <a:extLst>
                  <a:ext uri="{0D108BD9-81ED-4DB2-BD59-A6C34878D82A}">
                    <a16:rowId xmlns:a16="http://schemas.microsoft.com/office/drawing/2014/main" val="10002"/>
                  </a:ext>
                </a:extLst>
              </a:tr>
              <a:tr h="751088">
                <a:tc>
                  <a:txBody>
                    <a:bodyPr/>
                    <a:lstStyle/>
                    <a:p>
                      <a:pPr algn="ctr"/>
                      <a:r>
                        <a:rPr lang="en-US" sz="1800" dirty="0"/>
                        <a:t>PM1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TG13#1</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TG13#3</a:t>
                      </a:r>
                      <a:endParaRPr lang="en-US" sz="1600" b="1" i="0" dirty="0" smtClean="0">
                        <a:solidFill>
                          <a:srgbClr val="FF0000"/>
                        </a:solidFill>
                        <a:latin typeface="+mn-lt"/>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TG13#4</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smtClean="0">
                          <a:solidFill>
                            <a:schemeClr val="tx1"/>
                          </a:solidFill>
                        </a:rPr>
                        <a:t>TGbb#6</a:t>
                      </a:r>
                    </a:p>
                  </a:txBody>
                  <a:tcPr marT="45744" marB="45744" anchor="ctr"/>
                </a:tc>
                <a:extLst>
                  <a:ext uri="{0D108BD9-81ED-4DB2-BD59-A6C34878D82A}">
                    <a16:rowId xmlns:a16="http://schemas.microsoft.com/office/drawing/2014/main" val="10003"/>
                  </a:ext>
                </a:extLst>
              </a:tr>
              <a:tr h="751088">
                <a:tc>
                  <a:txBody>
                    <a:bodyPr/>
                    <a:lstStyle/>
                    <a:p>
                      <a:pPr algn="ctr"/>
                      <a:r>
                        <a:rPr lang="en-US" sz="1800" dirty="0"/>
                        <a:t>PM2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i="1" dirty="0" smtClean="0">
                          <a:latin typeface="+mn-lt"/>
                        </a:rPr>
                        <a:t>TGbb#2</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i="1" dirty="0" smtClean="0">
                          <a:latin typeface="+mn-lt"/>
                        </a:rPr>
                        <a:t>TGbb#3</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tab pos="185738" algn="l"/>
                        </a:tabLst>
                        <a:defRPr/>
                      </a:pPr>
                      <a:r>
                        <a:rPr lang="de-DE" sz="1600" i="1" strike="sngStrike" dirty="0" smtClean="0">
                          <a:solidFill>
                            <a:schemeClr val="tx1"/>
                          </a:solidFill>
                        </a:rPr>
                        <a:t>TGbb#5</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1" dirty="0" smtClean="0">
                        <a:solidFill>
                          <a:srgbClr val="FF0000"/>
                        </a:solidFill>
                      </a:endParaRPr>
                    </a:p>
                  </a:txBody>
                  <a:tcPr marT="45744" marB="45744" anchor="ctr"/>
                </a:tc>
                <a:extLst>
                  <a:ext uri="{0D108BD9-81ED-4DB2-BD59-A6C34878D82A}">
                    <a16:rowId xmlns:a16="http://schemas.microsoft.com/office/drawing/2014/main" val="10004"/>
                  </a:ext>
                </a:extLst>
              </a:tr>
              <a:tr h="75108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smtClean="0"/>
                        <a:t>PM3</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tab pos="185738" algn="l"/>
                        </a:tabLst>
                        <a:defRPr/>
                      </a:pPr>
                      <a:endParaRPr lang="de-DE"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0" i="1" dirty="0" smtClean="0"/>
                        <a:t>WG </a:t>
                      </a:r>
                      <a:r>
                        <a:rPr lang="de-DE" sz="1600" b="0" i="1" dirty="0" err="1" smtClean="0"/>
                        <a:t>closing</a:t>
                      </a:r>
                      <a:endParaRPr lang="de-DE" sz="1600" b="0" i="1" dirty="0" smtClean="0"/>
                    </a:p>
                  </a:txBody>
                  <a:tcPr marT="45744" marB="45744" anchor="ctr"/>
                </a:tc>
                <a:extLst>
                  <a:ext uri="{0D108BD9-81ED-4DB2-BD59-A6C34878D82A}">
                    <a16:rowId xmlns:a16="http://schemas.microsoft.com/office/drawing/2014/main" val="533189499"/>
                  </a:ext>
                </a:extLst>
              </a:tr>
            </a:tbl>
          </a:graphicData>
        </a:graphic>
      </p:graphicFrame>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sz="2000" dirty="0"/>
              <a:t>6</a:t>
            </a:r>
            <a:r>
              <a:rPr lang="de-DE" sz="2000" dirty="0" smtClean="0"/>
              <a:t> </a:t>
            </a:r>
            <a:r>
              <a:rPr lang="de-DE" sz="2000" dirty="0" err="1" smtClean="0"/>
              <a:t>slots</a:t>
            </a:r>
            <a:r>
              <a:rPr lang="de-DE" sz="2000" dirty="0" smtClean="0"/>
              <a:t> in Atlanta</a:t>
            </a:r>
            <a:endParaRPr lang="de-DE" sz="2000" dirty="0"/>
          </a:p>
          <a:p>
            <a:pPr marL="342900" indent="-342900" algn="just">
              <a:buFont typeface="Arial" panose="020B0604020202020204" pitchFamily="34" charset="0"/>
              <a:buChar char="•"/>
              <a:defRPr/>
            </a:pPr>
            <a:r>
              <a:rPr lang="de-DE" sz="2000" dirty="0" err="1" smtClean="0"/>
              <a:t>Finalize</a:t>
            </a:r>
            <a:r>
              <a:rPr lang="de-DE" sz="2000" dirty="0" smtClean="0"/>
              <a:t> </a:t>
            </a:r>
            <a:r>
              <a:rPr lang="de-DE" sz="2000" dirty="0" err="1" smtClean="0"/>
              <a:t>draft</a:t>
            </a:r>
            <a:endParaRPr lang="de-DE" sz="2000" dirty="0" smtClean="0"/>
          </a:p>
          <a:p>
            <a:pPr marL="1085850" lvl="1" indent="-342900" algn="just">
              <a:buFont typeface="Arial" panose="020B0604020202020204" pitchFamily="34" charset="0"/>
              <a:buChar char="•"/>
              <a:defRPr/>
            </a:pPr>
            <a:r>
              <a:rPr lang="de-DE" sz="1800" dirty="0" err="1" smtClean="0">
                <a:solidFill>
                  <a:srgbClr val="00B050"/>
                </a:solidFill>
              </a:rPr>
              <a:t>Created</a:t>
            </a:r>
            <a:r>
              <a:rPr lang="de-DE" sz="1800" dirty="0" smtClean="0">
                <a:solidFill>
                  <a:srgbClr val="00B050"/>
                </a:solidFill>
              </a:rPr>
              <a:t> TBD </a:t>
            </a:r>
            <a:r>
              <a:rPr lang="de-DE" sz="1800" dirty="0" err="1" smtClean="0">
                <a:solidFill>
                  <a:srgbClr val="00B050"/>
                </a:solidFill>
              </a:rPr>
              <a:t>list</a:t>
            </a:r>
            <a:endParaRPr lang="de-DE" sz="1800" dirty="0" smtClean="0">
              <a:solidFill>
                <a:srgbClr val="00B050"/>
              </a:solidFill>
            </a:endParaRPr>
          </a:p>
          <a:p>
            <a:pPr marL="1085850" lvl="1" indent="-342900" algn="just">
              <a:buFont typeface="Arial" panose="020B0604020202020204" pitchFamily="34" charset="0"/>
              <a:buChar char="•"/>
              <a:defRPr/>
            </a:pPr>
            <a:r>
              <a:rPr lang="de-DE" sz="1800" dirty="0" smtClean="0"/>
              <a:t>Working on </a:t>
            </a:r>
            <a:r>
              <a:rPr lang="de-DE" sz="1800" dirty="0" err="1" smtClean="0"/>
              <a:t>the</a:t>
            </a:r>
            <a:r>
              <a:rPr lang="de-DE" sz="1800" dirty="0" smtClean="0"/>
              <a:t> TBDs</a:t>
            </a:r>
          </a:p>
          <a:p>
            <a:pPr marL="342900" indent="-342900" algn="just">
              <a:buFont typeface="Arial" panose="020B0604020202020204" pitchFamily="34" charset="0"/>
              <a:buChar char="•"/>
              <a:defRPr/>
            </a:pPr>
            <a:r>
              <a:rPr lang="de-DE" sz="2000" dirty="0" err="1" smtClean="0"/>
              <a:t>Discuss</a:t>
            </a:r>
            <a:r>
              <a:rPr lang="de-DE" sz="2000" dirty="0" smtClean="0"/>
              <a:t> </a:t>
            </a:r>
            <a:r>
              <a:rPr lang="de-DE" sz="2000" dirty="0" smtClean="0"/>
              <a:t>CA </a:t>
            </a:r>
            <a:r>
              <a:rPr lang="de-DE" sz="2000" dirty="0" err="1" smtClean="0"/>
              <a:t>document</a:t>
            </a:r>
            <a:endParaRPr lang="de-DE" sz="2000" dirty="0" smtClean="0"/>
          </a:p>
          <a:p>
            <a:pPr marL="342900" indent="-342900" algn="just">
              <a:buFont typeface="Arial" panose="020B0604020202020204" pitchFamily="34" charset="0"/>
              <a:buChar char="•"/>
              <a:defRPr/>
            </a:pPr>
            <a:r>
              <a:rPr lang="de-DE" sz="2000" dirty="0" err="1" smtClean="0"/>
              <a:t>Submit</a:t>
            </a:r>
            <a:r>
              <a:rPr lang="de-DE" sz="2000" dirty="0" smtClean="0"/>
              <a:t> </a:t>
            </a:r>
            <a:r>
              <a:rPr lang="de-DE" sz="2000" dirty="0" err="1" smtClean="0"/>
              <a:t>draft</a:t>
            </a:r>
            <a:r>
              <a:rPr lang="de-DE" sz="2000" dirty="0" smtClean="0"/>
              <a:t> </a:t>
            </a:r>
            <a:r>
              <a:rPr lang="de-DE" sz="2000" dirty="0" err="1" smtClean="0"/>
              <a:t>to</a:t>
            </a:r>
            <a:r>
              <a:rPr lang="de-DE" sz="2000" dirty="0" smtClean="0"/>
              <a:t> </a:t>
            </a:r>
            <a:r>
              <a:rPr lang="de-DE" sz="2000" dirty="0" smtClean="0"/>
              <a:t>informal </a:t>
            </a:r>
            <a:r>
              <a:rPr lang="de-DE" sz="2000" dirty="0" err="1" smtClean="0"/>
              <a:t>circulation</a:t>
            </a:r>
            <a:r>
              <a:rPr lang="de-DE" sz="2000" dirty="0" smtClean="0"/>
              <a:t> in </a:t>
            </a:r>
            <a:r>
              <a:rPr lang="de-DE" sz="2000" dirty="0" err="1" smtClean="0"/>
              <a:t>the</a:t>
            </a:r>
            <a:r>
              <a:rPr lang="de-DE" sz="2000" dirty="0" smtClean="0"/>
              <a:t> WG</a:t>
            </a:r>
            <a:endParaRPr lang="de-DE" sz="2000" dirty="0"/>
          </a:p>
          <a:p>
            <a:pPr marL="342900" indent="-342900" algn="just">
              <a:spcBef>
                <a:spcPts val="0"/>
              </a:spcBef>
              <a:spcAft>
                <a:spcPts val="300"/>
              </a:spcAft>
              <a:defRPr/>
            </a:pPr>
            <a:endParaRPr lang="en-GB" altLang="en-US" sz="1600" dirty="0" smtClean="0"/>
          </a:p>
          <a:p>
            <a:pPr algn="just">
              <a:spcBef>
                <a:spcPts val="0"/>
              </a:spcBef>
              <a:spcAft>
                <a:spcPts val="300"/>
              </a:spcAft>
              <a:buFontTx/>
              <a:buNone/>
              <a:defRPr/>
            </a:pPr>
            <a:endParaRPr lang="en-GB" altLang="en-US" sz="160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8</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activities this week</a:t>
            </a: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F3A9A60-05B2-4253-9F90-0E6A530182DC}" type="slidenum">
              <a:rPr lang="en-US" altLang="en-US" sz="1200" b="0" smtClean="0"/>
              <a:pPr>
                <a:spcBef>
                  <a:spcPct val="0"/>
                </a:spcBef>
                <a:buFontTx/>
                <a:buNone/>
              </a:pPr>
              <a:t>9</a:t>
            </a:fld>
            <a:endParaRPr lang="en-US" altLang="en-US" sz="1200" b="0" smtClean="0"/>
          </a:p>
        </p:txBody>
      </p:sp>
      <p:sp>
        <p:nvSpPr>
          <p:cNvPr id="3174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#1</a:t>
            </a:r>
            <a:endParaRPr lang="en-US" altLang="en-US" sz="3600" dirty="0"/>
          </a:p>
          <a:p>
            <a:pPr algn="just">
              <a:buFontTx/>
              <a:buNone/>
            </a:pPr>
            <a:r>
              <a:rPr lang="en-US" altLang="en-US" sz="3600" dirty="0" smtClean="0"/>
              <a:t>Monday PM1, July 15, 2019</a:t>
            </a:r>
            <a:endParaRPr lang="en-US" altLang="en-US" dirty="0"/>
          </a:p>
        </p:txBody>
      </p:sp>
      <p:sp>
        <p:nvSpPr>
          <p:cNvPr id="3174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2" name="Tabelle 1"/>
          <p:cNvGraphicFramePr>
            <a:graphicFrameLocks noGrp="1"/>
          </p:cNvGraphicFramePr>
          <p:nvPr>
            <p:extLst>
              <p:ext uri="{D42A27DB-BD31-4B8C-83A1-F6EECF244321}">
                <p14:modId xmlns:p14="http://schemas.microsoft.com/office/powerpoint/2010/main" val="1107934633"/>
              </p:ext>
            </p:extLst>
          </p:nvPr>
        </p:nvGraphicFramePr>
        <p:xfrm>
          <a:off x="838200" y="2286000"/>
          <a:ext cx="8077200" cy="3345824"/>
        </p:xfrm>
        <a:graphic>
          <a:graphicData uri="http://schemas.openxmlformats.org/drawingml/2006/table">
            <a:tbl>
              <a:tblPr firstRow="1" bandRow="1">
                <a:tableStyleId>{5C22544A-7EE6-4342-B048-85BDC9FD1C3A}</a:tableStyleId>
              </a:tblPr>
              <a:tblGrid>
                <a:gridCol w="72390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tblGrid>
              <a:tr h="381364">
                <a:tc>
                  <a:txBody>
                    <a:bodyPr/>
                    <a:lstStyle/>
                    <a:p>
                      <a:r>
                        <a:rPr lang="de-DE" sz="1800" dirty="0" smtClean="0"/>
                        <a:t>Item</a:t>
                      </a:r>
                      <a:endParaRPr lang="en-US" sz="1800" dirty="0"/>
                    </a:p>
                  </a:txBody>
                  <a:tcPr marT="45764" marB="45764"/>
                </a:tc>
                <a:tc>
                  <a:txBody>
                    <a:bodyPr/>
                    <a:lstStyle/>
                    <a:p>
                      <a:r>
                        <a:rPr lang="de-DE" sz="1800" dirty="0" smtClean="0"/>
                        <a:t>Time</a:t>
                      </a:r>
                      <a:endParaRPr lang="en-US" sz="1800" dirty="0"/>
                    </a:p>
                  </a:txBody>
                  <a:tcPr marT="45764" marB="45764"/>
                </a:tc>
                <a:extLst>
                  <a:ext uri="{0D108BD9-81ED-4DB2-BD59-A6C34878D82A}">
                    <a16:rowId xmlns:a16="http://schemas.microsoft.com/office/drawing/2014/main" val="10000"/>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64" marB="45764"/>
                </a:tc>
                <a:tc>
                  <a:txBody>
                    <a:bodyPr/>
                    <a:lstStyle/>
                    <a:p>
                      <a:r>
                        <a:rPr lang="de-DE" sz="1800" dirty="0" smtClean="0"/>
                        <a:t>3</a:t>
                      </a:r>
                      <a:endParaRPr lang="en-US" sz="1800" dirty="0"/>
                    </a:p>
                  </a:txBody>
                  <a:tcPr marT="45764" marB="45764"/>
                </a:tc>
                <a:extLst>
                  <a:ext uri="{0D108BD9-81ED-4DB2-BD59-A6C34878D82A}">
                    <a16:rowId xmlns:a16="http://schemas.microsoft.com/office/drawing/2014/main" val="10001"/>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Welcome, Who is Who</a:t>
                      </a:r>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10002"/>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3"/>
                  </a:ext>
                </a:extLst>
              </a:tr>
              <a:tr h="371193">
                <a:tc>
                  <a:txBody>
                    <a:bodyPr/>
                    <a:lstStyle/>
                    <a:p>
                      <a:pPr marL="358775" marR="0" lvl="1" indent="-358775" algn="just" defTabSz="914400" rtl="0" eaLnBrk="1" fontAlgn="auto" latinLnBrk="0" hangingPunct="1">
                        <a:lnSpc>
                          <a:spcPct val="100000"/>
                        </a:lnSpc>
                        <a:spcBef>
                          <a:spcPts val="0"/>
                        </a:spcBef>
                        <a:spcAft>
                          <a:spcPts val="300"/>
                        </a:spcAft>
                        <a:buClrTx/>
                        <a:buSzTx/>
                        <a:buFontTx/>
                        <a:buNone/>
                        <a:tabLst/>
                        <a:defRPr/>
                      </a:pPr>
                      <a:r>
                        <a:rPr lang="en-US" altLang="en-US" sz="1800" dirty="0" smtClean="0"/>
                        <a:t>Discussion and approval of agenda in doc. 15-19/0274r1</a:t>
                      </a:r>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2021086024"/>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Review and approve last meeting minutes </a:t>
                      </a:r>
                      <a:r>
                        <a:rPr lang="en-US" altLang="en-US" sz="1800" dirty="0" smtClean="0"/>
                        <a:t>in doc. 15-19/</a:t>
                      </a:r>
                      <a:r>
                        <a:rPr lang="en-GB" altLang="en-US" sz="1800" dirty="0" smtClean="0"/>
                        <a:t>0248r0</a:t>
                      </a:r>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10004"/>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Review and approve last meeting minutes </a:t>
                      </a:r>
                      <a:r>
                        <a:rPr lang="en-US" altLang="en-US" sz="1800" dirty="0" smtClean="0"/>
                        <a:t>in doc. 15-19/</a:t>
                      </a:r>
                      <a:r>
                        <a:rPr lang="en-GB" altLang="en-US" sz="1800" dirty="0" smtClean="0"/>
                        <a:t>0248r0</a:t>
                      </a:r>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305824025"/>
                  </a:ext>
                </a:extLst>
              </a:tr>
              <a:tr h="3711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err="1" smtClean="0"/>
                        <a:t>Discuss</a:t>
                      </a:r>
                      <a:r>
                        <a:rPr lang="de-DE" altLang="en-US" sz="1800" dirty="0" smtClean="0"/>
                        <a:t> </a:t>
                      </a:r>
                      <a:r>
                        <a:rPr lang="de-DE" altLang="en-US" sz="1800" dirty="0" err="1" smtClean="0"/>
                        <a:t>status</a:t>
                      </a:r>
                      <a:r>
                        <a:rPr lang="de-DE" altLang="en-US" sz="1800" dirty="0" smtClean="0"/>
                        <a:t> </a:t>
                      </a:r>
                      <a:r>
                        <a:rPr lang="de-DE" altLang="en-US" sz="1800" dirty="0" err="1" smtClean="0"/>
                        <a:t>of</a:t>
                      </a:r>
                      <a:r>
                        <a:rPr lang="de-DE" altLang="en-US" sz="1800" dirty="0" smtClean="0"/>
                        <a:t> </a:t>
                      </a:r>
                      <a:r>
                        <a:rPr lang="de-DE" altLang="en-US" sz="1800" dirty="0" err="1" smtClean="0"/>
                        <a:t>clauses</a:t>
                      </a:r>
                      <a:r>
                        <a:rPr lang="de-DE" altLang="en-US" sz="1800" dirty="0" smtClean="0"/>
                        <a:t> 4-9,</a:t>
                      </a:r>
                      <a:r>
                        <a:rPr lang="de-DE" altLang="en-US" sz="1800" baseline="0" dirty="0" smtClean="0"/>
                        <a:t> </a:t>
                      </a:r>
                      <a:r>
                        <a:rPr lang="de-DE" altLang="en-US" sz="1800" baseline="0" dirty="0" err="1" smtClean="0"/>
                        <a:t>identify</a:t>
                      </a:r>
                      <a:r>
                        <a:rPr lang="de-DE" altLang="en-US" sz="1800" baseline="0" dirty="0" smtClean="0"/>
                        <a:t> TBDs</a:t>
                      </a:r>
                      <a:endParaRPr lang="de-DE" altLang="en-US" sz="1800" dirty="0" smtClean="0"/>
                    </a:p>
                  </a:txBody>
                  <a:tcPr marT="45764" marB="45764"/>
                </a:tc>
                <a:tc>
                  <a:txBody>
                    <a:bodyPr/>
                    <a:lstStyle/>
                    <a:p>
                      <a:r>
                        <a:rPr lang="en-US" sz="1800" dirty="0" smtClean="0"/>
                        <a:t>20</a:t>
                      </a:r>
                      <a:endParaRPr lang="en-US" sz="1800" dirty="0"/>
                    </a:p>
                  </a:txBody>
                  <a:tcPr marT="45764" marB="45764"/>
                </a:tc>
                <a:extLst>
                  <a:ext uri="{0D108BD9-81ED-4DB2-BD59-A6C34878D82A}">
                    <a16:rowId xmlns:a16="http://schemas.microsoft.com/office/drawing/2014/main" val="1211941442"/>
                  </a:ext>
                </a:extLst>
              </a:tr>
              <a:tr h="36610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64" marB="45764"/>
                </a:tc>
                <a:tc>
                  <a:txBody>
                    <a:bodyPr/>
                    <a:lstStyle/>
                    <a:p>
                      <a:r>
                        <a:rPr lang="de-DE" sz="1800" dirty="0" smtClean="0"/>
                        <a:t>2</a:t>
                      </a:r>
                      <a:endParaRPr lang="en-US" sz="1800" dirty="0"/>
                    </a:p>
                  </a:txBody>
                  <a:tcPr marT="45764" marB="45764"/>
                </a:tc>
                <a:extLst>
                  <a:ext uri="{0D108BD9-81ED-4DB2-BD59-A6C34878D82A}">
                    <a16:rowId xmlns:a16="http://schemas.microsoft.com/office/drawing/2014/main" val="10006"/>
                  </a:ext>
                </a:extLst>
              </a:tr>
            </a:tbl>
          </a:graphicData>
        </a:graphic>
      </p:graphicFrame>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2019</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2165</Words>
  <Application>Microsoft Office PowerPoint</Application>
  <PresentationFormat>Bildschirmpräsentation (4:3)</PresentationFormat>
  <Paragraphs>545</Paragraphs>
  <Slides>31</Slides>
  <Notes>30</Notes>
  <HiddenSlides>0</HiddenSlides>
  <MMClips>0</MMClips>
  <ScaleCrop>false</ScaleCrop>
  <HeadingPairs>
    <vt:vector size="8" baseType="variant">
      <vt:variant>
        <vt:lpstr>Verwendete Schriftarten</vt:lpstr>
      </vt:variant>
      <vt:variant>
        <vt:i4>7</vt:i4>
      </vt:variant>
      <vt:variant>
        <vt:lpstr>Design</vt:lpstr>
      </vt:variant>
      <vt:variant>
        <vt:i4>1</vt:i4>
      </vt:variant>
      <vt:variant>
        <vt:lpstr>Eingebettete OLE-Server</vt:lpstr>
      </vt:variant>
      <vt:variant>
        <vt:i4>1</vt:i4>
      </vt:variant>
      <vt:variant>
        <vt:lpstr>Folientitel</vt:lpstr>
      </vt:variant>
      <vt:variant>
        <vt:i4>31</vt:i4>
      </vt:variant>
    </vt:vector>
  </HeadingPairs>
  <TitlesOfParts>
    <vt:vector size="40" baseType="lpstr">
      <vt:lpstr>MS Mincho</vt:lpstr>
      <vt:lpstr>MS PGothic</vt:lpstr>
      <vt:lpstr>MS PGothic</vt:lpstr>
      <vt:lpstr>Arial</vt:lpstr>
      <vt:lpstr>Symbol</vt:lpstr>
      <vt:lpstr>Times New Roman</vt:lpstr>
      <vt:lpstr>Wingdings</vt:lpstr>
      <vt:lpstr>802-11-Submission</vt:lpstr>
      <vt:lpstr>Document</vt:lpstr>
      <vt:lpstr>IEEE 802.15 TG13  Multi-Gbit/s Optical Wireless Communication  July 2019 Meeting Agenda</vt:lpstr>
      <vt:lpstr>PowerPoint-Präsentation</vt:lpstr>
      <vt:lpstr>PowerPoint-Präsentation</vt:lpstr>
      <vt:lpstr>PowerPoint-Präsentation</vt:lpstr>
      <vt:lpstr>PowerPoint-Präsentation</vt:lpstr>
      <vt:lpstr>Task Group Operating Rules</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Plan for finalization of TG13 Spec</vt:lpstr>
      <vt:lpstr>PowerPoint-Präsentation</vt:lpstr>
      <vt:lpstr>PowerPoint-Präsentation</vt:lpstr>
      <vt:lpstr>PowerPoint-Präsentation</vt:lpstr>
      <vt:lpstr>PowerPoint-Präsentation</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11-17/0203Xr0</dc:title>
  <dc:subject>Task Group AY November 2015 Meeting Agenda</dc:subject>
  <dc:creator>Nikola Serafimovski</dc:creator>
  <cp:keywords>March 2017</cp:keywords>
  <cp:lastModifiedBy>Jungnickel, Volker</cp:lastModifiedBy>
  <cp:revision>5217</cp:revision>
  <cp:lastPrinted>2014-11-04T15:04:57Z</cp:lastPrinted>
  <dcterms:created xsi:type="dcterms:W3CDTF">2007-04-17T18:10:23Z</dcterms:created>
  <dcterms:modified xsi:type="dcterms:W3CDTF">2019-07-18T10:34:14Z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