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424" r:id="rId3"/>
    <p:sldId id="717" r:id="rId4"/>
    <p:sldId id="423" r:id="rId5"/>
    <p:sldId id="608" r:id="rId6"/>
    <p:sldId id="708" r:id="rId7"/>
    <p:sldId id="386" r:id="rId8"/>
    <p:sldId id="754" r:id="rId9"/>
    <p:sldId id="560" r:id="rId10"/>
    <p:sldId id="800" r:id="rId11"/>
    <p:sldId id="801" r:id="rId12"/>
    <p:sldId id="822" r:id="rId13"/>
    <p:sldId id="823" r:id="rId14"/>
    <p:sldId id="833" r:id="rId15"/>
    <p:sldId id="836" r:id="rId16"/>
    <p:sldId id="837" r:id="rId17"/>
    <p:sldId id="838" r:id="rId18"/>
    <p:sldId id="835" r:id="rId19"/>
    <p:sldId id="718" r:id="rId20"/>
    <p:sldId id="790" r:id="rId21"/>
    <p:sldId id="825" r:id="rId22"/>
    <p:sldId id="827" r:id="rId23"/>
    <p:sldId id="817" r:id="rId24"/>
    <p:sldId id="812" r:id="rId25"/>
    <p:sldId id="774" r:id="rId26"/>
    <p:sldId id="834" r:id="rId27"/>
    <p:sldId id="828" r:id="rId28"/>
    <p:sldId id="829" r:id="rId29"/>
    <p:sldId id="830" r:id="rId30"/>
    <p:sldId id="832"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62" d="100"/>
          <a:sy n="62" d="100"/>
        </p:scale>
        <p:origin x="1022"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624416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5351133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218352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446431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022588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0977862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18</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19</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20</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188987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986375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322501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24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907576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25</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96746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28</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953843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29</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095563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30</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422518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15-19</a:t>
            </a:r>
            <a:r>
              <a:rPr lang="en-US" sz="1800" b="1" dirty="0" smtClean="0"/>
              <a:t>-0274-02-0013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2019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2019-07-12</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331"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#50</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15-19/0274r1.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Tuncer</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Sang-Kyu</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#51</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a:t>
            </a:r>
            <a:r>
              <a:rPr lang="en-GB" altLang="en-US" dirty="0" smtClean="0">
                <a:sym typeface="Wingdings" panose="05000000000000000000" pitchFamily="2" charset="2"/>
              </a:rPr>
              <a:t>from Atlanta in </a:t>
            </a:r>
            <a:r>
              <a:rPr lang="en-GB" altLang="en-US" dirty="0" smtClean="0">
                <a:sym typeface="Wingdings" panose="05000000000000000000" pitchFamily="2" charset="2"/>
              </a:rPr>
              <a:t>doc. 15-19/0248r0.</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Nikola</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Sang-Kyu</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#52</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t>
            </a:r>
            <a:r>
              <a:rPr lang="en-GB" altLang="en-US" dirty="0" smtClean="0">
                <a:sym typeface="Wingdings" panose="05000000000000000000" pitchFamily="2" charset="2"/>
              </a:rPr>
              <a:t>telco meeting </a:t>
            </a:r>
            <a:r>
              <a:rPr lang="en-GB" altLang="en-US" dirty="0" smtClean="0">
                <a:sym typeface="Wingdings" panose="05000000000000000000" pitchFamily="2" charset="2"/>
              </a:rPr>
              <a:t>minutes </a:t>
            </a:r>
            <a:r>
              <a:rPr lang="en-GB" altLang="en-US" dirty="0" smtClean="0">
                <a:sym typeface="Wingdings" panose="05000000000000000000" pitchFamily="2" charset="2"/>
              </a:rPr>
              <a:t>between  Atlanta and Vienna meetings in </a:t>
            </a:r>
            <a:r>
              <a:rPr lang="en-GB" altLang="en-US" dirty="0" smtClean="0">
                <a:sym typeface="Wingdings" panose="05000000000000000000" pitchFamily="2" charset="2"/>
              </a:rPr>
              <a:t>doc. </a:t>
            </a:r>
            <a:r>
              <a:rPr lang="en-GB" altLang="en-US" dirty="0" smtClean="0">
                <a:sym typeface="Wingdings" panose="05000000000000000000" pitchFamily="2" charset="2"/>
              </a:rPr>
              <a:t>15-19/0288r0</a:t>
            </a:r>
            <a:r>
              <a:rPr lang="en-GB" altLang="en-US" dirty="0" smtClean="0">
                <a:sym typeface="Wingdings" panose="05000000000000000000" pitchFamily="2" charset="2"/>
              </a:rPr>
              <a:t>.</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Sang-Kyu</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Nikola</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869212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Discuss status of clauses 4-9</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342900" indent="-342900" algn="just">
              <a:buFont typeface="Arial" panose="020B0604020202020204" pitchFamily="34" charset="0"/>
              <a:buChar char="•"/>
              <a:defRPr/>
            </a:pPr>
            <a:r>
              <a:rPr lang="de-DE" dirty="0" err="1" smtClean="0"/>
              <a:t>Clause</a:t>
            </a:r>
            <a:r>
              <a:rPr lang="de-DE" dirty="0" smtClean="0"/>
              <a:t> </a:t>
            </a:r>
            <a:r>
              <a:rPr lang="de-DE" dirty="0"/>
              <a:t>4: MAC </a:t>
            </a:r>
            <a:r>
              <a:rPr lang="de-DE" dirty="0" err="1"/>
              <a:t>text</a:t>
            </a:r>
            <a:r>
              <a:rPr lang="de-DE" dirty="0"/>
              <a:t> </a:t>
            </a:r>
            <a:r>
              <a:rPr lang="de-DE" dirty="0" err="1"/>
              <a:t>t.b.d</a:t>
            </a:r>
            <a:r>
              <a:rPr lang="de-DE" dirty="0"/>
              <a:t>. </a:t>
            </a:r>
          </a:p>
          <a:p>
            <a:pPr marL="342900" indent="-342900" algn="just">
              <a:buFont typeface="Arial" panose="020B0604020202020204" pitchFamily="34" charset="0"/>
              <a:buChar char="•"/>
              <a:defRPr/>
            </a:pPr>
            <a:r>
              <a:rPr lang="de-DE" dirty="0" err="1"/>
              <a:t>Clause</a:t>
            </a:r>
            <a:r>
              <a:rPr lang="de-DE" dirty="0"/>
              <a:t> 5: </a:t>
            </a:r>
            <a:r>
              <a:rPr lang="de-DE" dirty="0" err="1"/>
              <a:t>stable</a:t>
            </a:r>
            <a:r>
              <a:rPr lang="de-DE" dirty="0"/>
              <a:t>, </a:t>
            </a:r>
            <a:r>
              <a:rPr lang="de-DE" dirty="0" err="1"/>
              <a:t>details</a:t>
            </a:r>
            <a:r>
              <a:rPr lang="de-DE" dirty="0"/>
              <a:t> </a:t>
            </a:r>
            <a:r>
              <a:rPr lang="de-DE" dirty="0" err="1"/>
              <a:t>under</a:t>
            </a:r>
            <a:r>
              <a:rPr lang="de-DE" dirty="0"/>
              <a:t> </a:t>
            </a:r>
            <a:r>
              <a:rPr lang="de-DE" dirty="0" err="1"/>
              <a:t>discussion</a:t>
            </a:r>
            <a:endParaRPr lang="de-DE" dirty="0"/>
          </a:p>
          <a:p>
            <a:pPr marL="342900" indent="-342900" algn="just">
              <a:buFont typeface="Arial" panose="020B0604020202020204" pitchFamily="34" charset="0"/>
              <a:buChar char="•"/>
              <a:defRPr/>
            </a:pPr>
            <a:r>
              <a:rPr lang="de-DE" dirty="0" err="1"/>
              <a:t>Clause</a:t>
            </a:r>
            <a:r>
              <a:rPr lang="de-DE" dirty="0"/>
              <a:t> 6: </a:t>
            </a:r>
            <a:r>
              <a:rPr lang="de-DE" dirty="0" err="1"/>
              <a:t>stable</a:t>
            </a:r>
            <a:r>
              <a:rPr lang="de-DE" dirty="0"/>
              <a:t>, </a:t>
            </a:r>
            <a:r>
              <a:rPr lang="de-DE" dirty="0" err="1"/>
              <a:t>details</a:t>
            </a:r>
            <a:r>
              <a:rPr lang="de-DE" dirty="0"/>
              <a:t> </a:t>
            </a:r>
            <a:r>
              <a:rPr lang="de-DE" dirty="0" err="1"/>
              <a:t>under</a:t>
            </a:r>
            <a:r>
              <a:rPr lang="de-DE" dirty="0"/>
              <a:t> </a:t>
            </a:r>
            <a:r>
              <a:rPr lang="de-DE" dirty="0" err="1"/>
              <a:t>discussion</a:t>
            </a:r>
            <a:endParaRPr lang="de-DE" dirty="0"/>
          </a:p>
          <a:p>
            <a:pPr marL="342900" indent="-342900" algn="just">
              <a:buFont typeface="Arial" panose="020B0604020202020204" pitchFamily="34" charset="0"/>
              <a:buChar char="•"/>
              <a:defRPr/>
            </a:pPr>
            <a:r>
              <a:rPr lang="de-DE" dirty="0" err="1"/>
              <a:t>Clause</a:t>
            </a:r>
            <a:r>
              <a:rPr lang="de-DE" dirty="0"/>
              <a:t> 7: </a:t>
            </a:r>
            <a:r>
              <a:rPr lang="de-DE" dirty="0" err="1"/>
              <a:t>new</a:t>
            </a:r>
            <a:r>
              <a:rPr lang="de-DE" dirty="0"/>
              <a:t> </a:t>
            </a:r>
            <a:r>
              <a:rPr lang="de-DE" dirty="0" err="1"/>
              <a:t>text</a:t>
            </a:r>
            <a:r>
              <a:rPr lang="de-DE" dirty="0"/>
              <a:t>, </a:t>
            </a:r>
          </a:p>
          <a:p>
            <a:pPr marL="342900" indent="-342900" algn="just">
              <a:buFont typeface="Arial" panose="020B0604020202020204" pitchFamily="34" charset="0"/>
              <a:buChar char="•"/>
              <a:defRPr/>
            </a:pPr>
            <a:r>
              <a:rPr lang="de-DE" dirty="0" err="1"/>
              <a:t>Clause</a:t>
            </a:r>
            <a:r>
              <a:rPr lang="de-DE" dirty="0"/>
              <a:t> 8: </a:t>
            </a:r>
            <a:r>
              <a:rPr lang="de-DE" dirty="0" err="1"/>
              <a:t>postponed</a:t>
            </a:r>
            <a:endParaRPr lang="de-DE" dirty="0"/>
          </a:p>
          <a:p>
            <a:pPr marL="342900" indent="-342900" algn="just">
              <a:buFont typeface="Arial" panose="020B0604020202020204" pitchFamily="34" charset="0"/>
              <a:buChar char="•"/>
              <a:defRPr/>
            </a:pPr>
            <a:r>
              <a:rPr lang="de-DE" dirty="0" err="1"/>
              <a:t>Clause</a:t>
            </a:r>
            <a:r>
              <a:rPr lang="de-DE" dirty="0"/>
              <a:t> 9: </a:t>
            </a:r>
            <a:r>
              <a:rPr lang="de-DE" dirty="0" err="1"/>
              <a:t>revised</a:t>
            </a:r>
            <a:endParaRPr lang="de-DE" dirty="0"/>
          </a:p>
          <a:p>
            <a:pPr marL="342900" indent="-342900" algn="just">
              <a:buFont typeface="Arial" panose="020B0604020202020204" pitchFamily="34" charset="0"/>
              <a:buChar char="•"/>
              <a:defRPr/>
            </a:pPr>
            <a:endParaRPr lang="de-DE" sz="2800" dirty="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0172859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List of TBDs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defRPr/>
            </a:pPr>
            <a:r>
              <a:rPr lang="de-DE" sz="2000" dirty="0" err="1" smtClean="0"/>
              <a:t>Clause</a:t>
            </a:r>
            <a:r>
              <a:rPr lang="de-DE" sz="2000" dirty="0" smtClean="0"/>
              <a:t> 4:</a:t>
            </a:r>
          </a:p>
          <a:p>
            <a:pPr marL="342900" indent="-342900" algn="just">
              <a:buFont typeface="Arial" panose="020B0604020202020204" pitchFamily="34" charset="0"/>
              <a:buChar char="•"/>
              <a:defRPr/>
            </a:pPr>
            <a:r>
              <a:rPr lang="de-DE" sz="2000" b="0" dirty="0" err="1" smtClean="0"/>
              <a:t>Boadcast</a:t>
            </a:r>
            <a:r>
              <a:rPr lang="de-DE" sz="2000" b="0" dirty="0" smtClean="0"/>
              <a:t> </a:t>
            </a:r>
            <a:r>
              <a:rPr lang="de-DE" sz="2000" b="0" dirty="0" err="1" smtClean="0"/>
              <a:t>topology</a:t>
            </a:r>
            <a:r>
              <a:rPr lang="de-DE" sz="2000" b="0" dirty="0" smtClean="0"/>
              <a:t>: </a:t>
            </a:r>
            <a:r>
              <a:rPr lang="de-DE" sz="2000" b="0" dirty="0" err="1" smtClean="0"/>
              <a:t>How</a:t>
            </a:r>
            <a:r>
              <a:rPr lang="de-DE" sz="2000" b="0" dirty="0" smtClean="0"/>
              <a:t> </a:t>
            </a:r>
            <a:r>
              <a:rPr lang="de-DE" sz="2000" b="0" dirty="0" err="1" smtClean="0"/>
              <a:t>to</a:t>
            </a:r>
            <a:r>
              <a:rPr lang="de-DE" sz="2000" b="0" dirty="0" smtClean="0"/>
              <a:t> </a:t>
            </a:r>
            <a:r>
              <a:rPr lang="de-DE" sz="2000" b="0" dirty="0" err="1" smtClean="0"/>
              <a:t>signal</a:t>
            </a:r>
            <a:r>
              <a:rPr lang="de-DE" sz="2000" b="0" dirty="0" smtClean="0"/>
              <a:t> </a:t>
            </a:r>
            <a:r>
              <a:rPr lang="de-DE" sz="2000" b="0" dirty="0" err="1" smtClean="0"/>
              <a:t>to</a:t>
            </a:r>
            <a:r>
              <a:rPr lang="de-DE" sz="2000" b="0" dirty="0" smtClean="0"/>
              <a:t> </a:t>
            </a:r>
            <a:r>
              <a:rPr lang="de-DE" sz="2000" b="0" dirty="0" err="1" smtClean="0"/>
              <a:t>the</a:t>
            </a:r>
            <a:r>
              <a:rPr lang="de-DE" sz="2000" b="0" dirty="0" smtClean="0"/>
              <a:t> </a:t>
            </a:r>
            <a:r>
              <a:rPr lang="de-DE" sz="2000" b="0" dirty="0" err="1" smtClean="0"/>
              <a:t>devices</a:t>
            </a:r>
            <a:endParaRPr lang="de-DE" sz="2000" b="0" dirty="0" smtClean="0"/>
          </a:p>
          <a:p>
            <a:pPr marL="342900" indent="-342900" algn="just">
              <a:buFont typeface="Arial" panose="020B0604020202020204" pitchFamily="34" charset="0"/>
              <a:buChar char="•"/>
              <a:defRPr/>
            </a:pPr>
            <a:r>
              <a:rPr lang="de-DE" sz="2000" b="0" dirty="0" smtClean="0"/>
              <a:t>MIMO at </a:t>
            </a:r>
            <a:r>
              <a:rPr lang="de-DE" sz="2000" b="0" dirty="0" err="1" smtClean="0"/>
              <a:t>the</a:t>
            </a:r>
            <a:r>
              <a:rPr lang="de-DE" sz="2000" b="0" dirty="0" smtClean="0"/>
              <a:t> </a:t>
            </a:r>
            <a:r>
              <a:rPr lang="de-DE" sz="2000" b="0" dirty="0" err="1" smtClean="0"/>
              <a:t>device</a:t>
            </a:r>
            <a:r>
              <a:rPr lang="de-DE" sz="2000" b="0" dirty="0" smtClean="0"/>
              <a:t> </a:t>
            </a:r>
            <a:r>
              <a:rPr lang="de-DE" sz="2000" b="0" dirty="0" err="1" smtClean="0"/>
              <a:t>side</a:t>
            </a:r>
            <a:endParaRPr lang="de-DE" sz="2000" b="0" dirty="0" smtClean="0"/>
          </a:p>
          <a:p>
            <a:pPr marL="342900" indent="-342900" algn="just">
              <a:buFont typeface="Arial" panose="020B0604020202020204" pitchFamily="34" charset="0"/>
              <a:buChar char="•"/>
              <a:defRPr/>
            </a:pPr>
            <a:r>
              <a:rPr lang="de-DE" sz="2000" b="0" dirty="0" err="1" smtClean="0"/>
              <a:t>Full</a:t>
            </a:r>
            <a:r>
              <a:rPr lang="de-DE" sz="2000" b="0" dirty="0" smtClean="0"/>
              <a:t> </a:t>
            </a:r>
            <a:r>
              <a:rPr lang="de-DE" sz="2000" b="0" dirty="0" err="1" smtClean="0"/>
              <a:t>duplex</a:t>
            </a:r>
            <a:r>
              <a:rPr lang="de-DE" sz="2000" b="0" dirty="0" smtClean="0"/>
              <a:t> </a:t>
            </a:r>
            <a:r>
              <a:rPr lang="de-DE" sz="2000" b="0" dirty="0" err="1" smtClean="0"/>
              <a:t>should</a:t>
            </a:r>
            <a:r>
              <a:rPr lang="de-DE" sz="2000" b="0" dirty="0" smtClean="0"/>
              <a:t> </a:t>
            </a:r>
            <a:r>
              <a:rPr lang="de-DE" sz="2000" b="0" dirty="0" err="1" smtClean="0"/>
              <a:t>be</a:t>
            </a:r>
            <a:r>
              <a:rPr lang="de-DE" sz="2000" b="0" dirty="0" smtClean="0"/>
              <a:t> </a:t>
            </a:r>
            <a:r>
              <a:rPr lang="de-DE" sz="2000" b="0" dirty="0" err="1" smtClean="0"/>
              <a:t>checked</a:t>
            </a:r>
            <a:endParaRPr lang="de-DE" sz="2000" b="0" dirty="0" smtClean="0"/>
          </a:p>
          <a:p>
            <a:pPr marL="342900" indent="-342900" algn="just">
              <a:buFont typeface="Arial" panose="020B0604020202020204" pitchFamily="34" charset="0"/>
              <a:buChar char="•"/>
              <a:defRPr/>
            </a:pPr>
            <a:r>
              <a:rPr lang="de-DE" sz="2000" b="0" dirty="0" err="1" smtClean="0"/>
              <a:t>Coexistence</a:t>
            </a:r>
            <a:endParaRPr lang="de-DE" sz="2000" b="0" dirty="0" smtClean="0"/>
          </a:p>
          <a:p>
            <a:pPr marL="342900" indent="-342900" algn="just">
              <a:buFont typeface="Arial" panose="020B0604020202020204" pitchFamily="34" charset="0"/>
              <a:buChar char="•"/>
              <a:defRPr/>
            </a:pPr>
            <a:r>
              <a:rPr lang="de-DE" sz="2000" b="0" dirty="0" smtClean="0"/>
              <a:t>Security</a:t>
            </a:r>
          </a:p>
          <a:p>
            <a:pPr marL="342900" indent="-342900" algn="just">
              <a:buFont typeface="Arial" panose="020B0604020202020204" pitchFamily="34" charset="0"/>
              <a:buChar char="•"/>
              <a:defRPr/>
            </a:pPr>
            <a:r>
              <a:rPr lang="de-DE" sz="2000" b="0" dirty="0" err="1" smtClean="0"/>
              <a:t>Clock</a:t>
            </a:r>
            <a:r>
              <a:rPr lang="de-DE" sz="2000" b="0" dirty="0" smtClean="0"/>
              <a:t> rate </a:t>
            </a:r>
            <a:r>
              <a:rPr lang="de-DE" sz="2000" b="0" dirty="0" err="1" smtClean="0"/>
              <a:t>selection</a:t>
            </a:r>
            <a:endParaRPr lang="de-DE" sz="2000" b="0" dirty="0" smtClean="0"/>
          </a:p>
          <a:p>
            <a:pPr algn="just">
              <a:buNone/>
              <a:defRPr/>
            </a:pPr>
            <a:r>
              <a:rPr lang="de-DE" sz="2000" dirty="0" err="1" smtClean="0"/>
              <a:t>Clause</a:t>
            </a:r>
            <a:r>
              <a:rPr lang="de-DE" sz="2000" dirty="0" smtClean="0"/>
              <a:t> 5:</a:t>
            </a:r>
          </a:p>
          <a:p>
            <a:pPr marL="342900" indent="-342900" algn="just">
              <a:defRPr/>
            </a:pPr>
            <a:r>
              <a:rPr lang="de-DE" sz="2000" b="0" dirty="0" smtClean="0"/>
              <a:t>References </a:t>
            </a:r>
            <a:r>
              <a:rPr lang="de-DE" sz="2000" b="0" dirty="0" err="1" smtClean="0"/>
              <a:t>to</a:t>
            </a:r>
            <a:r>
              <a:rPr lang="de-DE" sz="2000" b="0" dirty="0" smtClean="0"/>
              <a:t> </a:t>
            </a:r>
            <a:r>
              <a:rPr lang="de-DE" sz="2000" b="0" dirty="0" err="1" smtClean="0"/>
              <a:t>tables</a:t>
            </a:r>
            <a:r>
              <a:rPr lang="de-DE" sz="2000" b="0" dirty="0" smtClean="0"/>
              <a:t> etc. </a:t>
            </a:r>
            <a:r>
              <a:rPr lang="de-DE" sz="2000" b="0" dirty="0" err="1" smtClean="0"/>
              <a:t>are</a:t>
            </a:r>
            <a:r>
              <a:rPr lang="de-DE" sz="2000" b="0" dirty="0" smtClean="0"/>
              <a:t> </a:t>
            </a:r>
            <a:r>
              <a:rPr lang="de-DE" sz="2000" b="0" dirty="0" err="1" smtClean="0"/>
              <a:t>missing</a:t>
            </a:r>
            <a:endParaRPr lang="de-DE" sz="2000" b="0" dirty="0"/>
          </a:p>
          <a:p>
            <a:pPr marL="342900" indent="-342900" algn="just">
              <a:buFont typeface="Arial" panose="020B0604020202020204" pitchFamily="34" charset="0"/>
              <a:buChar char="•"/>
              <a:defRPr/>
            </a:pPr>
            <a:r>
              <a:rPr lang="de-DE" sz="2000" b="0" dirty="0" smtClean="0"/>
              <a:t>Interframe </a:t>
            </a:r>
            <a:r>
              <a:rPr lang="de-DE" sz="2000" b="0" dirty="0" err="1" smtClean="0"/>
              <a:t>spaces</a:t>
            </a:r>
            <a:r>
              <a:rPr lang="de-DE" sz="2000" b="0" dirty="0" smtClean="0"/>
              <a:t> </a:t>
            </a:r>
            <a:r>
              <a:rPr lang="de-DE" sz="2000" b="0" dirty="0" err="1" smtClean="0"/>
              <a:t>and</a:t>
            </a:r>
            <a:r>
              <a:rPr lang="de-DE" sz="2000" b="0" dirty="0" smtClean="0"/>
              <a:t> turn-</a:t>
            </a:r>
            <a:r>
              <a:rPr lang="de-DE" sz="2000" b="0" dirty="0" err="1" smtClean="0"/>
              <a:t>around</a:t>
            </a:r>
            <a:r>
              <a:rPr lang="de-DE" sz="2000" b="0" dirty="0" smtClean="0"/>
              <a:t> </a:t>
            </a:r>
            <a:r>
              <a:rPr lang="de-DE" sz="2000" b="0" dirty="0" err="1" smtClean="0"/>
              <a:t>times</a:t>
            </a:r>
            <a:endParaRPr lang="de-DE" sz="2000" b="0" dirty="0" smtClean="0"/>
          </a:p>
          <a:p>
            <a:pPr marL="342900" indent="-342900" algn="just">
              <a:buFont typeface="Arial" panose="020B0604020202020204" pitchFamily="34" charset="0"/>
              <a:buChar char="•"/>
              <a:defRPr/>
            </a:pPr>
            <a:r>
              <a:rPr lang="de-DE" sz="2000" b="0" dirty="0" smtClean="0"/>
              <a:t>OWPAN ID </a:t>
            </a:r>
            <a:r>
              <a:rPr lang="de-DE" sz="2000" b="0" dirty="0" err="1" smtClean="0"/>
              <a:t>is</a:t>
            </a:r>
            <a:r>
              <a:rPr lang="de-DE" sz="2000" b="0" dirty="0" smtClean="0"/>
              <a:t> </a:t>
            </a:r>
            <a:r>
              <a:rPr lang="de-DE" sz="2000" b="0" dirty="0" err="1" smtClean="0"/>
              <a:t>now</a:t>
            </a:r>
            <a:r>
              <a:rPr lang="de-DE" sz="2000" b="0" dirty="0" smtClean="0"/>
              <a:t> 48 </a:t>
            </a:r>
            <a:r>
              <a:rPr lang="de-DE" sz="2000" b="0" dirty="0" err="1" smtClean="0"/>
              <a:t>bit</a:t>
            </a:r>
            <a:r>
              <a:rPr lang="de-DE" sz="2000" b="0" dirty="0" smtClean="0"/>
              <a:t> </a:t>
            </a:r>
            <a:r>
              <a:rPr lang="de-DE" sz="2000" b="0" dirty="0" err="1" smtClean="0"/>
              <a:t>address</a:t>
            </a:r>
            <a:endParaRPr lang="de-DE" sz="2000" b="0" dirty="0" smtClean="0"/>
          </a:p>
          <a:p>
            <a:pPr marL="342900" indent="-342900" algn="just">
              <a:buFont typeface="Arial" panose="020B0604020202020204" pitchFamily="34" charset="0"/>
              <a:buChar char="•"/>
              <a:defRPr/>
            </a:pPr>
            <a:r>
              <a:rPr lang="de-DE" sz="2000" b="0" dirty="0" err="1" smtClean="0"/>
              <a:t>Autentification</a:t>
            </a:r>
            <a:r>
              <a:rPr lang="de-DE" sz="2000" b="0" dirty="0" smtClean="0"/>
              <a:t> </a:t>
            </a:r>
            <a:r>
              <a:rPr lang="de-DE" sz="2000" b="0" dirty="0" err="1" smtClean="0"/>
              <a:t>is</a:t>
            </a:r>
            <a:r>
              <a:rPr lang="de-DE" sz="2000" b="0" dirty="0" smtClean="0"/>
              <a:t> </a:t>
            </a:r>
            <a:r>
              <a:rPr lang="de-DE" sz="2000" b="0" dirty="0" err="1" smtClean="0"/>
              <a:t>related</a:t>
            </a:r>
            <a:r>
              <a:rPr lang="de-DE" sz="2000" b="0" dirty="0" smtClean="0"/>
              <a:t> </a:t>
            </a:r>
            <a:r>
              <a:rPr lang="de-DE" sz="2000" b="0" dirty="0" err="1" smtClean="0"/>
              <a:t>to</a:t>
            </a:r>
            <a:r>
              <a:rPr lang="de-DE" sz="2000" b="0" dirty="0" smtClean="0"/>
              <a:t> </a:t>
            </a:r>
            <a:r>
              <a:rPr lang="de-DE" sz="2000" b="0" dirty="0" err="1" smtClean="0"/>
              <a:t>security</a:t>
            </a:r>
            <a:r>
              <a:rPr lang="de-DE" sz="2000" b="0" dirty="0" smtClean="0"/>
              <a:t>, </a:t>
            </a:r>
            <a:r>
              <a:rPr lang="de-DE" sz="2000" b="0" dirty="0" err="1" smtClean="0"/>
              <a:t>can</a:t>
            </a:r>
            <a:r>
              <a:rPr lang="de-DE" sz="2000" b="0" dirty="0" smtClean="0"/>
              <a:t> </a:t>
            </a:r>
            <a:r>
              <a:rPr lang="de-DE" sz="2000" b="0" dirty="0" err="1" smtClean="0"/>
              <a:t>be</a:t>
            </a:r>
            <a:r>
              <a:rPr lang="de-DE" sz="2000" b="0" dirty="0" smtClean="0"/>
              <a:t> </a:t>
            </a:r>
            <a:r>
              <a:rPr lang="de-DE" sz="2000" b="0" dirty="0" err="1" smtClean="0"/>
              <a:t>removed</a:t>
            </a:r>
            <a:r>
              <a:rPr lang="de-DE" sz="2000" b="0" dirty="0" smtClean="0"/>
              <a:t> </a:t>
            </a:r>
            <a:r>
              <a:rPr lang="de-DE" sz="2000" b="0" dirty="0" err="1" smtClean="0"/>
              <a:t>if</a:t>
            </a:r>
            <a:r>
              <a:rPr lang="de-DE" sz="2000" b="0" dirty="0" smtClean="0"/>
              <a:t> </a:t>
            </a:r>
            <a:r>
              <a:rPr lang="de-DE" sz="2000" b="0" dirty="0" err="1" smtClean="0"/>
              <a:t>no</a:t>
            </a:r>
            <a:r>
              <a:rPr lang="de-DE" sz="2000" b="0" dirty="0" smtClean="0"/>
              <a:t> </a:t>
            </a:r>
            <a:r>
              <a:rPr lang="de-DE" sz="2000" b="0" dirty="0" err="1" smtClean="0"/>
              <a:t>security</a:t>
            </a:r>
            <a:endParaRPr lang="de-DE" sz="2000" b="0" dirty="0" smtClean="0"/>
          </a:p>
          <a:p>
            <a:pPr marL="342900" indent="-342900" algn="just">
              <a:buFont typeface="Arial" panose="020B0604020202020204" pitchFamily="34" charset="0"/>
              <a:buChar char="•"/>
              <a:defRPr/>
            </a:pPr>
            <a:endParaRPr lang="de-DE" sz="2000" b="0" dirty="0" smtClean="0"/>
          </a:p>
          <a:p>
            <a:pPr marL="342900" indent="-342900" algn="just">
              <a:buFont typeface="Arial" panose="020B0604020202020204" pitchFamily="34" charset="0"/>
              <a:buChar char="•"/>
              <a:defRPr/>
            </a:pPr>
            <a:endParaRPr lang="de-DE" sz="2800" b="0" dirty="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6336255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List of TBDs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defRPr/>
            </a:pPr>
            <a:r>
              <a:rPr lang="de-DE" sz="2000" dirty="0" err="1" smtClean="0"/>
              <a:t>Clause</a:t>
            </a:r>
            <a:r>
              <a:rPr lang="de-DE" sz="2000" dirty="0" smtClean="0"/>
              <a:t> 5 </a:t>
            </a:r>
            <a:r>
              <a:rPr lang="de-DE" sz="2000" dirty="0" err="1" smtClean="0"/>
              <a:t>continued</a:t>
            </a:r>
            <a:r>
              <a:rPr lang="de-DE" sz="2000" dirty="0" smtClean="0"/>
              <a:t>:</a:t>
            </a:r>
          </a:p>
          <a:p>
            <a:pPr marL="342900" indent="-342900" algn="just">
              <a:buFont typeface="Arial" panose="020B0604020202020204" pitchFamily="34" charset="0"/>
              <a:buChar char="•"/>
              <a:defRPr/>
            </a:pPr>
            <a:r>
              <a:rPr lang="de-DE" sz="2000" b="0" dirty="0" smtClean="0"/>
              <a:t>MCS </a:t>
            </a:r>
            <a:r>
              <a:rPr lang="de-DE" sz="2000" b="0" dirty="0" err="1" smtClean="0"/>
              <a:t>request</a:t>
            </a:r>
            <a:r>
              <a:rPr lang="de-DE" sz="2000" b="0" dirty="0" smtClean="0"/>
              <a:t> </a:t>
            </a:r>
            <a:r>
              <a:rPr lang="de-DE" sz="2000" b="0" dirty="0" err="1" smtClean="0"/>
              <a:t>to</a:t>
            </a:r>
            <a:r>
              <a:rPr lang="de-DE" sz="2000" b="0" dirty="0" smtClean="0"/>
              <a:t> </a:t>
            </a:r>
            <a:r>
              <a:rPr lang="de-DE" sz="2000" b="0" dirty="0" err="1" smtClean="0"/>
              <a:t>be</a:t>
            </a:r>
            <a:r>
              <a:rPr lang="de-DE" sz="2000" b="0" dirty="0" smtClean="0"/>
              <a:t> </a:t>
            </a:r>
            <a:r>
              <a:rPr lang="de-DE" sz="2000" b="0" dirty="0" err="1" smtClean="0"/>
              <a:t>defined</a:t>
            </a:r>
            <a:r>
              <a:rPr lang="de-DE" sz="2000" b="0" dirty="0" smtClean="0"/>
              <a:t> in </a:t>
            </a:r>
            <a:r>
              <a:rPr lang="de-DE" sz="2000" b="0" dirty="0" err="1" smtClean="0"/>
              <a:t>the</a:t>
            </a:r>
            <a:r>
              <a:rPr lang="de-DE" sz="2000" b="0" dirty="0" smtClean="0"/>
              <a:t> PHYs</a:t>
            </a:r>
          </a:p>
          <a:p>
            <a:pPr marL="342900" indent="-342900" algn="just">
              <a:buFont typeface="Arial" panose="020B0604020202020204" pitchFamily="34" charset="0"/>
              <a:buChar char="•"/>
              <a:defRPr/>
            </a:pPr>
            <a:r>
              <a:rPr lang="de-DE" sz="2000" b="0" dirty="0" smtClean="0"/>
              <a:t>BAT </a:t>
            </a:r>
            <a:r>
              <a:rPr lang="de-DE" sz="2000" b="0" dirty="0" err="1" smtClean="0"/>
              <a:t>request</a:t>
            </a:r>
            <a:r>
              <a:rPr lang="de-DE" sz="2000" b="0" dirty="0"/>
              <a:t> </a:t>
            </a:r>
            <a:r>
              <a:rPr lang="de-DE" sz="2000" b="0" dirty="0" err="1"/>
              <a:t>to</a:t>
            </a:r>
            <a:r>
              <a:rPr lang="de-DE" sz="2000" b="0" dirty="0"/>
              <a:t> </a:t>
            </a:r>
            <a:r>
              <a:rPr lang="de-DE" sz="2000" b="0" dirty="0" err="1"/>
              <a:t>be</a:t>
            </a:r>
            <a:r>
              <a:rPr lang="de-DE" sz="2000" b="0" dirty="0"/>
              <a:t> </a:t>
            </a:r>
            <a:r>
              <a:rPr lang="de-DE" sz="2000" b="0" dirty="0" err="1"/>
              <a:t>defined</a:t>
            </a:r>
            <a:r>
              <a:rPr lang="de-DE" sz="2000" b="0" dirty="0"/>
              <a:t> in </a:t>
            </a:r>
            <a:r>
              <a:rPr lang="de-DE" sz="2000" b="0" dirty="0" err="1" smtClean="0"/>
              <a:t>the</a:t>
            </a:r>
            <a:r>
              <a:rPr lang="de-DE" sz="2000" b="0" dirty="0" smtClean="0"/>
              <a:t> PHYs</a:t>
            </a:r>
          </a:p>
          <a:p>
            <a:pPr marL="342900" indent="-342900" algn="just">
              <a:buFont typeface="Arial" panose="020B0604020202020204" pitchFamily="34" charset="0"/>
              <a:buChar char="•"/>
              <a:defRPr/>
            </a:pPr>
            <a:r>
              <a:rPr lang="de-DE" sz="2000" b="0" dirty="0" smtClean="0"/>
              <a:t>rank </a:t>
            </a:r>
            <a:r>
              <a:rPr lang="de-DE" sz="2000" b="0" dirty="0" err="1" smtClean="0"/>
              <a:t>request</a:t>
            </a:r>
            <a:r>
              <a:rPr lang="de-DE" sz="2000" b="0" dirty="0"/>
              <a:t> </a:t>
            </a:r>
            <a:r>
              <a:rPr lang="de-DE" sz="2000" b="0" dirty="0" err="1"/>
              <a:t>to</a:t>
            </a:r>
            <a:r>
              <a:rPr lang="de-DE" sz="2000" b="0" dirty="0"/>
              <a:t> </a:t>
            </a:r>
            <a:r>
              <a:rPr lang="de-DE" sz="2000" b="0" dirty="0" err="1"/>
              <a:t>be</a:t>
            </a:r>
            <a:r>
              <a:rPr lang="de-DE" sz="2000" b="0" dirty="0"/>
              <a:t> </a:t>
            </a:r>
            <a:r>
              <a:rPr lang="de-DE" sz="2000" b="0" dirty="0" err="1"/>
              <a:t>defined</a:t>
            </a:r>
            <a:r>
              <a:rPr lang="de-DE" sz="2000" b="0" dirty="0"/>
              <a:t> </a:t>
            </a:r>
            <a:r>
              <a:rPr lang="de-DE" sz="2000" b="0" dirty="0" err="1"/>
              <a:t>for</a:t>
            </a:r>
            <a:r>
              <a:rPr lang="de-DE" sz="2000" b="0" dirty="0"/>
              <a:t> </a:t>
            </a:r>
            <a:r>
              <a:rPr lang="de-DE" sz="2000" b="0" dirty="0" smtClean="0"/>
              <a:t>MIMO</a:t>
            </a:r>
          </a:p>
          <a:p>
            <a:pPr marL="342900" indent="-342900" algn="just">
              <a:buFont typeface="Arial" panose="020B0604020202020204" pitchFamily="34" charset="0"/>
              <a:buChar char="•"/>
              <a:defRPr/>
            </a:pPr>
            <a:r>
              <a:rPr lang="de-DE" sz="2000" b="0" dirty="0" err="1" smtClean="0"/>
              <a:t>what</a:t>
            </a:r>
            <a:r>
              <a:rPr lang="de-DE" sz="2000" b="0" dirty="0" smtClean="0"/>
              <a:t> </a:t>
            </a:r>
            <a:r>
              <a:rPr lang="de-DE" sz="2000" b="0" dirty="0" err="1" smtClean="0"/>
              <a:t>is</a:t>
            </a:r>
            <a:r>
              <a:rPr lang="de-DE" sz="2000" b="0" dirty="0" smtClean="0"/>
              <a:t> </a:t>
            </a:r>
            <a:r>
              <a:rPr lang="de-DE" sz="2000" b="0" dirty="0" err="1" smtClean="0"/>
              <a:t>basic</a:t>
            </a:r>
            <a:r>
              <a:rPr lang="de-DE" sz="2000" b="0" dirty="0" smtClean="0"/>
              <a:t> </a:t>
            </a:r>
            <a:r>
              <a:rPr lang="de-DE" sz="2000" b="0" dirty="0" err="1" smtClean="0"/>
              <a:t>mode</a:t>
            </a:r>
            <a:r>
              <a:rPr lang="de-DE" sz="2000" b="0" dirty="0" smtClean="0"/>
              <a:t> in </a:t>
            </a:r>
            <a:r>
              <a:rPr lang="de-DE" sz="2000" b="0" dirty="0" err="1" smtClean="0"/>
              <a:t>each</a:t>
            </a:r>
            <a:r>
              <a:rPr lang="de-DE" sz="2000" b="0" dirty="0" smtClean="0"/>
              <a:t> PHY (</a:t>
            </a:r>
            <a:r>
              <a:rPr lang="de-DE" sz="2000" b="0" dirty="0" err="1" smtClean="0"/>
              <a:t>for</a:t>
            </a:r>
            <a:r>
              <a:rPr lang="de-DE" sz="2000" b="0" dirty="0" smtClean="0"/>
              <a:t> </a:t>
            </a:r>
            <a:r>
              <a:rPr lang="de-DE" sz="2000" b="0" dirty="0" err="1" smtClean="0"/>
              <a:t>control</a:t>
            </a:r>
            <a:r>
              <a:rPr lang="de-DE" sz="2000" b="0" dirty="0" smtClean="0"/>
              <a:t>)</a:t>
            </a:r>
          </a:p>
          <a:p>
            <a:pPr marL="342900" indent="-342900" algn="just">
              <a:buFont typeface="Arial" panose="020B0604020202020204" pitchFamily="34" charset="0"/>
              <a:buChar char="•"/>
              <a:defRPr/>
            </a:pPr>
            <a:r>
              <a:rPr lang="de-DE" sz="2000" b="0" dirty="0" err="1" smtClean="0"/>
              <a:t>is</a:t>
            </a:r>
            <a:r>
              <a:rPr lang="de-DE" sz="2000" b="0" dirty="0" smtClean="0"/>
              <a:t> </a:t>
            </a:r>
            <a:r>
              <a:rPr lang="de-DE" sz="2000" b="0" dirty="0" err="1" smtClean="0"/>
              <a:t>there</a:t>
            </a:r>
            <a:r>
              <a:rPr lang="de-DE" sz="2000" b="0" dirty="0" smtClean="0"/>
              <a:t> a </a:t>
            </a:r>
            <a:r>
              <a:rPr lang="de-DE" sz="2000" b="0" dirty="0" err="1" smtClean="0"/>
              <a:t>common</a:t>
            </a:r>
            <a:r>
              <a:rPr lang="de-DE" sz="2000" b="0" dirty="0" smtClean="0"/>
              <a:t> </a:t>
            </a:r>
            <a:r>
              <a:rPr lang="de-DE" sz="2000" b="0" dirty="0" err="1" smtClean="0"/>
              <a:t>mode</a:t>
            </a:r>
            <a:r>
              <a:rPr lang="de-DE" sz="2000" b="0" dirty="0" smtClean="0"/>
              <a:t> PHY</a:t>
            </a:r>
          </a:p>
          <a:p>
            <a:pPr marL="342900" indent="-342900" algn="just">
              <a:buFont typeface="Arial" panose="020B0604020202020204" pitchFamily="34" charset="0"/>
              <a:buChar char="•"/>
              <a:defRPr/>
            </a:pPr>
            <a:r>
              <a:rPr lang="de-DE" sz="2000" b="0" dirty="0" smtClean="0"/>
              <a:t>Request </a:t>
            </a:r>
            <a:r>
              <a:rPr lang="de-DE" sz="2000" b="0" dirty="0" err="1" smtClean="0"/>
              <a:t>one</a:t>
            </a:r>
            <a:r>
              <a:rPr lang="de-DE" sz="2000" b="0" dirty="0" smtClean="0"/>
              <a:t> block </a:t>
            </a:r>
            <a:r>
              <a:rPr lang="de-DE" sz="2000" b="0" dirty="0" err="1" smtClean="0"/>
              <a:t>size</a:t>
            </a:r>
            <a:r>
              <a:rPr lang="de-DE" sz="2000" b="0" dirty="0" smtClean="0"/>
              <a:t> </a:t>
            </a:r>
            <a:r>
              <a:rPr lang="de-DE" sz="2000" b="0" dirty="0" err="1" smtClean="0"/>
              <a:t>explicitly</a:t>
            </a:r>
            <a:r>
              <a:rPr lang="de-DE" sz="2000" b="0" dirty="0" smtClean="0"/>
              <a:t> </a:t>
            </a:r>
            <a:r>
              <a:rPr lang="de-DE" sz="2000" b="0" dirty="0" err="1" smtClean="0"/>
              <a:t>or</a:t>
            </a:r>
            <a:r>
              <a:rPr lang="de-DE" sz="2000" b="0" dirty="0" smtClean="0"/>
              <a:t> </a:t>
            </a:r>
            <a:r>
              <a:rPr lang="de-DE" sz="2000" b="0" dirty="0" err="1" smtClean="0"/>
              <a:t>compute</a:t>
            </a:r>
            <a:r>
              <a:rPr lang="de-DE" sz="2000" b="0" dirty="0" smtClean="0"/>
              <a:t> </a:t>
            </a:r>
            <a:r>
              <a:rPr lang="de-DE" sz="2000" b="0" dirty="0" err="1" smtClean="0"/>
              <a:t>this</a:t>
            </a:r>
            <a:r>
              <a:rPr lang="de-DE" sz="2000" b="0" dirty="0" smtClean="0"/>
              <a:t>?</a:t>
            </a:r>
          </a:p>
          <a:p>
            <a:pPr marL="342900" indent="-342900" algn="just">
              <a:buFont typeface="Arial" panose="020B0604020202020204" pitchFamily="34" charset="0"/>
              <a:buChar char="•"/>
              <a:defRPr/>
            </a:pPr>
            <a:r>
              <a:rPr lang="de-DE" sz="2000" b="0" dirty="0" smtClean="0"/>
              <a:t>Add 5.9 </a:t>
            </a:r>
            <a:r>
              <a:rPr lang="de-DE" sz="2000" b="0" dirty="0" err="1" smtClean="0"/>
              <a:t>for</a:t>
            </a:r>
            <a:r>
              <a:rPr lang="de-DE" sz="2000" b="0" dirty="0" smtClean="0"/>
              <a:t> MIMO</a:t>
            </a:r>
          </a:p>
          <a:p>
            <a:pPr algn="just">
              <a:buNone/>
              <a:defRPr/>
            </a:pPr>
            <a:r>
              <a:rPr lang="de-DE" sz="2000" dirty="0" err="1" smtClean="0"/>
              <a:t>Clause</a:t>
            </a:r>
            <a:r>
              <a:rPr lang="de-DE" sz="2000" dirty="0" smtClean="0"/>
              <a:t> 6 </a:t>
            </a:r>
          </a:p>
          <a:p>
            <a:pPr marL="342900" indent="-342900" algn="just">
              <a:buFont typeface="Arial" panose="020B0604020202020204" pitchFamily="34" charset="0"/>
              <a:buChar char="•"/>
              <a:defRPr/>
            </a:pPr>
            <a:r>
              <a:rPr lang="de-DE" sz="2000" b="0" dirty="0" err="1" smtClean="0"/>
              <a:t>Auxiliary</a:t>
            </a:r>
            <a:r>
              <a:rPr lang="de-DE" sz="2000" b="0" dirty="0" smtClean="0"/>
              <a:t> </a:t>
            </a:r>
            <a:r>
              <a:rPr lang="de-DE" sz="2000" b="0" dirty="0" err="1" smtClean="0"/>
              <a:t>security</a:t>
            </a:r>
            <a:r>
              <a:rPr lang="de-DE" sz="2000" b="0" dirty="0" smtClean="0"/>
              <a:t> </a:t>
            </a:r>
            <a:r>
              <a:rPr lang="de-DE" sz="2000" b="0" dirty="0" err="1" smtClean="0"/>
              <a:t>header</a:t>
            </a:r>
            <a:endParaRPr lang="de-DE" sz="2000" b="0" dirty="0" smtClean="0"/>
          </a:p>
          <a:p>
            <a:pPr marL="342900" indent="-342900" algn="just">
              <a:buFont typeface="Arial" panose="020B0604020202020204" pitchFamily="34" charset="0"/>
              <a:buChar char="•"/>
              <a:defRPr/>
            </a:pPr>
            <a:r>
              <a:rPr lang="de-DE" sz="2000" b="0" dirty="0" err="1" smtClean="0"/>
              <a:t>Auxiliary</a:t>
            </a:r>
            <a:r>
              <a:rPr lang="de-DE" sz="2000" b="0" dirty="0" smtClean="0"/>
              <a:t> </a:t>
            </a:r>
            <a:r>
              <a:rPr lang="de-DE" sz="2000" b="0" dirty="0" err="1" smtClean="0"/>
              <a:t>address</a:t>
            </a:r>
            <a:endParaRPr lang="de-DE" sz="2000" b="0" dirty="0" smtClean="0"/>
          </a:p>
          <a:p>
            <a:pPr marL="342900" indent="-342900" algn="just">
              <a:buFont typeface="Arial" panose="020B0604020202020204" pitchFamily="34" charset="0"/>
              <a:buChar char="•"/>
              <a:defRPr/>
            </a:pPr>
            <a:r>
              <a:rPr lang="de-DE" sz="2000" b="0" dirty="0" smtClean="0"/>
              <a:t>Element </a:t>
            </a:r>
            <a:r>
              <a:rPr lang="de-DE" sz="2000" b="0" dirty="0" err="1" smtClean="0"/>
              <a:t>numbering</a:t>
            </a:r>
            <a:endParaRPr lang="de-DE" sz="2000" b="0" dirty="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4151694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List of TBDs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defRPr/>
            </a:pPr>
            <a:r>
              <a:rPr lang="de-DE" sz="2000" dirty="0" err="1" smtClean="0"/>
              <a:t>Clause</a:t>
            </a:r>
            <a:r>
              <a:rPr lang="de-DE" sz="2000" dirty="0" smtClean="0"/>
              <a:t> 6 </a:t>
            </a:r>
            <a:r>
              <a:rPr lang="de-DE" sz="2000" dirty="0" err="1" smtClean="0"/>
              <a:t>continued</a:t>
            </a:r>
            <a:r>
              <a:rPr lang="de-DE" sz="2000" dirty="0" smtClean="0"/>
              <a:t>:</a:t>
            </a:r>
          </a:p>
          <a:p>
            <a:pPr marL="342900" indent="-342900" algn="just">
              <a:buFont typeface="Arial" panose="020B0604020202020204" pitchFamily="34" charset="0"/>
              <a:buChar char="•"/>
              <a:defRPr/>
            </a:pPr>
            <a:r>
              <a:rPr lang="de-DE" sz="2000" b="0" dirty="0" err="1" smtClean="0"/>
              <a:t>Advanced</a:t>
            </a:r>
            <a:r>
              <a:rPr lang="de-DE" sz="2000" b="0" dirty="0" smtClean="0"/>
              <a:t> </a:t>
            </a:r>
            <a:r>
              <a:rPr lang="de-DE" sz="2000" b="0" dirty="0" err="1" smtClean="0"/>
              <a:t>modulation</a:t>
            </a:r>
            <a:r>
              <a:rPr lang="de-DE" sz="2000" b="0" dirty="0" smtClean="0"/>
              <a:t> </a:t>
            </a:r>
            <a:r>
              <a:rPr lang="de-DE" sz="2000" b="0" dirty="0" err="1" smtClean="0"/>
              <a:t>control</a:t>
            </a:r>
            <a:r>
              <a:rPr lang="de-DE" sz="2000" b="0" dirty="0" smtClean="0"/>
              <a:t> </a:t>
            </a:r>
            <a:r>
              <a:rPr lang="de-DE" sz="2000" b="0" dirty="0" err="1" smtClean="0"/>
              <a:t>element</a:t>
            </a:r>
            <a:endParaRPr lang="de-DE" sz="2000" b="0" dirty="0" smtClean="0"/>
          </a:p>
          <a:p>
            <a:pPr marL="342900" indent="-342900" algn="just">
              <a:buFont typeface="Arial" panose="020B0604020202020204" pitchFamily="34" charset="0"/>
              <a:buChar char="•"/>
              <a:defRPr/>
            </a:pPr>
            <a:r>
              <a:rPr lang="de-DE" sz="2000" b="0" dirty="0" smtClean="0"/>
              <a:t>Support </a:t>
            </a:r>
            <a:r>
              <a:rPr lang="de-DE" sz="2000" b="0" dirty="0" err="1" smtClean="0"/>
              <a:t>for</a:t>
            </a:r>
            <a:r>
              <a:rPr lang="de-DE" sz="2000" b="0" dirty="0" smtClean="0"/>
              <a:t> multi-</a:t>
            </a:r>
            <a:r>
              <a:rPr lang="de-DE" sz="2000" b="0" dirty="0" err="1" smtClean="0"/>
              <a:t>frontend</a:t>
            </a:r>
            <a:r>
              <a:rPr lang="de-DE" sz="2000" b="0" dirty="0" smtClean="0"/>
              <a:t> </a:t>
            </a:r>
            <a:r>
              <a:rPr lang="de-DE" sz="2000" b="0" dirty="0" err="1" smtClean="0"/>
              <a:t>devices</a:t>
            </a:r>
            <a:endParaRPr lang="de-DE" sz="2000" b="0" dirty="0" smtClean="0"/>
          </a:p>
          <a:p>
            <a:pPr marL="342900" indent="-342900" algn="just">
              <a:buFont typeface="Arial" panose="020B0604020202020204" pitchFamily="34" charset="0"/>
              <a:buChar char="•"/>
              <a:defRPr/>
            </a:pPr>
            <a:r>
              <a:rPr lang="de-DE" sz="2000" b="0" dirty="0" smtClean="0"/>
              <a:t>Poll </a:t>
            </a:r>
            <a:r>
              <a:rPr lang="de-DE" sz="2000" b="0" dirty="0" err="1" smtClean="0"/>
              <a:t>frame</a:t>
            </a:r>
            <a:r>
              <a:rPr lang="de-DE" sz="2000" b="0" dirty="0" smtClean="0"/>
              <a:t> </a:t>
            </a:r>
            <a:r>
              <a:rPr lang="de-DE" sz="2000" b="0" dirty="0" err="1" smtClean="0"/>
              <a:t>requirements</a:t>
            </a:r>
            <a:r>
              <a:rPr lang="de-DE" sz="2000" b="0" dirty="0" smtClean="0"/>
              <a:t> „</a:t>
            </a:r>
            <a:r>
              <a:rPr lang="de-DE" sz="2000" b="0" dirty="0" err="1" smtClean="0"/>
              <a:t>shall</a:t>
            </a:r>
            <a:r>
              <a:rPr lang="de-DE" sz="2000" b="0" dirty="0" smtClean="0"/>
              <a:t>“ </a:t>
            </a:r>
            <a:r>
              <a:rPr lang="de-DE" sz="2000" b="0" dirty="0" err="1" smtClean="0"/>
              <a:t>applies</a:t>
            </a:r>
            <a:r>
              <a:rPr lang="de-DE" sz="2000" b="0" dirty="0" smtClean="0"/>
              <a:t> </a:t>
            </a:r>
            <a:r>
              <a:rPr lang="de-DE" sz="2000" b="0" dirty="0" err="1" smtClean="0"/>
              <a:t>only</a:t>
            </a:r>
            <a:r>
              <a:rPr lang="de-DE" sz="2000" b="0" dirty="0" smtClean="0"/>
              <a:t> </a:t>
            </a:r>
            <a:r>
              <a:rPr lang="de-DE" sz="2000" b="0" dirty="0" err="1" smtClean="0"/>
              <a:t>for</a:t>
            </a:r>
            <a:r>
              <a:rPr lang="de-DE" sz="2000" b="0" dirty="0" smtClean="0"/>
              <a:t> NBE MAC </a:t>
            </a:r>
            <a:r>
              <a:rPr lang="de-DE" sz="2000" b="0" dirty="0" err="1" smtClean="0"/>
              <a:t>mode</a:t>
            </a:r>
            <a:endParaRPr lang="de-DE" sz="2000" b="0" dirty="0" smtClean="0"/>
          </a:p>
          <a:p>
            <a:pPr marL="342900" indent="-342900" algn="just">
              <a:buFont typeface="Arial" panose="020B0604020202020204" pitchFamily="34" charset="0"/>
              <a:buChar char="•"/>
              <a:defRPr/>
            </a:pPr>
            <a:r>
              <a:rPr lang="de-DE" sz="2000" b="0" dirty="0" smtClean="0"/>
              <a:t>Element ID </a:t>
            </a:r>
            <a:r>
              <a:rPr lang="de-DE" sz="2000" b="0" dirty="0" err="1" smtClean="0"/>
              <a:t>to</a:t>
            </a:r>
            <a:r>
              <a:rPr lang="de-DE" sz="2000" b="0" dirty="0" smtClean="0"/>
              <a:t> </a:t>
            </a:r>
            <a:r>
              <a:rPr lang="de-DE" sz="2000" b="0" dirty="0" err="1" smtClean="0"/>
              <a:t>be</a:t>
            </a:r>
            <a:r>
              <a:rPr lang="de-DE" sz="2000" b="0" dirty="0" smtClean="0"/>
              <a:t> </a:t>
            </a:r>
            <a:r>
              <a:rPr lang="de-DE" sz="2000" b="0" dirty="0" err="1" smtClean="0"/>
              <a:t>decided</a:t>
            </a:r>
            <a:endParaRPr lang="de-DE" sz="2000" b="0" dirty="0" smtClean="0"/>
          </a:p>
          <a:p>
            <a:pPr marL="342900" indent="-342900" algn="just">
              <a:buFont typeface="Arial" panose="020B0604020202020204" pitchFamily="34" charset="0"/>
              <a:buChar char="•"/>
              <a:defRPr/>
            </a:pPr>
            <a:r>
              <a:rPr lang="de-DE" sz="2000" b="0" dirty="0" smtClean="0"/>
              <a:t>GTS </a:t>
            </a:r>
            <a:r>
              <a:rPr lang="de-DE" sz="2000" b="0" dirty="0" err="1" smtClean="0"/>
              <a:t>request</a:t>
            </a:r>
            <a:r>
              <a:rPr lang="de-DE" sz="2000" b="0" dirty="0" smtClean="0"/>
              <a:t> </a:t>
            </a:r>
            <a:r>
              <a:rPr lang="de-DE" sz="2000" b="0" dirty="0" err="1" smtClean="0"/>
              <a:t>element</a:t>
            </a:r>
            <a:endParaRPr lang="de-DE" sz="2000" b="0" dirty="0" smtClean="0"/>
          </a:p>
          <a:p>
            <a:pPr marL="342900" indent="-342900" algn="just">
              <a:buFont typeface="Arial" panose="020B0604020202020204" pitchFamily="34" charset="0"/>
              <a:buChar char="•"/>
              <a:defRPr/>
            </a:pPr>
            <a:r>
              <a:rPr lang="de-DE" sz="2000" b="0" dirty="0" err="1" smtClean="0"/>
              <a:t>Supported</a:t>
            </a:r>
            <a:r>
              <a:rPr lang="de-DE" sz="2000" b="0" dirty="0" smtClean="0"/>
              <a:t> MCS </a:t>
            </a:r>
            <a:r>
              <a:rPr lang="de-DE" sz="2000" b="0" dirty="0" err="1" smtClean="0"/>
              <a:t>element</a:t>
            </a:r>
            <a:endParaRPr lang="de-DE" sz="2000" b="0" dirty="0" smtClean="0"/>
          </a:p>
          <a:p>
            <a:pPr marL="342900" indent="-342900" algn="just">
              <a:buFont typeface="Arial" panose="020B0604020202020204" pitchFamily="34" charset="0"/>
              <a:buChar char="•"/>
              <a:defRPr/>
            </a:pPr>
            <a:r>
              <a:rPr lang="de-DE" sz="2000" b="0" dirty="0"/>
              <a:t>C</a:t>
            </a:r>
            <a:r>
              <a:rPr lang="de-DE" sz="2000" b="0" dirty="0" smtClean="0"/>
              <a:t>heck </a:t>
            </a:r>
            <a:r>
              <a:rPr lang="de-DE" sz="2000" b="0" dirty="0" err="1" smtClean="0"/>
              <a:t>the</a:t>
            </a:r>
            <a:r>
              <a:rPr lang="de-DE" sz="2000" b="0" dirty="0" smtClean="0"/>
              <a:t> </a:t>
            </a:r>
            <a:r>
              <a:rPr lang="de-DE" sz="2000" b="0" dirty="0" err="1" smtClean="0"/>
              <a:t>fields</a:t>
            </a:r>
            <a:r>
              <a:rPr lang="de-DE" sz="2000" b="0" dirty="0" smtClean="0"/>
              <a:t> </a:t>
            </a:r>
            <a:r>
              <a:rPr lang="de-DE" sz="2000" b="0" dirty="0" err="1" smtClean="0"/>
              <a:t>for</a:t>
            </a:r>
            <a:r>
              <a:rPr lang="de-DE" sz="2000" b="0" dirty="0" smtClean="0"/>
              <a:t> </a:t>
            </a:r>
            <a:r>
              <a:rPr lang="de-DE" sz="2000" b="0" dirty="0" err="1" smtClean="0"/>
              <a:t>random</a:t>
            </a:r>
            <a:r>
              <a:rPr lang="de-DE" sz="2000" b="0" dirty="0" smtClean="0"/>
              <a:t> </a:t>
            </a:r>
            <a:r>
              <a:rPr lang="de-DE" sz="2000" b="0" dirty="0" err="1" smtClean="0"/>
              <a:t>access</a:t>
            </a:r>
            <a:r>
              <a:rPr lang="de-DE" sz="2000" b="0" dirty="0" smtClean="0"/>
              <a:t> </a:t>
            </a:r>
            <a:r>
              <a:rPr lang="de-DE" sz="2000" b="0" dirty="0" err="1" smtClean="0"/>
              <a:t>element</a:t>
            </a:r>
            <a:endParaRPr lang="de-DE" sz="2000" b="0" dirty="0" smtClean="0"/>
          </a:p>
          <a:p>
            <a:pPr marL="342900" indent="-342900" algn="just">
              <a:buFont typeface="Arial" panose="020B0604020202020204" pitchFamily="34" charset="0"/>
              <a:buChar char="•"/>
              <a:defRPr/>
            </a:pPr>
            <a:r>
              <a:rPr lang="de-DE" sz="2000" b="0" dirty="0" smtClean="0"/>
              <a:t>Probe </a:t>
            </a:r>
            <a:r>
              <a:rPr lang="de-DE" sz="2000" b="0" dirty="0" err="1" smtClean="0"/>
              <a:t>request</a:t>
            </a:r>
            <a:r>
              <a:rPr lang="de-DE" sz="2000" b="0" dirty="0" smtClean="0"/>
              <a:t> </a:t>
            </a:r>
            <a:r>
              <a:rPr lang="de-DE" sz="2000" b="0" dirty="0" err="1" smtClean="0"/>
              <a:t>element</a:t>
            </a:r>
            <a:r>
              <a:rPr lang="de-DE" sz="2000" b="0" dirty="0" smtClean="0"/>
              <a:t>, </a:t>
            </a:r>
            <a:r>
              <a:rPr lang="de-DE" sz="2000" b="0" dirty="0" err="1" smtClean="0"/>
              <a:t>what</a:t>
            </a:r>
            <a:r>
              <a:rPr lang="de-DE" sz="2000" b="0" dirty="0" smtClean="0"/>
              <a:t> </a:t>
            </a:r>
            <a:r>
              <a:rPr lang="de-DE" sz="2000" b="0" dirty="0" err="1" smtClean="0"/>
              <a:t>is</a:t>
            </a:r>
            <a:r>
              <a:rPr lang="de-DE" sz="2000" b="0" dirty="0" smtClean="0"/>
              <a:t> </a:t>
            </a:r>
            <a:r>
              <a:rPr lang="de-DE" sz="2000" b="0" dirty="0" err="1" smtClean="0"/>
              <a:t>mandatory</a:t>
            </a:r>
            <a:r>
              <a:rPr lang="de-DE" sz="2000" b="0" dirty="0" smtClean="0"/>
              <a:t>/optional</a:t>
            </a:r>
            <a:endParaRPr lang="de-DE" sz="2000" b="0" dirty="0" smtClean="0"/>
          </a:p>
          <a:p>
            <a:pPr algn="just">
              <a:buNone/>
              <a:defRPr/>
            </a:pPr>
            <a:r>
              <a:rPr lang="de-DE" sz="2000" dirty="0" err="1" smtClean="0"/>
              <a:t>Clause</a:t>
            </a:r>
            <a:r>
              <a:rPr lang="de-DE" sz="2000" dirty="0" smtClean="0"/>
              <a:t> 7</a:t>
            </a:r>
          </a:p>
          <a:p>
            <a:pPr marL="342900" indent="-342900" algn="just">
              <a:defRPr/>
            </a:pPr>
            <a:r>
              <a:rPr lang="de-DE" sz="2000" b="0" dirty="0" smtClean="0"/>
              <a:t>MCPS </a:t>
            </a:r>
            <a:r>
              <a:rPr lang="de-DE" sz="2000" b="0" dirty="0" err="1" smtClean="0"/>
              <a:t>priority</a:t>
            </a:r>
            <a:endParaRPr lang="de-DE" sz="2000" b="0" dirty="0" smtClean="0"/>
          </a:p>
          <a:p>
            <a:pPr marL="342900" indent="-342900" algn="just">
              <a:defRPr/>
            </a:pPr>
            <a:r>
              <a:rPr lang="de-DE" sz="2000" b="0" dirty="0" smtClean="0"/>
              <a:t>PIB </a:t>
            </a:r>
            <a:r>
              <a:rPr lang="de-DE" sz="2000" b="0" dirty="0" err="1" smtClean="0"/>
              <a:t>attributes</a:t>
            </a:r>
            <a:r>
              <a:rPr lang="de-DE" sz="2000" b="0" dirty="0" smtClean="0"/>
              <a:t> </a:t>
            </a:r>
            <a:r>
              <a:rPr lang="de-DE" sz="2000" b="0" dirty="0" err="1" smtClean="0"/>
              <a:t>for</a:t>
            </a:r>
            <a:r>
              <a:rPr lang="de-DE" sz="2000" b="0" dirty="0" smtClean="0"/>
              <a:t> </a:t>
            </a:r>
            <a:r>
              <a:rPr lang="de-DE" sz="2000" b="0" dirty="0" err="1" smtClean="0"/>
              <a:t>security</a:t>
            </a:r>
            <a:r>
              <a:rPr lang="de-DE" sz="2000" b="0" dirty="0" smtClean="0"/>
              <a:t> </a:t>
            </a:r>
            <a:r>
              <a:rPr lang="de-DE" sz="2000" b="0" dirty="0" err="1" smtClean="0"/>
              <a:t>and</a:t>
            </a:r>
            <a:r>
              <a:rPr lang="de-DE" sz="2000" b="0" dirty="0" smtClean="0"/>
              <a:t> </a:t>
            </a:r>
            <a:r>
              <a:rPr lang="de-DE" sz="2000" b="0" dirty="0" err="1" smtClean="0"/>
              <a:t>energy</a:t>
            </a:r>
            <a:r>
              <a:rPr lang="de-DE" sz="2000" b="0" dirty="0" smtClean="0"/>
              <a:t> </a:t>
            </a:r>
            <a:r>
              <a:rPr lang="de-DE" sz="2000" b="0" dirty="0" err="1" smtClean="0"/>
              <a:t>detection</a:t>
            </a:r>
            <a:r>
              <a:rPr lang="de-DE" sz="2000" b="0" dirty="0" smtClean="0"/>
              <a:t> </a:t>
            </a:r>
            <a:r>
              <a:rPr lang="de-DE" sz="2000" b="0" dirty="0" err="1" smtClean="0"/>
              <a:t>threshold</a:t>
            </a:r>
            <a:endParaRPr lang="de-DE" sz="2000" b="0"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20971434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List of TBDs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defRPr/>
            </a:pPr>
            <a:r>
              <a:rPr lang="de-DE" sz="2000" dirty="0" err="1" smtClean="0"/>
              <a:t>Clause</a:t>
            </a:r>
            <a:r>
              <a:rPr lang="de-DE" sz="2000" dirty="0" smtClean="0"/>
              <a:t> 7 </a:t>
            </a:r>
            <a:r>
              <a:rPr lang="de-DE" sz="2000" dirty="0" err="1" smtClean="0"/>
              <a:t>continued</a:t>
            </a:r>
            <a:r>
              <a:rPr lang="de-DE" sz="2000" dirty="0" smtClean="0"/>
              <a:t>:</a:t>
            </a:r>
          </a:p>
          <a:p>
            <a:pPr marL="342900" indent="-342900" algn="just">
              <a:buFont typeface="Arial" panose="020B0604020202020204" pitchFamily="34" charset="0"/>
              <a:buChar char="•"/>
              <a:defRPr/>
            </a:pPr>
            <a:r>
              <a:rPr lang="de-DE" sz="2000" b="0" dirty="0" smtClean="0"/>
              <a:t>Turnaround time </a:t>
            </a:r>
            <a:r>
              <a:rPr lang="de-DE" sz="2000" b="0" dirty="0" err="1" smtClean="0"/>
              <a:t>constant</a:t>
            </a:r>
            <a:endParaRPr lang="de-DE" sz="2000" b="0" dirty="0" smtClean="0"/>
          </a:p>
          <a:p>
            <a:pPr marL="342900" indent="-342900" algn="just">
              <a:buFont typeface="Arial" panose="020B0604020202020204" pitchFamily="34" charset="0"/>
              <a:buChar char="•"/>
              <a:defRPr/>
            </a:pPr>
            <a:r>
              <a:rPr lang="de-DE" sz="2000" b="0" dirty="0" err="1" smtClean="0"/>
              <a:t>Discuss</a:t>
            </a:r>
            <a:r>
              <a:rPr lang="de-DE" sz="2000" b="0" dirty="0" smtClean="0"/>
              <a:t> </a:t>
            </a:r>
            <a:r>
              <a:rPr lang="de-DE" sz="2000" b="0" dirty="0" err="1" smtClean="0"/>
              <a:t>capabilities</a:t>
            </a:r>
            <a:r>
              <a:rPr lang="de-DE" sz="2000" b="0" dirty="0" smtClean="0"/>
              <a:t> </a:t>
            </a:r>
            <a:r>
              <a:rPr lang="de-DE" sz="2000" b="0" dirty="0" err="1" smtClean="0"/>
              <a:t>and</a:t>
            </a:r>
            <a:r>
              <a:rPr lang="de-DE" sz="2000" b="0" dirty="0" smtClean="0"/>
              <a:t> </a:t>
            </a:r>
            <a:r>
              <a:rPr lang="de-DE" sz="2000" b="0" dirty="0" err="1" smtClean="0"/>
              <a:t>which</a:t>
            </a:r>
            <a:r>
              <a:rPr lang="de-DE" sz="2000" b="0" dirty="0" smtClean="0"/>
              <a:t> </a:t>
            </a:r>
            <a:r>
              <a:rPr lang="de-DE" sz="2000" b="0" dirty="0" err="1" smtClean="0"/>
              <a:t>are</a:t>
            </a:r>
            <a:r>
              <a:rPr lang="de-DE" sz="2000" b="0" dirty="0" smtClean="0"/>
              <a:t> </a:t>
            </a:r>
            <a:r>
              <a:rPr lang="de-DE" sz="2000" b="0" dirty="0" err="1" smtClean="0"/>
              <a:t>mandatory</a:t>
            </a:r>
            <a:r>
              <a:rPr lang="de-DE" sz="2000" b="0" dirty="0" smtClean="0"/>
              <a:t>/optional</a:t>
            </a:r>
          </a:p>
          <a:p>
            <a:pPr algn="just">
              <a:buNone/>
              <a:defRPr/>
            </a:pPr>
            <a:r>
              <a:rPr lang="de-DE" sz="2000" dirty="0" err="1" smtClean="0"/>
              <a:t>Clause</a:t>
            </a:r>
            <a:r>
              <a:rPr lang="de-DE" sz="2000" dirty="0" smtClean="0"/>
              <a:t> 9</a:t>
            </a:r>
            <a:endParaRPr lang="de-DE" sz="2000" dirty="0"/>
          </a:p>
          <a:p>
            <a:pPr marL="342900" indent="-342900" algn="just">
              <a:buFont typeface="Arial" panose="020B0604020202020204" pitchFamily="34" charset="0"/>
              <a:buChar char="•"/>
              <a:defRPr/>
            </a:pPr>
            <a:r>
              <a:rPr lang="de-DE" sz="2000" b="0" dirty="0" smtClean="0"/>
              <a:t>PHY </a:t>
            </a:r>
            <a:r>
              <a:rPr lang="de-DE" sz="2000" b="0" dirty="0" err="1" smtClean="0"/>
              <a:t>constants</a:t>
            </a:r>
            <a:r>
              <a:rPr lang="de-DE" sz="2000" b="0" dirty="0" smtClean="0"/>
              <a:t> </a:t>
            </a:r>
          </a:p>
          <a:p>
            <a:pPr marL="342900" indent="-342900" algn="just">
              <a:buFont typeface="Arial" panose="020B0604020202020204" pitchFamily="34" charset="0"/>
              <a:buChar char="•"/>
              <a:defRPr/>
            </a:pPr>
            <a:r>
              <a:rPr lang="de-DE" sz="2000" b="0" dirty="0" smtClean="0"/>
              <a:t>PHY PIB </a:t>
            </a:r>
            <a:r>
              <a:rPr lang="de-DE" sz="2000" b="0" dirty="0" err="1" smtClean="0"/>
              <a:t>attributes</a:t>
            </a:r>
            <a:endParaRPr lang="de-DE" sz="2000" b="0" dirty="0" smtClean="0"/>
          </a:p>
          <a:p>
            <a:pPr marL="342900" indent="-342900" algn="just">
              <a:buFont typeface="Arial" panose="020B0604020202020204" pitchFamily="34" charset="0"/>
              <a:buChar char="•"/>
              <a:defRPr/>
            </a:pPr>
            <a:r>
              <a:rPr lang="de-DE" sz="2000" b="0" dirty="0" smtClean="0"/>
              <a:t>OFE </a:t>
            </a:r>
            <a:r>
              <a:rPr lang="de-DE" sz="2000" b="0" dirty="0" err="1" smtClean="0"/>
              <a:t>capabilities</a:t>
            </a:r>
            <a:r>
              <a:rPr lang="de-DE" sz="2000" b="0" dirty="0" smtClean="0"/>
              <a:t> </a:t>
            </a:r>
          </a:p>
          <a:p>
            <a:pPr marL="342900" indent="-342900" algn="just">
              <a:buFont typeface="Arial" panose="020B0604020202020204" pitchFamily="34" charset="0"/>
              <a:buChar char="•"/>
              <a:defRPr/>
            </a:pPr>
            <a:endParaRPr lang="de-DE" sz="2000" b="0" dirty="0"/>
          </a:p>
          <a:p>
            <a:pPr algn="just">
              <a:buNone/>
              <a:defRPr/>
            </a:pPr>
            <a:r>
              <a:rPr lang="de-DE" sz="2000" dirty="0" err="1" smtClean="0"/>
              <a:t>Procedure</a:t>
            </a:r>
            <a:r>
              <a:rPr lang="de-DE" sz="2000" dirty="0" smtClean="0"/>
              <a:t>: </a:t>
            </a:r>
          </a:p>
          <a:p>
            <a:pPr algn="just">
              <a:buNone/>
              <a:defRPr/>
            </a:pPr>
            <a:r>
              <a:rPr lang="de-DE" sz="2000" b="0" dirty="0" smtClean="0"/>
              <a:t>Clean </a:t>
            </a:r>
            <a:r>
              <a:rPr lang="de-DE" sz="2000" b="0" dirty="0" err="1" smtClean="0"/>
              <a:t>document</a:t>
            </a:r>
            <a:r>
              <a:rPr lang="de-DE" sz="2000" b="0" dirty="0" smtClean="0"/>
              <a:t> </a:t>
            </a:r>
            <a:r>
              <a:rPr lang="de-DE" sz="2000" b="0" dirty="0" err="1" smtClean="0"/>
              <a:t>from</a:t>
            </a:r>
            <a:r>
              <a:rPr lang="de-DE" sz="2000" b="0" dirty="0" smtClean="0"/>
              <a:t> all </a:t>
            </a:r>
            <a:r>
              <a:rPr lang="de-DE" sz="2000" b="0" dirty="0" err="1" smtClean="0"/>
              <a:t>previous</a:t>
            </a:r>
            <a:r>
              <a:rPr lang="de-DE" sz="2000" b="0" dirty="0" smtClean="0"/>
              <a:t> </a:t>
            </a:r>
            <a:r>
              <a:rPr lang="de-DE" sz="2000" b="0" dirty="0" err="1" smtClean="0"/>
              <a:t>changes</a:t>
            </a:r>
            <a:r>
              <a:rPr lang="de-DE" sz="2000" b="0" dirty="0" smtClean="0"/>
              <a:t>. </a:t>
            </a:r>
            <a:r>
              <a:rPr lang="de-DE" sz="2000" b="0" dirty="0" err="1" smtClean="0"/>
              <a:t>Then</a:t>
            </a:r>
            <a:r>
              <a:rPr lang="de-DE" sz="2000" b="0" dirty="0" smtClean="0"/>
              <a:t> </a:t>
            </a:r>
            <a:r>
              <a:rPr lang="de-DE" sz="2000" b="0" dirty="0" err="1" smtClean="0"/>
              <a:t>discuss</a:t>
            </a:r>
            <a:r>
              <a:rPr lang="de-DE" sz="2000" b="0" dirty="0" smtClean="0"/>
              <a:t> </a:t>
            </a:r>
            <a:r>
              <a:rPr lang="de-DE" sz="2000" b="0" dirty="0" err="1" smtClean="0"/>
              <a:t>technical</a:t>
            </a:r>
            <a:r>
              <a:rPr lang="de-DE" sz="2000" b="0" dirty="0" smtClean="0"/>
              <a:t> </a:t>
            </a:r>
            <a:r>
              <a:rPr lang="de-DE" sz="2000" b="0" dirty="0" err="1" smtClean="0"/>
              <a:t>items</a:t>
            </a:r>
            <a:r>
              <a:rPr lang="de-DE" sz="2000" b="0" dirty="0" smtClean="0"/>
              <a:t> in </a:t>
            </a:r>
            <a:r>
              <a:rPr lang="de-DE" sz="2000" b="0" dirty="0" err="1" smtClean="0"/>
              <a:t>the</a:t>
            </a:r>
            <a:r>
              <a:rPr lang="de-DE" sz="2000" b="0" dirty="0" smtClean="0"/>
              <a:t> </a:t>
            </a:r>
            <a:r>
              <a:rPr lang="de-DE" sz="2000" b="0" dirty="0" err="1" smtClean="0"/>
              <a:t>list</a:t>
            </a:r>
            <a:r>
              <a:rPr lang="de-DE" sz="2000" b="0" dirty="0" smtClean="0"/>
              <a:t> </a:t>
            </a:r>
            <a:r>
              <a:rPr lang="de-DE" sz="2000" b="0" dirty="0" err="1" smtClean="0"/>
              <a:t>and</a:t>
            </a:r>
            <a:r>
              <a:rPr lang="de-DE" sz="2000" b="0" dirty="0" smtClean="0"/>
              <a:t> </a:t>
            </a:r>
            <a:r>
              <a:rPr lang="de-DE" sz="2000" b="0" dirty="0" err="1" smtClean="0"/>
              <a:t>make</a:t>
            </a:r>
            <a:r>
              <a:rPr lang="de-DE" sz="2000" b="0" dirty="0" smtClean="0"/>
              <a:t> </a:t>
            </a:r>
            <a:r>
              <a:rPr lang="de-DE" sz="2000" b="0" dirty="0" err="1" smtClean="0"/>
              <a:t>changes</a:t>
            </a:r>
            <a:r>
              <a:rPr lang="de-DE" sz="2000" b="0" dirty="0" smtClean="0"/>
              <a:t>. After </a:t>
            </a:r>
            <a:r>
              <a:rPr lang="de-DE" sz="2000" b="0" dirty="0" err="1" smtClean="0"/>
              <a:t>changes</a:t>
            </a:r>
            <a:r>
              <a:rPr lang="de-DE" sz="2000" b="0" dirty="0" smtClean="0"/>
              <a:t> </a:t>
            </a:r>
            <a:r>
              <a:rPr lang="de-DE" sz="2000" b="0" dirty="0" err="1" smtClean="0"/>
              <a:t>are</a:t>
            </a:r>
            <a:r>
              <a:rPr lang="de-DE" sz="2000" b="0" dirty="0" smtClean="0"/>
              <a:t> </a:t>
            </a:r>
            <a:r>
              <a:rPr lang="de-DE" sz="2000" b="0" dirty="0" err="1" smtClean="0"/>
              <a:t>done</a:t>
            </a:r>
            <a:r>
              <a:rPr lang="de-DE" sz="2000" b="0" dirty="0" smtClean="0"/>
              <a:t>, </a:t>
            </a:r>
            <a:r>
              <a:rPr lang="de-DE" sz="2000" b="0" dirty="0" err="1" smtClean="0"/>
              <a:t>the</a:t>
            </a:r>
            <a:r>
              <a:rPr lang="de-DE" sz="2000" b="0" dirty="0" smtClean="0"/>
              <a:t> </a:t>
            </a:r>
            <a:r>
              <a:rPr lang="de-DE" sz="2000" b="0" dirty="0" err="1" smtClean="0"/>
              <a:t>document</a:t>
            </a:r>
            <a:r>
              <a:rPr lang="de-DE" sz="2000" b="0" dirty="0" smtClean="0"/>
              <a:t> </a:t>
            </a:r>
            <a:r>
              <a:rPr lang="de-DE" sz="2000" b="0" dirty="0" err="1" smtClean="0"/>
              <a:t>is</a:t>
            </a:r>
            <a:r>
              <a:rPr lang="de-DE" sz="2000" b="0" dirty="0" smtClean="0"/>
              <a:t> </a:t>
            </a:r>
            <a:r>
              <a:rPr lang="de-DE" sz="2000" b="0" dirty="0" err="1" smtClean="0"/>
              <a:t>closed</a:t>
            </a:r>
            <a:r>
              <a:rPr lang="de-DE" sz="2000" b="0" dirty="0" smtClean="0"/>
              <a:t>. </a:t>
            </a:r>
            <a:endParaRPr lang="de-DE" sz="2000" b="0"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18843314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18</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Tuesday </a:t>
            </a:r>
            <a:r>
              <a:rPr lang="en-US" altLang="en-US" sz="3600" dirty="0" smtClean="0"/>
              <a:t>AM2, </a:t>
            </a:r>
            <a:r>
              <a:rPr lang="en-US" altLang="en-US" sz="3600" dirty="0" smtClean="0"/>
              <a:t>July 16,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253120246"/>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Work on TBDs</a:t>
                      </a:r>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283931958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12571975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19</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smtClean="0"/>
              <a:t>Tuesday PM1, July 16,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253120246"/>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Work on TBDs</a:t>
                      </a:r>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283931958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July 2019 </a:t>
            </a:r>
            <a:r>
              <a:rPr lang="en-US" altLang="en-US" dirty="0"/>
              <a:t>session in </a:t>
            </a:r>
            <a:r>
              <a:rPr lang="en-US" altLang="en-US" dirty="0" smtClean="0"/>
              <a:t>Vienna.</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20</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smtClean="0"/>
              <a:t>Wednesday </a:t>
            </a:r>
            <a:r>
              <a:rPr lang="en-US" altLang="en-US" sz="3600" dirty="0"/>
              <a:t>P</a:t>
            </a:r>
            <a:r>
              <a:rPr lang="en-US" altLang="en-US" sz="3600" dirty="0" smtClean="0"/>
              <a:t>M1, July 17,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395589824"/>
              </p:ext>
            </p:extLst>
          </p:nvPr>
        </p:nvGraphicFramePr>
        <p:xfrm>
          <a:off x="559401" y="2362200"/>
          <a:ext cx="8229600" cy="182814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Work on TDBs</a:t>
                      </a:r>
                    </a:p>
                  </a:txBody>
                  <a:tcPr marT="45654" marB="45654"/>
                </a:tc>
                <a:tc>
                  <a:txBody>
                    <a:bodyPr/>
                    <a:lstStyle/>
                    <a:p>
                      <a:r>
                        <a:rPr lang="en-US" sz="1800" dirty="0" smtClean="0"/>
                        <a:t>110</a:t>
                      </a:r>
                      <a:endParaRPr lang="en-US" sz="1800" dirty="0"/>
                    </a:p>
                  </a:txBody>
                  <a:tcPr marT="45654" marB="45654"/>
                </a:tc>
                <a:extLst>
                  <a:ext uri="{0D108BD9-81ED-4DB2-BD59-A6C34878D82A}">
                    <a16:rowId xmlns:a16="http://schemas.microsoft.com/office/drawing/2014/main" val="978482085"/>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substitute the current clauses xxx in </a:t>
            </a:r>
            <a:r>
              <a:rPr lang="en-GB" altLang="en-US" dirty="0">
                <a:sym typeface="Wingdings" panose="05000000000000000000" pitchFamily="2" charset="2"/>
              </a:rPr>
              <a:t>the TG13 draft </a:t>
            </a:r>
            <a:r>
              <a:rPr lang="en-GB" altLang="en-US" dirty="0" smtClean="0">
                <a:sym typeface="Wingdings" panose="05000000000000000000" pitchFamily="2" charset="2"/>
              </a:rPr>
              <a:t>D5.0 </a:t>
            </a:r>
            <a:r>
              <a:rPr lang="en-GB" altLang="en-US" dirty="0">
                <a:sym typeface="Wingdings" panose="05000000000000000000" pitchFamily="2" charset="2"/>
              </a:rPr>
              <a:t>with </a:t>
            </a:r>
            <a:r>
              <a:rPr lang="en-GB" altLang="en-US" dirty="0" smtClean="0">
                <a:sym typeface="Wingdings" panose="05000000000000000000" pitchFamily="2" charset="2"/>
              </a:rPr>
              <a:t>the new text contained in doc. 15-19/</a:t>
            </a:r>
            <a:r>
              <a:rPr lang="en-GB" altLang="en-US" dirty="0" err="1" smtClean="0">
                <a:sym typeface="Wingdings" panose="05000000000000000000" pitchFamily="2" charset="2"/>
              </a:rPr>
              <a:t>xxxry</a:t>
            </a:r>
            <a:r>
              <a:rPr lang="en-GB" altLang="en-US" dirty="0" smtClean="0">
                <a:sym typeface="Wingdings" panose="05000000000000000000" pitchFamily="2" charset="2"/>
              </a:rPr>
              <a:t> when creating D6.0.</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a:t>
            </a:r>
          </a:p>
          <a:p>
            <a:pPr algn="just">
              <a:buFontTx/>
              <a:buNone/>
            </a:pPr>
            <a:r>
              <a:rPr lang="en-GB" altLang="en-US" dirty="0" smtClean="0">
                <a:sym typeface="Wingdings" panose="05000000000000000000" pitchFamily="2" charset="2"/>
              </a:rPr>
              <a:t>Seconded by</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 / - /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Motion approved.</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27848704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Remove clause 9 from draft D5.0 </a:t>
            </a:r>
            <a:r>
              <a:rPr lang="en-GB" altLang="en-US" dirty="0">
                <a:sym typeface="Wingdings" panose="05000000000000000000" pitchFamily="2" charset="2"/>
              </a:rPr>
              <a:t>when creating </a:t>
            </a:r>
            <a:r>
              <a:rPr lang="en-GB" altLang="en-US" dirty="0" smtClean="0">
                <a:sym typeface="Wingdings" panose="05000000000000000000" pitchFamily="2" charset="2"/>
              </a:rPr>
              <a:t>D6.0</a:t>
            </a:r>
            <a:endParaRPr lang="en-GB" altLang="en-US" dirty="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 / - /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Motion approved.</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23591167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comments against TG13 draft 6.0 as contained </a:t>
            </a:r>
            <a:r>
              <a:rPr lang="en-US" altLang="en-US" dirty="0" smtClean="0"/>
              <a:t>in </a:t>
            </a:r>
            <a:r>
              <a:rPr lang="en-US" altLang="en-US" dirty="0"/>
              <a:t>doc. </a:t>
            </a:r>
            <a:r>
              <a:rPr lang="en-US" altLang="en-US" dirty="0" smtClean="0"/>
              <a:t>15-19/</a:t>
            </a:r>
            <a:r>
              <a:rPr lang="en-US" altLang="en-US" dirty="0" err="1" smtClean="0"/>
              <a:t>xxxxry</a:t>
            </a:r>
            <a:r>
              <a:rPr lang="en-US" altLang="en-US" dirty="0" smtClean="0"/>
              <a:t> into the new TG13 draft D7.0. 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 / - / - 		</a:t>
            </a:r>
          </a:p>
          <a:p>
            <a:pPr algn="just">
              <a:buFontTx/>
              <a:buNone/>
            </a:pPr>
            <a:r>
              <a:rPr lang="en-GB" altLang="en-US" dirty="0" smtClean="0">
                <a:sym typeface="Wingdings" panose="05000000000000000000" pitchFamily="2" charset="2"/>
              </a:rPr>
              <a:t>Motion passed.</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22790984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24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smtClean="0"/>
              <a:t>Thursday AM1, July 18,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862623691"/>
              </p:ext>
            </p:extLst>
          </p:nvPr>
        </p:nvGraphicFramePr>
        <p:xfrm>
          <a:off x="533400" y="2362200"/>
          <a:ext cx="8229600" cy="2194208"/>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Review D6.0, identify remaining TBDs</a:t>
                      </a:r>
                      <a:endParaRPr lang="en-US" altLang="en-US" sz="3200" baseline="0" dirty="0" smtClean="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2060182001"/>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Resolve remaining TBDs</a:t>
                      </a:r>
                    </a:p>
                  </a:txBody>
                  <a:tcPr marT="45764" marB="45764"/>
                </a:tc>
                <a:tc>
                  <a:txBody>
                    <a:bodyPr/>
                    <a:lstStyle/>
                    <a:p>
                      <a:r>
                        <a:rPr lang="en-US" sz="1800" baseline="0" dirty="0" smtClean="0"/>
                        <a:t>80</a:t>
                      </a:r>
                      <a:endParaRPr lang="en-US" sz="1800" baseline="0" dirty="0"/>
                    </a:p>
                  </a:txBody>
                  <a:tcPr marT="45764" marB="45764"/>
                </a:tc>
                <a:extLst>
                  <a:ext uri="{0D108BD9-81ED-4DB2-BD59-A6C34878D82A}">
                    <a16:rowId xmlns:a16="http://schemas.microsoft.com/office/drawing/2014/main" val="257347303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14775685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25</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nn-NO" altLang="en-US" sz="3600" dirty="0" smtClean="0"/>
              <a:t>Thursday AM2, May 16, 2019</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327726429"/>
              </p:ext>
            </p:extLst>
          </p:nvPr>
        </p:nvGraphicFramePr>
        <p:xfrm>
          <a:off x="838200" y="2362200"/>
          <a:ext cx="8077200" cy="3292243"/>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lvl="0" indent="0" algn="just">
                        <a:buFontTx/>
                        <a:buNone/>
                      </a:pPr>
                      <a:r>
                        <a:rPr lang="en-GB" altLang="en-US" sz="1800" dirty="0" smtClean="0"/>
                        <a:t>Tentative Agenda for July</a:t>
                      </a:r>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848256034"/>
                  </a:ext>
                </a:extLst>
              </a:tr>
              <a:tr h="365837">
                <a:tc>
                  <a:txBody>
                    <a:bodyPr/>
                    <a:lstStyle/>
                    <a:p>
                      <a:pPr marL="0" lvl="0" indent="0" algn="just">
                        <a:buFontTx/>
                        <a:buNone/>
                      </a:pPr>
                      <a:r>
                        <a:rPr lang="en-GB" altLang="en-US" sz="1800" dirty="0" smtClean="0"/>
                        <a:t>Conference calls schedule</a:t>
                      </a:r>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1236103424"/>
                  </a:ext>
                </a:extLst>
              </a:tr>
              <a:tr h="365837">
                <a:tc>
                  <a:txBody>
                    <a:bodyPr/>
                    <a:lstStyle/>
                    <a:p>
                      <a:pPr marL="0" lvl="0" indent="0" algn="just">
                        <a:buFontTx/>
                        <a:buNone/>
                      </a:pPr>
                      <a:r>
                        <a:rPr lang="en-GB" altLang="en-US" sz="1800" dirty="0" smtClean="0"/>
                        <a:t>Update timeline in doc. 15-17/0288r10</a:t>
                      </a:r>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4094581833"/>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Prepare motions for WG letter ballot</a:t>
                      </a:r>
                      <a:endParaRPr lang="en-US" altLang="en-US" sz="3200" baseline="0" dirty="0" smtClean="0"/>
                    </a:p>
                  </a:txBody>
                  <a:tcPr marT="45764" marB="45764"/>
                </a:tc>
                <a:tc>
                  <a:txBody>
                    <a:bodyPr/>
                    <a:lstStyle/>
                    <a:p>
                      <a:r>
                        <a:rPr lang="en-US" sz="1800" baseline="0" dirty="0" smtClean="0"/>
                        <a:t>50</a:t>
                      </a:r>
                      <a:endParaRPr lang="en-US" sz="1800" baseline="0" dirty="0"/>
                    </a:p>
                  </a:txBody>
                  <a:tcPr marT="45764" marB="45764"/>
                </a:tc>
                <a:extLst>
                  <a:ext uri="{0D108BD9-81ED-4DB2-BD59-A6C34878D82A}">
                    <a16:rowId xmlns:a16="http://schemas.microsoft.com/office/drawing/2014/main" val="319260532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30357684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US" dirty="0"/>
              <a:t>Move that </a:t>
            </a:r>
            <a:r>
              <a:rPr lang="en-US" dirty="0" smtClean="0"/>
              <a:t>TG13 </a:t>
            </a:r>
            <a:r>
              <a:rPr lang="en-US" dirty="0"/>
              <a:t>formally request that the 802.15 WG </a:t>
            </a:r>
            <a:r>
              <a:rPr lang="en-US" dirty="0" smtClean="0"/>
              <a:t>starts </a:t>
            </a:r>
            <a:r>
              <a:rPr lang="en-US" dirty="0"/>
              <a:t>a WG Letter Ballot requesting approval of CA document </a:t>
            </a:r>
            <a:r>
              <a:rPr lang="en-US" dirty="0">
                <a:solidFill>
                  <a:srgbClr val="FF0000"/>
                </a:solidFill>
              </a:rPr>
              <a:t>[insert CA doc number]</a:t>
            </a:r>
            <a:r>
              <a:rPr lang="en-US" dirty="0"/>
              <a:t> and document </a:t>
            </a:r>
            <a:r>
              <a:rPr lang="en-US" dirty="0">
                <a:solidFill>
                  <a:srgbClr val="FF0000"/>
                </a:solidFill>
              </a:rPr>
              <a:t>P802-15-yz_Dxy</a:t>
            </a:r>
            <a:r>
              <a:rPr lang="en-US" dirty="0"/>
              <a:t> and to forward document </a:t>
            </a:r>
            <a:r>
              <a:rPr lang="en-US" dirty="0">
                <a:solidFill>
                  <a:srgbClr val="FF0000"/>
                </a:solidFill>
              </a:rPr>
              <a:t>P802-15-yz_Dxy</a:t>
            </a:r>
            <a:r>
              <a:rPr lang="en-US" dirty="0"/>
              <a:t>, to Standards Association </a:t>
            </a:r>
            <a:r>
              <a:rPr lang="en-US" dirty="0" smtClean="0"/>
              <a:t>ballot.</a:t>
            </a:r>
            <a:endParaRPr lang="de-DE"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 / - / - 		</a:t>
            </a:r>
          </a:p>
          <a:p>
            <a:pPr algn="just">
              <a:buFontTx/>
              <a:buNone/>
            </a:pPr>
            <a:r>
              <a:rPr lang="en-GB" altLang="en-US" dirty="0" smtClean="0">
                <a:sym typeface="Wingdings" panose="05000000000000000000" pitchFamily="2" charset="2"/>
              </a:rPr>
              <a:t>Motion passed.</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28558684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000" b="0" dirty="0" err="1" smtClean="0"/>
              <a:t>July</a:t>
            </a:r>
            <a:r>
              <a:rPr lang="de-DE" sz="2000" b="0" dirty="0" smtClean="0"/>
              <a:t> </a:t>
            </a:r>
            <a:r>
              <a:rPr lang="de-DE" sz="2000" b="0" dirty="0" err="1" smtClean="0"/>
              <a:t>Plenary</a:t>
            </a:r>
            <a:r>
              <a:rPr lang="de-DE" sz="2000" b="0" dirty="0" smtClean="0"/>
              <a:t>		Review </a:t>
            </a:r>
            <a:r>
              <a:rPr lang="de-DE" sz="2000" b="0" dirty="0" err="1" smtClean="0"/>
              <a:t>draft</a:t>
            </a:r>
            <a:r>
              <a:rPr lang="de-DE" sz="2000" b="0" dirty="0" smtClean="0"/>
              <a:t> </a:t>
            </a:r>
            <a:r>
              <a:rPr lang="de-DE" sz="2000" b="0" dirty="0" err="1" smtClean="0"/>
              <a:t>again</a:t>
            </a:r>
            <a:r>
              <a:rPr lang="de-DE" sz="2000" b="0" dirty="0" smtClean="0"/>
              <a:t> </a:t>
            </a:r>
            <a:r>
              <a:rPr lang="de-DE" sz="2000" b="0" dirty="0" err="1" smtClean="0"/>
              <a:t>and</a:t>
            </a:r>
            <a:r>
              <a:rPr lang="de-DE" sz="2000" b="0" dirty="0" smtClean="0"/>
              <a:t> </a:t>
            </a:r>
            <a:r>
              <a:rPr lang="de-DE" sz="2000" b="0" dirty="0" err="1" smtClean="0"/>
              <a:t>submit</a:t>
            </a:r>
            <a:r>
              <a:rPr lang="de-DE" sz="2000" b="0" dirty="0" smtClean="0"/>
              <a:t> </a:t>
            </a:r>
            <a:r>
              <a:rPr lang="de-DE" sz="2000" b="0" dirty="0" err="1" smtClean="0"/>
              <a:t>for</a:t>
            </a:r>
            <a:r>
              <a:rPr lang="de-DE" sz="2000" b="0" dirty="0" smtClean="0"/>
              <a:t> WGLB</a:t>
            </a:r>
          </a:p>
          <a:p>
            <a:r>
              <a:rPr lang="de-DE" sz="2000" b="0" dirty="0" smtClean="0"/>
              <a:t>September Interim	</a:t>
            </a:r>
            <a:r>
              <a:rPr lang="de-DE" sz="2000" b="0" dirty="0" err="1" smtClean="0"/>
              <a:t>Resolve</a:t>
            </a:r>
            <a:r>
              <a:rPr lang="de-DE" sz="2000" b="0" dirty="0" smtClean="0"/>
              <a:t> </a:t>
            </a:r>
            <a:r>
              <a:rPr lang="de-DE" sz="2000" b="0" dirty="0" err="1" smtClean="0"/>
              <a:t>comments</a:t>
            </a:r>
            <a:r>
              <a:rPr lang="de-DE" sz="2000" b="0" dirty="0" smtClean="0"/>
              <a:t> </a:t>
            </a:r>
            <a:r>
              <a:rPr lang="de-DE" sz="2000" b="0" dirty="0" err="1" smtClean="0"/>
              <a:t>from</a:t>
            </a:r>
            <a:r>
              <a:rPr lang="de-DE" sz="2000" b="0" dirty="0" smtClean="0"/>
              <a:t> WGLB </a:t>
            </a:r>
            <a:r>
              <a:rPr lang="de-DE" sz="2000" b="0" dirty="0" err="1" smtClean="0"/>
              <a:t>and</a:t>
            </a:r>
            <a:r>
              <a:rPr lang="de-DE" sz="2000" b="0" dirty="0" smtClean="0"/>
              <a:t> </a:t>
            </a:r>
            <a:r>
              <a:rPr lang="de-DE" sz="2000" b="0" dirty="0" err="1" smtClean="0"/>
              <a:t>submit</a:t>
            </a:r>
            <a:r>
              <a:rPr lang="de-DE" sz="2000" b="0" dirty="0" smtClean="0"/>
              <a:t> </a:t>
            </a:r>
            <a:r>
              <a:rPr lang="de-DE" sz="2000" b="0" dirty="0" err="1" smtClean="0"/>
              <a:t>for</a:t>
            </a:r>
            <a:r>
              <a:rPr lang="de-DE" sz="2000" b="0" dirty="0" smtClean="0"/>
              <a:t> 				</a:t>
            </a:r>
            <a:r>
              <a:rPr lang="de-DE" sz="2000" b="0" dirty="0" err="1" smtClean="0"/>
              <a:t>recirculation</a:t>
            </a:r>
            <a:endParaRPr lang="de-DE" sz="2000" b="0" dirty="0" smtClean="0"/>
          </a:p>
          <a:p>
            <a:r>
              <a:rPr lang="de-DE" sz="2000" b="0" dirty="0" err="1" smtClean="0"/>
              <a:t>Telcos</a:t>
            </a:r>
            <a:r>
              <a:rPr lang="de-DE" sz="2000" b="0" dirty="0" smtClean="0"/>
              <a:t> </a:t>
            </a:r>
            <a:r>
              <a:rPr lang="de-DE" sz="2000" b="0" dirty="0" err="1" smtClean="0"/>
              <a:t>October</a:t>
            </a:r>
            <a:r>
              <a:rPr lang="de-DE" sz="2000" b="0" dirty="0" smtClean="0"/>
              <a:t>	</a:t>
            </a:r>
            <a:r>
              <a:rPr lang="de-DE" sz="2000" b="0" dirty="0" err="1" smtClean="0"/>
              <a:t>Resolve</a:t>
            </a:r>
            <a:r>
              <a:rPr lang="de-DE" sz="2000" b="0" dirty="0" smtClean="0"/>
              <a:t> </a:t>
            </a:r>
            <a:r>
              <a:rPr lang="de-DE" sz="2000" b="0" dirty="0" err="1" smtClean="0"/>
              <a:t>comments</a:t>
            </a:r>
            <a:r>
              <a:rPr lang="de-DE" sz="2000" b="0" dirty="0" smtClean="0"/>
              <a:t> </a:t>
            </a:r>
            <a:r>
              <a:rPr lang="de-DE" sz="2000" b="0" dirty="0" err="1" smtClean="0"/>
              <a:t>from</a:t>
            </a:r>
            <a:r>
              <a:rPr lang="de-DE" sz="2000" b="0" dirty="0" smtClean="0"/>
              <a:t> </a:t>
            </a:r>
            <a:r>
              <a:rPr lang="de-DE" sz="2000" b="0" dirty="0" err="1" smtClean="0"/>
              <a:t>recirc</a:t>
            </a:r>
            <a:endParaRPr lang="de-DE" sz="2000" b="0" dirty="0" smtClean="0"/>
          </a:p>
          <a:p>
            <a:r>
              <a:rPr lang="de-DE" sz="2000" b="0" dirty="0" smtClean="0"/>
              <a:t>November </a:t>
            </a:r>
            <a:r>
              <a:rPr lang="de-DE" sz="2000" b="0" dirty="0" err="1" smtClean="0"/>
              <a:t>Plenary</a:t>
            </a:r>
            <a:r>
              <a:rPr lang="de-DE" sz="2000" b="0" dirty="0" smtClean="0"/>
              <a:t>	</a:t>
            </a:r>
            <a:r>
              <a:rPr lang="de-DE" sz="2000" b="0" dirty="0" err="1" smtClean="0"/>
              <a:t>Submit</a:t>
            </a:r>
            <a:r>
              <a:rPr lang="de-DE" sz="2000" b="0" dirty="0" smtClean="0"/>
              <a:t> </a:t>
            </a:r>
            <a:r>
              <a:rPr lang="de-DE" sz="2000" b="0" dirty="0" err="1" smtClean="0"/>
              <a:t>draft</a:t>
            </a:r>
            <a:r>
              <a:rPr lang="de-DE" sz="2000" b="0" dirty="0" smtClean="0"/>
              <a:t> </a:t>
            </a:r>
            <a:r>
              <a:rPr lang="de-DE" sz="2000" b="0" dirty="0" err="1" smtClean="0"/>
              <a:t>to</a:t>
            </a:r>
            <a:r>
              <a:rPr lang="de-DE" sz="2000" b="0" dirty="0" smtClean="0"/>
              <a:t> SB	</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28</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September</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b="0" dirty="0" smtClean="0"/>
              <a:t>Review </a:t>
            </a:r>
            <a:r>
              <a:rPr lang="de-DE" b="0" dirty="0" err="1" smtClean="0"/>
              <a:t>whole</a:t>
            </a:r>
            <a:r>
              <a:rPr lang="de-DE" b="0" dirty="0" smtClean="0"/>
              <a:t> </a:t>
            </a:r>
            <a:r>
              <a:rPr lang="de-DE" b="0" dirty="0" err="1" smtClean="0"/>
              <a:t>draft</a:t>
            </a:r>
            <a:endParaRPr lang="de-DE" b="0" dirty="0" smtClean="0"/>
          </a:p>
          <a:p>
            <a:pPr marL="342900" indent="-342900" algn="just">
              <a:buFont typeface="Arial" panose="020B0604020202020204" pitchFamily="34" charset="0"/>
              <a:buChar char="•"/>
              <a:defRPr/>
            </a:pPr>
            <a:r>
              <a:rPr lang="de-DE" b="0" dirty="0" smtClean="0"/>
              <a:t>Create </a:t>
            </a:r>
            <a:r>
              <a:rPr lang="de-DE" b="0" dirty="0" err="1" smtClean="0"/>
              <a:t>comments</a:t>
            </a:r>
            <a:r>
              <a:rPr lang="de-DE" b="0" dirty="0" smtClean="0"/>
              <a:t> </a:t>
            </a:r>
            <a:r>
              <a:rPr lang="de-DE" b="0" dirty="0" err="1" smtClean="0"/>
              <a:t>for</a:t>
            </a:r>
            <a:r>
              <a:rPr lang="de-DE" b="0" dirty="0" smtClean="0"/>
              <a:t> WGLB</a:t>
            </a:r>
          </a:p>
          <a:p>
            <a:pPr marL="342900" indent="-342900" algn="just">
              <a:buFont typeface="Arial" panose="020B0604020202020204" pitchFamily="34" charset="0"/>
              <a:buChar char="•"/>
              <a:defRPr/>
            </a:pPr>
            <a:r>
              <a:rPr lang="de-DE" b="0" dirty="0" err="1" smtClean="0"/>
              <a:t>Prepare</a:t>
            </a:r>
            <a:r>
              <a:rPr lang="de-DE" b="0" dirty="0" smtClean="0"/>
              <a:t> </a:t>
            </a:r>
            <a:r>
              <a:rPr lang="de-DE" b="0" dirty="0" err="1" smtClean="0"/>
              <a:t>comment</a:t>
            </a:r>
            <a:r>
              <a:rPr lang="de-DE" b="0" dirty="0" smtClean="0"/>
              <a:t> </a:t>
            </a:r>
            <a:r>
              <a:rPr lang="de-DE" b="0" dirty="0" err="1" smtClean="0"/>
              <a:t>resolution</a:t>
            </a:r>
            <a:endParaRPr lang="de-DE" b="0"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4755704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29</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#48</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None/>
              <a:defRPr/>
            </a:pPr>
            <a:r>
              <a:rPr lang="en-GB" altLang="en-US" dirty="0" smtClean="0"/>
              <a:t>TG13 </a:t>
            </a:r>
            <a:r>
              <a:rPr lang="en-GB" altLang="en-US" dirty="0" err="1" smtClean="0"/>
              <a:t>Telcos</a:t>
            </a:r>
            <a:r>
              <a:rPr lang="en-GB" altLang="en-US" dirty="0" smtClean="0"/>
              <a:t> are scheduled on</a:t>
            </a:r>
          </a:p>
          <a:p>
            <a:pPr marL="808038" lvl="1" indent="-268288" algn="just">
              <a:buFont typeface="Arial" panose="020B0604020202020204" pitchFamily="34" charset="0"/>
              <a:buChar char="•"/>
              <a:defRPr/>
            </a:pPr>
            <a:r>
              <a:rPr lang="en-GB" altLang="en-US" sz="2400" dirty="0" smtClean="0"/>
              <a:t>July 30 	 	10:00-11:00 EST on comments</a:t>
            </a:r>
          </a:p>
          <a:p>
            <a:pPr marL="808038" lvl="1" indent="-268288" algn="just">
              <a:buFont typeface="Arial" panose="020B0604020202020204" pitchFamily="34" charset="0"/>
              <a:buChar char="•"/>
              <a:defRPr/>
            </a:pPr>
            <a:r>
              <a:rPr lang="en-GB" altLang="en-US" sz="2400" dirty="0" smtClean="0"/>
              <a:t>August 13</a:t>
            </a:r>
            <a:r>
              <a:rPr lang="en-GB" altLang="en-US" sz="2400" dirty="0"/>
              <a:t>	</a:t>
            </a:r>
            <a:r>
              <a:rPr lang="en-GB" altLang="en-US" sz="2400" dirty="0" smtClean="0"/>
              <a:t>10:00-11:00 </a:t>
            </a:r>
            <a:r>
              <a:rPr lang="en-GB" altLang="en-US" sz="2400" dirty="0"/>
              <a:t>EST on </a:t>
            </a:r>
            <a:r>
              <a:rPr lang="en-GB" altLang="en-US" sz="2400" dirty="0" smtClean="0"/>
              <a:t>comments</a:t>
            </a:r>
            <a:endParaRPr lang="en-GB" altLang="en-US" sz="2400" dirty="0"/>
          </a:p>
          <a:p>
            <a:pPr marL="808038" lvl="1" indent="-268288" algn="just">
              <a:buFont typeface="Arial" panose="020B0604020202020204" pitchFamily="34" charset="0"/>
              <a:buChar char="•"/>
              <a:defRPr/>
            </a:pPr>
            <a:r>
              <a:rPr lang="en-GB" altLang="en-US" sz="2400" dirty="0" smtClean="0"/>
              <a:t>August 27</a:t>
            </a:r>
            <a:r>
              <a:rPr lang="en-GB" altLang="en-US" sz="2400" dirty="0"/>
              <a:t>	</a:t>
            </a:r>
            <a:r>
              <a:rPr lang="en-GB" altLang="en-US" sz="2400" dirty="0" smtClean="0"/>
              <a:t>10:00-11:00 </a:t>
            </a:r>
            <a:r>
              <a:rPr lang="en-GB" altLang="en-US" sz="2400" dirty="0"/>
              <a:t>EST </a:t>
            </a:r>
            <a:r>
              <a:rPr lang="en-GB" altLang="en-US" sz="2400" dirty="0" smtClean="0"/>
              <a:t>on comments</a:t>
            </a:r>
          </a:p>
          <a:p>
            <a:pPr marL="808038" lvl="1" indent="-268288" algn="just">
              <a:buFont typeface="Arial" panose="020B0604020202020204" pitchFamily="34" charset="0"/>
              <a:buChar char="•"/>
              <a:defRPr/>
            </a:pPr>
            <a:r>
              <a:rPr lang="en-GB" altLang="en-US" sz="2400" dirty="0" smtClean="0"/>
              <a:t>September 10	10:00-11:00 </a:t>
            </a:r>
            <a:r>
              <a:rPr lang="en-GB" altLang="en-US" sz="2400" dirty="0"/>
              <a:t>EST on </a:t>
            </a:r>
            <a:r>
              <a:rPr lang="en-GB" altLang="en-US" sz="2400" dirty="0" smtClean="0"/>
              <a:t>comments</a:t>
            </a:r>
          </a:p>
          <a:p>
            <a:pPr algn="just">
              <a:buNone/>
              <a:defRPr/>
            </a:pPr>
            <a:endParaRPr lang="en-GB" altLang="en-US" dirty="0" smtClean="0"/>
          </a:p>
          <a:p>
            <a:pPr algn="just">
              <a:buNone/>
              <a:defRPr/>
            </a:pPr>
            <a:r>
              <a:rPr lang="en-GB" altLang="en-US" dirty="0" smtClean="0"/>
              <a:t>Moved by</a:t>
            </a:r>
          </a:p>
          <a:p>
            <a:pPr algn="just">
              <a:buNone/>
              <a:defRPr/>
            </a:pPr>
            <a:r>
              <a:rPr lang="en-GB" altLang="en-US" dirty="0" smtClean="0"/>
              <a:t>Seconded by</a:t>
            </a:r>
          </a:p>
          <a:p>
            <a:pPr algn="just">
              <a:buNone/>
              <a:defRPr/>
            </a:pPr>
            <a:endParaRPr lang="en-GB" altLang="en-US" dirty="0"/>
          </a:p>
          <a:p>
            <a:pPr algn="just">
              <a:buNone/>
              <a:defRPr/>
            </a:pPr>
            <a:r>
              <a:rPr lang="en-GB" altLang="en-US" dirty="0" smtClean="0"/>
              <a:t>Motion passed unanimously.</a:t>
            </a:r>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537978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0"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30</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September meeting</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b="0" dirty="0" err="1" smtClean="0"/>
              <a:t>Resolve</a:t>
            </a:r>
            <a:r>
              <a:rPr lang="de-DE" b="0" dirty="0" smtClean="0"/>
              <a:t> </a:t>
            </a:r>
            <a:r>
              <a:rPr lang="de-DE" b="0" dirty="0" err="1" smtClean="0"/>
              <a:t>comments</a:t>
            </a:r>
            <a:r>
              <a:rPr lang="de-DE" b="0" dirty="0" smtClean="0"/>
              <a:t> </a:t>
            </a:r>
            <a:r>
              <a:rPr lang="de-DE" b="0" dirty="0" err="1" smtClean="0"/>
              <a:t>from</a:t>
            </a:r>
            <a:r>
              <a:rPr lang="de-DE" b="0" dirty="0" smtClean="0"/>
              <a:t> WG LB</a:t>
            </a:r>
          </a:p>
          <a:p>
            <a:pPr marL="342900" indent="-342900" algn="just">
              <a:buFont typeface="Arial" panose="020B0604020202020204" pitchFamily="34" charset="0"/>
              <a:buChar char="•"/>
              <a:defRPr/>
            </a:pPr>
            <a:r>
              <a:rPr lang="de-DE" b="0" dirty="0" smtClean="0"/>
              <a:t>Create </a:t>
            </a:r>
            <a:r>
              <a:rPr lang="de-DE" b="0" dirty="0" err="1" smtClean="0"/>
              <a:t>Draft</a:t>
            </a:r>
            <a:r>
              <a:rPr lang="de-DE" b="0" dirty="0" smtClean="0"/>
              <a:t> 8.0</a:t>
            </a:r>
          </a:p>
          <a:p>
            <a:pPr marL="342900" indent="-342900" algn="just">
              <a:buFont typeface="Arial" panose="020B0604020202020204" pitchFamily="34" charset="0"/>
              <a:buChar char="•"/>
              <a:defRPr/>
            </a:pPr>
            <a:r>
              <a:rPr lang="de-DE" b="0" dirty="0" err="1" smtClean="0"/>
              <a:t>Submit</a:t>
            </a:r>
            <a:r>
              <a:rPr lang="de-DE" b="0" dirty="0" smtClean="0"/>
              <a:t> </a:t>
            </a:r>
            <a:r>
              <a:rPr lang="de-DE" b="0" dirty="0" err="1" smtClean="0"/>
              <a:t>to</a:t>
            </a:r>
            <a:r>
              <a:rPr lang="de-DE" b="0" dirty="0" smtClean="0"/>
              <a:t> </a:t>
            </a:r>
            <a:r>
              <a:rPr lang="de-DE" b="0" dirty="0" err="1" smtClean="0"/>
              <a:t>recirc</a:t>
            </a:r>
            <a:endParaRPr lang="de-DE" b="0"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40227031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126919790"/>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Kai Lennert Bober, Tuncer Baykas</a:t>
                      </a:r>
                      <a:endParaRPr lang="en-US" sz="1500" dirty="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Chong</a:t>
                      </a:r>
                      <a:r>
                        <a:rPr lang="en-GB" sz="1600" baseline="0" dirty="0" smtClean="0"/>
                        <a:t> Han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Vienna</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4250659227"/>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FF0000"/>
                          </a:solidFill>
                        </a:rPr>
                        <a:t>?</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TGbb#4</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endParaRPr lang="en-US" sz="1600" b="1" dirty="0" smtClean="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WG opening</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TG13#2</a:t>
                      </a:r>
                      <a:endParaRPr lang="en-US" sz="1600" b="1"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i="0" dirty="0" smtClean="0">
                          <a:solidFill>
                            <a:schemeClr val="tx1"/>
                          </a:solidFill>
                        </a:rPr>
                        <a:t>TG13#6</a:t>
                      </a:r>
                      <a:endParaRPr lang="en-US" sz="1600" b="1" i="0" dirty="0" smtClean="0">
                        <a:solidFill>
                          <a:schemeClr val="tx1"/>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TG13#3</a:t>
                      </a:r>
                      <a:endParaRPr lang="en-US" sz="1600" b="1" i="0" dirty="0" smtClean="0">
                        <a:solidFill>
                          <a:srgbClr val="FF0000"/>
                        </a:solidFill>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TGbb#6</a:t>
                      </a: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i="1" strike="sngStrike" dirty="0" smtClean="0">
                          <a:solidFill>
                            <a:schemeClr val="tx1"/>
                          </a:solidFill>
                        </a:rPr>
                        <a:t>TGbb#5</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a:t>
                      </a:r>
                      <a:r>
                        <a:rPr lang="de-DE" sz="1600" b="0" i="1" dirty="0" err="1" smtClean="0"/>
                        <a:t>closing</a:t>
                      </a:r>
                      <a:endParaRPr lang="de-DE" sz="1600" b="0" i="1" dirty="0" smtClean="0"/>
                    </a:p>
                  </a:txBody>
                  <a:tcPr marT="45744" marB="45744" anchor="ctr"/>
                </a:tc>
                <a:extLst>
                  <a:ext uri="{0D108BD9-81ED-4DB2-BD59-A6C34878D82A}">
                    <a16:rowId xmlns:a16="http://schemas.microsoft.com/office/drawing/2014/main" val="533189499"/>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a:t>6</a:t>
            </a:r>
            <a:r>
              <a:rPr lang="de-DE" dirty="0" smtClean="0"/>
              <a:t> </a:t>
            </a:r>
            <a:r>
              <a:rPr lang="de-DE" dirty="0" err="1" smtClean="0"/>
              <a:t>slots</a:t>
            </a:r>
            <a:r>
              <a:rPr lang="de-DE" dirty="0" smtClean="0"/>
              <a:t> </a:t>
            </a:r>
            <a:r>
              <a:rPr lang="de-DE" dirty="0" smtClean="0"/>
              <a:t>in Atlanta</a:t>
            </a:r>
            <a:endParaRPr lang="de-DE" dirty="0"/>
          </a:p>
          <a:p>
            <a:pPr marL="342900" indent="-342900" algn="just">
              <a:buFont typeface="Arial" panose="020B0604020202020204" pitchFamily="34" charset="0"/>
              <a:buChar char="•"/>
              <a:defRPr/>
            </a:pPr>
            <a:r>
              <a:rPr lang="de-DE" dirty="0" err="1"/>
              <a:t>Resolve</a:t>
            </a:r>
            <a:r>
              <a:rPr lang="de-DE" dirty="0"/>
              <a:t> </a:t>
            </a:r>
            <a:r>
              <a:rPr lang="de-DE" dirty="0" err="1"/>
              <a:t>comments</a:t>
            </a:r>
            <a:r>
              <a:rPr lang="de-DE" dirty="0"/>
              <a:t> </a:t>
            </a:r>
            <a:r>
              <a:rPr lang="de-DE" dirty="0" err="1"/>
              <a:t>against</a:t>
            </a:r>
            <a:r>
              <a:rPr lang="de-DE" dirty="0"/>
              <a:t> </a:t>
            </a:r>
            <a:r>
              <a:rPr lang="de-DE" dirty="0" smtClean="0"/>
              <a:t>D5.0</a:t>
            </a:r>
            <a:endParaRPr lang="de-DE" dirty="0"/>
          </a:p>
          <a:p>
            <a:pPr marL="342900" indent="-342900" algn="just">
              <a:buFont typeface="Arial" panose="020B0604020202020204" pitchFamily="34" charset="0"/>
              <a:buChar char="•"/>
              <a:defRPr/>
            </a:pPr>
            <a:r>
              <a:rPr lang="de-DE" dirty="0" err="1" smtClean="0"/>
              <a:t>Finalize</a:t>
            </a:r>
            <a:r>
              <a:rPr lang="de-DE" dirty="0" smtClean="0"/>
              <a:t> </a:t>
            </a:r>
            <a:r>
              <a:rPr lang="de-DE" dirty="0" err="1" smtClean="0"/>
              <a:t>draft</a:t>
            </a:r>
            <a:endParaRPr lang="de-DE" dirty="0" smtClean="0"/>
          </a:p>
          <a:p>
            <a:pPr marL="1085850" lvl="1" indent="-342900" algn="just">
              <a:buFont typeface="Arial" panose="020B0604020202020204" pitchFamily="34" charset="0"/>
              <a:buChar char="•"/>
              <a:defRPr/>
            </a:pPr>
            <a:r>
              <a:rPr lang="de-DE" dirty="0" err="1" smtClean="0"/>
              <a:t>Clause</a:t>
            </a:r>
            <a:r>
              <a:rPr lang="de-DE" dirty="0" smtClean="0"/>
              <a:t> 4: </a:t>
            </a:r>
            <a:r>
              <a:rPr lang="de-DE" dirty="0">
                <a:solidFill>
                  <a:schemeClr val="bg1">
                    <a:lumMod val="85000"/>
                  </a:schemeClr>
                </a:solidFill>
              </a:rPr>
              <a:t>MAC </a:t>
            </a:r>
            <a:r>
              <a:rPr lang="de-DE" dirty="0" err="1">
                <a:solidFill>
                  <a:schemeClr val="bg1">
                    <a:lumMod val="85000"/>
                  </a:schemeClr>
                </a:solidFill>
              </a:rPr>
              <a:t>text</a:t>
            </a:r>
            <a:r>
              <a:rPr lang="de-DE" dirty="0">
                <a:solidFill>
                  <a:schemeClr val="bg1">
                    <a:lumMod val="85000"/>
                  </a:schemeClr>
                </a:solidFill>
              </a:rPr>
              <a:t> </a:t>
            </a:r>
            <a:r>
              <a:rPr lang="de-DE" dirty="0" err="1">
                <a:solidFill>
                  <a:schemeClr val="bg1">
                    <a:lumMod val="85000"/>
                  </a:schemeClr>
                </a:solidFill>
              </a:rPr>
              <a:t>t.b.d</a:t>
            </a:r>
            <a:r>
              <a:rPr lang="de-DE" dirty="0">
                <a:solidFill>
                  <a:schemeClr val="bg1">
                    <a:lumMod val="85000"/>
                  </a:schemeClr>
                </a:solidFill>
              </a:rPr>
              <a:t>. </a:t>
            </a:r>
            <a:endParaRPr lang="de-DE" dirty="0" smtClean="0">
              <a:solidFill>
                <a:schemeClr val="bg1">
                  <a:lumMod val="85000"/>
                </a:schemeClr>
              </a:solidFill>
            </a:endParaRPr>
          </a:p>
          <a:p>
            <a:pPr marL="1085850" lvl="1" indent="-342900" algn="just">
              <a:buFont typeface="Arial" panose="020B0604020202020204" pitchFamily="34" charset="0"/>
              <a:buChar char="•"/>
              <a:defRPr/>
            </a:pPr>
            <a:r>
              <a:rPr lang="de-DE" dirty="0" err="1"/>
              <a:t>Clause</a:t>
            </a:r>
            <a:r>
              <a:rPr lang="de-DE" dirty="0"/>
              <a:t> 5</a:t>
            </a:r>
            <a:r>
              <a:rPr lang="de-DE" dirty="0" smtClean="0"/>
              <a:t>: </a:t>
            </a:r>
            <a:r>
              <a:rPr lang="de-DE" dirty="0" err="1" smtClean="0">
                <a:solidFill>
                  <a:schemeClr val="bg1">
                    <a:lumMod val="85000"/>
                  </a:schemeClr>
                </a:solidFill>
              </a:rPr>
              <a:t>stable</a:t>
            </a:r>
            <a:r>
              <a:rPr lang="de-DE" dirty="0">
                <a:solidFill>
                  <a:schemeClr val="bg1">
                    <a:lumMod val="85000"/>
                  </a:schemeClr>
                </a:solidFill>
              </a:rPr>
              <a:t>, </a:t>
            </a:r>
            <a:r>
              <a:rPr lang="de-DE" dirty="0" err="1" smtClean="0">
                <a:solidFill>
                  <a:schemeClr val="bg1">
                    <a:lumMod val="85000"/>
                  </a:schemeClr>
                </a:solidFill>
              </a:rPr>
              <a:t>details</a:t>
            </a:r>
            <a:r>
              <a:rPr lang="de-DE" dirty="0" smtClean="0">
                <a:solidFill>
                  <a:schemeClr val="bg1">
                    <a:lumMod val="85000"/>
                  </a:schemeClr>
                </a:solidFill>
              </a:rPr>
              <a:t> </a:t>
            </a:r>
            <a:r>
              <a:rPr lang="de-DE" dirty="0" err="1">
                <a:solidFill>
                  <a:schemeClr val="bg1">
                    <a:lumMod val="85000"/>
                  </a:schemeClr>
                </a:solidFill>
              </a:rPr>
              <a:t>under</a:t>
            </a:r>
            <a:r>
              <a:rPr lang="de-DE" dirty="0">
                <a:solidFill>
                  <a:schemeClr val="bg1">
                    <a:lumMod val="85000"/>
                  </a:schemeClr>
                </a:solidFill>
              </a:rPr>
              <a:t> </a:t>
            </a:r>
            <a:r>
              <a:rPr lang="de-DE" dirty="0" err="1">
                <a:solidFill>
                  <a:schemeClr val="bg1">
                    <a:lumMod val="85000"/>
                  </a:schemeClr>
                </a:solidFill>
              </a:rPr>
              <a:t>discussion</a:t>
            </a:r>
            <a:endParaRPr lang="de-DE" dirty="0" smtClean="0">
              <a:solidFill>
                <a:schemeClr val="bg1">
                  <a:lumMod val="85000"/>
                </a:schemeClr>
              </a:solidFill>
            </a:endParaRPr>
          </a:p>
          <a:p>
            <a:pPr marL="1085850" lvl="1" indent="-342900" algn="just">
              <a:buFont typeface="Arial" panose="020B0604020202020204" pitchFamily="34" charset="0"/>
              <a:buChar char="•"/>
              <a:defRPr/>
            </a:pPr>
            <a:r>
              <a:rPr lang="de-DE" dirty="0" err="1"/>
              <a:t>Clause</a:t>
            </a:r>
            <a:r>
              <a:rPr lang="de-DE" dirty="0"/>
              <a:t> 6</a:t>
            </a:r>
            <a:r>
              <a:rPr lang="de-DE" dirty="0" smtClean="0"/>
              <a:t>: </a:t>
            </a:r>
            <a:r>
              <a:rPr lang="de-DE" dirty="0" err="1" smtClean="0">
                <a:solidFill>
                  <a:schemeClr val="bg1">
                    <a:lumMod val="85000"/>
                  </a:schemeClr>
                </a:solidFill>
              </a:rPr>
              <a:t>stable</a:t>
            </a:r>
            <a:r>
              <a:rPr lang="de-DE" dirty="0">
                <a:solidFill>
                  <a:schemeClr val="bg1">
                    <a:lumMod val="85000"/>
                  </a:schemeClr>
                </a:solidFill>
              </a:rPr>
              <a:t>, </a:t>
            </a:r>
            <a:r>
              <a:rPr lang="de-DE" dirty="0" err="1" smtClean="0">
                <a:solidFill>
                  <a:schemeClr val="bg1">
                    <a:lumMod val="85000"/>
                  </a:schemeClr>
                </a:solidFill>
              </a:rPr>
              <a:t>details</a:t>
            </a:r>
            <a:r>
              <a:rPr lang="de-DE" dirty="0" smtClean="0">
                <a:solidFill>
                  <a:schemeClr val="bg1">
                    <a:lumMod val="85000"/>
                  </a:schemeClr>
                </a:solidFill>
              </a:rPr>
              <a:t> </a:t>
            </a:r>
            <a:r>
              <a:rPr lang="de-DE" dirty="0" err="1">
                <a:solidFill>
                  <a:schemeClr val="bg1">
                    <a:lumMod val="85000"/>
                  </a:schemeClr>
                </a:solidFill>
              </a:rPr>
              <a:t>under</a:t>
            </a:r>
            <a:r>
              <a:rPr lang="de-DE" dirty="0">
                <a:solidFill>
                  <a:schemeClr val="bg1">
                    <a:lumMod val="85000"/>
                  </a:schemeClr>
                </a:solidFill>
              </a:rPr>
              <a:t> </a:t>
            </a:r>
            <a:r>
              <a:rPr lang="de-DE" dirty="0" err="1">
                <a:solidFill>
                  <a:schemeClr val="bg1">
                    <a:lumMod val="85000"/>
                  </a:schemeClr>
                </a:solidFill>
              </a:rPr>
              <a:t>discussion</a:t>
            </a:r>
            <a:endParaRPr lang="de-DE" dirty="0" smtClean="0">
              <a:solidFill>
                <a:schemeClr val="bg1">
                  <a:lumMod val="85000"/>
                </a:schemeClr>
              </a:solidFill>
            </a:endParaRPr>
          </a:p>
          <a:p>
            <a:pPr marL="1085850" lvl="1" indent="-342900" algn="just">
              <a:buFont typeface="Arial" panose="020B0604020202020204" pitchFamily="34" charset="0"/>
              <a:buChar char="•"/>
              <a:defRPr/>
            </a:pPr>
            <a:r>
              <a:rPr lang="de-DE" dirty="0" err="1"/>
              <a:t>Clause</a:t>
            </a:r>
            <a:r>
              <a:rPr lang="de-DE" dirty="0"/>
              <a:t> 7</a:t>
            </a:r>
            <a:r>
              <a:rPr lang="de-DE" dirty="0" smtClean="0"/>
              <a:t>: </a:t>
            </a:r>
            <a:r>
              <a:rPr lang="de-DE" dirty="0" err="1" smtClean="0">
                <a:solidFill>
                  <a:schemeClr val="bg1">
                    <a:lumMod val="85000"/>
                  </a:schemeClr>
                </a:solidFill>
              </a:rPr>
              <a:t>new</a:t>
            </a:r>
            <a:r>
              <a:rPr lang="de-DE" dirty="0" smtClean="0">
                <a:solidFill>
                  <a:schemeClr val="bg1">
                    <a:lumMod val="85000"/>
                  </a:schemeClr>
                </a:solidFill>
              </a:rPr>
              <a:t> </a:t>
            </a:r>
            <a:r>
              <a:rPr lang="de-DE" dirty="0" err="1" smtClean="0">
                <a:solidFill>
                  <a:schemeClr val="bg1">
                    <a:lumMod val="85000"/>
                  </a:schemeClr>
                </a:solidFill>
              </a:rPr>
              <a:t>text</a:t>
            </a:r>
            <a:r>
              <a:rPr lang="de-DE" dirty="0" smtClean="0"/>
              <a:t> </a:t>
            </a:r>
          </a:p>
          <a:p>
            <a:pPr marL="1085850" lvl="1" indent="-342900" algn="just">
              <a:buFont typeface="Arial" panose="020B0604020202020204" pitchFamily="34" charset="0"/>
              <a:buChar char="•"/>
              <a:defRPr/>
            </a:pPr>
            <a:r>
              <a:rPr lang="de-DE" dirty="0" err="1" smtClean="0"/>
              <a:t>Clause</a:t>
            </a:r>
            <a:r>
              <a:rPr lang="de-DE" dirty="0" smtClean="0"/>
              <a:t> 8: </a:t>
            </a:r>
            <a:r>
              <a:rPr lang="de-DE" dirty="0" err="1" smtClean="0">
                <a:solidFill>
                  <a:schemeClr val="bg1">
                    <a:lumMod val="85000"/>
                  </a:schemeClr>
                </a:solidFill>
              </a:rPr>
              <a:t>postponed</a:t>
            </a:r>
            <a:endParaRPr lang="de-DE" dirty="0" smtClean="0">
              <a:solidFill>
                <a:schemeClr val="bg1">
                  <a:lumMod val="85000"/>
                </a:schemeClr>
              </a:solidFill>
            </a:endParaRPr>
          </a:p>
          <a:p>
            <a:pPr marL="1085850" lvl="1" indent="-342900" algn="just">
              <a:buFont typeface="Arial" panose="020B0604020202020204" pitchFamily="34" charset="0"/>
              <a:buChar char="•"/>
              <a:defRPr/>
            </a:pPr>
            <a:r>
              <a:rPr lang="de-DE" dirty="0" err="1" smtClean="0"/>
              <a:t>Clause</a:t>
            </a:r>
            <a:r>
              <a:rPr lang="de-DE" dirty="0" smtClean="0"/>
              <a:t> 9: </a:t>
            </a:r>
            <a:r>
              <a:rPr lang="de-DE" dirty="0" err="1" smtClean="0">
                <a:solidFill>
                  <a:schemeClr val="bg1">
                    <a:lumMod val="85000"/>
                  </a:schemeClr>
                </a:solidFill>
              </a:rPr>
              <a:t>revised</a:t>
            </a:r>
            <a:endParaRPr lang="de-DE" dirty="0" smtClean="0">
              <a:solidFill>
                <a:schemeClr val="bg1">
                  <a:lumMod val="85000"/>
                </a:schemeClr>
              </a:solidFill>
            </a:endParaRPr>
          </a:p>
          <a:p>
            <a:pPr marL="342900" indent="-342900" algn="just">
              <a:buFont typeface="Arial" panose="020B0604020202020204" pitchFamily="34" charset="0"/>
              <a:buChar char="•"/>
              <a:defRPr/>
            </a:pPr>
            <a:r>
              <a:rPr lang="de-DE" dirty="0" err="1" smtClean="0"/>
              <a:t>Discuss</a:t>
            </a:r>
            <a:r>
              <a:rPr lang="de-DE" dirty="0" smtClean="0"/>
              <a:t> CA </a:t>
            </a:r>
            <a:r>
              <a:rPr lang="de-DE" dirty="0" err="1" smtClean="0"/>
              <a:t>document</a:t>
            </a:r>
            <a:endParaRPr lang="de-DE" dirty="0" smtClean="0"/>
          </a:p>
          <a:p>
            <a:pPr marL="342900" indent="-342900" algn="just">
              <a:buFont typeface="Arial" panose="020B0604020202020204" pitchFamily="34" charset="0"/>
              <a:buChar char="•"/>
              <a:defRPr/>
            </a:pPr>
            <a:r>
              <a:rPr lang="de-DE" dirty="0" err="1" smtClean="0"/>
              <a:t>Submit</a:t>
            </a:r>
            <a:r>
              <a:rPr lang="de-DE" dirty="0" smtClean="0"/>
              <a:t> </a:t>
            </a:r>
            <a:r>
              <a:rPr lang="de-DE" dirty="0" err="1" smtClean="0"/>
              <a:t>draft</a:t>
            </a:r>
            <a:r>
              <a:rPr lang="de-DE" dirty="0" smtClean="0"/>
              <a:t> </a:t>
            </a:r>
            <a:r>
              <a:rPr lang="de-DE" dirty="0" err="1" smtClean="0"/>
              <a:t>to</a:t>
            </a:r>
            <a:r>
              <a:rPr lang="de-DE" dirty="0" smtClean="0"/>
              <a:t> WG </a:t>
            </a:r>
            <a:r>
              <a:rPr lang="de-DE" dirty="0" err="1" smtClean="0"/>
              <a:t>letter</a:t>
            </a:r>
            <a:r>
              <a:rPr lang="de-DE" dirty="0" smtClean="0"/>
              <a:t> </a:t>
            </a:r>
            <a:r>
              <a:rPr lang="de-DE" dirty="0" err="1" smtClean="0"/>
              <a:t>ballot</a:t>
            </a:r>
            <a:endParaRPr lang="de-DE" dirty="0"/>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PM1, July 15, 2019</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3010291650"/>
              </p:ext>
            </p:extLst>
          </p:nvPr>
        </p:nvGraphicFramePr>
        <p:xfrm>
          <a:off x="838200" y="2286000"/>
          <a:ext cx="8077200" cy="4088210"/>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agenda in doc. 15-19/0274r1</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15-19/</a:t>
                      </a:r>
                      <a:r>
                        <a:rPr lang="en-GB" altLang="en-US" sz="1800" dirty="0" smtClean="0"/>
                        <a:t>0248r0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15-19/</a:t>
                      </a:r>
                      <a:r>
                        <a:rPr lang="en-GB" altLang="en-US" sz="1800" dirty="0" smtClean="0"/>
                        <a:t>0248r0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305824025"/>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Discuss</a:t>
                      </a:r>
                      <a:r>
                        <a:rPr lang="de-DE" altLang="en-US" sz="1800" dirty="0" smtClean="0"/>
                        <a:t> </a:t>
                      </a:r>
                      <a:r>
                        <a:rPr lang="de-DE" altLang="en-US" sz="1800" dirty="0" err="1" smtClean="0"/>
                        <a:t>status</a:t>
                      </a:r>
                      <a:r>
                        <a:rPr lang="de-DE" altLang="en-US" sz="1800" dirty="0" smtClean="0"/>
                        <a:t> </a:t>
                      </a:r>
                      <a:r>
                        <a:rPr lang="de-DE" altLang="en-US" sz="1800" dirty="0" err="1" smtClean="0"/>
                        <a:t>of</a:t>
                      </a:r>
                      <a:r>
                        <a:rPr lang="de-DE" altLang="en-US" sz="1800" dirty="0" smtClean="0"/>
                        <a:t> </a:t>
                      </a:r>
                      <a:r>
                        <a:rPr lang="de-DE" altLang="en-US" sz="1800" dirty="0" err="1" smtClean="0"/>
                        <a:t>clauses</a:t>
                      </a:r>
                      <a:r>
                        <a:rPr lang="de-DE" altLang="en-US" sz="1800" dirty="0" smtClean="0"/>
                        <a:t> 4-9,</a:t>
                      </a:r>
                      <a:r>
                        <a:rPr lang="de-DE" altLang="en-US" sz="1800" baseline="0" dirty="0" smtClean="0"/>
                        <a:t> </a:t>
                      </a:r>
                      <a:r>
                        <a:rPr lang="de-DE" altLang="en-US" sz="1800" baseline="0" dirty="0" err="1" smtClean="0"/>
                        <a:t>identify</a:t>
                      </a:r>
                      <a:r>
                        <a:rPr lang="de-DE" altLang="en-US" sz="1800" baseline="0" dirty="0" smtClean="0"/>
                        <a:t> TBDs</a:t>
                      </a:r>
                      <a:endParaRPr lang="de-DE"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1211941442"/>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Discuss</a:t>
                      </a:r>
                      <a:r>
                        <a:rPr lang="de-DE" altLang="en-US" sz="1800" baseline="0" dirty="0" smtClean="0"/>
                        <a:t> CA </a:t>
                      </a:r>
                      <a:r>
                        <a:rPr lang="de-DE" altLang="en-US" sz="1800" baseline="0" dirty="0" err="1" smtClean="0"/>
                        <a:t>document</a:t>
                      </a:r>
                      <a:endParaRPr lang="de-DE"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560650813"/>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Work on TBDs</a:t>
                      </a:r>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176002181"/>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1978</Words>
  <Application>Microsoft Office PowerPoint</Application>
  <PresentationFormat>Bildschirmpräsentation (4:3)</PresentationFormat>
  <Paragraphs>526</Paragraphs>
  <Slides>30</Slides>
  <Notes>29</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30</vt:i4>
      </vt:variant>
    </vt:vector>
  </HeadingPairs>
  <TitlesOfParts>
    <vt:vector size="38" baseType="lpstr">
      <vt:lpstr>MS Mincho</vt:lpstr>
      <vt:lpstr>ＭＳ Ｐゴシック</vt:lpstr>
      <vt:lpstr>ＭＳ Ｐゴシック</vt:lpstr>
      <vt:lpstr>Arial</vt:lpstr>
      <vt:lpstr>Times New Roman</vt:lpstr>
      <vt:lpstr>Wingdings</vt:lpstr>
      <vt:lpstr>802-11-Submission</vt:lpstr>
      <vt:lpstr>Document</vt:lpstr>
      <vt:lpstr>IEEE 802.15 TG13  Multi-Gbit/s Optical Wireless Communication  July 2019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5139</cp:revision>
  <cp:lastPrinted>2014-11-04T15:04:57Z</cp:lastPrinted>
  <dcterms:created xsi:type="dcterms:W3CDTF">2007-04-17T18:10:23Z</dcterms:created>
  <dcterms:modified xsi:type="dcterms:W3CDTF">2019-07-15T13:31:31Z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