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261" r:id="rId3"/>
    <p:sldId id="258" r:id="rId4"/>
    <p:sldId id="265" r:id="rId5"/>
    <p:sldId id="273" r:id="rId6"/>
    <p:sldId id="288" r:id="rId7"/>
    <p:sldId id="287" r:id="rId8"/>
    <p:sldId id="289"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63"/>
    <p:restoredTop sz="86322"/>
  </p:normalViewPr>
  <p:slideViewPr>
    <p:cSldViewPr>
      <p:cViewPr varScale="1">
        <p:scale>
          <a:sx n="79" d="100"/>
          <a:sy n="79" d="100"/>
        </p:scale>
        <p:origin x="2304" y="1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a:xfrm>
            <a:off x="685800" y="304800"/>
            <a:ext cx="1600200" cy="215444"/>
          </a:xfrm>
        </p:spPr>
        <p:txBody>
          <a:bodyPr/>
          <a:lstStyle>
            <a:lvl1pPr>
              <a:defRPr/>
            </a:lvl1pPr>
          </a:lstStyle>
          <a:p>
            <a:r>
              <a:rPr lang="en-US" altLang="en-US" dirty="0"/>
              <a:t>July, 2019</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735649-81C6-B34D-A04B-13B4EBBC7825}"/>
              </a:ext>
            </a:extLst>
          </p:cNvPr>
          <p:cNvSpPr>
            <a:spLocks noGrp="1"/>
          </p:cNvSpPr>
          <p:nvPr>
            <p:ph type="dt" sz="half" idx="10"/>
          </p:nvPr>
        </p:nvSpPr>
        <p:spPr>
          <a:xfrm>
            <a:off x="701040" y="306387"/>
            <a:ext cx="1600200" cy="215444"/>
          </a:xfrm>
        </p:spPr>
        <p:txBody>
          <a:bodyPr/>
          <a:lstStyle>
            <a:lvl1pPr>
              <a:defRPr/>
            </a:lvl1pPr>
          </a:lstStyle>
          <a:p>
            <a:r>
              <a:rPr lang="en-US" altLang="en-US"/>
              <a:t>March, 2019</a:t>
            </a:r>
            <a:endParaRPr lang="en-US" altLang="en-US" dirty="0"/>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D17E6B-744C-C54C-9F0B-35F3964BC90D}"/>
              </a:ext>
            </a:extLst>
          </p:cNvPr>
          <p:cNvSpPr>
            <a:spLocks noGrp="1"/>
          </p:cNvSpPr>
          <p:nvPr>
            <p:ph type="dt" sz="half" idx="10"/>
          </p:nvPr>
        </p:nvSpPr>
        <p:spPr/>
        <p:txBody>
          <a:bodyPr/>
          <a:lstStyle/>
          <a:p>
            <a:r>
              <a:rPr lang="en-US" altLang="en-US"/>
              <a:t>March, 2019</a:t>
            </a:r>
            <a:endParaRPr lang="en-US" altLang="en-US" dirty="0"/>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1847E-B72B-1940-BECD-FB006BB2A00E}"/>
              </a:ext>
            </a:extLst>
          </p:cNvPr>
          <p:cNvSpPr>
            <a:spLocks noGrp="1"/>
          </p:cNvSpPr>
          <p:nvPr>
            <p:ph type="dt" sz="half" idx="10"/>
          </p:nvPr>
        </p:nvSpPr>
        <p:spPr>
          <a:xfrm>
            <a:off x="685800" y="304800"/>
            <a:ext cx="1600200" cy="215444"/>
          </a:xfrm>
        </p:spPr>
        <p:txBody>
          <a:bodyPr/>
          <a:lstStyle>
            <a:lvl1pPr>
              <a:defRPr/>
            </a:lvl1pPr>
          </a:lstStyle>
          <a:p>
            <a:r>
              <a:rPr lang="en-US" altLang="en-US" dirty="0"/>
              <a:t>July, 2019</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323936-9E11-6943-A227-DCC702CC4365}"/>
              </a:ext>
            </a:extLst>
          </p:cNvPr>
          <p:cNvSpPr>
            <a:spLocks noGrp="1"/>
          </p:cNvSpPr>
          <p:nvPr>
            <p:ph type="dt" sz="half" idx="10"/>
          </p:nvPr>
        </p:nvSpPr>
        <p:spPr>
          <a:xfrm>
            <a:off x="701040" y="272236"/>
            <a:ext cx="1600200" cy="215444"/>
          </a:xfrm>
        </p:spPr>
        <p:txBody>
          <a:bodyPr/>
          <a:lstStyle>
            <a:lvl1pPr>
              <a:defRPr/>
            </a:lvl1pPr>
          </a:lstStyle>
          <a:p>
            <a:r>
              <a:rPr lang="en-US" altLang="en-US"/>
              <a:t>March, 2019</a:t>
            </a:r>
            <a:endParaRPr lang="en-US" altLang="en-US" dirty="0"/>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
        <p:nvSpPr>
          <p:cNvPr id="7" name="Rectangle 4">
            <a:extLst>
              <a:ext uri="{FF2B5EF4-FFF2-40B4-BE49-F238E27FC236}">
                <a16:creationId xmlns:a16="http://schemas.microsoft.com/office/drawing/2014/main" id="{AC72F63C-3DC0-6445-B5FC-AAA882B07D58}"/>
              </a:ext>
            </a:extLst>
          </p:cNvPr>
          <p:cNvSpPr txBox="1">
            <a:spLocks noChangeArrowheads="1"/>
          </p:cNvSpPr>
          <p:nvPr userDrawn="1"/>
        </p:nvSpPr>
        <p:spPr bwMode="auto">
          <a:xfrm>
            <a:off x="623888" y="3048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July, 2019</a:t>
            </a:r>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9890C-2706-0943-AC42-DD1E5E1FD26F}"/>
              </a:ext>
            </a:extLst>
          </p:cNvPr>
          <p:cNvSpPr>
            <a:spLocks noGrp="1"/>
          </p:cNvSpPr>
          <p:nvPr>
            <p:ph type="dt" sz="half" idx="10"/>
          </p:nvPr>
        </p:nvSpPr>
        <p:spPr>
          <a:xfrm>
            <a:off x="627062" y="303530"/>
            <a:ext cx="1600200" cy="215444"/>
          </a:xfrm>
        </p:spPr>
        <p:txBody>
          <a:bodyPr/>
          <a:lstStyle>
            <a:lvl1pPr>
              <a:defRPr/>
            </a:lvl1pPr>
          </a:lstStyle>
          <a:p>
            <a:r>
              <a:rPr lang="en-US" altLang="en-US" dirty="0"/>
              <a:t>July, 2019</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CC16D-EC08-6348-9172-D6B42FA68E0B}"/>
              </a:ext>
            </a:extLst>
          </p:cNvPr>
          <p:cNvSpPr>
            <a:spLocks noGrp="1"/>
          </p:cNvSpPr>
          <p:nvPr>
            <p:ph type="dt" sz="half" idx="10"/>
          </p:nvPr>
        </p:nvSpPr>
        <p:spPr/>
        <p:txBody>
          <a:bodyPr/>
          <a:lstStyle>
            <a:lvl1pPr>
              <a:defRPr/>
            </a:lvl1pPr>
          </a:lstStyle>
          <a:p>
            <a:r>
              <a:rPr lang="en-US" altLang="en-US" dirty="0"/>
              <a:t>July, 2019</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F50B-0965-3646-B159-50CBB964E6C8}"/>
              </a:ext>
            </a:extLst>
          </p:cNvPr>
          <p:cNvSpPr>
            <a:spLocks noGrp="1"/>
          </p:cNvSpPr>
          <p:nvPr>
            <p:ph type="dt" sz="half" idx="10"/>
          </p:nvPr>
        </p:nvSpPr>
        <p:spPr>
          <a:xfrm>
            <a:off x="685800" y="378281"/>
            <a:ext cx="1600200" cy="215444"/>
          </a:xfrm>
        </p:spPr>
        <p:txBody>
          <a:bodyPr/>
          <a:lstStyle>
            <a:lvl1pPr>
              <a:defRPr/>
            </a:lvl1pPr>
          </a:lstStyle>
          <a:p>
            <a:r>
              <a:rPr lang="en-US" altLang="en-US"/>
              <a:t>March, 2019</a:t>
            </a:r>
            <a:endParaRPr lang="en-US" altLang="en-US" dirty="0"/>
          </a:p>
        </p:txBody>
      </p:sp>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8AF76E-9E79-C845-B774-A3AF3D1CC9DC}"/>
              </a:ext>
            </a:extLst>
          </p:cNvPr>
          <p:cNvSpPr>
            <a:spLocks noGrp="1"/>
          </p:cNvSpPr>
          <p:nvPr>
            <p:ph type="dt" sz="half" idx="10"/>
          </p:nvPr>
        </p:nvSpPr>
        <p:spPr>
          <a:xfrm>
            <a:off x="630238" y="241756"/>
            <a:ext cx="1600200" cy="215444"/>
          </a:xfrm>
        </p:spPr>
        <p:txBody>
          <a:bodyPr/>
          <a:lstStyle>
            <a:lvl1pPr>
              <a:defRPr/>
            </a:lvl1pPr>
          </a:lstStyle>
          <a:p>
            <a:r>
              <a:rPr lang="en-US" altLang="en-US"/>
              <a:t>March, 2019</a:t>
            </a:r>
            <a:endParaRPr lang="en-US" altLang="en-US" dirty="0"/>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CAF9F0-330E-6E40-A27C-10225EAF20AD}"/>
              </a:ext>
            </a:extLst>
          </p:cNvPr>
          <p:cNvSpPr>
            <a:spLocks noGrp="1"/>
          </p:cNvSpPr>
          <p:nvPr>
            <p:ph type="dt" sz="half" idx="10"/>
          </p:nvPr>
        </p:nvSpPr>
        <p:spPr>
          <a:xfrm>
            <a:off x="630238" y="241756"/>
            <a:ext cx="1600200" cy="215444"/>
          </a:xfrm>
        </p:spPr>
        <p:txBody>
          <a:bodyPr/>
          <a:lstStyle>
            <a:lvl1pPr>
              <a:defRPr/>
            </a:lvl1pPr>
          </a:lstStyle>
          <a:p>
            <a:r>
              <a:rPr lang="en-US" altLang="en-US"/>
              <a:t>March, 2019</a:t>
            </a:r>
            <a:endParaRPr lang="en-US" altLang="en-US" dirty="0"/>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9EC782-5D09-8041-A3AB-0393F9BB57BF}"/>
              </a:ext>
            </a:extLst>
          </p:cNvPr>
          <p:cNvSpPr>
            <a:spLocks noGrp="1"/>
          </p:cNvSpPr>
          <p:nvPr>
            <p:ph type="dt" sz="half" idx="10"/>
          </p:nvPr>
        </p:nvSpPr>
        <p:spPr/>
        <p:txBody>
          <a:bodyPr/>
          <a:lstStyle>
            <a:lvl1pPr>
              <a:defRPr/>
            </a:lvl1pPr>
          </a:lstStyle>
          <a:p>
            <a:r>
              <a:rPr lang="en-US" altLang="en-US"/>
              <a:t>March, 2019</a:t>
            </a:r>
            <a:endParaRPr lang="en-US" altLang="en-US" dirty="0"/>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2019</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 15-19-0272-01-04md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1"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50" r:id="rId12"/>
    <p:sldLayoutId id="2147483661" r:id="rId13"/>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E101D7B6-D52D-B948-A443-DE3DDF273559}"/>
              </a:ext>
            </a:extLst>
          </p:cNvPr>
          <p:cNvSpPr>
            <a:spLocks noGrp="1"/>
          </p:cNvSpPr>
          <p:nvPr>
            <p:ph type="dt" sz="half" idx="10"/>
          </p:nvPr>
        </p:nvSpPr>
        <p:spPr>
          <a:xfrm>
            <a:off x="304800" y="228600"/>
            <a:ext cx="1600200" cy="215444"/>
          </a:xfrm>
        </p:spPr>
        <p:txBody>
          <a:bodyPr/>
          <a:lstStyle/>
          <a:p>
            <a:r>
              <a:rPr lang="en-US" altLang="en-US" dirty="0"/>
              <a:t>July, 2019</a:t>
            </a:r>
          </a:p>
        </p:txBody>
      </p:sp>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July, 2019 IEEE 802.15.4md Opening and Closing V1.1</a:t>
            </a:r>
          </a:p>
          <a:p>
            <a:r>
              <a:rPr lang="en-US" altLang="en-US" sz="1600" b="1" dirty="0">
                <a:solidFill>
                  <a:schemeClr val="tx2"/>
                </a:solidFill>
              </a:rPr>
              <a:t>Date Submitted: July 11, 2019</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15-19-0272-01-04md </a:t>
            </a:r>
            <a:r>
              <a:rPr lang="en-US" altLang="en-US" sz="1600" b="1" dirty="0">
                <a:solidFill>
                  <a:schemeClr val="tx2"/>
                </a:solidFill>
              </a:rPr>
              <a:t>Abstract: </a:t>
            </a:r>
            <a:r>
              <a:rPr lang="en-US" altLang="en-US" sz="1600" dirty="0">
                <a:solidFill>
                  <a:schemeClr val="tx2"/>
                </a:solidFill>
              </a:rPr>
              <a:t>July 2019 IEEE 802.15.4md Opening and Closing V1.1 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a:r>
            <a:r>
              <a:rPr lang="en-US" altLang="en-US" sz="2000" b="1">
                <a:latin typeface="Calibri" panose="020F0502020204030204" pitchFamily="34" charset="0"/>
                <a:cs typeface="Calibri" panose="020F0502020204030204" pitchFamily="34" charset="0"/>
              </a:rPr>
              <a:t>at this link:</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C90F4FF2-A2B4-AD4E-85AC-88C496C61EB1}"/>
              </a:ext>
            </a:extLst>
          </p:cNvPr>
          <p:cNvSpPr>
            <a:spLocks noGrp="1"/>
          </p:cNvSpPr>
          <p:nvPr>
            <p:ph type="dt" sz="half" idx="10"/>
          </p:nvPr>
        </p:nvSpPr>
        <p:spPr>
          <a:xfrm>
            <a:off x="533400" y="295544"/>
            <a:ext cx="1600200" cy="215444"/>
          </a:xfrm>
        </p:spPr>
        <p:txBody>
          <a:bodyPr/>
          <a:lstStyle/>
          <a:p>
            <a:r>
              <a:rPr lang="en-US" altLang="en-US" dirty="0"/>
              <a:t>July, 2019</a:t>
            </a: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dirty="0"/>
              <a:t>July, 2019</a:t>
            </a:r>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altLang="en-US" sz="3600" dirty="0"/>
              <a:t>July IEEE 802.15.4md Opening and Closing  V1.0</a:t>
            </a:r>
            <a:br>
              <a:rPr lang="en-US" altLang="en-US" sz="3600" dirty="0"/>
            </a:b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2380022832"/>
              </p:ext>
            </p:extLst>
          </p:nvPr>
        </p:nvGraphicFramePr>
        <p:xfrm>
          <a:off x="382191" y="1715467"/>
          <a:ext cx="8379618" cy="3427065"/>
        </p:xfrm>
        <a:graphic>
          <a:graphicData uri="http://schemas.openxmlformats.org/drawingml/2006/table">
            <a:tbl>
              <a:tblPr firstRow="1" firstCol="1" bandRow="1">
                <a:tableStyleId>{00A15C55-8517-42AA-B614-E9B94910E393}</a:tableStyleId>
              </a:tblPr>
              <a:tblGrid>
                <a:gridCol w="813779">
                  <a:extLst>
                    <a:ext uri="{9D8B030D-6E8A-4147-A177-3AD203B41FA5}">
                      <a16:colId xmlns:a16="http://schemas.microsoft.com/office/drawing/2014/main" val="20000"/>
                    </a:ext>
                  </a:extLst>
                </a:gridCol>
                <a:gridCol w="2034448">
                  <a:extLst>
                    <a:ext uri="{9D8B030D-6E8A-4147-A177-3AD203B41FA5}">
                      <a16:colId xmlns:a16="http://schemas.microsoft.com/office/drawing/2014/main" val="20001"/>
                    </a:ext>
                  </a:extLst>
                </a:gridCol>
                <a:gridCol w="1871693">
                  <a:extLst>
                    <a:ext uri="{9D8B030D-6E8A-4147-A177-3AD203B41FA5}">
                      <a16:colId xmlns:a16="http://schemas.microsoft.com/office/drawing/2014/main" val="20002"/>
                    </a:ext>
                  </a:extLst>
                </a:gridCol>
                <a:gridCol w="1841945">
                  <a:extLst>
                    <a:ext uri="{9D8B030D-6E8A-4147-A177-3AD203B41FA5}">
                      <a16:colId xmlns:a16="http://schemas.microsoft.com/office/drawing/2014/main" val="20003"/>
                    </a:ext>
                  </a:extLst>
                </a:gridCol>
                <a:gridCol w="1817753">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algn="ct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Hall K1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Hall K1</a:t>
                      </a: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Opening Plenary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Hall K1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Hall K1</a:t>
                      </a:r>
                    </a:p>
                  </a:txBody>
                  <a:tcPr/>
                </a:tc>
                <a:tc>
                  <a:txBody>
                    <a:bodyPr/>
                    <a:lstStyle/>
                    <a:p>
                      <a:pPr algn="ctr"/>
                      <a:r>
                        <a:rPr lang="en-US" dirty="0"/>
                        <a:t>Midweek Plenary Hall K1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Hall K1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Hall K1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4"/>
                  </a:ext>
                </a:extLst>
              </a:tr>
              <a:tr h="370840">
                <a:tc>
                  <a:txBody>
                    <a:bodyPr/>
                    <a:lstStyle/>
                    <a:p>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6:30pm Closing Plenary Hall K1</a:t>
                      </a:r>
                    </a:p>
                  </a:txBody>
                  <a:tcPr/>
                </a:tc>
                <a:extLst>
                  <a:ext uri="{0D108BD9-81ED-4DB2-BD59-A6C34878D82A}">
                    <a16:rowId xmlns:a16="http://schemas.microsoft.com/office/drawing/2014/main" val="659643591"/>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
        <p:nvSpPr>
          <p:cNvPr id="7" name="Date Placeholder 3">
            <a:extLst>
              <a:ext uri="{FF2B5EF4-FFF2-40B4-BE49-F238E27FC236}">
                <a16:creationId xmlns:a16="http://schemas.microsoft.com/office/drawing/2014/main" id="{9C34C6DE-9B42-E743-AED8-525A67D1316F}"/>
              </a:ext>
            </a:extLst>
          </p:cNvPr>
          <p:cNvSpPr>
            <a:spLocks noGrp="1"/>
          </p:cNvSpPr>
          <p:nvPr>
            <p:ph type="dt" sz="half" idx="10"/>
          </p:nvPr>
        </p:nvSpPr>
        <p:spPr>
          <a:xfrm>
            <a:off x="762000" y="295304"/>
            <a:ext cx="1600200" cy="215444"/>
          </a:xfrm>
        </p:spPr>
        <p:txBody>
          <a:bodyPr/>
          <a:lstStyle/>
          <a:p>
            <a:r>
              <a:rPr lang="en-US" altLang="en-US" dirty="0"/>
              <a:t>July, 2019</a:t>
            </a:r>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Opening Session</a:t>
            </a:r>
          </a:p>
          <a:p>
            <a:pPr lvl="1"/>
            <a:r>
              <a:rPr lang="en-US" sz="2400" dirty="0"/>
              <a:t>Call for Patents</a:t>
            </a:r>
          </a:p>
          <a:p>
            <a:pPr lvl="1"/>
            <a:r>
              <a:rPr lang="en-US" sz="2400" dirty="0"/>
              <a:t>Review minutes and approve minutes from last Face to Face. </a:t>
            </a:r>
          </a:p>
          <a:p>
            <a:pPr lvl="1"/>
            <a:r>
              <a:rPr lang="en-US" sz="2400" dirty="0"/>
              <a:t>Approve CRG Minutes </a:t>
            </a:r>
          </a:p>
          <a:p>
            <a:pPr lvl="1"/>
            <a:r>
              <a:rPr lang="en-US" sz="2400" dirty="0"/>
              <a:t>Results of LB158 (audited)</a:t>
            </a:r>
          </a:p>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dirty="0"/>
              <a:t>July, 2019</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Table 8">
            <a:extLst>
              <a:ext uri="{FF2B5EF4-FFF2-40B4-BE49-F238E27FC236}">
                <a16:creationId xmlns:a16="http://schemas.microsoft.com/office/drawing/2014/main" id="{22183AED-6934-0841-9743-44F516EA8A17}"/>
              </a:ext>
            </a:extLst>
          </p:cNvPr>
          <p:cNvGraphicFramePr>
            <a:graphicFrameLocks noGrp="1"/>
          </p:cNvGraphicFramePr>
          <p:nvPr>
            <p:extLst>
              <p:ext uri="{D42A27DB-BD31-4B8C-83A1-F6EECF244321}">
                <p14:modId xmlns:p14="http://schemas.microsoft.com/office/powerpoint/2010/main" val="2508689639"/>
              </p:ext>
            </p:extLst>
          </p:nvPr>
        </p:nvGraphicFramePr>
        <p:xfrm>
          <a:off x="1190399" y="3872887"/>
          <a:ext cx="6096000" cy="22199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06656212"/>
                    </a:ext>
                  </a:extLst>
                </a:gridCol>
                <a:gridCol w="3048000">
                  <a:extLst>
                    <a:ext uri="{9D8B030D-6E8A-4147-A177-3AD203B41FA5}">
                      <a16:colId xmlns:a16="http://schemas.microsoft.com/office/drawing/2014/main" val="856766449"/>
                    </a:ext>
                  </a:extLst>
                </a:gridCol>
              </a:tblGrid>
              <a:tr h="370840">
                <a:tc>
                  <a:txBody>
                    <a:bodyPr/>
                    <a:lstStyle/>
                    <a:p>
                      <a:r>
                        <a:rPr lang="en-US" dirty="0"/>
                        <a:t>VOTER POOL</a:t>
                      </a:r>
                    </a:p>
                  </a:txBody>
                  <a:tcPr/>
                </a:tc>
                <a:tc>
                  <a:txBody>
                    <a:bodyPr/>
                    <a:lstStyle/>
                    <a:p>
                      <a:r>
                        <a:rPr lang="en-US" dirty="0"/>
                        <a:t>98</a:t>
                      </a:r>
                    </a:p>
                  </a:txBody>
                  <a:tcPr/>
                </a:tc>
                <a:extLst>
                  <a:ext uri="{0D108BD9-81ED-4DB2-BD59-A6C34878D82A}">
                    <a16:rowId xmlns:a16="http://schemas.microsoft.com/office/drawing/2014/main" val="3616388979"/>
                  </a:ext>
                </a:extLst>
              </a:tr>
              <a:tr h="370840">
                <a:tc>
                  <a:txBody>
                    <a:bodyPr/>
                    <a:lstStyle/>
                    <a:p>
                      <a:r>
                        <a:rPr lang="en-US" dirty="0"/>
                        <a:t>Voted </a:t>
                      </a:r>
                    </a:p>
                  </a:txBody>
                  <a:tcPr/>
                </a:tc>
                <a:tc>
                  <a:txBody>
                    <a:bodyPr/>
                    <a:lstStyle/>
                    <a:p>
                      <a:r>
                        <a:rPr lang="en-US" dirty="0"/>
                        <a:t>58</a:t>
                      </a:r>
                    </a:p>
                  </a:txBody>
                  <a:tcPr/>
                </a:tc>
                <a:extLst>
                  <a:ext uri="{0D108BD9-81ED-4DB2-BD59-A6C34878D82A}">
                    <a16:rowId xmlns:a16="http://schemas.microsoft.com/office/drawing/2014/main" val="572555286"/>
                  </a:ext>
                </a:extLst>
              </a:tr>
              <a:tr h="370840">
                <a:tc>
                  <a:txBody>
                    <a:bodyPr/>
                    <a:lstStyle/>
                    <a:p>
                      <a:r>
                        <a:rPr lang="en-US" dirty="0"/>
                        <a:t>YES</a:t>
                      </a:r>
                    </a:p>
                  </a:txBody>
                  <a:tcPr/>
                </a:tc>
                <a:tc>
                  <a:txBody>
                    <a:bodyPr/>
                    <a:lstStyle/>
                    <a:p>
                      <a:r>
                        <a:rPr lang="en-US" dirty="0"/>
                        <a:t>48</a:t>
                      </a:r>
                    </a:p>
                  </a:txBody>
                  <a:tcPr/>
                </a:tc>
                <a:extLst>
                  <a:ext uri="{0D108BD9-81ED-4DB2-BD59-A6C34878D82A}">
                    <a16:rowId xmlns:a16="http://schemas.microsoft.com/office/drawing/2014/main" val="3961005247"/>
                  </a:ext>
                </a:extLst>
              </a:tr>
              <a:tr h="370840">
                <a:tc>
                  <a:txBody>
                    <a:bodyPr/>
                    <a:lstStyle/>
                    <a:p>
                      <a:r>
                        <a:rPr lang="en-US" dirty="0"/>
                        <a:t>Abstain</a:t>
                      </a:r>
                    </a:p>
                  </a:txBody>
                  <a:tcPr/>
                </a:tc>
                <a:tc>
                  <a:txBody>
                    <a:bodyPr/>
                    <a:lstStyle/>
                    <a:p>
                      <a:r>
                        <a:rPr lang="en-US" dirty="0"/>
                        <a:t>6</a:t>
                      </a:r>
                    </a:p>
                  </a:txBody>
                  <a:tcPr/>
                </a:tc>
                <a:extLst>
                  <a:ext uri="{0D108BD9-81ED-4DB2-BD59-A6C34878D82A}">
                    <a16:rowId xmlns:a16="http://schemas.microsoft.com/office/drawing/2014/main" val="2322914959"/>
                  </a:ext>
                </a:extLst>
              </a:tr>
              <a:tr h="370840">
                <a:tc>
                  <a:txBody>
                    <a:bodyPr/>
                    <a:lstStyle/>
                    <a:p>
                      <a:r>
                        <a:rPr lang="en-US" dirty="0"/>
                        <a:t>No</a:t>
                      </a:r>
                    </a:p>
                  </a:txBody>
                  <a:tcPr/>
                </a:tc>
                <a:tc>
                  <a:txBody>
                    <a:bodyPr/>
                    <a:lstStyle/>
                    <a:p>
                      <a:r>
                        <a:rPr lang="en-US" dirty="0"/>
                        <a:t>4</a:t>
                      </a:r>
                    </a:p>
                  </a:txBody>
                  <a:tcPr/>
                </a:tc>
                <a:extLst>
                  <a:ext uri="{0D108BD9-81ED-4DB2-BD59-A6C34878D82A}">
                    <a16:rowId xmlns:a16="http://schemas.microsoft.com/office/drawing/2014/main" val="2956733522"/>
                  </a:ext>
                </a:extLst>
              </a:tr>
              <a:tr h="292713">
                <a:tc gridSpan="2">
                  <a:txBody>
                    <a:bodyPr/>
                    <a:lstStyle/>
                    <a:p>
                      <a:r>
                        <a:rPr lang="en-US" dirty="0"/>
                        <a:t>Ballot Passes</a:t>
                      </a:r>
                    </a:p>
                  </a:txBody>
                  <a:tcPr/>
                </a:tc>
                <a:tc hMerge="1">
                  <a:txBody>
                    <a:bodyPr/>
                    <a:lstStyle/>
                    <a:p>
                      <a:endParaRPr lang="en-US" dirty="0"/>
                    </a:p>
                  </a:txBody>
                  <a:tcPr/>
                </a:tc>
                <a:extLst>
                  <a:ext uri="{0D108BD9-81ED-4DB2-BD59-A6C34878D82A}">
                    <a16:rowId xmlns:a16="http://schemas.microsoft.com/office/drawing/2014/main" val="2127657442"/>
                  </a:ext>
                </a:extLst>
              </a:tr>
            </a:tbl>
          </a:graphicData>
        </a:graphic>
      </p:graphicFrame>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643218" y="238380"/>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Opening Session </a:t>
            </a:r>
          </a:p>
          <a:p>
            <a:pPr lvl="1"/>
            <a:r>
              <a:rPr lang="en-US" sz="2400" dirty="0"/>
              <a:t>Total Comments</a:t>
            </a:r>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lvl="1"/>
            <a:r>
              <a:rPr lang="en-US" sz="2400" dirty="0"/>
              <a:t>Total Comments</a:t>
            </a:r>
          </a:p>
          <a:p>
            <a:pPr lvl="1"/>
            <a:r>
              <a:rPr lang="en-US" sz="2400" dirty="0"/>
              <a:t>Schedule for Week</a:t>
            </a:r>
          </a:p>
          <a:p>
            <a:pPr lvl="1"/>
            <a:r>
              <a:rPr lang="en-US" sz="2400" dirty="0"/>
              <a:t>Review Comments</a:t>
            </a:r>
          </a:p>
          <a:p>
            <a:pPr lvl="1"/>
            <a:endParaRPr lang="en-US" sz="24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dirty="0"/>
              <a:t>July, 2019</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E572724E-1A47-EE40-A6D3-F5E4F19B391A}"/>
              </a:ext>
            </a:extLst>
          </p:cNvPr>
          <p:cNvGraphicFramePr>
            <a:graphicFrameLocks noGrp="1"/>
          </p:cNvGraphicFramePr>
          <p:nvPr>
            <p:extLst>
              <p:ext uri="{D42A27DB-BD31-4B8C-83A1-F6EECF244321}">
                <p14:modId xmlns:p14="http://schemas.microsoft.com/office/powerpoint/2010/main" val="4260235171"/>
              </p:ext>
            </p:extLst>
          </p:nvPr>
        </p:nvGraphicFramePr>
        <p:xfrm>
          <a:off x="1144588" y="2286000"/>
          <a:ext cx="6400800" cy="182880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581997784"/>
                    </a:ext>
                  </a:extLst>
                </a:gridCol>
                <a:gridCol w="1600200">
                  <a:extLst>
                    <a:ext uri="{9D8B030D-6E8A-4147-A177-3AD203B41FA5}">
                      <a16:colId xmlns:a16="http://schemas.microsoft.com/office/drawing/2014/main" val="2530387311"/>
                    </a:ext>
                  </a:extLst>
                </a:gridCol>
                <a:gridCol w="1600200">
                  <a:extLst>
                    <a:ext uri="{9D8B030D-6E8A-4147-A177-3AD203B41FA5}">
                      <a16:colId xmlns:a16="http://schemas.microsoft.com/office/drawing/2014/main" val="1381782751"/>
                    </a:ext>
                  </a:extLst>
                </a:gridCol>
                <a:gridCol w="1600200">
                  <a:extLst>
                    <a:ext uri="{9D8B030D-6E8A-4147-A177-3AD203B41FA5}">
                      <a16:colId xmlns:a16="http://schemas.microsoft.com/office/drawing/2014/main" val="1282572024"/>
                    </a:ext>
                  </a:extLst>
                </a:gridCol>
              </a:tblGrid>
              <a:tr h="141642">
                <a:tc>
                  <a:txBody>
                    <a:bodyPr/>
                    <a:lstStyle/>
                    <a:p>
                      <a:endParaRPr lang="en-US" dirty="0"/>
                    </a:p>
                  </a:txBody>
                  <a:tcPr/>
                </a:tc>
                <a:tc>
                  <a:txBody>
                    <a:bodyPr/>
                    <a:lstStyle/>
                    <a:p>
                      <a:r>
                        <a:rPr lang="en-US" dirty="0">
                          <a:solidFill>
                            <a:schemeClr val="tx1"/>
                          </a:solidFill>
                        </a:rPr>
                        <a:t>EDITORIAL</a:t>
                      </a:r>
                    </a:p>
                  </a:txBody>
                  <a:tcPr/>
                </a:tc>
                <a:tc>
                  <a:txBody>
                    <a:bodyPr/>
                    <a:lstStyle/>
                    <a:p>
                      <a:r>
                        <a:rPr lang="en-US" dirty="0">
                          <a:solidFill>
                            <a:schemeClr val="tx1"/>
                          </a:solidFill>
                        </a:rPr>
                        <a:t>TECHNICAL</a:t>
                      </a:r>
                    </a:p>
                  </a:txBody>
                  <a:tcPr/>
                </a:tc>
                <a:tc>
                  <a:txBody>
                    <a:bodyPr/>
                    <a:lstStyle/>
                    <a:p>
                      <a:r>
                        <a:rPr lang="en-US" dirty="0">
                          <a:solidFill>
                            <a:schemeClr val="tx1"/>
                          </a:solidFill>
                        </a:rPr>
                        <a:t>OPEN</a:t>
                      </a:r>
                    </a:p>
                  </a:txBody>
                  <a:tcPr/>
                </a:tc>
                <a:extLst>
                  <a:ext uri="{0D108BD9-81ED-4DB2-BD59-A6C34878D82A}">
                    <a16:rowId xmlns:a16="http://schemas.microsoft.com/office/drawing/2014/main" val="3515012554"/>
                  </a:ext>
                </a:extLst>
              </a:tr>
              <a:tr h="329243">
                <a:tc>
                  <a:txBody>
                    <a:bodyPr/>
                    <a:lstStyle/>
                    <a:p>
                      <a:pPr algn="ctr"/>
                      <a:r>
                        <a:rPr lang="en-US" dirty="0"/>
                        <a:t>LB158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2399263014"/>
                  </a:ext>
                </a:extLst>
              </a:tr>
              <a:tr h="329243">
                <a:tc>
                  <a:txBody>
                    <a:bodyPr/>
                    <a:lstStyle/>
                    <a:p>
                      <a:pPr algn="ctr"/>
                      <a:r>
                        <a:rPr lang="en-US" dirty="0"/>
                        <a:t>Rogue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2559106981"/>
                  </a:ext>
                </a:extLst>
              </a:tr>
              <a:tr h="329243">
                <a:tc>
                  <a:txBody>
                    <a:bodyPr/>
                    <a:lstStyle/>
                    <a:p>
                      <a:pPr algn="ctr"/>
                      <a:r>
                        <a:rPr lang="en-US" dirty="0"/>
                        <a:t>Total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tc>
                <a:extLst>
                  <a:ext uri="{0D108BD9-81ED-4DB2-BD59-A6C34878D82A}">
                    <a16:rowId xmlns:a16="http://schemas.microsoft.com/office/drawing/2014/main" val="2008874281"/>
                  </a:ext>
                </a:extLst>
              </a:tr>
              <a:tr h="0">
                <a:tc>
                  <a:txBody>
                    <a:bodyPr/>
                    <a:lstStyle/>
                    <a:p>
                      <a:pPr algn="ctr"/>
                      <a:r>
                        <a:rPr lang="en-US" dirty="0"/>
                        <a:t>Grand Total</a:t>
                      </a:r>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499</a:t>
                      </a:r>
                    </a:p>
                  </a:txBody>
                  <a:tcPr/>
                </a:tc>
                <a:tc hMerge="1">
                  <a:txBody>
                    <a:bodyPr/>
                    <a:lstStyle/>
                    <a:p>
                      <a:pPr algn="ctr"/>
                      <a:endParaRPr lang="en-US" dirty="0"/>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2206872424"/>
                  </a:ext>
                </a:extLst>
              </a:tr>
            </a:tbl>
          </a:graphicData>
        </a:graphic>
      </p:graphicFrame>
    </p:spTree>
    <p:extLst>
      <p:ext uri="{BB962C8B-B14F-4D97-AF65-F5344CB8AC3E}">
        <p14:creationId xmlns:p14="http://schemas.microsoft.com/office/powerpoint/2010/main" val="1791604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400" dirty="0"/>
              <a:t>Session 2</a:t>
            </a:r>
          </a:p>
          <a:p>
            <a:pPr lvl="1"/>
            <a:r>
              <a:rPr lang="en-US" sz="2000" dirty="0"/>
              <a:t>Review Comments</a:t>
            </a:r>
          </a:p>
          <a:p>
            <a:pPr lvl="1"/>
            <a:r>
              <a:rPr lang="en-US" sz="2000" dirty="0"/>
              <a:t>Assignment of Comments</a:t>
            </a:r>
          </a:p>
          <a:p>
            <a:r>
              <a:rPr lang="en-US" sz="2400" dirty="0"/>
              <a:t>Session 3</a:t>
            </a:r>
          </a:p>
          <a:p>
            <a:pPr lvl="1"/>
            <a:r>
              <a:rPr lang="en-US" sz="2000" dirty="0"/>
              <a:t>Review Comments</a:t>
            </a:r>
          </a:p>
          <a:p>
            <a:pPr lvl="1"/>
            <a:r>
              <a:rPr lang="en-US" sz="2000" dirty="0"/>
              <a:t>Assignment of Comments</a:t>
            </a:r>
          </a:p>
          <a:p>
            <a:r>
              <a:rPr lang="en-US" sz="2400" dirty="0"/>
              <a:t>Session 4</a:t>
            </a:r>
          </a:p>
          <a:p>
            <a:pPr lvl="1"/>
            <a:r>
              <a:rPr lang="en-US" sz="2000" dirty="0"/>
              <a:t>Review Comments</a:t>
            </a:r>
          </a:p>
          <a:p>
            <a:pPr lvl="1"/>
            <a:r>
              <a:rPr lang="en-US" sz="2000" dirty="0"/>
              <a:t>Assignment of Comments</a:t>
            </a:r>
          </a:p>
          <a:p>
            <a:r>
              <a:rPr lang="en-US" sz="2400" dirty="0"/>
              <a:t>Session 5</a:t>
            </a:r>
          </a:p>
          <a:p>
            <a:pPr lvl="1"/>
            <a:r>
              <a:rPr lang="en-US" sz="2000" dirty="0"/>
              <a:t>Comment Resolution</a:t>
            </a:r>
          </a:p>
          <a:p>
            <a:r>
              <a:rPr lang="en-US" sz="2400" dirty="0"/>
              <a:t>Session 6</a:t>
            </a:r>
          </a:p>
          <a:p>
            <a:pPr lvl="1"/>
            <a:r>
              <a:rPr lang="en-US" sz="2000" dirty="0"/>
              <a:t>Comment Resolution</a:t>
            </a:r>
          </a:p>
          <a:p>
            <a:pPr lvl="1"/>
            <a:r>
              <a:rPr lang="en-US" sz="2000" dirty="0"/>
              <a:t>Closing Motions</a:t>
            </a:r>
          </a:p>
          <a:p>
            <a:pPr lvl="1"/>
            <a:r>
              <a:rPr lang="en-US" sz="2000" dirty="0" err="1"/>
              <a:t>Adjorn</a:t>
            </a:r>
            <a:endParaRPr lang="en-US" sz="2000" dirty="0"/>
          </a:p>
          <a:p>
            <a:pPr marL="457200" lvl="1" indent="0">
              <a:buNone/>
            </a:pPr>
            <a:endParaRPr lang="en-US" sz="1600" dirty="0"/>
          </a:p>
          <a:p>
            <a:endParaRPr lang="en-US" sz="1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dirty="0"/>
              <a:t>July, 2019</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046087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400" dirty="0"/>
              <a:t>Session 5</a:t>
            </a:r>
          </a:p>
          <a:p>
            <a:pPr lvl="1"/>
            <a:r>
              <a:rPr lang="en-US" sz="2000" dirty="0"/>
              <a:t>Review </a:t>
            </a:r>
            <a:r>
              <a:rPr lang="en-US" sz="2000" dirty="0" err="1"/>
              <a:t>Timeslines</a:t>
            </a:r>
            <a:endParaRPr lang="en-US" sz="2000" dirty="0"/>
          </a:p>
          <a:p>
            <a:pPr lvl="1"/>
            <a:r>
              <a:rPr lang="en-US" sz="2000" dirty="0"/>
              <a:t>Review Comments</a:t>
            </a:r>
          </a:p>
          <a:p>
            <a:pPr lvl="1"/>
            <a:r>
              <a:rPr lang="en-US" sz="2000" dirty="0"/>
              <a:t>Assignment of Comments</a:t>
            </a:r>
          </a:p>
          <a:p>
            <a:pPr lvl="1"/>
            <a:r>
              <a:rPr lang="en-US" sz="2000" dirty="0"/>
              <a:t>Closing Motions</a:t>
            </a:r>
          </a:p>
          <a:p>
            <a:pPr lvl="1"/>
            <a:r>
              <a:rPr lang="en-US" sz="2000" dirty="0" err="1"/>
              <a:t>Adjorn</a:t>
            </a:r>
            <a:endParaRPr lang="en-US" sz="2000" dirty="0"/>
          </a:p>
          <a:p>
            <a:pPr marL="457200" lvl="1" indent="0">
              <a:buNone/>
            </a:pPr>
            <a:endParaRPr lang="en-US" sz="1600" dirty="0"/>
          </a:p>
          <a:p>
            <a:endParaRPr lang="en-US" sz="1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8</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dirty="0"/>
              <a:t>July, 2019</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07617004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5835</TotalTime>
  <Words>340</Words>
  <Application>Microsoft Macintosh PowerPoint</Application>
  <PresentationFormat>On-screen Show (4:3)</PresentationFormat>
  <Paragraphs>136</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PowerPoint Presentation</vt:lpstr>
      <vt:lpstr>PowerPoint Presentation</vt:lpstr>
      <vt:lpstr>802.15.4MD July IEEE 802.15.4md Opening and Closing  V1.0 </vt:lpstr>
      <vt:lpstr>15.4md Sessions this Week</vt:lpstr>
      <vt:lpstr>Agenda </vt:lpstr>
      <vt:lpstr>Agenda </vt:lpstr>
      <vt:lpstr>Agenda </vt:lpstr>
      <vt:lpstr>Agenda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87</cp:revision>
  <cp:lastPrinted>1998-02-10T13:28:06Z</cp:lastPrinted>
  <dcterms:created xsi:type="dcterms:W3CDTF">2018-03-03T14:04:29Z</dcterms:created>
  <dcterms:modified xsi:type="dcterms:W3CDTF">2019-07-14T01:06:17Z</dcterms:modified>
</cp:coreProperties>
</file>