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60" r:id="rId3"/>
    <p:sldId id="362" r:id="rId4"/>
    <p:sldId id="364" r:id="rId5"/>
    <p:sldId id="363" r:id="rId6"/>
    <p:sldId id="359"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60"/>
            <p14:sldId id="362"/>
            <p14:sldId id="364"/>
            <p14:sldId id="363"/>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67" autoAdjust="0"/>
    <p:restoredTop sz="96687" autoAdjust="0"/>
  </p:normalViewPr>
  <p:slideViewPr>
    <p:cSldViewPr>
      <p:cViewPr varScale="1">
        <p:scale>
          <a:sx n="84" d="100"/>
          <a:sy n="84" d="100"/>
        </p:scale>
        <p:origin x="1171" y="8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120"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15-19-0270-00-004z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t>July </a:t>
            </a:r>
            <a:r>
              <a:rPr lang="en-US" sz="1400" baseline="0" dirty="0"/>
              <a:t>2019</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smtClean="0"/>
              <a:t>Aditya V. Padaki, et al.</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262979"/>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[In-band signaling for </a:t>
            </a:r>
            <a:r>
              <a:rPr lang="en-US" sz="1600" dirty="0">
                <a:solidFill>
                  <a:schemeClr val="tx2"/>
                </a:solidFill>
                <a:latin typeface="Times New Roman" pitchFamily="18" charset="0"/>
                <a:ea typeface="ＭＳ Ｐゴシック" pitchFamily="-65" charset="-128"/>
              </a:rPr>
              <a:t>802.15.4z </a:t>
            </a:r>
            <a:r>
              <a:rPr lang="en-US" sz="1600" dirty="0">
                <a:solidFill>
                  <a:schemeClr val="tx2"/>
                </a:solidFill>
                <a:latin typeface="Times New Roman" pitchFamily="18" charset="0"/>
                <a:ea typeface="ＭＳ Ｐゴシック" pitchFamily="-65" charset="-128"/>
                <a:cs typeface="+mn-cs"/>
              </a:rPr>
              <a:t>UWB MAC]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[July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[Aditya V. Padaki (Samsung), </a:t>
            </a:r>
            <a:r>
              <a:rPr lang="en-US" sz="1600" dirty="0" err="1">
                <a:solidFill>
                  <a:schemeClr val="tx2"/>
                </a:solidFill>
                <a:latin typeface="Times New Roman" pitchFamily="18" charset="0"/>
                <a:ea typeface="ＭＳ Ｐゴシック" pitchFamily="-65" charset="-128"/>
                <a:cs typeface="+mn-cs"/>
              </a:rPr>
              <a:t>Seongah</a:t>
            </a:r>
            <a:r>
              <a:rPr lang="en-US" sz="1600" dirty="0">
                <a:solidFill>
                  <a:schemeClr val="tx2"/>
                </a:solidFill>
                <a:latin typeface="Times New Roman" pitchFamily="18" charset="0"/>
                <a:ea typeface="ＭＳ Ｐゴシック" pitchFamily="-65" charset="-128"/>
                <a:cs typeface="+mn-cs"/>
              </a:rPr>
              <a:t> </a:t>
            </a:r>
            <a:r>
              <a:rPr lang="en-US" sz="1600" dirty="0" err="1">
                <a:solidFill>
                  <a:schemeClr val="tx2"/>
                </a:solidFill>
                <a:latin typeface="Times New Roman" pitchFamily="18" charset="0"/>
                <a:ea typeface="ＭＳ Ｐゴシック" pitchFamily="-65" charset="-128"/>
                <a:cs typeface="+mn-cs"/>
              </a:rPr>
              <a:t>Jeong</a:t>
            </a:r>
            <a:r>
              <a:rPr lang="en-US" sz="1600" dirty="0">
                <a:solidFill>
                  <a:schemeClr val="tx2"/>
                </a:solidFill>
                <a:latin typeface="Times New Roman" pitchFamily="18" charset="0"/>
                <a:ea typeface="ＭＳ Ｐゴシック" pitchFamily="-65" charset="-128"/>
                <a:cs typeface="+mn-cs"/>
              </a:rPr>
              <a:t> (Samsung), Zheda Li (Samsung), </a:t>
            </a:r>
            <a:r>
              <a:rPr lang="en-US" sz="1600" dirty="0" err="1">
                <a:solidFill>
                  <a:schemeClr val="tx2"/>
                </a:solidFill>
                <a:latin typeface="Times New Roman" pitchFamily="18" charset="0"/>
                <a:ea typeface="ＭＳ Ｐゴシック" pitchFamily="-65" charset="-128"/>
                <a:cs typeface="+mn-cs"/>
              </a:rPr>
              <a:t>Mingyu</a:t>
            </a:r>
            <a:r>
              <a:rPr lang="en-US" sz="1600" dirty="0">
                <a:solidFill>
                  <a:schemeClr val="tx2"/>
                </a:solidFill>
                <a:latin typeface="Times New Roman" pitchFamily="18" charset="0"/>
                <a:ea typeface="ＭＳ Ｐゴシック" pitchFamily="-65" charset="-128"/>
                <a:cs typeface="+mn-cs"/>
              </a:rPr>
              <a:t> Lee (Samsung), Jack Lee (Samsung), </a:t>
            </a:r>
            <a:r>
              <a:rPr lang="en-US" sz="1600" dirty="0">
                <a:solidFill>
                  <a:schemeClr val="tx2"/>
                </a:solidFill>
                <a:latin typeface="Times New Roman" pitchFamily="18" charset="0"/>
                <a:ea typeface="ＭＳ Ｐゴシック" pitchFamily="-65" charset="-128"/>
              </a:rPr>
              <a:t>Ayman </a:t>
            </a:r>
            <a:r>
              <a:rPr lang="en-US" sz="1600" dirty="0" err="1">
                <a:solidFill>
                  <a:schemeClr val="tx2"/>
                </a:solidFill>
                <a:latin typeface="Times New Roman" pitchFamily="18" charset="0"/>
                <a:ea typeface="ＭＳ Ｐゴシック" pitchFamily="-65" charset="-128"/>
              </a:rPr>
              <a:t>Naguib</a:t>
            </a:r>
            <a:r>
              <a:rPr lang="en-US" sz="1600" dirty="0">
                <a:solidFill>
                  <a:schemeClr val="tx2"/>
                </a:solidFill>
                <a:latin typeface="Times New Roman" pitchFamily="18" charset="0"/>
                <a:ea typeface="ＭＳ Ｐゴシック" pitchFamily="-65" charset="-128"/>
              </a:rPr>
              <a:t> (Apple), </a:t>
            </a:r>
            <a:r>
              <a:rPr lang="en-US" sz="1600" dirty="0">
                <a:solidFill>
                  <a:schemeClr val="tx2"/>
                </a:solidFill>
                <a:latin typeface="Times New Roman" pitchFamily="18" charset="0"/>
                <a:ea typeface="ＭＳ Ｐゴシック" pitchFamily="-65" charset="-128"/>
                <a:cs typeface="+mn-cs"/>
              </a:rPr>
              <a:t>Frank Leong (NXP), Brima Ibrahim (NXP)]</a:t>
            </a:r>
          </a:p>
          <a:p>
            <a:pPr eaLnBrk="0" hangingPunct="0">
              <a:defRPr/>
            </a:pPr>
            <a:r>
              <a:rPr lang="en-US" sz="1600" b="1" dirty="0">
                <a:solidFill>
                  <a:schemeClr val="tx2"/>
                </a:solidFill>
                <a:latin typeface="Times New Roman" pitchFamily="18" charset="0"/>
                <a:ea typeface="ＭＳ Ｐゴシック" pitchFamily="-65" charset="-128"/>
                <a:cs typeface="+mn-cs"/>
              </a:rPr>
              <a:t>Address:</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E-Mail:</a:t>
            </a:r>
            <a:r>
              <a:rPr lang="en-US" sz="1600" dirty="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rPr>
              <a:t>(</a:t>
            </a:r>
            <a:r>
              <a:rPr lang="en-US" sz="1600" dirty="0" err="1">
                <a:solidFill>
                  <a:schemeClr val="tx2"/>
                </a:solidFill>
                <a:latin typeface="Times New Roman" pitchFamily="18" charset="0"/>
                <a:ea typeface="ＭＳ Ｐゴシック" pitchFamily="-65" charset="-128"/>
              </a:rPr>
              <a:t>a.padaki</a:t>
            </a:r>
            <a:r>
              <a:rPr lang="en-US" sz="1600" dirty="0">
                <a:solidFill>
                  <a:schemeClr val="tx2"/>
                </a:solidFill>
                <a:latin typeface="Times New Roman" pitchFamily="18" charset="0"/>
                <a:ea typeface="ＭＳ Ｐゴシック" pitchFamily="-65" charset="-128"/>
              </a:rPr>
              <a:t>, </a:t>
            </a:r>
            <a:r>
              <a:rPr lang="en-US" sz="1600" dirty="0" err="1">
                <a:solidFill>
                  <a:schemeClr val="tx2"/>
                </a:solidFill>
                <a:latin typeface="Times New Roman" pitchFamily="18" charset="0"/>
                <a:ea typeface="ＭＳ Ｐゴシック" pitchFamily="-65" charset="-128"/>
              </a:rPr>
              <a:t>sa.jeong</a:t>
            </a:r>
            <a:r>
              <a:rPr lang="en-US" sz="1600" dirty="0">
                <a:solidFill>
                  <a:schemeClr val="tx2"/>
                </a:solidFill>
                <a:latin typeface="Times New Roman" pitchFamily="18" charset="0"/>
                <a:ea typeface="ＭＳ Ｐゴシック" pitchFamily="-65" charset="-128"/>
              </a:rPr>
              <a:t>, zheda.li, mg0218.lee, </a:t>
            </a:r>
            <a:r>
              <a:rPr lang="en-US" sz="1600" dirty="0" err="1">
                <a:solidFill>
                  <a:schemeClr val="tx2"/>
                </a:solidFill>
                <a:latin typeface="Times New Roman" pitchFamily="18" charset="0"/>
                <a:ea typeface="ＭＳ Ｐゴシック" pitchFamily="-65" charset="-128"/>
              </a:rPr>
              <a:t>jonghyo.lee</a:t>
            </a:r>
            <a:r>
              <a:rPr lang="en-US" sz="1600" dirty="0">
                <a:solidFill>
                  <a:schemeClr val="tx2"/>
                </a:solidFill>
                <a:latin typeface="Times New Roman" pitchFamily="18" charset="0"/>
                <a:ea typeface="ＭＳ Ｐゴシック" pitchFamily="-65" charset="-128"/>
              </a:rPr>
              <a:t>)@samsung.com; ayman_naguib@apple.com; (</a:t>
            </a:r>
            <a:r>
              <a:rPr lang="en-US" sz="1600" dirty="0" err="1">
                <a:solidFill>
                  <a:schemeClr val="tx2"/>
                </a:solidFill>
                <a:latin typeface="Times New Roman" pitchFamily="18" charset="0"/>
                <a:ea typeface="ＭＳ Ｐゴシック" pitchFamily="-65" charset="-128"/>
              </a:rPr>
              <a:t>frank.leong</a:t>
            </a:r>
            <a:r>
              <a:rPr lang="en-US" sz="1600" dirty="0">
                <a:solidFill>
                  <a:schemeClr val="tx2"/>
                </a:solidFill>
                <a:latin typeface="Times New Roman" pitchFamily="18" charset="0"/>
                <a:ea typeface="ＭＳ Ｐゴシック" pitchFamily="-65" charset="-128"/>
              </a:rPr>
              <a:t>, </a:t>
            </a:r>
            <a:r>
              <a:rPr lang="en-US" sz="1600" dirty="0" err="1">
                <a:solidFill>
                  <a:schemeClr val="tx2"/>
                </a:solidFill>
                <a:latin typeface="Times New Roman" pitchFamily="18" charset="0"/>
                <a:ea typeface="ＭＳ Ｐゴシック" pitchFamily="-65" charset="-128"/>
              </a:rPr>
              <a:t>brima.ibrahim</a:t>
            </a:r>
            <a:r>
              <a:rPr lang="en-US" sz="1600" dirty="0">
                <a:solidFill>
                  <a:schemeClr val="tx2"/>
                </a:solidFill>
                <a:latin typeface="Times New Roman" pitchFamily="18" charset="0"/>
                <a:ea typeface="ＭＳ Ｐゴシック" pitchFamily="-65" charset="-128"/>
              </a:rPr>
              <a:t>)@nxp.com</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[Input to the task group]</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altLang="en-US" sz="1600" dirty="0"/>
              <a:t>Presentation, </a:t>
            </a:r>
            <a:r>
              <a:rPr lang="en-US" altLang="ko-KR" sz="1600" dirty="0"/>
              <a:t>possible inclusion in IEEE 802.15.4z MAC</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en-US" sz="1600" dirty="0"/>
              <a:t>Presentation, </a:t>
            </a:r>
            <a:r>
              <a:rPr lang="en-US" altLang="ko-KR" sz="1600" dirty="0"/>
              <a:t>possible inclusion in IEEE 802.15.4z MAC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a:xfrm>
            <a:off x="685800" y="1752600"/>
            <a:ext cx="7772400" cy="4572000"/>
          </a:xfrm>
        </p:spPr>
        <p:txBody>
          <a:bodyPr/>
          <a:lstStyle/>
          <a:p>
            <a:r>
              <a:rPr lang="en-US" sz="2000" dirty="0"/>
              <a:t>Present development on 4z MAC assumes out-of-band (OOB) interaction for a lot of aspects including but not limited to</a:t>
            </a:r>
          </a:p>
          <a:p>
            <a:pPr lvl="1"/>
            <a:r>
              <a:rPr lang="en-US" sz="1600" dirty="0"/>
              <a:t>Discovery</a:t>
            </a:r>
          </a:p>
          <a:p>
            <a:pPr lvl="1"/>
            <a:r>
              <a:rPr lang="en-US" sz="1600" dirty="0"/>
              <a:t>STS seed/index </a:t>
            </a:r>
            <a:r>
              <a:rPr lang="en-US" sz="1600" dirty="0" smtClean="0"/>
              <a:t>exchange (using the RSKI IE)</a:t>
            </a:r>
            <a:endParaRPr lang="en-US" sz="1600" dirty="0"/>
          </a:p>
          <a:p>
            <a:pPr lvl="1"/>
            <a:r>
              <a:rPr lang="en-US" sz="1600" dirty="0"/>
              <a:t>Network Association/Management, etc.</a:t>
            </a:r>
          </a:p>
          <a:p>
            <a:endParaRPr lang="en-US" sz="1200" dirty="0"/>
          </a:p>
          <a:p>
            <a:r>
              <a:rPr lang="en-US" sz="2000" dirty="0"/>
              <a:t>Ability to realize a </a:t>
            </a:r>
            <a:r>
              <a:rPr lang="en-US" sz="2000" dirty="0" smtClean="0"/>
              <a:t>MAC signaling without </a:t>
            </a:r>
            <a:r>
              <a:rPr lang="en-US" sz="2000" dirty="0"/>
              <a:t>OOB signaling is very useful from an prognostic perspective of UWB ecosystem, enabling many standalone UWB radio use cases. </a:t>
            </a:r>
          </a:p>
          <a:p>
            <a:endParaRPr lang="en-US" sz="1200" dirty="0"/>
          </a:p>
          <a:p>
            <a:r>
              <a:rPr lang="en-US" sz="2000" dirty="0"/>
              <a:t>The parent 15.4 standard has enough hooks and monumental precedence on examples for realizing in-band signaling </a:t>
            </a:r>
          </a:p>
          <a:p>
            <a:endParaRPr lang="en-US" sz="1200" dirty="0"/>
          </a:p>
          <a:p>
            <a:r>
              <a:rPr lang="en-US" sz="2000" dirty="0" smtClean="0"/>
              <a:t>Simple </a:t>
            </a:r>
            <a:r>
              <a:rPr lang="en-US" sz="2000" dirty="0"/>
              <a:t>modifications extend the scope of 15.4 in-band management to include 15.4z </a:t>
            </a:r>
            <a:r>
              <a:rPr lang="en-US" sz="2000" dirty="0" smtClean="0"/>
              <a:t>ranging are proposed</a:t>
            </a:r>
            <a:endParaRPr lang="en-US" sz="1800" dirty="0"/>
          </a:p>
        </p:txBody>
      </p:sp>
    </p:spTree>
    <p:extLst>
      <p:ext uri="{BB962C8B-B14F-4D97-AF65-F5344CB8AC3E}">
        <p14:creationId xmlns:p14="http://schemas.microsoft.com/office/powerpoint/2010/main" val="3014293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itle 1"/>
          <p:cNvSpPr txBox="1">
            <a:spLocks/>
          </p:cNvSpPr>
          <p:nvPr/>
        </p:nvSpPr>
        <p:spPr>
          <a:xfrm>
            <a:off x="685800" y="685800"/>
            <a:ext cx="7772400" cy="664948"/>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kern="0" dirty="0"/>
              <a:t>Ranging Time Structure</a:t>
            </a:r>
          </a:p>
        </p:txBody>
      </p:sp>
      <p:sp>
        <p:nvSpPr>
          <p:cNvPr id="37" name="Content Placeholder 2"/>
          <p:cNvSpPr txBox="1">
            <a:spLocks/>
          </p:cNvSpPr>
          <p:nvPr/>
        </p:nvSpPr>
        <p:spPr>
          <a:xfrm>
            <a:off x="304800" y="3124200"/>
            <a:ext cx="8382000" cy="3352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US" sz="1200" kern="0" dirty="0"/>
              <a:t>The ranging time structure is bounded by beacon signals – Enhanced </a:t>
            </a:r>
            <a:r>
              <a:rPr lang="en-US" sz="1200" kern="0" dirty="0" smtClean="0"/>
              <a:t>Beacon </a:t>
            </a:r>
            <a:r>
              <a:rPr lang="en-US" sz="1200" kern="0" dirty="0"/>
              <a:t>Frames (EBF) shall be used </a:t>
            </a:r>
          </a:p>
          <a:p>
            <a:r>
              <a:rPr lang="en-US" sz="1200" kern="0" dirty="0"/>
              <a:t>The duration between two consecutive beacons is termed as the </a:t>
            </a:r>
            <a:r>
              <a:rPr lang="en-US" sz="1200" kern="0" dirty="0" smtClean="0"/>
              <a:t>Beacon </a:t>
            </a:r>
            <a:r>
              <a:rPr lang="en-US" sz="1200" kern="0" dirty="0"/>
              <a:t>I</a:t>
            </a:r>
            <a:r>
              <a:rPr lang="en-US" sz="1200" kern="0" dirty="0" smtClean="0"/>
              <a:t>nterval</a:t>
            </a:r>
            <a:r>
              <a:rPr lang="en-US" sz="1200" kern="0" dirty="0"/>
              <a:t>. </a:t>
            </a:r>
          </a:p>
          <a:p>
            <a:r>
              <a:rPr lang="en-US" sz="1200" kern="0" dirty="0"/>
              <a:t>The </a:t>
            </a:r>
            <a:r>
              <a:rPr lang="en-US" sz="1200" kern="0" dirty="0" smtClean="0"/>
              <a:t>Beacon </a:t>
            </a:r>
            <a:r>
              <a:rPr lang="en-US" sz="1200" kern="0" dirty="0"/>
              <a:t>I</a:t>
            </a:r>
            <a:r>
              <a:rPr lang="en-US" sz="1200" kern="0" dirty="0" smtClean="0"/>
              <a:t>nterval </a:t>
            </a:r>
            <a:r>
              <a:rPr lang="en-US" sz="1200" kern="0" dirty="0"/>
              <a:t>is made up of ranging slots – ranging slot duration is a multiple of the ranging scheduling time unit (RSTU</a:t>
            </a:r>
            <a:r>
              <a:rPr lang="en-US" sz="1200" kern="0" dirty="0" smtClean="0"/>
              <a:t>) – this is the same slot as defined in the current </a:t>
            </a:r>
            <a:r>
              <a:rPr lang="en-US" sz="1200" kern="0" smtClean="0"/>
              <a:t>15.4z draft.</a:t>
            </a:r>
            <a:endParaRPr lang="en-US" sz="1200" kern="0" dirty="0"/>
          </a:p>
          <a:p>
            <a:r>
              <a:rPr lang="en-US" sz="1200" kern="0" dirty="0"/>
              <a:t>The ranging time structure is divided into three parts: A Beacon, the Ranging Management Period, and the Ranging Period. Each period consists of one or more </a:t>
            </a:r>
            <a:r>
              <a:rPr lang="en-US" sz="1200" kern="0" dirty="0" smtClean="0"/>
              <a:t>ranging </a:t>
            </a:r>
            <a:r>
              <a:rPr lang="en-US" sz="1200" kern="0" dirty="0"/>
              <a:t>slots.</a:t>
            </a:r>
          </a:p>
          <a:p>
            <a:r>
              <a:rPr lang="en-US" sz="1200" kern="0" dirty="0"/>
              <a:t>Beacon uses the 802.15.4 Enhanced Beacon frame format</a:t>
            </a:r>
          </a:p>
          <a:p>
            <a:r>
              <a:rPr lang="en-US" sz="1200" kern="0" dirty="0"/>
              <a:t>The beacon conveys</a:t>
            </a:r>
          </a:p>
          <a:p>
            <a:pPr lvl="1">
              <a:spcBef>
                <a:spcPts val="0"/>
              </a:spcBef>
            </a:pPr>
            <a:r>
              <a:rPr lang="en-US" sz="1000" kern="0" dirty="0"/>
              <a:t>information regarding the usage of </a:t>
            </a:r>
            <a:r>
              <a:rPr lang="en-US" sz="1000" kern="0" dirty="0" smtClean="0"/>
              <a:t>Ranging Management </a:t>
            </a:r>
            <a:r>
              <a:rPr lang="en-US" sz="1000" kern="0" dirty="0"/>
              <a:t>P</a:t>
            </a:r>
            <a:r>
              <a:rPr lang="en-US" sz="1000" kern="0" dirty="0" smtClean="0"/>
              <a:t>eriod</a:t>
            </a:r>
            <a:endParaRPr lang="en-US" sz="1000" kern="0" dirty="0"/>
          </a:p>
          <a:p>
            <a:pPr lvl="1">
              <a:spcBef>
                <a:spcPts val="0"/>
              </a:spcBef>
            </a:pPr>
            <a:r>
              <a:rPr lang="en-US" sz="1000" kern="0" dirty="0"/>
              <a:t>Beacon Interval </a:t>
            </a:r>
          </a:p>
          <a:p>
            <a:pPr lvl="1">
              <a:spcBef>
                <a:spcPts val="0"/>
              </a:spcBef>
            </a:pPr>
            <a:r>
              <a:rPr lang="en-US" sz="1000" kern="0" dirty="0"/>
              <a:t>the beginning of the </a:t>
            </a:r>
            <a:r>
              <a:rPr lang="en-US" sz="1000" kern="0" dirty="0" smtClean="0"/>
              <a:t>Ranging </a:t>
            </a:r>
            <a:r>
              <a:rPr lang="en-US" sz="1000" kern="0" dirty="0"/>
              <a:t>P</a:t>
            </a:r>
            <a:r>
              <a:rPr lang="en-US" sz="1000" kern="0" dirty="0" smtClean="0"/>
              <a:t>eriod</a:t>
            </a:r>
            <a:r>
              <a:rPr lang="en-US" sz="1000" kern="0" dirty="0"/>
              <a:t>, slot of the ranging control message.</a:t>
            </a:r>
          </a:p>
          <a:p>
            <a:r>
              <a:rPr lang="en-US" sz="1200" kern="0" dirty="0" smtClean="0"/>
              <a:t>The Ranging </a:t>
            </a:r>
            <a:r>
              <a:rPr lang="en-US" sz="1200" kern="0" dirty="0"/>
              <a:t>M</a:t>
            </a:r>
            <a:r>
              <a:rPr lang="en-US" sz="1200" kern="0" dirty="0" smtClean="0"/>
              <a:t>anagement </a:t>
            </a:r>
            <a:r>
              <a:rPr lang="en-US" sz="1200" kern="0" dirty="0"/>
              <a:t>P</a:t>
            </a:r>
            <a:r>
              <a:rPr lang="en-US" sz="1200" kern="0" dirty="0" smtClean="0"/>
              <a:t>eriod </a:t>
            </a:r>
            <a:r>
              <a:rPr lang="en-US" sz="1200" kern="0" dirty="0"/>
              <a:t>may have one or more contention access periods (CAP), one or more contention free periods (CFP). Each CFP and CAP comprises </a:t>
            </a:r>
            <a:r>
              <a:rPr lang="en-US" sz="1200" kern="0" dirty="0" smtClean="0"/>
              <a:t>one </a:t>
            </a:r>
            <a:r>
              <a:rPr lang="en-US" sz="1200" kern="0" dirty="0"/>
              <a:t>or more ranging slots. The CAP and CFP may be interleaved with each other. The </a:t>
            </a:r>
            <a:r>
              <a:rPr lang="en-US" sz="1200" kern="0" dirty="0" smtClean="0"/>
              <a:t>Ranging Management </a:t>
            </a:r>
            <a:r>
              <a:rPr lang="en-US" sz="1200" kern="0" dirty="0"/>
              <a:t>P</a:t>
            </a:r>
            <a:r>
              <a:rPr lang="en-US" sz="1200" kern="0" dirty="0" smtClean="0"/>
              <a:t>eriod </a:t>
            </a:r>
            <a:r>
              <a:rPr lang="en-US" sz="1200" kern="0" dirty="0"/>
              <a:t>may or may not be present in a given beacon interval.</a:t>
            </a:r>
          </a:p>
          <a:p>
            <a:r>
              <a:rPr lang="en-US" sz="1200" kern="0" dirty="0"/>
              <a:t>The </a:t>
            </a:r>
            <a:r>
              <a:rPr lang="en-US" sz="1200" kern="0" dirty="0" smtClean="0"/>
              <a:t>Ranging </a:t>
            </a:r>
            <a:r>
              <a:rPr lang="en-US" sz="1200" kern="0" dirty="0"/>
              <a:t>P</a:t>
            </a:r>
            <a:r>
              <a:rPr lang="en-US" sz="1200" kern="0" dirty="0" smtClean="0"/>
              <a:t>eriod </a:t>
            </a:r>
            <a:r>
              <a:rPr lang="en-US" sz="1200" kern="0" dirty="0"/>
              <a:t>may contain ranging blocks, ranging rounds, ranging slots, etc. as defined in 802.15.4z. The </a:t>
            </a:r>
            <a:r>
              <a:rPr lang="en-US" sz="1200" kern="0" dirty="0" smtClean="0"/>
              <a:t>Ranging </a:t>
            </a:r>
            <a:r>
              <a:rPr lang="en-US" sz="1200" kern="0" dirty="0"/>
              <a:t>P</a:t>
            </a:r>
            <a:r>
              <a:rPr lang="en-US" sz="1200" kern="0" dirty="0" smtClean="0"/>
              <a:t>eriod </a:t>
            </a:r>
            <a:r>
              <a:rPr lang="en-US" sz="1200" kern="0" dirty="0"/>
              <a:t>may have more than one RCM. The </a:t>
            </a:r>
            <a:r>
              <a:rPr lang="en-US" sz="1200" kern="0" dirty="0" smtClean="0"/>
              <a:t>Ranging </a:t>
            </a:r>
            <a:r>
              <a:rPr lang="en-US" sz="1200" kern="0" dirty="0"/>
              <a:t>P</a:t>
            </a:r>
            <a:r>
              <a:rPr lang="en-US" sz="1200" kern="0" dirty="0" smtClean="0"/>
              <a:t>eriod </a:t>
            </a:r>
            <a:r>
              <a:rPr lang="en-US" sz="1200" kern="0" dirty="0"/>
              <a:t>may or may not be present in a given </a:t>
            </a:r>
            <a:r>
              <a:rPr lang="en-US" sz="1200" kern="0" dirty="0" smtClean="0"/>
              <a:t>Beacon </a:t>
            </a:r>
            <a:r>
              <a:rPr lang="en-US" sz="1200" kern="0" dirty="0"/>
              <a:t>I</a:t>
            </a:r>
            <a:r>
              <a:rPr lang="en-US" sz="1200" kern="0" dirty="0" smtClean="0"/>
              <a:t>nterval</a:t>
            </a:r>
            <a:r>
              <a:rPr lang="en-US" sz="1200" kern="0" dirty="0"/>
              <a:t>. Ranging </a:t>
            </a:r>
            <a:r>
              <a:rPr lang="en-US" sz="1200" kern="0" dirty="0" smtClean="0"/>
              <a:t>Period </a:t>
            </a:r>
            <a:r>
              <a:rPr lang="en-US" sz="1200" kern="0" dirty="0"/>
              <a:t>may last until the next beacon or could end before the next beacon</a:t>
            </a:r>
          </a:p>
        </p:txBody>
      </p:sp>
      <p:pic>
        <p:nvPicPr>
          <p:cNvPr id="29" name="Picture 28"/>
          <p:cNvPicPr>
            <a:picLocks noChangeAspect="1"/>
          </p:cNvPicPr>
          <p:nvPr/>
        </p:nvPicPr>
        <p:blipFill>
          <a:blip r:embed="rId2"/>
          <a:stretch>
            <a:fillRect/>
          </a:stretch>
        </p:blipFill>
        <p:spPr>
          <a:xfrm>
            <a:off x="555868" y="1222011"/>
            <a:ext cx="7879864" cy="1969966"/>
          </a:xfrm>
          <a:prstGeom prst="rect">
            <a:avLst/>
          </a:prstGeom>
        </p:spPr>
      </p:pic>
    </p:spTree>
    <p:extLst>
      <p:ext uri="{BB962C8B-B14F-4D97-AF65-F5344CB8AC3E}">
        <p14:creationId xmlns:p14="http://schemas.microsoft.com/office/powerpoint/2010/main" val="1607992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219200"/>
          </a:xfrm>
        </p:spPr>
        <p:txBody>
          <a:bodyPr/>
          <a:lstStyle/>
          <a:p>
            <a:r>
              <a:rPr lang="en-US" dirty="0"/>
              <a:t>Ranging Descriptor IE (RD IE)</a:t>
            </a:r>
          </a:p>
        </p:txBody>
      </p:sp>
      <p:graphicFrame>
        <p:nvGraphicFramePr>
          <p:cNvPr id="4" name="Table 3"/>
          <p:cNvGraphicFramePr>
            <a:graphicFrameLocks noGrp="1"/>
          </p:cNvGraphicFramePr>
          <p:nvPr>
            <p:extLst>
              <p:ext uri="{D42A27DB-BD31-4B8C-83A1-F6EECF244321}">
                <p14:modId xmlns:p14="http://schemas.microsoft.com/office/powerpoint/2010/main" val="80047391"/>
              </p:ext>
            </p:extLst>
          </p:nvPr>
        </p:nvGraphicFramePr>
        <p:xfrm>
          <a:off x="2029994" y="2579709"/>
          <a:ext cx="5103062" cy="828040"/>
        </p:xfrm>
        <a:graphic>
          <a:graphicData uri="http://schemas.openxmlformats.org/drawingml/2006/table">
            <a:tbl>
              <a:tblPr firstRow="1" bandRow="1">
                <a:tableStyleId>{5940675A-B579-460E-94D1-54222C63F5DA}</a:tableStyleId>
              </a:tblPr>
              <a:tblGrid>
                <a:gridCol w="838200">
                  <a:extLst>
                    <a:ext uri="{9D8B030D-6E8A-4147-A177-3AD203B41FA5}">
                      <a16:colId xmlns:a16="http://schemas.microsoft.com/office/drawing/2014/main" val="3394974667"/>
                    </a:ext>
                  </a:extLst>
                </a:gridCol>
                <a:gridCol w="840097">
                  <a:extLst>
                    <a:ext uri="{9D8B030D-6E8A-4147-A177-3AD203B41FA5}">
                      <a16:colId xmlns:a16="http://schemas.microsoft.com/office/drawing/2014/main" val="625046300"/>
                    </a:ext>
                  </a:extLst>
                </a:gridCol>
                <a:gridCol w="851393">
                  <a:extLst>
                    <a:ext uri="{9D8B030D-6E8A-4147-A177-3AD203B41FA5}">
                      <a16:colId xmlns:a16="http://schemas.microsoft.com/office/drawing/2014/main" val="3655033312"/>
                    </a:ext>
                  </a:extLst>
                </a:gridCol>
                <a:gridCol w="818432">
                  <a:extLst>
                    <a:ext uri="{9D8B030D-6E8A-4147-A177-3AD203B41FA5}">
                      <a16:colId xmlns:a16="http://schemas.microsoft.com/office/drawing/2014/main" val="3020894948"/>
                    </a:ext>
                  </a:extLst>
                </a:gridCol>
                <a:gridCol w="877470">
                  <a:extLst>
                    <a:ext uri="{9D8B030D-6E8A-4147-A177-3AD203B41FA5}">
                      <a16:colId xmlns:a16="http://schemas.microsoft.com/office/drawing/2014/main" val="2585926844"/>
                    </a:ext>
                  </a:extLst>
                </a:gridCol>
                <a:gridCol w="877470">
                  <a:extLst>
                    <a:ext uri="{9D8B030D-6E8A-4147-A177-3AD203B41FA5}">
                      <a16:colId xmlns:a16="http://schemas.microsoft.com/office/drawing/2014/main" val="3722693588"/>
                    </a:ext>
                  </a:extLst>
                </a:gridCol>
              </a:tblGrid>
              <a:tr h="370840">
                <a:tc>
                  <a:txBody>
                    <a:bodyPr/>
                    <a:lstStyle/>
                    <a:p>
                      <a:pPr algn="ctr"/>
                      <a:r>
                        <a:rPr lang="en-US" sz="1200" b="1" dirty="0">
                          <a:latin typeface="+mj-lt"/>
                        </a:rPr>
                        <a:t>Octets: 1</a:t>
                      </a:r>
                    </a:p>
                  </a:txBody>
                  <a:tcPr anchor="ctr"/>
                </a:tc>
                <a:tc>
                  <a:txBody>
                    <a:bodyPr/>
                    <a:lstStyle/>
                    <a:p>
                      <a:pPr algn="ctr"/>
                      <a:r>
                        <a:rPr lang="en-US" sz="1200" b="1" dirty="0">
                          <a:latin typeface="+mj-lt"/>
                        </a:rPr>
                        <a:t>2</a:t>
                      </a:r>
                    </a:p>
                  </a:txBody>
                  <a:tcPr anchor="ctr"/>
                </a:tc>
                <a:tc>
                  <a:txBody>
                    <a:bodyPr/>
                    <a:lstStyle/>
                    <a:p>
                      <a:pPr algn="ctr"/>
                      <a:r>
                        <a:rPr lang="en-US" sz="1200" b="1" dirty="0">
                          <a:latin typeface="+mj-lt"/>
                        </a:rPr>
                        <a:t>2</a:t>
                      </a:r>
                    </a:p>
                  </a:txBody>
                  <a:tcPr anchor="ctr"/>
                </a:tc>
                <a:tc>
                  <a:txBody>
                    <a:bodyPr/>
                    <a:lstStyle/>
                    <a:p>
                      <a:pPr algn="ctr"/>
                      <a:r>
                        <a:rPr lang="en-US" sz="1200" b="1" dirty="0">
                          <a:latin typeface="+mj-lt"/>
                        </a:rPr>
                        <a:t>2</a:t>
                      </a:r>
                    </a:p>
                  </a:txBody>
                  <a:tcPr anchor="ctr"/>
                </a:tc>
                <a:tc>
                  <a:txBody>
                    <a:bodyPr/>
                    <a:lstStyle/>
                    <a:p>
                      <a:pPr algn="ctr"/>
                      <a:r>
                        <a:rPr lang="en-US" sz="1200" b="1" dirty="0">
                          <a:latin typeface="+mj-lt"/>
                        </a:rPr>
                        <a:t>1</a:t>
                      </a:r>
                    </a:p>
                  </a:txBody>
                  <a:tcPr anchor="ctr"/>
                </a:tc>
                <a:tc>
                  <a:txBody>
                    <a:bodyPr/>
                    <a:lstStyle/>
                    <a:p>
                      <a:pPr algn="ctr"/>
                      <a:r>
                        <a:rPr lang="en-US" sz="1200" b="1" dirty="0">
                          <a:latin typeface="+mj-lt"/>
                        </a:rPr>
                        <a:t>Variable</a:t>
                      </a:r>
                    </a:p>
                  </a:txBody>
                  <a:tcPr anchor="ctr"/>
                </a:tc>
                <a:extLst>
                  <a:ext uri="{0D108BD9-81ED-4DB2-BD59-A6C34878D82A}">
                    <a16:rowId xmlns:a16="http://schemas.microsoft.com/office/drawing/2014/main" val="1006769411"/>
                  </a:ext>
                </a:extLst>
              </a:tr>
              <a:tr h="370840">
                <a:tc>
                  <a:txBody>
                    <a:bodyPr/>
                    <a:lstStyle/>
                    <a:p>
                      <a:pPr algn="ctr"/>
                      <a:r>
                        <a:rPr lang="en-US" sz="1200" dirty="0">
                          <a:latin typeface="+mj-lt"/>
                        </a:rPr>
                        <a:t>Version</a:t>
                      </a:r>
                    </a:p>
                  </a:txBody>
                  <a:tcPr anchor="ctr"/>
                </a:tc>
                <a:tc>
                  <a:txBody>
                    <a:bodyPr/>
                    <a:lstStyle/>
                    <a:p>
                      <a:pPr algn="ctr"/>
                      <a:r>
                        <a:rPr lang="en-US" sz="1200" dirty="0">
                          <a:latin typeface="+mj-lt"/>
                        </a:rPr>
                        <a:t>Slot Size</a:t>
                      </a:r>
                      <a:r>
                        <a:rPr lang="en-US" sz="1200" baseline="0" dirty="0">
                          <a:latin typeface="+mj-lt"/>
                        </a:rPr>
                        <a:t> Multiplier</a:t>
                      </a:r>
                      <a:endParaRPr lang="en-US" sz="1200" dirty="0">
                        <a:latin typeface="+mj-lt"/>
                      </a:endParaRPr>
                    </a:p>
                  </a:txBody>
                  <a:tcPr anchor="ctr"/>
                </a:tc>
                <a:tc>
                  <a:txBody>
                    <a:bodyPr/>
                    <a:lstStyle/>
                    <a:p>
                      <a:pPr algn="ctr"/>
                      <a:r>
                        <a:rPr lang="en-US" sz="1200" dirty="0">
                          <a:latin typeface="+mj-lt"/>
                        </a:rPr>
                        <a:t>Beacon Interval</a:t>
                      </a:r>
                    </a:p>
                  </a:txBody>
                  <a:tcPr anchor="ctr"/>
                </a:tc>
                <a:tc>
                  <a:txBody>
                    <a:bodyPr/>
                    <a:lstStyle/>
                    <a:p>
                      <a:pPr algn="ctr"/>
                      <a:r>
                        <a:rPr lang="en-US" sz="1200" dirty="0">
                          <a:latin typeface="+mj-lt"/>
                        </a:rPr>
                        <a:t>First RCM Slot</a:t>
                      </a:r>
                    </a:p>
                  </a:txBody>
                  <a:tcPr anchor="ctr"/>
                </a:tc>
                <a:tc>
                  <a:txBody>
                    <a:bodyPr/>
                    <a:lstStyle/>
                    <a:p>
                      <a:pPr algn="ctr"/>
                      <a:r>
                        <a:rPr lang="en-US" sz="1200" dirty="0">
                          <a:latin typeface="+mj-lt"/>
                        </a:rPr>
                        <a:t>RM Table length</a:t>
                      </a:r>
                    </a:p>
                  </a:txBody>
                  <a:tcPr anchor="ctr"/>
                </a:tc>
                <a:tc>
                  <a:txBody>
                    <a:bodyPr/>
                    <a:lstStyle/>
                    <a:p>
                      <a:pPr algn="ctr"/>
                      <a:r>
                        <a:rPr lang="en-US" sz="1200" dirty="0">
                          <a:latin typeface="+mj-lt"/>
                        </a:rPr>
                        <a:t>RM Table</a:t>
                      </a:r>
                    </a:p>
                  </a:txBody>
                  <a:tcPr anchor="ctr"/>
                </a:tc>
                <a:extLst>
                  <a:ext uri="{0D108BD9-81ED-4DB2-BD59-A6C34878D82A}">
                    <a16:rowId xmlns:a16="http://schemas.microsoft.com/office/drawing/2014/main" val="550211754"/>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242497936"/>
              </p:ext>
            </p:extLst>
          </p:nvPr>
        </p:nvGraphicFramePr>
        <p:xfrm>
          <a:off x="2514600" y="4191000"/>
          <a:ext cx="4133852" cy="828040"/>
        </p:xfrm>
        <a:graphic>
          <a:graphicData uri="http://schemas.openxmlformats.org/drawingml/2006/table">
            <a:tbl>
              <a:tblPr firstRow="1" bandRow="1">
                <a:tableStyleId>{5940675A-B579-460E-94D1-54222C63F5DA}</a:tableStyleId>
              </a:tblPr>
              <a:tblGrid>
                <a:gridCol w="1033463">
                  <a:extLst>
                    <a:ext uri="{9D8B030D-6E8A-4147-A177-3AD203B41FA5}">
                      <a16:colId xmlns:a16="http://schemas.microsoft.com/office/drawing/2014/main" val="3394974667"/>
                    </a:ext>
                  </a:extLst>
                </a:gridCol>
                <a:gridCol w="1033463">
                  <a:extLst>
                    <a:ext uri="{9D8B030D-6E8A-4147-A177-3AD203B41FA5}">
                      <a16:colId xmlns:a16="http://schemas.microsoft.com/office/drawing/2014/main" val="625046300"/>
                    </a:ext>
                  </a:extLst>
                </a:gridCol>
                <a:gridCol w="1033463">
                  <a:extLst>
                    <a:ext uri="{9D8B030D-6E8A-4147-A177-3AD203B41FA5}">
                      <a16:colId xmlns:a16="http://schemas.microsoft.com/office/drawing/2014/main" val="3655033312"/>
                    </a:ext>
                  </a:extLst>
                </a:gridCol>
                <a:gridCol w="1033463">
                  <a:extLst>
                    <a:ext uri="{9D8B030D-6E8A-4147-A177-3AD203B41FA5}">
                      <a16:colId xmlns:a16="http://schemas.microsoft.com/office/drawing/2014/main" val="3020894948"/>
                    </a:ext>
                  </a:extLst>
                </a:gridCol>
              </a:tblGrid>
              <a:tr h="370840">
                <a:tc>
                  <a:txBody>
                    <a:bodyPr/>
                    <a:lstStyle/>
                    <a:p>
                      <a:pPr algn="ctr"/>
                      <a:r>
                        <a:rPr lang="en-US" sz="1200" b="1" dirty="0">
                          <a:latin typeface="+mj-lt"/>
                        </a:rPr>
                        <a:t>Bits: 10</a:t>
                      </a:r>
                    </a:p>
                  </a:txBody>
                  <a:tcPr anchor="ctr"/>
                </a:tc>
                <a:tc>
                  <a:txBody>
                    <a:bodyPr/>
                    <a:lstStyle/>
                    <a:p>
                      <a:pPr algn="ctr"/>
                      <a:r>
                        <a:rPr lang="en-US" sz="1200" b="1" dirty="0">
                          <a:latin typeface="+mj-lt"/>
                        </a:rPr>
                        <a:t>10</a:t>
                      </a:r>
                    </a:p>
                  </a:txBody>
                  <a:tcPr anchor="ctr"/>
                </a:tc>
                <a:tc>
                  <a:txBody>
                    <a:bodyPr/>
                    <a:lstStyle/>
                    <a:p>
                      <a:pPr algn="ctr"/>
                      <a:r>
                        <a:rPr lang="en-US" sz="1200" b="1" dirty="0">
                          <a:latin typeface="+mj-lt"/>
                        </a:rPr>
                        <a:t>1</a:t>
                      </a:r>
                    </a:p>
                  </a:txBody>
                  <a:tcPr anchor="ctr"/>
                </a:tc>
                <a:tc>
                  <a:txBody>
                    <a:bodyPr/>
                    <a:lstStyle/>
                    <a:p>
                      <a:pPr algn="ctr"/>
                      <a:r>
                        <a:rPr lang="en-US" sz="1200" b="1" dirty="0">
                          <a:latin typeface="+mj-lt"/>
                        </a:rPr>
                        <a:t>3</a:t>
                      </a:r>
                    </a:p>
                  </a:txBody>
                  <a:tcPr anchor="ctr"/>
                </a:tc>
                <a:extLst>
                  <a:ext uri="{0D108BD9-81ED-4DB2-BD59-A6C34878D82A}">
                    <a16:rowId xmlns:a16="http://schemas.microsoft.com/office/drawing/2014/main" val="1006769411"/>
                  </a:ext>
                </a:extLst>
              </a:tr>
              <a:tr h="370840">
                <a:tc>
                  <a:txBody>
                    <a:bodyPr/>
                    <a:lstStyle/>
                    <a:p>
                      <a:pPr algn="ctr"/>
                      <a:r>
                        <a:rPr lang="en-US" sz="1200" dirty="0">
                          <a:latin typeface="+mj-lt"/>
                        </a:rPr>
                        <a:t>Starting Slot Number</a:t>
                      </a:r>
                    </a:p>
                  </a:txBody>
                  <a:tcPr anchor="ctr"/>
                </a:tc>
                <a:tc>
                  <a:txBody>
                    <a:bodyPr/>
                    <a:lstStyle/>
                    <a:p>
                      <a:pPr algn="ctr"/>
                      <a:r>
                        <a:rPr lang="en-US" sz="1200" dirty="0">
                          <a:latin typeface="+mj-lt"/>
                        </a:rPr>
                        <a:t>Ending</a:t>
                      </a:r>
                      <a:r>
                        <a:rPr lang="en-US" sz="1200" baseline="0" dirty="0">
                          <a:latin typeface="+mj-lt"/>
                        </a:rPr>
                        <a:t> Slot Number</a:t>
                      </a:r>
                      <a:endParaRPr lang="en-US" sz="1200" dirty="0">
                        <a:latin typeface="+mj-lt"/>
                      </a:endParaRPr>
                    </a:p>
                  </a:txBody>
                  <a:tcPr anchor="ctr"/>
                </a:tc>
                <a:tc>
                  <a:txBody>
                    <a:bodyPr/>
                    <a:lstStyle/>
                    <a:p>
                      <a:pPr algn="ctr"/>
                      <a:r>
                        <a:rPr lang="en-US" sz="1200" dirty="0">
                          <a:latin typeface="+mj-lt"/>
                        </a:rPr>
                        <a:t>CAP/</a:t>
                      </a:r>
                      <a:r>
                        <a:rPr lang="en-US" sz="1200" baseline="0" dirty="0">
                          <a:latin typeface="+mj-lt"/>
                        </a:rPr>
                        <a:t> CFP Indicator</a:t>
                      </a:r>
                      <a:endParaRPr lang="en-US" sz="1200" dirty="0">
                        <a:latin typeface="+mj-lt"/>
                      </a:endParaRPr>
                    </a:p>
                  </a:txBody>
                  <a:tcPr anchor="ctr"/>
                </a:tc>
                <a:tc>
                  <a:txBody>
                    <a:bodyPr/>
                    <a:lstStyle/>
                    <a:p>
                      <a:pPr algn="ctr"/>
                      <a:r>
                        <a:rPr lang="en-US" sz="1200" dirty="0">
                          <a:latin typeface="+mj-lt"/>
                        </a:rPr>
                        <a:t>Reserved</a:t>
                      </a:r>
                    </a:p>
                  </a:txBody>
                  <a:tcPr anchor="ctr"/>
                </a:tc>
                <a:extLst>
                  <a:ext uri="{0D108BD9-81ED-4DB2-BD59-A6C34878D82A}">
                    <a16:rowId xmlns:a16="http://schemas.microsoft.com/office/drawing/2014/main" val="550211754"/>
                  </a:ext>
                </a:extLst>
              </a:tr>
            </a:tbl>
          </a:graphicData>
        </a:graphic>
      </p:graphicFrame>
      <p:sp>
        <p:nvSpPr>
          <p:cNvPr id="8" name="Content Placeholder 6"/>
          <p:cNvSpPr txBox="1">
            <a:spLocks/>
          </p:cNvSpPr>
          <p:nvPr/>
        </p:nvSpPr>
        <p:spPr bwMode="auto">
          <a:xfrm>
            <a:off x="3086098" y="3855212"/>
            <a:ext cx="2971801" cy="33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lgn="ctr">
              <a:buFontTx/>
              <a:buNone/>
            </a:pPr>
            <a:r>
              <a:rPr lang="en-US" sz="1800" kern="0" dirty="0"/>
              <a:t>Each row of the RM Table</a:t>
            </a:r>
          </a:p>
        </p:txBody>
      </p:sp>
      <p:sp>
        <p:nvSpPr>
          <p:cNvPr id="9" name="Content Placeholder 6"/>
          <p:cNvSpPr txBox="1">
            <a:spLocks/>
          </p:cNvSpPr>
          <p:nvPr/>
        </p:nvSpPr>
        <p:spPr bwMode="auto">
          <a:xfrm>
            <a:off x="3328987" y="2177670"/>
            <a:ext cx="2486025" cy="392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lgn="ctr">
              <a:buFontTx/>
              <a:buNone/>
            </a:pPr>
            <a:r>
              <a:rPr lang="en-US" sz="1800" kern="0" dirty="0"/>
              <a:t>IE content field format</a:t>
            </a:r>
          </a:p>
        </p:txBody>
      </p:sp>
    </p:spTree>
    <p:extLst>
      <p:ext uri="{BB962C8B-B14F-4D97-AF65-F5344CB8AC3E}">
        <p14:creationId xmlns:p14="http://schemas.microsoft.com/office/powerpoint/2010/main" val="2184576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685800"/>
            <a:ext cx="8305800" cy="1066800"/>
          </a:xfrm>
        </p:spPr>
        <p:txBody>
          <a:bodyPr/>
          <a:lstStyle/>
          <a:p>
            <a:r>
              <a:rPr lang="en-US" dirty="0"/>
              <a:t>RD IE fields</a:t>
            </a:r>
          </a:p>
        </p:txBody>
      </p:sp>
      <p:sp>
        <p:nvSpPr>
          <p:cNvPr id="5" name="Content Placeholder 4"/>
          <p:cNvSpPr>
            <a:spLocks noGrp="1"/>
          </p:cNvSpPr>
          <p:nvPr>
            <p:ph idx="1"/>
          </p:nvPr>
        </p:nvSpPr>
        <p:spPr>
          <a:xfrm>
            <a:off x="411480" y="1828800"/>
            <a:ext cx="8305800" cy="4038600"/>
          </a:xfrm>
        </p:spPr>
        <p:txBody>
          <a:bodyPr/>
          <a:lstStyle/>
          <a:p>
            <a:r>
              <a:rPr lang="en-US" sz="1600" dirty="0"/>
              <a:t>The</a:t>
            </a:r>
            <a:r>
              <a:rPr lang="en-US" sz="1600" b="1" dirty="0">
                <a:solidFill>
                  <a:srgbClr val="FF0000"/>
                </a:solidFill>
              </a:rPr>
              <a:t> Version </a:t>
            </a:r>
            <a:r>
              <a:rPr lang="en-US" sz="1600" dirty="0"/>
              <a:t>field indicates the version of the standard – set to 0001 for this standard</a:t>
            </a:r>
          </a:p>
          <a:p>
            <a:r>
              <a:rPr lang="en-US" sz="1600" b="1" dirty="0">
                <a:solidFill>
                  <a:srgbClr val="FF0000"/>
                </a:solidFill>
              </a:rPr>
              <a:t>Slot Size Multiplier </a:t>
            </a:r>
            <a:r>
              <a:rPr lang="en-US" sz="1600" dirty="0"/>
              <a:t>conveys the ranging slot duration as a multiple of the Ranging Scheduling Time Unit (RSTU). </a:t>
            </a:r>
          </a:p>
          <a:p>
            <a:r>
              <a:rPr lang="en-US" sz="1600" b="1" dirty="0">
                <a:solidFill>
                  <a:srgbClr val="FF0000"/>
                </a:solidFill>
              </a:rPr>
              <a:t>Beacon Interval </a:t>
            </a:r>
            <a:r>
              <a:rPr lang="en-US" sz="1600" dirty="0"/>
              <a:t>conveys the time duration or the time interval to the next beacon in units of ranging slots</a:t>
            </a:r>
          </a:p>
          <a:p>
            <a:r>
              <a:rPr lang="en-US" sz="1600" b="1" dirty="0">
                <a:solidFill>
                  <a:srgbClr val="FF0000"/>
                </a:solidFill>
              </a:rPr>
              <a:t>First RCM Slot </a:t>
            </a:r>
            <a:r>
              <a:rPr lang="en-US" sz="1600" dirty="0"/>
              <a:t>field conveys the ranging slot number of the first RCM in the beacon interval of the ranging time structure. </a:t>
            </a:r>
          </a:p>
          <a:p>
            <a:r>
              <a:rPr lang="en-US" sz="1600" b="1" dirty="0">
                <a:solidFill>
                  <a:srgbClr val="FF0000"/>
                </a:solidFill>
              </a:rPr>
              <a:t>Ranging Management (RM) Table Length </a:t>
            </a:r>
            <a:r>
              <a:rPr lang="en-US" sz="1600" dirty="0"/>
              <a:t>specifies the length of the Ranging Management table</a:t>
            </a:r>
          </a:p>
          <a:p>
            <a:r>
              <a:rPr lang="en-US" sz="1600" dirty="0"/>
              <a:t>Each row of the </a:t>
            </a:r>
            <a:r>
              <a:rPr lang="en-US" sz="1600" b="1" dirty="0">
                <a:solidFill>
                  <a:srgbClr val="FF0000"/>
                </a:solidFill>
              </a:rPr>
              <a:t>RM Table </a:t>
            </a:r>
            <a:r>
              <a:rPr lang="en-US" sz="1600" dirty="0"/>
              <a:t>sequentially indicates the starting and ending slot numbers of CAP and/or CFP periods that are present in the Ranging Management Period. The CAP/CFP indicator in each row indicates whether the set of slots specified in the row use CAP (=0) or CFP (=1)</a:t>
            </a:r>
          </a:p>
        </p:txBody>
      </p:sp>
      <p:pic>
        <p:nvPicPr>
          <p:cNvPr id="2" name="Picture 1"/>
          <p:cNvPicPr>
            <a:picLocks noChangeAspect="1"/>
          </p:cNvPicPr>
          <p:nvPr/>
        </p:nvPicPr>
        <p:blipFill>
          <a:blip r:embed="rId2"/>
          <a:stretch>
            <a:fillRect/>
          </a:stretch>
        </p:blipFill>
        <p:spPr>
          <a:xfrm>
            <a:off x="990600" y="5715000"/>
            <a:ext cx="3657600" cy="629872"/>
          </a:xfrm>
          <a:prstGeom prst="rect">
            <a:avLst/>
          </a:prstGeom>
        </p:spPr>
      </p:pic>
      <p:pic>
        <p:nvPicPr>
          <p:cNvPr id="9" name="Picture 8"/>
          <p:cNvPicPr>
            <a:picLocks noChangeAspect="1"/>
          </p:cNvPicPr>
          <p:nvPr/>
        </p:nvPicPr>
        <p:blipFill>
          <a:blip r:embed="rId3"/>
          <a:stretch>
            <a:fillRect/>
          </a:stretch>
        </p:blipFill>
        <p:spPr>
          <a:xfrm>
            <a:off x="5227320" y="5713037"/>
            <a:ext cx="2971800" cy="631835"/>
          </a:xfrm>
          <a:prstGeom prst="rect">
            <a:avLst/>
          </a:prstGeom>
        </p:spPr>
      </p:pic>
      <p:sp>
        <p:nvSpPr>
          <p:cNvPr id="10" name="Content Placeholder 6"/>
          <p:cNvSpPr txBox="1">
            <a:spLocks/>
          </p:cNvSpPr>
          <p:nvPr/>
        </p:nvSpPr>
        <p:spPr bwMode="auto">
          <a:xfrm>
            <a:off x="2388394" y="5408237"/>
            <a:ext cx="8620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lgn="ctr">
              <a:buFontTx/>
              <a:buNone/>
            </a:pPr>
            <a:r>
              <a:rPr lang="en-US" sz="1400" kern="0" dirty="0" smtClean="0"/>
              <a:t>RD IE</a:t>
            </a:r>
            <a:endParaRPr lang="en-US" sz="1400" kern="0" dirty="0"/>
          </a:p>
        </p:txBody>
      </p:sp>
      <p:sp>
        <p:nvSpPr>
          <p:cNvPr id="11" name="Content Placeholder 6"/>
          <p:cNvSpPr txBox="1">
            <a:spLocks/>
          </p:cNvSpPr>
          <p:nvPr/>
        </p:nvSpPr>
        <p:spPr bwMode="auto">
          <a:xfrm>
            <a:off x="5739526" y="5408237"/>
            <a:ext cx="1947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lgn="ctr">
              <a:buFontTx/>
              <a:buNone/>
            </a:pPr>
            <a:r>
              <a:rPr lang="en-US" sz="1400" kern="0" dirty="0" smtClean="0"/>
              <a:t>Each row of RM Table</a:t>
            </a:r>
            <a:endParaRPr lang="en-US" sz="1400" kern="0" dirty="0"/>
          </a:p>
        </p:txBody>
      </p:sp>
    </p:spTree>
    <p:extLst>
      <p:ext uri="{BB962C8B-B14F-4D97-AF65-F5344CB8AC3E}">
        <p14:creationId xmlns:p14="http://schemas.microsoft.com/office/powerpoint/2010/main" val="774356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Thank you!</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67149</TotalTime>
  <Words>615</Words>
  <Application>Microsoft Office PowerPoint</Application>
  <PresentationFormat>On-screen Show (4:3)</PresentationFormat>
  <Paragraphs>72</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ＭＳ Ｐゴシック</vt:lpstr>
      <vt:lpstr>Arial</vt:lpstr>
      <vt:lpstr>Times New Roman</vt:lpstr>
      <vt:lpstr>Default Design</vt:lpstr>
      <vt:lpstr>PowerPoint Presentation</vt:lpstr>
      <vt:lpstr>Motivation</vt:lpstr>
      <vt:lpstr>PowerPoint Presentation</vt:lpstr>
      <vt:lpstr>Ranging Descriptor IE (RD IE)</vt:lpstr>
      <vt:lpstr>RD IE fields</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Aditya V Padaki</dc:creator>
  <dc:description>&lt;15-16-xxxx-00-0012&gt;</dc:description>
  <cp:lastModifiedBy>Aditya Vinod Padaki</cp:lastModifiedBy>
  <cp:revision>1079</cp:revision>
  <cp:lastPrinted>2015-07-14T16:02:16Z</cp:lastPrinted>
  <dcterms:created xsi:type="dcterms:W3CDTF">2009-07-12T16:25:16Z</dcterms:created>
  <dcterms:modified xsi:type="dcterms:W3CDTF">2019-07-09T15:02:23Z</dcterms:modified>
</cp:coreProperties>
</file>