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2">
  <p:sldMasterIdLst>
    <p:sldMasterId id="2147483648" r:id="rId1"/>
  </p:sldMasterIdLst>
  <p:notesMasterIdLst>
    <p:notesMasterId r:id="rId10"/>
  </p:notesMasterIdLst>
  <p:sldIdLst>
    <p:sldId id="295" r:id="rId2"/>
    <p:sldId id="296" r:id="rId3"/>
    <p:sldId id="325" r:id="rId4"/>
    <p:sldId id="342" r:id="rId5"/>
    <p:sldId id="341" r:id="rId6"/>
    <p:sldId id="333" r:id="rId7"/>
    <p:sldId id="343" r:id="rId8"/>
    <p:sldId id="344" r:id="rId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extLst>
    <p:ext uri="{521415D9-36F7-43E2-AB2F-B90AF26B5E84}">
      <p14:sectionLst xmlns:p14="http://schemas.microsoft.com/office/powerpoint/2010/main">
        <p14:section name="Header slides" id="{C1882743-BA21-49AE-8E74-95FDC8C3712F}">
          <p14:sldIdLst>
            <p14:sldId id="295"/>
          </p14:sldIdLst>
        </p14:section>
        <p14:section name="ToC and Scope" id="{D3B47F09-52DF-4B28-B7FE-D3794BE6E79A}">
          <p14:sldIdLst>
            <p14:sldId id="296"/>
            <p14:sldId id="325"/>
            <p14:sldId id="342"/>
            <p14:sldId id="341"/>
            <p14:sldId id="333"/>
            <p14:sldId id="343"/>
            <p14:sldId id="344"/>
          </p14:sldIdLst>
        </p14:section>
        <p14:section name="Turnaround" id="{D5FC1B83-7C69-4878-93BE-D59B635005C1}">
          <p14:sldIdLst/>
        </p14:section>
        <p14:section name="Mode changes" id="{B0C02EFE-9A8D-4318-9BAC-A3DC47DDF08C}">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4" autoAdjust="0"/>
    <p:restoredTop sz="93891" autoAdjust="0"/>
  </p:normalViewPr>
  <p:slideViewPr>
    <p:cSldViewPr>
      <p:cViewPr varScale="1">
        <p:scale>
          <a:sx n="65" d="100"/>
          <a:sy n="65" d="100"/>
        </p:scale>
        <p:origin x="1196" y="48"/>
      </p:cViewPr>
      <p:guideLst>
        <p:guide orient="horz" pos="2160"/>
        <p:guide pos="2880"/>
      </p:guideLst>
    </p:cSldViewPr>
  </p:slideViewPr>
  <p:outlineViewPr>
    <p:cViewPr varScale="1">
      <p:scale>
        <a:sx n="170" d="200"/>
        <a:sy n="170" d="200"/>
      </p:scale>
      <p:origin x="588" y="0"/>
    </p:cViewPr>
  </p:outlineViewPr>
  <p:notesTextViewPr>
    <p:cViewPr>
      <p:scale>
        <a:sx n="100" d="100"/>
        <a:sy n="100" d="100"/>
      </p:scale>
      <p:origin x="0" y="0"/>
    </p:cViewPr>
  </p:notesTextViewPr>
  <p:notesViewPr>
    <p:cSldViewPr>
      <p:cViewPr varScale="1">
        <p:scale>
          <a:sx n="73" d="100"/>
          <a:sy n="73" d="100"/>
        </p:scale>
        <p:origin x="-2754" y="1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19"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0"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1"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2"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3"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2" name="Rectangle 7">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9225"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9227"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4" name="Rectangle 11">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47537694-A7F7-46DA-8595-88100B154C2F}" type="slidenum">
              <a:rPr lang="en-US" altLang="en-US"/>
              <a:pPr>
                <a:defRPr/>
              </a:pPr>
              <a:t>‹#›</a:t>
            </a:fld>
            <a:endParaRPr lang="en-US" altLang="en-US"/>
          </a:p>
        </p:txBody>
      </p:sp>
      <p:sp>
        <p:nvSpPr>
          <p:cNvPr id="25613" name="Rectangle 12">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9230"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31"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2645553"/>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3</a:t>
            </a:fld>
            <a:endParaRPr lang="en-US" altLang="en-US"/>
          </a:p>
        </p:txBody>
      </p:sp>
    </p:spTree>
    <p:extLst>
      <p:ext uri="{BB962C8B-B14F-4D97-AF65-F5344CB8AC3E}">
        <p14:creationId xmlns:p14="http://schemas.microsoft.com/office/powerpoint/2010/main" val="3699157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4</a:t>
            </a:fld>
            <a:endParaRPr lang="en-US" altLang="en-US"/>
          </a:p>
        </p:txBody>
      </p:sp>
    </p:spTree>
    <p:extLst>
      <p:ext uri="{BB962C8B-B14F-4D97-AF65-F5344CB8AC3E}">
        <p14:creationId xmlns:p14="http://schemas.microsoft.com/office/powerpoint/2010/main" val="2197240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5</a:t>
            </a:fld>
            <a:endParaRPr lang="en-US" altLang="en-US"/>
          </a:p>
        </p:txBody>
      </p:sp>
    </p:spTree>
    <p:extLst>
      <p:ext uri="{BB962C8B-B14F-4D97-AF65-F5344CB8AC3E}">
        <p14:creationId xmlns:p14="http://schemas.microsoft.com/office/powerpoint/2010/main" val="3932734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6</a:t>
            </a:fld>
            <a:endParaRPr lang="en-US" altLang="en-US"/>
          </a:p>
        </p:txBody>
      </p:sp>
    </p:spTree>
    <p:extLst>
      <p:ext uri="{BB962C8B-B14F-4D97-AF65-F5344CB8AC3E}">
        <p14:creationId xmlns:p14="http://schemas.microsoft.com/office/powerpoint/2010/main" val="38217568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7</a:t>
            </a:fld>
            <a:endParaRPr lang="en-US" altLang="en-US"/>
          </a:p>
        </p:txBody>
      </p:sp>
    </p:spTree>
    <p:extLst>
      <p:ext uri="{BB962C8B-B14F-4D97-AF65-F5344CB8AC3E}">
        <p14:creationId xmlns:p14="http://schemas.microsoft.com/office/powerpoint/2010/main" val="2607127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8</a:t>
            </a:fld>
            <a:endParaRPr lang="en-US" altLang="en-US"/>
          </a:p>
        </p:txBody>
      </p:sp>
    </p:spTree>
    <p:extLst>
      <p:ext uri="{BB962C8B-B14F-4D97-AF65-F5344CB8AC3E}">
        <p14:creationId xmlns:p14="http://schemas.microsoft.com/office/powerpoint/2010/main" val="901891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330596D8-28CD-42D5-B3DE-99B279DE29E0}" type="slidenum">
              <a:rPr lang="en-US" altLang="en-US"/>
              <a:pPr>
                <a:defRPr/>
              </a:pPr>
              <a:t>‹#›</a:t>
            </a:fld>
            <a:endParaRPr lang="en-US" altLang="en-US"/>
          </a:p>
        </p:txBody>
      </p:sp>
    </p:spTree>
    <p:extLst>
      <p:ext uri="{BB962C8B-B14F-4D97-AF65-F5344CB8AC3E}">
        <p14:creationId xmlns:p14="http://schemas.microsoft.com/office/powerpoint/2010/main" val="3785515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3FD6E06B-351D-4D0E-A468-C3175BB5315F}" type="slidenum">
              <a:rPr lang="en-US" altLang="en-US"/>
              <a:pPr>
                <a:defRPr/>
              </a:pPr>
              <a:t>‹#›</a:t>
            </a:fld>
            <a:endParaRPr lang="en-US" altLang="en-US"/>
          </a:p>
        </p:txBody>
      </p:sp>
    </p:spTree>
    <p:extLst>
      <p:ext uri="{BB962C8B-B14F-4D97-AF65-F5344CB8AC3E}">
        <p14:creationId xmlns:p14="http://schemas.microsoft.com/office/powerpoint/2010/main" val="1889502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81DF489E-2A57-435E-A460-8A0873096F61}" type="slidenum">
              <a:rPr lang="en-US" altLang="en-US"/>
              <a:pPr>
                <a:defRPr/>
              </a:pPr>
              <a:t>‹#›</a:t>
            </a:fld>
            <a:endParaRPr lang="en-US" altLang="en-US"/>
          </a:p>
        </p:txBody>
      </p:sp>
    </p:spTree>
    <p:extLst>
      <p:ext uri="{BB962C8B-B14F-4D97-AF65-F5344CB8AC3E}">
        <p14:creationId xmlns:p14="http://schemas.microsoft.com/office/powerpoint/2010/main" val="227462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47FEA2D7-397E-4665-BF89-4A90B4EF3FFA}" type="slidenum">
              <a:rPr lang="en-US" altLang="en-US"/>
              <a:pPr>
                <a:defRPr/>
              </a:pPr>
              <a:t>‹#›</a:t>
            </a:fld>
            <a:endParaRPr lang="en-US" altLang="en-US"/>
          </a:p>
        </p:txBody>
      </p:sp>
    </p:spTree>
    <p:extLst>
      <p:ext uri="{BB962C8B-B14F-4D97-AF65-F5344CB8AC3E}">
        <p14:creationId xmlns:p14="http://schemas.microsoft.com/office/powerpoint/2010/main" val="308766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EF213FE4-07A3-403E-A300-2E04B29DBD09}" type="slidenum">
              <a:rPr lang="en-US" altLang="en-US"/>
              <a:pPr>
                <a:defRPr/>
              </a:pPr>
              <a:t>‹#›</a:t>
            </a:fld>
            <a:endParaRPr lang="en-US" altLang="en-US"/>
          </a:p>
        </p:txBody>
      </p:sp>
    </p:spTree>
    <p:extLst>
      <p:ext uri="{BB962C8B-B14F-4D97-AF65-F5344CB8AC3E}">
        <p14:creationId xmlns:p14="http://schemas.microsoft.com/office/powerpoint/2010/main" val="151041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42334" y="1371600"/>
            <a:ext cx="4161730"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94217" y="1371600"/>
            <a:ext cx="41634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C0D8C90F-ACEC-4D95-A7DE-148ECBA24D61}" type="slidenum">
              <a:rPr lang="en-US" altLang="en-US"/>
              <a:pPr>
                <a:defRPr/>
              </a:pPr>
              <a:t>‹#›</a:t>
            </a:fld>
            <a:endParaRPr lang="en-US" altLang="en-US"/>
          </a:p>
        </p:txBody>
      </p:sp>
    </p:spTree>
    <p:extLst>
      <p:ext uri="{BB962C8B-B14F-4D97-AF65-F5344CB8AC3E}">
        <p14:creationId xmlns:p14="http://schemas.microsoft.com/office/powerpoint/2010/main" val="16103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p:cNvPr>
          <p:cNvSpPr>
            <a:spLocks noGrp="1" noChangeArrowheads="1"/>
          </p:cNvSpPr>
          <p:nvPr>
            <p:ph type="sldNum" idx="10"/>
          </p:nvPr>
        </p:nvSpPr>
        <p:spPr>
          <a:ln/>
        </p:spPr>
        <p:txBody>
          <a:bodyPr/>
          <a:lstStyle>
            <a:lvl1pPr>
              <a:defRPr/>
            </a:lvl1pPr>
          </a:lstStyle>
          <a:p>
            <a:pPr>
              <a:defRPr/>
            </a:pPr>
            <a:r>
              <a:rPr lang="en-US" altLang="en-US"/>
              <a:t>Slide </a:t>
            </a:r>
            <a:fld id="{CBCB899E-B21D-4BCF-BCE2-88D9A84BBFD9}" type="slidenum">
              <a:rPr lang="en-US" altLang="en-US"/>
              <a:pPr>
                <a:defRPr/>
              </a:pPr>
              <a:t>‹#›</a:t>
            </a:fld>
            <a:endParaRPr lang="en-US" altLang="en-US"/>
          </a:p>
        </p:txBody>
      </p:sp>
    </p:spTree>
    <p:extLst>
      <p:ext uri="{BB962C8B-B14F-4D97-AF65-F5344CB8AC3E}">
        <p14:creationId xmlns:p14="http://schemas.microsoft.com/office/powerpoint/2010/main" val="382025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p:cNvPr>
          <p:cNvSpPr>
            <a:spLocks noGrp="1" noChangeArrowheads="1"/>
          </p:cNvSpPr>
          <p:nvPr>
            <p:ph type="sldNum" idx="10"/>
          </p:nvPr>
        </p:nvSpPr>
        <p:spPr>
          <a:ln/>
        </p:spPr>
        <p:txBody>
          <a:bodyPr/>
          <a:lstStyle>
            <a:lvl1pPr>
              <a:defRPr/>
            </a:lvl1pPr>
          </a:lstStyle>
          <a:p>
            <a:pPr>
              <a:defRPr/>
            </a:pPr>
            <a:r>
              <a:rPr lang="en-US" altLang="en-US"/>
              <a:t>Slide </a:t>
            </a:r>
            <a:fld id="{93ADCB80-EC57-474B-A18B-3E8D081C791D}" type="slidenum">
              <a:rPr lang="en-US" altLang="en-US"/>
              <a:pPr>
                <a:defRPr/>
              </a:pPr>
              <a:t>‹#›</a:t>
            </a:fld>
            <a:endParaRPr lang="en-US" altLang="en-US"/>
          </a:p>
        </p:txBody>
      </p:sp>
    </p:spTree>
    <p:extLst>
      <p:ext uri="{BB962C8B-B14F-4D97-AF65-F5344CB8AC3E}">
        <p14:creationId xmlns:p14="http://schemas.microsoft.com/office/powerpoint/2010/main" val="337598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p:cNvPr>
          <p:cNvSpPr>
            <a:spLocks noGrp="1" noChangeArrowheads="1"/>
          </p:cNvSpPr>
          <p:nvPr>
            <p:ph type="sldNum" idx="10"/>
          </p:nvPr>
        </p:nvSpPr>
        <p:spPr>
          <a:ln/>
        </p:spPr>
        <p:txBody>
          <a:bodyPr/>
          <a:lstStyle>
            <a:lvl1pPr>
              <a:defRPr/>
            </a:lvl1pPr>
          </a:lstStyle>
          <a:p>
            <a:pPr>
              <a:defRPr/>
            </a:pPr>
            <a:r>
              <a:rPr lang="en-US" altLang="en-US"/>
              <a:t>Slide </a:t>
            </a:r>
            <a:fld id="{9C9E2A97-2E3E-40FD-AD8E-7D5EECFC766A}" type="slidenum">
              <a:rPr lang="en-US" altLang="en-US"/>
              <a:pPr>
                <a:defRPr/>
              </a:pPr>
              <a:t>‹#›</a:t>
            </a:fld>
            <a:endParaRPr lang="en-US" altLang="en-US"/>
          </a:p>
        </p:txBody>
      </p:sp>
    </p:spTree>
    <p:extLst>
      <p:ext uri="{BB962C8B-B14F-4D97-AF65-F5344CB8AC3E}">
        <p14:creationId xmlns:p14="http://schemas.microsoft.com/office/powerpoint/2010/main" val="370902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BF93E57A-DC72-4A5B-8EFF-AAA54AC9DB2C}" type="slidenum">
              <a:rPr lang="en-US" altLang="en-US"/>
              <a:pPr>
                <a:defRPr/>
              </a:pPr>
              <a:t>‹#›</a:t>
            </a:fld>
            <a:endParaRPr lang="en-US" altLang="en-US"/>
          </a:p>
        </p:txBody>
      </p:sp>
    </p:spTree>
    <p:extLst>
      <p:ext uri="{BB962C8B-B14F-4D97-AF65-F5344CB8AC3E}">
        <p14:creationId xmlns:p14="http://schemas.microsoft.com/office/powerpoint/2010/main" val="64883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33B89E2B-5F59-45BB-92B5-93C8F6B1F11D}" type="slidenum">
              <a:rPr lang="en-US" altLang="en-US"/>
              <a:pPr>
                <a:defRPr/>
              </a:pPr>
              <a:t>‹#›</a:t>
            </a:fld>
            <a:endParaRPr lang="en-US" altLang="en-US"/>
          </a:p>
        </p:txBody>
      </p:sp>
    </p:spTree>
    <p:extLst>
      <p:ext uri="{BB962C8B-B14F-4D97-AF65-F5344CB8AC3E}">
        <p14:creationId xmlns:p14="http://schemas.microsoft.com/office/powerpoint/2010/main" val="350381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p:cNvPr>
          <p:cNvSpPr>
            <a:spLocks noChangeArrowheads="1"/>
          </p:cNvSpPr>
          <p:nvPr/>
        </p:nvSpPr>
        <p:spPr bwMode="auto">
          <a:xfrm>
            <a:off x="493008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15-19-0</a:t>
            </a:r>
            <a:r>
              <a:rPr lang="en-US" altLang="ja-JP" b="1" dirty="0">
                <a:solidFill>
                  <a:schemeClr val="tx1"/>
                </a:solidFill>
              </a:rPr>
              <a:t>265</a:t>
            </a:r>
            <a:r>
              <a:rPr lang="en-GB" altLang="en-US" b="1" dirty="0">
                <a:solidFill>
                  <a:schemeClr val="tx1"/>
                </a:solidFill>
              </a:rPr>
              <a:t>-00-004z</a:t>
            </a:r>
            <a:r>
              <a:rPr lang="en-US" dirty="0">
                <a:solidFill>
                  <a:schemeClr val="tx1"/>
                </a:solidFill>
              </a:rPr>
              <a:t>.</a:t>
            </a:r>
            <a:endParaRPr lang="en-GB" altLang="en-US" b="1" dirty="0">
              <a:solidFill>
                <a:schemeClr val="tx1"/>
              </a:solidFill>
            </a:endParaRPr>
          </a:p>
        </p:txBody>
      </p:sp>
      <p:sp>
        <p:nvSpPr>
          <p:cNvPr id="1027" name="Line 2"/>
          <p:cNvSpPr>
            <a:spLocks noChangeShapeType="1"/>
          </p:cNvSpPr>
          <p:nvPr/>
        </p:nvSpPr>
        <p:spPr bwMode="auto">
          <a:xfrm>
            <a:off x="237131" y="609576"/>
            <a:ext cx="8669738" cy="163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p:cNvSpPr>
            <a:spLocks noChangeShapeType="1"/>
          </p:cNvSpPr>
          <p:nvPr/>
        </p:nvSpPr>
        <p:spPr bwMode="auto">
          <a:xfrm>
            <a:off x="117525" y="6477000"/>
            <a:ext cx="890895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p:cNvPr>
          <p:cNvSpPr txBox="1">
            <a:spLocks noChangeArrowheads="1"/>
          </p:cNvSpPr>
          <p:nvPr/>
        </p:nvSpPr>
        <p:spPr bwMode="auto">
          <a:xfrm>
            <a:off x="251520" y="341288"/>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2019</a:t>
            </a:r>
          </a:p>
        </p:txBody>
      </p:sp>
      <p:sp>
        <p:nvSpPr>
          <p:cNvPr id="1030" name="Text Box 6">
            <a:extLst/>
          </p:cNvPr>
          <p:cNvSpPr txBox="1">
            <a:spLocks noChangeArrowheads="1"/>
          </p:cNvSpPr>
          <p:nvPr/>
        </p:nvSpPr>
        <p:spPr bwMode="auto">
          <a:xfrm>
            <a:off x="6084168" y="6442278"/>
            <a:ext cx="2971800" cy="27918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Li, Takizawa, Kojima</a:t>
            </a:r>
          </a:p>
        </p:txBody>
      </p:sp>
      <p:sp>
        <p:nvSpPr>
          <p:cNvPr id="1031" name="Rectangle 7"/>
          <p:cNvSpPr>
            <a:spLocks noGrp="1" noChangeArrowheads="1"/>
          </p:cNvSpPr>
          <p:nvPr>
            <p:ph type="title"/>
          </p:nvPr>
        </p:nvSpPr>
        <p:spPr bwMode="auto">
          <a:xfrm>
            <a:off x="197523" y="685801"/>
            <a:ext cx="8742976" cy="582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p:cNvSpPr>
            <a:spLocks noGrp="1" noChangeArrowheads="1"/>
          </p:cNvSpPr>
          <p:nvPr>
            <p:ph type="body" idx="1"/>
          </p:nvPr>
        </p:nvSpPr>
        <p:spPr bwMode="auto">
          <a:xfrm>
            <a:off x="195046" y="1371600"/>
            <a:ext cx="8753908"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p:cNvPr>
          <p:cNvSpPr>
            <a:spLocks noGrp="1" noChangeArrowheads="1"/>
          </p:cNvSpPr>
          <p:nvPr>
            <p:ph type="sldNum"/>
          </p:nvPr>
        </p:nvSpPr>
        <p:spPr bwMode="auto">
          <a:xfrm>
            <a:off x="4261084" y="6475413"/>
            <a:ext cx="690094" cy="109220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35EFC9A-3130-490E-9196-E8ED9688F50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838200"/>
            <a:ext cx="8839200" cy="4770537"/>
          </a:xfrm>
          <a:prstGeom prst="rect">
            <a:avLst/>
          </a:prstGeom>
          <a:noFill/>
          <a:ln w="12700">
            <a:noFill/>
            <a:miter lim="800000"/>
            <a:headEnd type="none" w="sm" len="sm"/>
            <a:tailEnd type="none" w="sm" len="sm"/>
          </a:ln>
          <a:effectLst/>
        </p:spPr>
        <p:txBody>
          <a:bodyPr>
            <a:spAutoFit/>
          </a:bodyPr>
          <a:lstStyle/>
          <a:p>
            <a:pPr algn="ctr" defTabSz="914400">
              <a:defRPr/>
            </a:pPr>
            <a:r>
              <a:rPr lang="en-US" sz="1800" b="1" u="sng" dirty="0">
                <a:solidFill>
                  <a:srgbClr val="000000"/>
                </a:solidFill>
                <a:effectLst>
                  <a:outerShdw blurRad="38100" dist="38100" dir="2700000" algn="tl">
                    <a:srgbClr val="C0C0C0"/>
                  </a:outerShdw>
                </a:effectLst>
                <a:ea typeface="ＭＳ Ｐゴシック" pitchFamily="-65" charset="-128"/>
              </a:rPr>
              <a:t>Project: IEEE </a:t>
            </a:r>
            <a:r>
              <a:rPr lang="en-US" sz="1800" b="1" u="sng" dirty="0" err="1">
                <a:solidFill>
                  <a:srgbClr val="000000"/>
                </a:solidFill>
                <a:effectLst>
                  <a:outerShdw blurRad="38100" dist="38100" dir="2700000" algn="tl">
                    <a:srgbClr val="C0C0C0"/>
                  </a:outerShdw>
                </a:effectLst>
                <a:ea typeface="ＭＳ Ｐゴシック" pitchFamily="-65" charset="-128"/>
              </a:rPr>
              <a:t>P802.15</a:t>
            </a:r>
            <a:r>
              <a:rPr lang="en-US" sz="1800" b="1" u="sng" dirty="0">
                <a:solidFill>
                  <a:srgbClr val="000000"/>
                </a:solidFill>
                <a:effectLst>
                  <a:outerShdw blurRad="38100" dist="38100" dir="2700000" algn="tl">
                    <a:srgbClr val="C0C0C0"/>
                  </a:outerShdw>
                </a:effectLst>
                <a:ea typeface="ＭＳ Ｐゴシック" pitchFamily="-65" charset="-128"/>
              </a:rPr>
              <a:t> Working Group for Wireless Personal Area Networks (WPANs)</a:t>
            </a:r>
            <a:endParaRPr lang="en-US" sz="1600" b="1" dirty="0">
              <a:solidFill>
                <a:srgbClr val="000000"/>
              </a:solidFill>
              <a:ea typeface="ＭＳ Ｐゴシック" pitchFamily="-65" charset="-128"/>
            </a:endParaRPr>
          </a:p>
          <a:p>
            <a:pPr defTabSz="914400">
              <a:defRPr/>
            </a:pPr>
            <a:endParaRPr lang="en-US" sz="1600"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Submission Title:</a:t>
            </a:r>
            <a:r>
              <a:rPr lang="en-US" sz="1600" dirty="0">
                <a:solidFill>
                  <a:srgbClr val="000000"/>
                </a:solidFill>
                <a:ea typeface="ＭＳ Ｐゴシック" pitchFamily="-65" charset="-128"/>
              </a:rPr>
              <a:t> [</a:t>
            </a:r>
            <a:r>
              <a:rPr lang="en-IE" sz="1600" dirty="0">
                <a:solidFill>
                  <a:schemeClr val="tx1"/>
                </a:solidFill>
                <a:ea typeface="ＭＳ Ｐゴシック" pitchFamily="-65" charset="-128"/>
              </a:rPr>
              <a:t>Comment resolutions on CID i-0120 and i-0121</a:t>
            </a:r>
            <a:r>
              <a:rPr lang="en-US" sz="1600" dirty="0">
                <a:solidFill>
                  <a:srgbClr val="000000"/>
                </a:solidFill>
                <a:ea typeface="ＭＳ Ｐゴシック" pitchFamily="-65" charset="-128"/>
              </a:rPr>
              <a:t>]	</a:t>
            </a:r>
          </a:p>
          <a:p>
            <a:pPr defTabSz="914400">
              <a:defRPr/>
            </a:pPr>
            <a:r>
              <a:rPr lang="en-US" sz="1600" b="1" dirty="0">
                <a:solidFill>
                  <a:srgbClr val="000000"/>
                </a:solidFill>
                <a:ea typeface="ＭＳ Ｐゴシック" pitchFamily="-65" charset="-128"/>
              </a:rPr>
              <a:t>Date Submitted: </a:t>
            </a:r>
            <a:r>
              <a:rPr lang="en-US" sz="1600" dirty="0">
                <a:solidFill>
                  <a:srgbClr val="000000"/>
                </a:solidFill>
                <a:ea typeface="ＭＳ Ｐゴシック" pitchFamily="-65" charset="-128"/>
              </a:rPr>
              <a:t>[</a:t>
            </a:r>
            <a:r>
              <a:rPr lang="en-US" sz="1600" dirty="0">
                <a:solidFill>
                  <a:schemeClr val="tx1"/>
                </a:solidFill>
                <a:ea typeface="ＭＳ Ｐゴシック" pitchFamily="-65" charset="-128"/>
              </a:rPr>
              <a:t>July, 2019</a:t>
            </a:r>
            <a:r>
              <a:rPr lang="en-US" sz="1600" dirty="0">
                <a:solidFill>
                  <a:srgbClr val="000000"/>
                </a:solidFill>
                <a:ea typeface="ＭＳ Ｐゴシック" pitchFamily="-65" charset="-128"/>
              </a:rPr>
              <a:t>]	</a:t>
            </a:r>
          </a:p>
          <a:p>
            <a:pPr defTabSz="914400">
              <a:defRPr/>
            </a:pPr>
            <a:r>
              <a:rPr lang="en-US" sz="1600" b="1" dirty="0">
                <a:solidFill>
                  <a:schemeClr val="tx1"/>
                </a:solidFill>
                <a:ea typeface="ＭＳ Ｐゴシック" pitchFamily="-65" charset="-128"/>
              </a:rPr>
              <a:t>Source:</a:t>
            </a:r>
            <a:r>
              <a:rPr lang="en-US" sz="1600" dirty="0">
                <a:solidFill>
                  <a:schemeClr val="tx1"/>
                </a:solidFill>
                <a:ea typeface="ＭＳ Ｐゴシック" pitchFamily="-65" charset="-128"/>
              </a:rPr>
              <a:t> [</a:t>
            </a:r>
            <a:r>
              <a:rPr lang="en-US" altLang="ja-JP" sz="1600" dirty="0">
                <a:solidFill>
                  <a:schemeClr val="tx1"/>
                </a:solidFill>
                <a:ea typeface="ＭＳ Ｐゴシック" charset="-128"/>
              </a:rPr>
              <a:t>Huan-Bang Li, </a:t>
            </a:r>
            <a:r>
              <a:rPr lang="en-US" altLang="ja-JP" sz="1600" dirty="0">
                <a:solidFill>
                  <a:schemeClr val="tx1"/>
                </a:solidFill>
              </a:rPr>
              <a:t>Kenichi Takizawa, and Fumihide Kojima</a:t>
            </a:r>
            <a:r>
              <a:rPr lang="en-US" sz="1600" dirty="0">
                <a:solidFill>
                  <a:schemeClr val="tx1"/>
                </a:solidFill>
                <a:ea typeface="ＭＳ Ｐゴシック" pitchFamily="-65" charset="-128"/>
              </a:rPr>
              <a:t>] Company [NICT, Japan]</a:t>
            </a:r>
          </a:p>
          <a:p>
            <a:pPr defTabSz="914400">
              <a:defRPr/>
            </a:pPr>
            <a:r>
              <a:rPr lang="en-US" sz="1600" dirty="0">
                <a:solidFill>
                  <a:schemeClr val="tx1"/>
                </a:solidFill>
                <a:ea typeface="ＭＳ Ｐゴシック" pitchFamily="-65" charset="-128"/>
              </a:rPr>
              <a:t>Address [</a:t>
            </a:r>
            <a:r>
              <a:rPr lang="en-US" altLang="ja-JP" sz="1600" dirty="0">
                <a:solidFill>
                  <a:schemeClr val="tx1"/>
                </a:solidFill>
                <a:ea typeface="ＭＳ Ｐゴシック" pitchFamily="-65" charset="-128"/>
              </a:rPr>
              <a:t>3-4</a:t>
            </a:r>
            <a:r>
              <a:rPr lang="en-US" sz="1600" dirty="0">
                <a:solidFill>
                  <a:schemeClr val="tx1"/>
                </a:solidFill>
                <a:ea typeface="ＭＳ Ｐゴシック" pitchFamily="-65" charset="-128"/>
              </a:rPr>
              <a:t> </a:t>
            </a:r>
            <a:r>
              <a:rPr lang="en-US" sz="1600" dirty="0" err="1">
                <a:solidFill>
                  <a:schemeClr val="tx1"/>
                </a:solidFill>
                <a:ea typeface="ＭＳ Ｐゴシック" pitchFamily="-65" charset="-128"/>
              </a:rPr>
              <a:t>Hikarino-oka</a:t>
            </a:r>
            <a:r>
              <a:rPr lang="en-US" sz="1600" dirty="0">
                <a:solidFill>
                  <a:schemeClr val="tx1"/>
                </a:solidFill>
                <a:ea typeface="ＭＳ Ｐゴシック" pitchFamily="-65" charset="-128"/>
              </a:rPr>
              <a:t>, Yokosuka, Kanagawa, Japan]</a:t>
            </a:r>
          </a:p>
          <a:p>
            <a:pPr defTabSz="914400">
              <a:defRPr/>
            </a:pPr>
            <a:r>
              <a:rPr lang="en-US" sz="1600" dirty="0">
                <a:solidFill>
                  <a:srgbClr val="000000"/>
                </a:solidFill>
                <a:ea typeface="ＭＳ Ｐゴシック" pitchFamily="-65" charset="-128"/>
              </a:rPr>
              <a:t>Voice</a:t>
            </a:r>
            <a:r>
              <a:rPr lang="en-US" sz="1600" dirty="0">
                <a:solidFill>
                  <a:schemeClr val="tx1"/>
                </a:solidFill>
                <a:ea typeface="ＭＳ Ｐゴシック" pitchFamily="-65" charset="-128"/>
              </a:rPr>
              <a:t>:[-], E-Mail:[lee (at) nict.go.jp]</a:t>
            </a:r>
            <a:r>
              <a:rPr lang="en-US" sz="1600" dirty="0">
                <a:solidFill>
                  <a:srgbClr val="000000"/>
                </a:solidFill>
                <a:ea typeface="ＭＳ Ｐゴシック" pitchFamily="-65" charset="-128"/>
              </a:rPr>
              <a:t>	</a:t>
            </a:r>
          </a:p>
          <a:p>
            <a:pPr defTabSz="914400">
              <a:spcBef>
                <a:spcPts val="600"/>
              </a:spcBef>
              <a:spcAft>
                <a:spcPts val="600"/>
              </a:spcAft>
              <a:defRPr/>
            </a:pPr>
            <a:r>
              <a:rPr lang="en-US" sz="1600" b="1" dirty="0">
                <a:solidFill>
                  <a:srgbClr val="000000"/>
                </a:solidFill>
                <a:ea typeface="ＭＳ Ｐゴシック" pitchFamily="-65" charset="-128"/>
              </a:rPr>
              <a:t>Re:</a:t>
            </a:r>
            <a:r>
              <a:rPr lang="en-US" sz="1600" dirty="0">
                <a:solidFill>
                  <a:srgbClr val="000000"/>
                </a:solidFill>
                <a:ea typeface="ＭＳ Ｐゴシック" pitchFamily="-65" charset="-128"/>
              </a:rPr>
              <a:t> [Proposed changes to IEEE802.15.4-2015 for enhancing UWB PHYs]</a:t>
            </a:r>
            <a:r>
              <a:rPr lang="en-US" dirty="0">
                <a:solidFill>
                  <a:srgbClr val="3333CC"/>
                </a:solidFill>
                <a:ea typeface="ＭＳ Ｐゴシック" pitchFamily="-65" charset="-128"/>
              </a:rPr>
              <a:t>	</a:t>
            </a:r>
            <a:endParaRPr lang="en-US" dirty="0">
              <a:solidFill>
                <a:srgbClr val="000000"/>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Abstract:</a:t>
            </a:r>
            <a:r>
              <a:rPr lang="en-US" sz="1600" dirty="0">
                <a:solidFill>
                  <a:srgbClr val="000000"/>
                </a:solidFill>
                <a:ea typeface="ＭＳ Ｐゴシック" pitchFamily="-65" charset="-128"/>
              </a:rPr>
              <a:t>	[proposed comment resolutions to latter ballot comments to the draft of 15.4z]</a:t>
            </a:r>
          </a:p>
          <a:p>
            <a:pPr defTabSz="914400">
              <a:spcBef>
                <a:spcPts val="600"/>
              </a:spcBef>
              <a:spcAft>
                <a:spcPts val="600"/>
              </a:spcAft>
              <a:defRPr/>
            </a:pPr>
            <a:r>
              <a:rPr lang="en-US" sz="1600" b="1" dirty="0">
                <a:solidFill>
                  <a:srgbClr val="000000"/>
                </a:solidFill>
                <a:ea typeface="ＭＳ Ｐゴシック" pitchFamily="-65" charset="-128"/>
              </a:rPr>
              <a:t>Purpose:</a:t>
            </a:r>
            <a:r>
              <a:rPr lang="en-US" sz="1600" dirty="0">
                <a:solidFill>
                  <a:srgbClr val="000000"/>
                </a:solidFill>
                <a:ea typeface="ＭＳ Ｐゴシック" pitchFamily="-65" charset="-128"/>
              </a:rPr>
              <a:t>	[improvement on draft 15.4z]</a:t>
            </a:r>
          </a:p>
          <a:p>
            <a:pPr defTabSz="914400">
              <a:defRPr/>
            </a:pPr>
            <a:r>
              <a:rPr lang="en-US" sz="1600" b="1" dirty="0">
                <a:solidFill>
                  <a:srgbClr val="000000"/>
                </a:solidFill>
                <a:ea typeface="ＭＳ Ｐゴシック" pitchFamily="-65" charset="-128"/>
              </a:rPr>
              <a:t>Notice:</a:t>
            </a:r>
            <a:r>
              <a:rPr lang="en-US" sz="1600" dirty="0">
                <a:solidFill>
                  <a:srgbClr val="000000"/>
                </a:solidFill>
                <a:ea typeface="ＭＳ Ｐゴシック" pitchFamily="-65" charset="-128"/>
              </a:rPr>
              <a:t>	This document has been prepared to assist the IEEE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defRPr/>
            </a:pPr>
            <a:endParaRPr lang="en-US" sz="1600" b="1"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Release:</a:t>
            </a:r>
            <a:r>
              <a:rPr lang="en-US" sz="1600" dirty="0">
                <a:solidFill>
                  <a:srgbClr val="000000"/>
                </a:solidFill>
                <a:ea typeface="ＭＳ Ｐゴシック" pitchFamily="-65" charset="-128"/>
              </a:rPr>
              <a:t>	The contributor acknowledges and accepts that this contribution becomes the property of IEEE and may be made publicly available by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512" y="2276872"/>
            <a:ext cx="9180512" cy="2304256"/>
          </a:xfrm>
        </p:spPr>
        <p:txBody>
          <a:bodyPr/>
          <a:lstStyle/>
          <a:p>
            <a:r>
              <a:rPr lang="en-US" altLang="ja-JP" dirty="0"/>
              <a:t>Comment Resolutions on </a:t>
            </a:r>
            <a:br>
              <a:rPr lang="en-US" altLang="ja-JP" dirty="0"/>
            </a:br>
            <a:r>
              <a:rPr lang="en-US" altLang="ja-JP" dirty="0"/>
              <a:t>CID i-0120 and i-0121</a:t>
            </a:r>
            <a:endParaRPr lang="en-US" dirty="0"/>
          </a:p>
        </p:txBody>
      </p:sp>
    </p:spTree>
    <p:extLst>
      <p:ext uri="{BB962C8B-B14F-4D97-AF65-F5344CB8AC3E}">
        <p14:creationId xmlns:p14="http://schemas.microsoft.com/office/powerpoint/2010/main" val="1618894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CID i-0120</a:t>
            </a:r>
          </a:p>
        </p:txBody>
      </p:sp>
      <p:sp>
        <p:nvSpPr>
          <p:cNvPr id="4" name="正方形/長方形 3">
            <a:extLst>
              <a:ext uri="{FF2B5EF4-FFF2-40B4-BE49-F238E27FC236}">
                <a16:creationId xmlns:a16="http://schemas.microsoft.com/office/drawing/2014/main" id="{6956D411-7402-43FE-A939-AA11B96BAE16}"/>
              </a:ext>
            </a:extLst>
          </p:cNvPr>
          <p:cNvSpPr/>
          <p:nvPr/>
        </p:nvSpPr>
        <p:spPr>
          <a:xfrm>
            <a:off x="827585" y="1700808"/>
            <a:ext cx="7992887" cy="1569660"/>
          </a:xfrm>
          <a:prstGeom prst="rect">
            <a:avLst/>
          </a:prstGeom>
        </p:spPr>
        <p:txBody>
          <a:bodyPr wrap="square">
            <a:spAutoFit/>
          </a:bodyPr>
          <a:lstStyle/>
          <a:p>
            <a:r>
              <a:rPr lang="en-US" altLang="ja-JP" sz="2400" kern="0" dirty="0">
                <a:solidFill>
                  <a:schemeClr val="tx1"/>
                </a:solidFill>
                <a:latin typeface="+mn-lt"/>
                <a:cs typeface="ＭＳ Ｐゴシック" panose="020B0600070205080204" pitchFamily="50" charset="-128"/>
              </a:rPr>
              <a:t>CID i-0120</a:t>
            </a:r>
          </a:p>
          <a:p>
            <a:r>
              <a:rPr lang="en-US" altLang="ja-JP" sz="2400" kern="0" dirty="0">
                <a:solidFill>
                  <a:schemeClr val="tx1"/>
                </a:solidFill>
                <a:latin typeface="+mn-lt"/>
                <a:cs typeface="ＭＳ Ｐゴシック" panose="020B0600070205080204" pitchFamily="50" charset="-128"/>
              </a:rPr>
              <a:t>Table 10-1 does not reflect the channelization of LRP-SRDEV correctly.</a:t>
            </a:r>
          </a:p>
          <a:p>
            <a:r>
              <a:rPr lang="en-US" altLang="ja-JP" sz="2400" dirty="0">
                <a:solidFill>
                  <a:schemeClr val="tx1"/>
                </a:solidFill>
                <a:latin typeface="+mn-lt"/>
              </a:rPr>
              <a:t>p.89, 10.1.1</a:t>
            </a:r>
            <a:r>
              <a:rPr lang="ja-JP" altLang="en-US" sz="2400" dirty="0">
                <a:solidFill>
                  <a:schemeClr val="tx1"/>
                </a:solidFill>
                <a:latin typeface="+mn-lt"/>
              </a:rPr>
              <a:t> </a:t>
            </a:r>
            <a:r>
              <a:rPr lang="en-US" altLang="ja-JP" sz="2400" dirty="0">
                <a:solidFill>
                  <a:schemeClr val="tx1"/>
                </a:solidFill>
                <a:latin typeface="+mn-lt"/>
              </a:rPr>
              <a:t>, L7</a:t>
            </a:r>
            <a:endParaRPr lang="ja-JP" altLang="en-US" sz="2400" dirty="0">
              <a:solidFill>
                <a:schemeClr val="tx1"/>
              </a:solidFill>
              <a:latin typeface="+mn-lt"/>
            </a:endParaRPr>
          </a:p>
        </p:txBody>
      </p:sp>
      <p:pic>
        <p:nvPicPr>
          <p:cNvPr id="2" name="図 1">
            <a:extLst>
              <a:ext uri="{FF2B5EF4-FFF2-40B4-BE49-F238E27FC236}">
                <a16:creationId xmlns:a16="http://schemas.microsoft.com/office/drawing/2014/main" id="{5DF2ED27-9CC4-40DF-9D04-DBD856473257}"/>
              </a:ext>
            </a:extLst>
          </p:cNvPr>
          <p:cNvPicPr>
            <a:picLocks noChangeAspect="1"/>
          </p:cNvPicPr>
          <p:nvPr/>
        </p:nvPicPr>
        <p:blipFill>
          <a:blip r:embed="rId3"/>
          <a:stretch>
            <a:fillRect/>
          </a:stretch>
        </p:blipFill>
        <p:spPr>
          <a:xfrm>
            <a:off x="2483768" y="3861048"/>
            <a:ext cx="3993431" cy="1464003"/>
          </a:xfrm>
          <a:prstGeom prst="rect">
            <a:avLst/>
          </a:prstGeom>
        </p:spPr>
      </p:pic>
      <p:cxnSp>
        <p:nvCxnSpPr>
          <p:cNvPr id="5" name="直線矢印コネクタ 4">
            <a:extLst>
              <a:ext uri="{FF2B5EF4-FFF2-40B4-BE49-F238E27FC236}">
                <a16:creationId xmlns:a16="http://schemas.microsoft.com/office/drawing/2014/main" id="{67756701-5288-4C1B-B6EB-65769B30BAF5}"/>
              </a:ext>
            </a:extLst>
          </p:cNvPr>
          <p:cNvCxnSpPr>
            <a:cxnSpLocks/>
          </p:cNvCxnSpPr>
          <p:nvPr/>
        </p:nvCxnSpPr>
        <p:spPr bwMode="auto">
          <a:xfrm flipV="1">
            <a:off x="4644008" y="5085184"/>
            <a:ext cx="0" cy="576064"/>
          </a:xfrm>
          <a:prstGeom prst="straightConnector1">
            <a:avLst/>
          </a:prstGeom>
          <a:solidFill>
            <a:srgbClr val="00B8FF"/>
          </a:solidFill>
          <a:ln w="3175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 name="直線矢印コネクタ 7">
            <a:extLst>
              <a:ext uri="{FF2B5EF4-FFF2-40B4-BE49-F238E27FC236}">
                <a16:creationId xmlns:a16="http://schemas.microsoft.com/office/drawing/2014/main" id="{2155F010-FBFC-4114-AD32-1189F0A033DD}"/>
              </a:ext>
            </a:extLst>
          </p:cNvPr>
          <p:cNvCxnSpPr>
            <a:cxnSpLocks/>
          </p:cNvCxnSpPr>
          <p:nvPr/>
        </p:nvCxnSpPr>
        <p:spPr bwMode="auto">
          <a:xfrm flipV="1">
            <a:off x="5868144" y="5085184"/>
            <a:ext cx="0" cy="576064"/>
          </a:xfrm>
          <a:prstGeom prst="straightConnector1">
            <a:avLst/>
          </a:prstGeom>
          <a:solidFill>
            <a:srgbClr val="00B8FF"/>
          </a:solidFill>
          <a:ln w="3175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9" name="正方形/長方形 8">
            <a:extLst>
              <a:ext uri="{FF2B5EF4-FFF2-40B4-BE49-F238E27FC236}">
                <a16:creationId xmlns:a16="http://schemas.microsoft.com/office/drawing/2014/main" id="{8DB2895C-C766-4EA8-873C-1DE49FE7696E}"/>
              </a:ext>
            </a:extLst>
          </p:cNvPr>
          <p:cNvSpPr/>
          <p:nvPr/>
        </p:nvSpPr>
        <p:spPr>
          <a:xfrm>
            <a:off x="4355976" y="5730965"/>
            <a:ext cx="1890261" cy="369332"/>
          </a:xfrm>
          <a:prstGeom prst="rect">
            <a:avLst/>
          </a:prstGeom>
        </p:spPr>
        <p:txBody>
          <a:bodyPr wrap="none">
            <a:spAutoFit/>
          </a:bodyPr>
          <a:lstStyle/>
          <a:p>
            <a:r>
              <a:rPr lang="en-US" altLang="ja-JP" sz="1800" kern="0" dirty="0">
                <a:solidFill>
                  <a:srgbClr val="FF0000"/>
                </a:solidFill>
                <a:latin typeface="Arial" panose="020B0604020202020204" pitchFamily="34" charset="0"/>
                <a:cs typeface="Arial" panose="020B0604020202020204" pitchFamily="34" charset="0"/>
              </a:rPr>
              <a:t>Point in question</a:t>
            </a:r>
            <a:endParaRPr lang="ja-JP" altLang="en-US" sz="18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0742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956D411-7402-43FE-A939-AA11B96BAE16}"/>
              </a:ext>
            </a:extLst>
          </p:cNvPr>
          <p:cNvSpPr/>
          <p:nvPr/>
        </p:nvSpPr>
        <p:spPr>
          <a:xfrm>
            <a:off x="827585" y="1700808"/>
            <a:ext cx="7992887" cy="1938992"/>
          </a:xfrm>
          <a:prstGeom prst="rect">
            <a:avLst/>
          </a:prstGeom>
        </p:spPr>
        <p:txBody>
          <a:bodyPr wrap="square">
            <a:spAutoFit/>
          </a:bodyPr>
          <a:lstStyle/>
          <a:p>
            <a:r>
              <a:rPr lang="en-US" altLang="ja-JP" sz="2400" kern="0" dirty="0">
                <a:solidFill>
                  <a:schemeClr val="tx1"/>
                </a:solidFill>
                <a:latin typeface="Arial" panose="020B0604020202020204" pitchFamily="34" charset="0"/>
                <a:cs typeface="Arial" panose="020B0604020202020204" pitchFamily="34" charset="0"/>
              </a:rPr>
              <a:t>CID i-0121</a:t>
            </a:r>
          </a:p>
          <a:p>
            <a:r>
              <a:rPr lang="en-US" altLang="ja-JP" sz="2400" kern="0" dirty="0">
                <a:solidFill>
                  <a:schemeClr val="tx1"/>
                </a:solidFill>
                <a:latin typeface="Arial" panose="020B0604020202020204" pitchFamily="34" charset="0"/>
                <a:cs typeface="Arial" panose="020B0604020202020204" pitchFamily="34" charset="0"/>
              </a:rPr>
              <a:t>The frequency range of '6289.6 MHz to 10184.0 MHz' does not reflect the channelization of LRP-SRDEV correctly.</a:t>
            </a:r>
          </a:p>
          <a:p>
            <a:r>
              <a:rPr lang="en-US" altLang="ja-JP" sz="2400" dirty="0">
                <a:solidFill>
                  <a:schemeClr val="tx1"/>
                </a:solidFill>
                <a:latin typeface="Arial" panose="020B0604020202020204" pitchFamily="34" charset="0"/>
                <a:cs typeface="Arial" panose="020B0604020202020204" pitchFamily="34" charset="0"/>
              </a:rPr>
              <a:t>p.89, 10.1.2.7</a:t>
            </a:r>
            <a:r>
              <a:rPr lang="ja-JP" altLang="en-US" sz="2400" dirty="0">
                <a:solidFill>
                  <a:schemeClr val="tx1"/>
                </a:solidFill>
                <a:latin typeface="Arial" panose="020B0604020202020204" pitchFamily="34" charset="0"/>
                <a:cs typeface="Arial" panose="020B0604020202020204" pitchFamily="34" charset="0"/>
              </a:rPr>
              <a:t> </a:t>
            </a:r>
            <a:r>
              <a:rPr lang="en-US" altLang="ja-JP" sz="2400" dirty="0">
                <a:solidFill>
                  <a:schemeClr val="tx1"/>
                </a:solidFill>
                <a:latin typeface="Arial" panose="020B0604020202020204" pitchFamily="34" charset="0"/>
                <a:cs typeface="Arial" panose="020B0604020202020204" pitchFamily="34" charset="0"/>
              </a:rPr>
              <a:t>, L18</a:t>
            </a:r>
            <a:endParaRPr lang="ja-JP" altLang="en-US" sz="2400" dirty="0">
              <a:solidFill>
                <a:schemeClr val="tx1"/>
              </a:solidFill>
              <a:latin typeface="Arial" panose="020B0604020202020204" pitchFamily="34" charset="0"/>
              <a:cs typeface="Arial" panose="020B0604020202020204" pitchFamily="34" charset="0"/>
            </a:endParaRPr>
          </a:p>
        </p:txBody>
      </p:sp>
      <p:pic>
        <p:nvPicPr>
          <p:cNvPr id="2" name="図 1">
            <a:extLst>
              <a:ext uri="{FF2B5EF4-FFF2-40B4-BE49-F238E27FC236}">
                <a16:creationId xmlns:a16="http://schemas.microsoft.com/office/drawing/2014/main" id="{B61F0AC2-3E52-439A-8C2B-D6A9DD9EB9B5}"/>
              </a:ext>
            </a:extLst>
          </p:cNvPr>
          <p:cNvPicPr>
            <a:picLocks noChangeAspect="1"/>
          </p:cNvPicPr>
          <p:nvPr/>
        </p:nvPicPr>
        <p:blipFill>
          <a:blip r:embed="rId3"/>
          <a:stretch>
            <a:fillRect/>
          </a:stretch>
        </p:blipFill>
        <p:spPr>
          <a:xfrm>
            <a:off x="17349" y="4509120"/>
            <a:ext cx="9144000" cy="501041"/>
          </a:xfrm>
          <a:prstGeom prst="rect">
            <a:avLst/>
          </a:prstGeom>
        </p:spPr>
      </p:pic>
      <p:sp>
        <p:nvSpPr>
          <p:cNvPr id="7" name="Titre 1">
            <a:extLst>
              <a:ext uri="{FF2B5EF4-FFF2-40B4-BE49-F238E27FC236}">
                <a16:creationId xmlns:a16="http://schemas.microsoft.com/office/drawing/2014/main" id="{90EA462C-B35D-40B3-A506-DDCB7F51E085}"/>
              </a:ext>
            </a:extLst>
          </p:cNvPr>
          <p:cNvSpPr txBox="1">
            <a:spLocks/>
          </p:cNvSpPr>
          <p:nvPr/>
        </p:nvSpPr>
        <p:spPr bwMode="auto">
          <a:xfrm>
            <a:off x="457200" y="623888"/>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CID i-0121</a:t>
            </a:r>
          </a:p>
        </p:txBody>
      </p:sp>
      <p:cxnSp>
        <p:nvCxnSpPr>
          <p:cNvPr id="8" name="直線矢印コネクタ 7">
            <a:extLst>
              <a:ext uri="{FF2B5EF4-FFF2-40B4-BE49-F238E27FC236}">
                <a16:creationId xmlns:a16="http://schemas.microsoft.com/office/drawing/2014/main" id="{CB45CB50-0C02-470E-BD9C-964B8993C349}"/>
              </a:ext>
            </a:extLst>
          </p:cNvPr>
          <p:cNvCxnSpPr>
            <a:cxnSpLocks/>
          </p:cNvCxnSpPr>
          <p:nvPr/>
        </p:nvCxnSpPr>
        <p:spPr bwMode="auto">
          <a:xfrm flipV="1">
            <a:off x="8460432" y="5141870"/>
            <a:ext cx="0" cy="576064"/>
          </a:xfrm>
          <a:prstGeom prst="straightConnector1">
            <a:avLst/>
          </a:prstGeom>
          <a:solidFill>
            <a:srgbClr val="00B8FF"/>
          </a:solidFill>
          <a:ln w="3175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 name="直線矢印コネクタ 8">
            <a:extLst>
              <a:ext uri="{FF2B5EF4-FFF2-40B4-BE49-F238E27FC236}">
                <a16:creationId xmlns:a16="http://schemas.microsoft.com/office/drawing/2014/main" id="{BA356AA6-C504-4C23-8E7F-848F06560CD0}"/>
              </a:ext>
            </a:extLst>
          </p:cNvPr>
          <p:cNvCxnSpPr>
            <a:cxnSpLocks/>
          </p:cNvCxnSpPr>
          <p:nvPr/>
        </p:nvCxnSpPr>
        <p:spPr bwMode="auto">
          <a:xfrm flipV="1">
            <a:off x="6444208" y="5141870"/>
            <a:ext cx="0" cy="576064"/>
          </a:xfrm>
          <a:prstGeom prst="straightConnector1">
            <a:avLst/>
          </a:prstGeom>
          <a:solidFill>
            <a:srgbClr val="00B8FF"/>
          </a:solidFill>
          <a:ln w="3175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 name="正方形/長方形 5">
            <a:extLst>
              <a:ext uri="{FF2B5EF4-FFF2-40B4-BE49-F238E27FC236}">
                <a16:creationId xmlns:a16="http://schemas.microsoft.com/office/drawing/2014/main" id="{D8401448-42CD-40D0-9227-D600FEDD84E6}"/>
              </a:ext>
            </a:extLst>
          </p:cNvPr>
          <p:cNvSpPr/>
          <p:nvPr/>
        </p:nvSpPr>
        <p:spPr>
          <a:xfrm>
            <a:off x="6502678" y="5743280"/>
            <a:ext cx="1890261" cy="369332"/>
          </a:xfrm>
          <a:prstGeom prst="rect">
            <a:avLst/>
          </a:prstGeom>
        </p:spPr>
        <p:txBody>
          <a:bodyPr wrap="none">
            <a:spAutoFit/>
          </a:bodyPr>
          <a:lstStyle/>
          <a:p>
            <a:r>
              <a:rPr lang="en-US" altLang="ja-JP" sz="1800" kern="0" dirty="0">
                <a:solidFill>
                  <a:srgbClr val="FF0000"/>
                </a:solidFill>
                <a:latin typeface="Arial" panose="020B0604020202020204" pitchFamily="34" charset="0"/>
                <a:cs typeface="Arial" panose="020B0604020202020204" pitchFamily="34" charset="0"/>
              </a:rPr>
              <a:t>Point in question</a:t>
            </a:r>
            <a:endParaRPr lang="ja-JP" altLang="en-US" sz="1800" dirty="0">
              <a:solidFill>
                <a:srgbClr val="FF0000"/>
              </a:solidFill>
              <a:latin typeface="Arial" panose="020B0604020202020204" pitchFamily="34" charset="0"/>
              <a:cs typeface="Arial" panose="020B0604020202020204" pitchFamily="34" charset="0"/>
            </a:endParaRPr>
          </a:p>
        </p:txBody>
      </p:sp>
      <p:cxnSp>
        <p:nvCxnSpPr>
          <p:cNvPr id="10" name="直線コネクタ 9">
            <a:extLst>
              <a:ext uri="{FF2B5EF4-FFF2-40B4-BE49-F238E27FC236}">
                <a16:creationId xmlns:a16="http://schemas.microsoft.com/office/drawing/2014/main" id="{FF5C803E-7A4A-4B48-8C2E-9623ED1FE769}"/>
              </a:ext>
            </a:extLst>
          </p:cNvPr>
          <p:cNvCxnSpPr/>
          <p:nvPr/>
        </p:nvCxnSpPr>
        <p:spPr bwMode="auto">
          <a:xfrm>
            <a:off x="7956376" y="5010161"/>
            <a:ext cx="1008112" cy="0"/>
          </a:xfrm>
          <a:prstGeom prst="line">
            <a:avLst/>
          </a:prstGeom>
          <a:solidFill>
            <a:srgbClr val="00B8FF"/>
          </a:solidFill>
          <a:ln w="1905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1" name="直線コネクタ 10">
            <a:extLst>
              <a:ext uri="{FF2B5EF4-FFF2-40B4-BE49-F238E27FC236}">
                <a16:creationId xmlns:a16="http://schemas.microsoft.com/office/drawing/2014/main" id="{D4D40E80-82B9-4CF4-8D00-7C4576248713}"/>
              </a:ext>
            </a:extLst>
          </p:cNvPr>
          <p:cNvCxnSpPr/>
          <p:nvPr/>
        </p:nvCxnSpPr>
        <p:spPr bwMode="auto">
          <a:xfrm>
            <a:off x="5940152" y="5011068"/>
            <a:ext cx="1008112" cy="0"/>
          </a:xfrm>
          <a:prstGeom prst="line">
            <a:avLst/>
          </a:prstGeom>
          <a:solidFill>
            <a:srgbClr val="00B8FF"/>
          </a:solidFill>
          <a:ln w="1905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2031296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Band Defined in IEEE Std 802.15.4-2015</a:t>
            </a:r>
          </a:p>
        </p:txBody>
      </p:sp>
      <p:pic>
        <p:nvPicPr>
          <p:cNvPr id="4" name="図 3">
            <a:extLst>
              <a:ext uri="{FF2B5EF4-FFF2-40B4-BE49-F238E27FC236}">
                <a16:creationId xmlns:a16="http://schemas.microsoft.com/office/drawing/2014/main" id="{A7D4A115-592F-4EB8-AC0E-38671139483C}"/>
              </a:ext>
            </a:extLst>
          </p:cNvPr>
          <p:cNvPicPr>
            <a:picLocks noChangeAspect="1"/>
          </p:cNvPicPr>
          <p:nvPr/>
        </p:nvPicPr>
        <p:blipFill>
          <a:blip r:embed="rId3"/>
          <a:stretch>
            <a:fillRect/>
          </a:stretch>
        </p:blipFill>
        <p:spPr>
          <a:xfrm>
            <a:off x="1183537" y="2276872"/>
            <a:ext cx="6776925" cy="2705075"/>
          </a:xfrm>
          <a:prstGeom prst="rect">
            <a:avLst/>
          </a:prstGeom>
        </p:spPr>
      </p:pic>
      <p:cxnSp>
        <p:nvCxnSpPr>
          <p:cNvPr id="8" name="直線矢印コネクタ 7">
            <a:extLst>
              <a:ext uri="{FF2B5EF4-FFF2-40B4-BE49-F238E27FC236}">
                <a16:creationId xmlns:a16="http://schemas.microsoft.com/office/drawing/2014/main" id="{2068A384-E78C-4234-AA53-F268D6B0CD40}"/>
              </a:ext>
            </a:extLst>
          </p:cNvPr>
          <p:cNvCxnSpPr>
            <a:cxnSpLocks/>
          </p:cNvCxnSpPr>
          <p:nvPr/>
        </p:nvCxnSpPr>
        <p:spPr bwMode="auto">
          <a:xfrm>
            <a:off x="3419872" y="3789040"/>
            <a:ext cx="792088" cy="0"/>
          </a:xfrm>
          <a:prstGeom prst="straightConnector1">
            <a:avLst/>
          </a:prstGeom>
          <a:solidFill>
            <a:srgbClr val="00B8FF"/>
          </a:solidFill>
          <a:ln w="3175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185717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Band Defined in P802.15.4z-D1</a:t>
            </a:r>
          </a:p>
        </p:txBody>
      </p:sp>
      <p:pic>
        <p:nvPicPr>
          <p:cNvPr id="4" name="図 3">
            <a:extLst>
              <a:ext uri="{FF2B5EF4-FFF2-40B4-BE49-F238E27FC236}">
                <a16:creationId xmlns:a16="http://schemas.microsoft.com/office/drawing/2014/main" id="{2A6735C5-8F6F-46C1-ADB0-38B965EC1D96}"/>
              </a:ext>
            </a:extLst>
          </p:cNvPr>
          <p:cNvPicPr>
            <a:picLocks noChangeAspect="1"/>
          </p:cNvPicPr>
          <p:nvPr/>
        </p:nvPicPr>
        <p:blipFill>
          <a:blip r:embed="rId3"/>
          <a:stretch>
            <a:fillRect/>
          </a:stretch>
        </p:blipFill>
        <p:spPr>
          <a:xfrm>
            <a:off x="1115616" y="1556792"/>
            <a:ext cx="6444789" cy="2853086"/>
          </a:xfrm>
          <a:prstGeom prst="rect">
            <a:avLst/>
          </a:prstGeom>
        </p:spPr>
      </p:pic>
      <p:pic>
        <p:nvPicPr>
          <p:cNvPr id="6" name="図 5">
            <a:extLst>
              <a:ext uri="{FF2B5EF4-FFF2-40B4-BE49-F238E27FC236}">
                <a16:creationId xmlns:a16="http://schemas.microsoft.com/office/drawing/2014/main" id="{39CEF92A-144B-4514-B7F8-2284C752BCFA}"/>
              </a:ext>
            </a:extLst>
          </p:cNvPr>
          <p:cNvPicPr>
            <a:picLocks noChangeAspect="1"/>
          </p:cNvPicPr>
          <p:nvPr/>
        </p:nvPicPr>
        <p:blipFill>
          <a:blip r:embed="rId4"/>
          <a:stretch>
            <a:fillRect/>
          </a:stretch>
        </p:blipFill>
        <p:spPr>
          <a:xfrm>
            <a:off x="1218231" y="4581128"/>
            <a:ext cx="6306097" cy="1652984"/>
          </a:xfrm>
          <a:prstGeom prst="rect">
            <a:avLst/>
          </a:prstGeom>
        </p:spPr>
      </p:pic>
      <p:cxnSp>
        <p:nvCxnSpPr>
          <p:cNvPr id="8" name="直線矢印コネクタ 7">
            <a:extLst>
              <a:ext uri="{FF2B5EF4-FFF2-40B4-BE49-F238E27FC236}">
                <a16:creationId xmlns:a16="http://schemas.microsoft.com/office/drawing/2014/main" id="{8300BC24-B3F1-443F-8F34-E4D53FCDDE76}"/>
              </a:ext>
            </a:extLst>
          </p:cNvPr>
          <p:cNvCxnSpPr>
            <a:cxnSpLocks/>
          </p:cNvCxnSpPr>
          <p:nvPr/>
        </p:nvCxnSpPr>
        <p:spPr bwMode="auto">
          <a:xfrm>
            <a:off x="3131840" y="3284984"/>
            <a:ext cx="792088" cy="0"/>
          </a:xfrm>
          <a:prstGeom prst="straightConnector1">
            <a:avLst/>
          </a:prstGeom>
          <a:solidFill>
            <a:srgbClr val="00B8FF"/>
          </a:solidFill>
          <a:ln w="3175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 name="直線矢印コネクタ 8">
            <a:extLst>
              <a:ext uri="{FF2B5EF4-FFF2-40B4-BE49-F238E27FC236}">
                <a16:creationId xmlns:a16="http://schemas.microsoft.com/office/drawing/2014/main" id="{150E81C5-7626-4710-9A47-42D324D262B8}"/>
              </a:ext>
            </a:extLst>
          </p:cNvPr>
          <p:cNvCxnSpPr>
            <a:cxnSpLocks/>
          </p:cNvCxnSpPr>
          <p:nvPr/>
        </p:nvCxnSpPr>
        <p:spPr bwMode="auto">
          <a:xfrm flipH="1">
            <a:off x="5292080" y="5733256"/>
            <a:ext cx="792088" cy="0"/>
          </a:xfrm>
          <a:prstGeom prst="straightConnector1">
            <a:avLst/>
          </a:prstGeom>
          <a:solidFill>
            <a:srgbClr val="00B8FF"/>
          </a:solidFill>
          <a:ln w="3175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2822777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Suggest Resolution to CID i-0120</a:t>
            </a:r>
          </a:p>
        </p:txBody>
      </p:sp>
      <p:pic>
        <p:nvPicPr>
          <p:cNvPr id="2" name="図 1">
            <a:extLst>
              <a:ext uri="{FF2B5EF4-FFF2-40B4-BE49-F238E27FC236}">
                <a16:creationId xmlns:a16="http://schemas.microsoft.com/office/drawing/2014/main" id="{5DF2ED27-9CC4-40DF-9D04-DBD856473257}"/>
              </a:ext>
            </a:extLst>
          </p:cNvPr>
          <p:cNvPicPr>
            <a:picLocks noChangeAspect="1"/>
          </p:cNvPicPr>
          <p:nvPr/>
        </p:nvPicPr>
        <p:blipFill>
          <a:blip r:embed="rId3"/>
          <a:stretch>
            <a:fillRect/>
          </a:stretch>
        </p:blipFill>
        <p:spPr>
          <a:xfrm>
            <a:off x="2252806" y="2551159"/>
            <a:ext cx="3993431" cy="1464003"/>
          </a:xfrm>
          <a:prstGeom prst="rect">
            <a:avLst/>
          </a:prstGeom>
        </p:spPr>
      </p:pic>
      <p:cxnSp>
        <p:nvCxnSpPr>
          <p:cNvPr id="5" name="直線矢印コネクタ 4">
            <a:extLst>
              <a:ext uri="{FF2B5EF4-FFF2-40B4-BE49-F238E27FC236}">
                <a16:creationId xmlns:a16="http://schemas.microsoft.com/office/drawing/2014/main" id="{67756701-5288-4C1B-B6EB-65769B30BAF5}"/>
              </a:ext>
            </a:extLst>
          </p:cNvPr>
          <p:cNvCxnSpPr>
            <a:cxnSpLocks/>
          </p:cNvCxnSpPr>
          <p:nvPr/>
        </p:nvCxnSpPr>
        <p:spPr bwMode="auto">
          <a:xfrm>
            <a:off x="4427984" y="3789040"/>
            <a:ext cx="0" cy="576064"/>
          </a:xfrm>
          <a:prstGeom prst="straightConnector1">
            <a:avLst/>
          </a:prstGeom>
          <a:solidFill>
            <a:srgbClr val="00B8FF"/>
          </a:solidFill>
          <a:ln w="3175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 name="直線矢印コネクタ 7">
            <a:extLst>
              <a:ext uri="{FF2B5EF4-FFF2-40B4-BE49-F238E27FC236}">
                <a16:creationId xmlns:a16="http://schemas.microsoft.com/office/drawing/2014/main" id="{2155F010-FBFC-4114-AD32-1189F0A033DD}"/>
              </a:ext>
            </a:extLst>
          </p:cNvPr>
          <p:cNvCxnSpPr>
            <a:cxnSpLocks/>
          </p:cNvCxnSpPr>
          <p:nvPr/>
        </p:nvCxnSpPr>
        <p:spPr bwMode="auto">
          <a:xfrm>
            <a:off x="5652120" y="3789040"/>
            <a:ext cx="0" cy="576064"/>
          </a:xfrm>
          <a:prstGeom prst="straightConnector1">
            <a:avLst/>
          </a:prstGeom>
          <a:solidFill>
            <a:srgbClr val="00B8FF"/>
          </a:solidFill>
          <a:ln w="3175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2" name="正方形/長方形 11">
            <a:extLst>
              <a:ext uri="{FF2B5EF4-FFF2-40B4-BE49-F238E27FC236}">
                <a16:creationId xmlns:a16="http://schemas.microsoft.com/office/drawing/2014/main" id="{27F9EF30-C048-455E-8056-745BA8EC07AC}"/>
              </a:ext>
            </a:extLst>
          </p:cNvPr>
          <p:cNvSpPr/>
          <p:nvPr/>
        </p:nvSpPr>
        <p:spPr>
          <a:xfrm>
            <a:off x="3995936" y="4437112"/>
            <a:ext cx="2023311" cy="307777"/>
          </a:xfrm>
          <a:prstGeom prst="rect">
            <a:avLst/>
          </a:prstGeom>
        </p:spPr>
        <p:txBody>
          <a:bodyPr wrap="none">
            <a:spAutoFit/>
          </a:bodyPr>
          <a:lstStyle/>
          <a:p>
            <a:r>
              <a:rPr lang="en-US" altLang="ja-JP" sz="1400" kern="0" dirty="0">
                <a:solidFill>
                  <a:srgbClr val="FF0000"/>
                </a:solidFill>
                <a:latin typeface="Arial" panose="020B0604020202020204" pitchFamily="34" charset="0"/>
                <a:cs typeface="Arial" panose="020B0604020202020204" pitchFamily="34" charset="0"/>
              </a:rPr>
              <a:t>5624.32           10435.2</a:t>
            </a:r>
            <a:endParaRPr lang="ja-JP" altLang="en-US" sz="1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2908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B61F0AC2-3E52-439A-8C2B-D6A9DD9EB9B5}"/>
              </a:ext>
            </a:extLst>
          </p:cNvPr>
          <p:cNvPicPr>
            <a:picLocks noChangeAspect="1"/>
          </p:cNvPicPr>
          <p:nvPr/>
        </p:nvPicPr>
        <p:blipFill>
          <a:blip r:embed="rId3"/>
          <a:stretch>
            <a:fillRect/>
          </a:stretch>
        </p:blipFill>
        <p:spPr>
          <a:xfrm>
            <a:off x="33209" y="2910483"/>
            <a:ext cx="9144000" cy="501041"/>
          </a:xfrm>
          <a:prstGeom prst="rect">
            <a:avLst/>
          </a:prstGeom>
        </p:spPr>
      </p:pic>
      <p:sp>
        <p:nvSpPr>
          <p:cNvPr id="7" name="Titre 1">
            <a:extLst>
              <a:ext uri="{FF2B5EF4-FFF2-40B4-BE49-F238E27FC236}">
                <a16:creationId xmlns:a16="http://schemas.microsoft.com/office/drawing/2014/main" id="{90EA462C-B35D-40B3-A506-DDCB7F51E085}"/>
              </a:ext>
            </a:extLst>
          </p:cNvPr>
          <p:cNvSpPr txBox="1">
            <a:spLocks/>
          </p:cNvSpPr>
          <p:nvPr/>
        </p:nvSpPr>
        <p:spPr bwMode="auto">
          <a:xfrm>
            <a:off x="457200" y="623888"/>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dirty="0"/>
              <a:t>Suggest Resolution to </a:t>
            </a:r>
            <a:r>
              <a:rPr lang="en-US" altLang="en-US" kern="0" dirty="0"/>
              <a:t>CID i-0121</a:t>
            </a:r>
          </a:p>
        </p:txBody>
      </p:sp>
      <p:cxnSp>
        <p:nvCxnSpPr>
          <p:cNvPr id="8" name="直線矢印コネクタ 7">
            <a:extLst>
              <a:ext uri="{FF2B5EF4-FFF2-40B4-BE49-F238E27FC236}">
                <a16:creationId xmlns:a16="http://schemas.microsoft.com/office/drawing/2014/main" id="{CB45CB50-0C02-470E-BD9C-964B8993C349}"/>
              </a:ext>
            </a:extLst>
          </p:cNvPr>
          <p:cNvCxnSpPr>
            <a:cxnSpLocks/>
          </p:cNvCxnSpPr>
          <p:nvPr/>
        </p:nvCxnSpPr>
        <p:spPr bwMode="auto">
          <a:xfrm>
            <a:off x="8244408" y="3501008"/>
            <a:ext cx="0" cy="576064"/>
          </a:xfrm>
          <a:prstGeom prst="straightConnector1">
            <a:avLst/>
          </a:prstGeom>
          <a:solidFill>
            <a:srgbClr val="00B8FF"/>
          </a:solidFill>
          <a:ln w="3175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 name="直線矢印コネクタ 8">
            <a:extLst>
              <a:ext uri="{FF2B5EF4-FFF2-40B4-BE49-F238E27FC236}">
                <a16:creationId xmlns:a16="http://schemas.microsoft.com/office/drawing/2014/main" id="{BA356AA6-C504-4C23-8E7F-848F06560CD0}"/>
              </a:ext>
            </a:extLst>
          </p:cNvPr>
          <p:cNvCxnSpPr>
            <a:cxnSpLocks/>
          </p:cNvCxnSpPr>
          <p:nvPr/>
        </p:nvCxnSpPr>
        <p:spPr bwMode="auto">
          <a:xfrm>
            <a:off x="6228184" y="3501008"/>
            <a:ext cx="0" cy="576064"/>
          </a:xfrm>
          <a:prstGeom prst="straightConnector1">
            <a:avLst/>
          </a:prstGeom>
          <a:solidFill>
            <a:srgbClr val="00B8FF"/>
          </a:solidFill>
          <a:ln w="3175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 name="正方形/長方形 5">
            <a:extLst>
              <a:ext uri="{FF2B5EF4-FFF2-40B4-BE49-F238E27FC236}">
                <a16:creationId xmlns:a16="http://schemas.microsoft.com/office/drawing/2014/main" id="{D8401448-42CD-40D0-9227-D600FEDD84E6}"/>
              </a:ext>
            </a:extLst>
          </p:cNvPr>
          <p:cNvSpPr/>
          <p:nvPr/>
        </p:nvSpPr>
        <p:spPr>
          <a:xfrm>
            <a:off x="5729180" y="4201343"/>
            <a:ext cx="3307316" cy="307777"/>
          </a:xfrm>
          <a:prstGeom prst="rect">
            <a:avLst/>
          </a:prstGeom>
        </p:spPr>
        <p:txBody>
          <a:bodyPr wrap="none">
            <a:spAutoFit/>
          </a:bodyPr>
          <a:lstStyle/>
          <a:p>
            <a:r>
              <a:rPr lang="en-US" altLang="ja-JP" sz="1400" kern="0" dirty="0">
                <a:solidFill>
                  <a:srgbClr val="FF0000"/>
                </a:solidFill>
                <a:latin typeface="Arial" panose="020B0604020202020204" pitchFamily="34" charset="0"/>
                <a:cs typeface="Arial" panose="020B0604020202020204" pitchFamily="34" charset="0"/>
              </a:rPr>
              <a:t>5624.32 MHz                    10435.2 MHz</a:t>
            </a:r>
            <a:endParaRPr lang="ja-JP" altLang="en-US" sz="1400" dirty="0">
              <a:solidFill>
                <a:srgbClr val="FF0000"/>
              </a:solidFill>
              <a:latin typeface="Arial" panose="020B0604020202020204" pitchFamily="34" charset="0"/>
              <a:cs typeface="Arial" panose="020B0604020202020204" pitchFamily="34" charset="0"/>
            </a:endParaRPr>
          </a:p>
        </p:txBody>
      </p:sp>
      <p:cxnSp>
        <p:nvCxnSpPr>
          <p:cNvPr id="5" name="直線コネクタ 4">
            <a:extLst>
              <a:ext uri="{FF2B5EF4-FFF2-40B4-BE49-F238E27FC236}">
                <a16:creationId xmlns:a16="http://schemas.microsoft.com/office/drawing/2014/main" id="{2BCFC2B5-7821-4EDE-A7CF-3A3868101364}"/>
              </a:ext>
            </a:extLst>
          </p:cNvPr>
          <p:cNvCxnSpPr/>
          <p:nvPr/>
        </p:nvCxnSpPr>
        <p:spPr bwMode="auto">
          <a:xfrm>
            <a:off x="5940152" y="3407495"/>
            <a:ext cx="1008112" cy="0"/>
          </a:xfrm>
          <a:prstGeom prst="line">
            <a:avLst/>
          </a:prstGeom>
          <a:solidFill>
            <a:srgbClr val="00B8FF"/>
          </a:solidFill>
          <a:ln w="1905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 name="直線コネクタ 9">
            <a:extLst>
              <a:ext uri="{FF2B5EF4-FFF2-40B4-BE49-F238E27FC236}">
                <a16:creationId xmlns:a16="http://schemas.microsoft.com/office/drawing/2014/main" id="{04610177-760A-40CB-B778-B0E13BEB3EC1}"/>
              </a:ext>
            </a:extLst>
          </p:cNvPr>
          <p:cNvCxnSpPr/>
          <p:nvPr/>
        </p:nvCxnSpPr>
        <p:spPr bwMode="auto">
          <a:xfrm>
            <a:off x="7956376" y="3429000"/>
            <a:ext cx="1008112" cy="0"/>
          </a:xfrm>
          <a:prstGeom prst="line">
            <a:avLst/>
          </a:prstGeom>
          <a:solidFill>
            <a:srgbClr val="00B8FF"/>
          </a:solidFill>
          <a:ln w="1905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5722587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11633</TotalTime>
  <Words>131</Words>
  <Application>Microsoft Office PowerPoint</Application>
  <PresentationFormat>画面に合わせる (4:3)</PresentationFormat>
  <Paragraphs>42</Paragraphs>
  <Slides>8</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Arial Unicode MS</vt:lpstr>
      <vt:lpstr>ＭＳ Ｐゴシック</vt:lpstr>
      <vt:lpstr>ＭＳ Ｐゴシック</vt:lpstr>
      <vt:lpstr>Arial</vt:lpstr>
      <vt:lpstr>Times New Roman</vt:lpstr>
      <vt:lpstr>Office Theme</vt:lpstr>
      <vt:lpstr>PowerPoint プレゼンテーション</vt:lpstr>
      <vt:lpstr>Comment Resolutions on  CID i-0120 and i-0121</vt:lpstr>
      <vt:lpstr>CID i-0120</vt:lpstr>
      <vt:lpstr>PowerPoint プレゼンテーション</vt:lpstr>
      <vt:lpstr>Band Defined in IEEE Std 802.15.4-2015</vt:lpstr>
      <vt:lpstr>Band Defined in P802.15.4z-D1</vt:lpstr>
      <vt:lpstr>Suggest Resolution to CID i-0120</vt:lpstr>
      <vt:lpstr>PowerPoint プレゼンテーション</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LHB</dc:creator>
  <cp:lastModifiedBy> </cp:lastModifiedBy>
  <cp:revision>291</cp:revision>
  <cp:lastPrinted>2000-03-07T00:55:37Z</cp:lastPrinted>
  <dcterms:created xsi:type="dcterms:W3CDTF">2016-01-17T22:48:36Z</dcterms:created>
  <dcterms:modified xsi:type="dcterms:W3CDTF">2019-07-05T10:25:25Z</dcterms:modified>
</cp:coreProperties>
</file>