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56" r:id="rId4"/>
    <p:sldId id="264" r:id="rId5"/>
    <p:sldId id="260" r:id="rId6"/>
    <p:sldId id="261" r:id="rId7"/>
    <p:sldId id="262" r:id="rId8"/>
    <p:sldId id="266" r:id="rId9"/>
    <p:sldId id="263" r:id="rId10"/>
    <p:sldId id="269" r:id="rId11"/>
    <p:sldId id="265" r:id="rId12"/>
    <p:sldId id="267" r:id="rId13"/>
    <p:sldId id="268"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94" d="100"/>
          <a:sy n="94" d="100"/>
        </p:scale>
        <p:origin x="1123"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5A6FFB1-1AEC-4D02-BCBF-15E00FE8ABF2}"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C7361C77-AB75-40FD-9B0F-B967453147AD}"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5527897E-C348-4A1E-8DDB-39643D72122B}"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5527897E-C348-4A1E-8DDB-39643D72122B}"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53105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5527897E-C348-4A1E-8DDB-39643D72122B}"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75760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5527897E-C348-4A1E-8DDB-39643D72122B}"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43185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5527897E-C348-4A1E-8DDB-39643D72122B}"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53625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5527897E-C348-4A1E-8DDB-39643D72122B}"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45220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5527897E-C348-4A1E-8DDB-39643D72122B}"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10756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5527897E-C348-4A1E-8DDB-39643D72122B}"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82546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5527897E-C348-4A1E-8DDB-39643D72122B}"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47605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9270B21-E053-47C1-B383-99FBD5CCE1F5}" type="slidenum">
              <a:rPr lang="en-US" altLang="en-US"/>
              <a:pPr/>
              <a:t>‹#›</a:t>
            </a:fld>
            <a:endParaRPr lang="en-US" altLang="en-US"/>
          </a:p>
        </p:txBody>
      </p:sp>
    </p:spTree>
    <p:extLst>
      <p:ext uri="{BB962C8B-B14F-4D97-AF65-F5344CB8AC3E}">
        <p14:creationId xmlns:p14="http://schemas.microsoft.com/office/powerpoint/2010/main" val="3321337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EB61FD95-9DCF-408A-B8F3-32C5C7E3453B}" type="slidenum">
              <a:rPr lang="en-US" altLang="en-US"/>
              <a:pPr/>
              <a:t>‹#›</a:t>
            </a:fld>
            <a:endParaRPr lang="en-US" altLang="en-US"/>
          </a:p>
        </p:txBody>
      </p:sp>
    </p:spTree>
    <p:extLst>
      <p:ext uri="{BB962C8B-B14F-4D97-AF65-F5344CB8AC3E}">
        <p14:creationId xmlns:p14="http://schemas.microsoft.com/office/powerpoint/2010/main" val="1297540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5757388D-5912-4102-91E8-68690FFE82AB}" type="slidenum">
              <a:rPr lang="en-US" altLang="en-US"/>
              <a:pPr/>
              <a:t>‹#›</a:t>
            </a:fld>
            <a:endParaRPr lang="en-US" altLang="en-US"/>
          </a:p>
        </p:txBody>
      </p:sp>
    </p:spTree>
    <p:extLst>
      <p:ext uri="{BB962C8B-B14F-4D97-AF65-F5344CB8AC3E}">
        <p14:creationId xmlns:p14="http://schemas.microsoft.com/office/powerpoint/2010/main" val="2574230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1E53CE1F-DA05-4A80-914A-80F1A914FC88}" type="slidenum">
              <a:rPr lang="en-US" altLang="en-US"/>
              <a:pPr/>
              <a:t>‹#›</a:t>
            </a:fld>
            <a:endParaRPr lang="en-US" altLang="en-US"/>
          </a:p>
        </p:txBody>
      </p:sp>
    </p:spTree>
    <p:extLst>
      <p:ext uri="{BB962C8B-B14F-4D97-AF65-F5344CB8AC3E}">
        <p14:creationId xmlns:p14="http://schemas.microsoft.com/office/powerpoint/2010/main" val="313151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2ACD926A-CB14-42E2-98FD-A2723D15B7EB}" type="slidenum">
              <a:rPr lang="en-US" altLang="en-US"/>
              <a:pPr/>
              <a:t>‹#›</a:t>
            </a:fld>
            <a:endParaRPr lang="en-US" altLang="en-US"/>
          </a:p>
        </p:txBody>
      </p:sp>
    </p:spTree>
    <p:extLst>
      <p:ext uri="{BB962C8B-B14F-4D97-AF65-F5344CB8AC3E}">
        <p14:creationId xmlns:p14="http://schemas.microsoft.com/office/powerpoint/2010/main" val="2121731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DD88920-D0B3-4DF1-BADD-5DFB547D0965}" type="slidenum">
              <a:rPr lang="en-US" altLang="en-US"/>
              <a:pPr/>
              <a:t>‹#›</a:t>
            </a:fld>
            <a:endParaRPr lang="en-US" altLang="en-US"/>
          </a:p>
        </p:txBody>
      </p:sp>
    </p:spTree>
    <p:extLst>
      <p:ext uri="{BB962C8B-B14F-4D97-AF65-F5344CB8AC3E}">
        <p14:creationId xmlns:p14="http://schemas.microsoft.com/office/powerpoint/2010/main" val="257599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8232F975-FC14-4C9A-9540-61FE11F7C89D}" type="slidenum">
              <a:rPr lang="en-US" altLang="en-US"/>
              <a:pPr/>
              <a:t>‹#›</a:t>
            </a:fld>
            <a:endParaRPr lang="en-US" altLang="en-US"/>
          </a:p>
        </p:txBody>
      </p:sp>
    </p:spTree>
    <p:extLst>
      <p:ext uri="{BB962C8B-B14F-4D97-AF65-F5344CB8AC3E}">
        <p14:creationId xmlns:p14="http://schemas.microsoft.com/office/powerpoint/2010/main" val="102478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B04290E4-5765-4A4E-B654-97371305E929}" type="slidenum">
              <a:rPr lang="en-US" altLang="en-US"/>
              <a:pPr/>
              <a:t>‹#›</a:t>
            </a:fld>
            <a:endParaRPr lang="en-US" altLang="en-US"/>
          </a:p>
        </p:txBody>
      </p:sp>
    </p:spTree>
    <p:extLst>
      <p:ext uri="{BB962C8B-B14F-4D97-AF65-F5344CB8AC3E}">
        <p14:creationId xmlns:p14="http://schemas.microsoft.com/office/powerpoint/2010/main" val="2649742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3EBD2774-B240-4FB6-8A58-DF6953D1EA52}" type="slidenum">
              <a:rPr lang="en-US" altLang="en-US"/>
              <a:pPr/>
              <a:t>‹#›</a:t>
            </a:fld>
            <a:endParaRPr lang="en-US" altLang="en-US"/>
          </a:p>
        </p:txBody>
      </p:sp>
    </p:spTree>
    <p:extLst>
      <p:ext uri="{BB962C8B-B14F-4D97-AF65-F5344CB8AC3E}">
        <p14:creationId xmlns:p14="http://schemas.microsoft.com/office/powerpoint/2010/main" val="4216254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124A7EC4-CCC5-4740-B6DA-93818510615E}" type="slidenum">
              <a:rPr lang="en-US" altLang="en-US"/>
              <a:pPr/>
              <a:t>‹#›</a:t>
            </a:fld>
            <a:endParaRPr lang="en-US" altLang="en-US"/>
          </a:p>
        </p:txBody>
      </p:sp>
    </p:spTree>
    <p:extLst>
      <p:ext uri="{BB962C8B-B14F-4D97-AF65-F5344CB8AC3E}">
        <p14:creationId xmlns:p14="http://schemas.microsoft.com/office/powerpoint/2010/main" val="4292285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43F3363-E2A4-41AA-9E27-4717246C2E5E}" type="slidenum">
              <a:rPr lang="en-US" altLang="en-US"/>
              <a:pPr/>
              <a:t>‹#›</a:t>
            </a:fld>
            <a:endParaRPr lang="en-US" altLang="en-US"/>
          </a:p>
        </p:txBody>
      </p:sp>
    </p:spTree>
    <p:extLst>
      <p:ext uri="{BB962C8B-B14F-4D97-AF65-F5344CB8AC3E}">
        <p14:creationId xmlns:p14="http://schemas.microsoft.com/office/powerpoint/2010/main" val="41254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FF5AFE9A-7DAC-4BE5-A7C1-A15DF2059718}" type="slidenum">
              <a:rPr lang="en-US" altLang="en-US"/>
              <a:pPr/>
              <a:t>‹#›</a:t>
            </a:fld>
            <a:endParaRPr lang="en-US" altLang="en-US"/>
          </a:p>
        </p:txBody>
      </p:sp>
      <p:sp>
        <p:nvSpPr>
          <p:cNvPr id="1031" name="Rectangle 7"/>
          <p:cNvSpPr>
            <a:spLocks noChangeArrowheads="1"/>
          </p:cNvSpPr>
          <p:nvPr/>
        </p:nvSpPr>
        <p:spPr bwMode="auto">
          <a:xfrm>
            <a:off x="4495800" y="424934"/>
            <a:ext cx="3962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sz="1200" b="1" i="0" kern="1200" dirty="0" smtClean="0">
                <a:solidFill>
                  <a:schemeClr val="tx1"/>
                </a:solidFill>
                <a:effectLst/>
                <a:latin typeface="Times New Roman" panose="02020603050405020304" pitchFamily="18" charset="0"/>
                <a:ea typeface="+mn-ea"/>
                <a:cs typeface="+mn-cs"/>
              </a:rPr>
              <a:t>15-19-0254-00-004z</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June 2019</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Zheda Li, Samsung</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9ACE78BE-E6D9-4110-A52C-89DDCA032F7D}" type="slidenum">
              <a:rPr lang="en-US" altLang="en-US"/>
              <a:pPr/>
              <a:t>1</a:t>
            </a:fld>
            <a:endParaRPr lang="en-US" altLang="en-US"/>
          </a:p>
        </p:txBody>
      </p:sp>
      <p:sp>
        <p:nvSpPr>
          <p:cNvPr id="27651" name="Rectangle 3"/>
          <p:cNvSpPr>
            <a:spLocks noChangeArrowheads="1"/>
          </p:cNvSpPr>
          <p:nvPr/>
        </p:nvSpPr>
        <p:spPr bwMode="auto">
          <a:xfrm>
            <a:off x="152400" y="609600"/>
            <a:ext cx="8991600"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smtClean="0"/>
              <a:t>[HRP MAC comment resolutions]</a:t>
            </a:r>
            <a:r>
              <a:rPr lang="en-US" altLang="en-US" sz="1600" dirty="0"/>
              <a:t>	</a:t>
            </a:r>
          </a:p>
          <a:p>
            <a:r>
              <a:rPr lang="en-US" altLang="en-US" sz="1600" b="1" dirty="0"/>
              <a:t>Date Submitted: </a:t>
            </a:r>
            <a:r>
              <a:rPr lang="en-US" altLang="en-US" sz="1600" dirty="0" smtClean="0"/>
              <a:t>[19 June, 2019]</a:t>
            </a:r>
            <a:r>
              <a:rPr lang="en-US" altLang="en-US" sz="1600" dirty="0"/>
              <a:t>	</a:t>
            </a:r>
          </a:p>
          <a:p>
            <a:r>
              <a:rPr lang="en-US" altLang="en-US" sz="1600" b="1" dirty="0"/>
              <a:t>Source:</a:t>
            </a:r>
            <a:r>
              <a:rPr lang="en-US" altLang="en-US" sz="1600" dirty="0"/>
              <a:t> </a:t>
            </a:r>
            <a:r>
              <a:rPr lang="en-US" altLang="en-US" sz="1600" dirty="0" smtClean="0"/>
              <a:t>[Zheda Li (Samsung), </a:t>
            </a:r>
            <a:r>
              <a:rPr lang="en-US" sz="1600" dirty="0" err="1" smtClean="0"/>
              <a:t>Seongah</a:t>
            </a:r>
            <a:r>
              <a:rPr lang="en-US" sz="1600" dirty="0" smtClean="0"/>
              <a:t> </a:t>
            </a:r>
            <a:r>
              <a:rPr lang="en-US" sz="1600" dirty="0" err="1" smtClean="0"/>
              <a:t>Jeong</a:t>
            </a:r>
            <a:r>
              <a:rPr lang="en-US" sz="1600" dirty="0" smtClean="0"/>
              <a:t> (Samsung), </a:t>
            </a:r>
            <a:r>
              <a:rPr lang="en-US" altLang="en-US" sz="1600" dirty="0" smtClean="0"/>
              <a:t>Aditya Vinod Padaki (Samsung), Mingyu Lee </a:t>
            </a:r>
            <a:r>
              <a:rPr lang="en-US" altLang="en-US" sz="1600" dirty="0"/>
              <a:t>(Samsung)</a:t>
            </a:r>
            <a:r>
              <a:rPr lang="en-US" sz="1600" dirty="0"/>
              <a:t>, </a:t>
            </a:r>
            <a:r>
              <a:rPr lang="en-US" sz="1600" dirty="0" err="1"/>
              <a:t>Kangjin</a:t>
            </a:r>
            <a:r>
              <a:rPr lang="en-US" sz="1600" dirty="0"/>
              <a:t> Yoon (Samsung</a:t>
            </a:r>
            <a:r>
              <a:rPr lang="en-US" sz="1600" dirty="0" smtClean="0"/>
              <a:t>), Jack Lee (Samsung)</a:t>
            </a:r>
            <a:r>
              <a:rPr lang="en-US" altLang="en-US" sz="1600" dirty="0" smtClean="0"/>
              <a:t>] </a:t>
            </a:r>
            <a:r>
              <a:rPr lang="en-US" altLang="en-US" dirty="0"/>
              <a:t>	</a:t>
            </a:r>
          </a:p>
          <a:p>
            <a:pPr>
              <a:spcBef>
                <a:spcPts val="600"/>
              </a:spcBef>
              <a:spcAft>
                <a:spcPts val="600"/>
              </a:spcAft>
            </a:pPr>
            <a:r>
              <a:rPr lang="en-US" altLang="en-US" sz="1600" b="1" dirty="0"/>
              <a:t>Abstract:</a:t>
            </a:r>
            <a:r>
              <a:rPr lang="en-US" altLang="en-US" sz="1600" dirty="0"/>
              <a:t>	</a:t>
            </a:r>
            <a:r>
              <a:rPr lang="en-US" altLang="en-US" sz="1600" dirty="0" smtClean="0"/>
              <a:t>[Presentation, HRP MAC, Multi-node Ranging IEs, Message Sequence Charts]</a:t>
            </a:r>
            <a:endParaRPr lang="en-US" altLang="en-US" sz="1600" dirty="0"/>
          </a:p>
          <a:p>
            <a:pPr>
              <a:spcBef>
                <a:spcPts val="600"/>
              </a:spcBef>
              <a:spcAft>
                <a:spcPts val="600"/>
              </a:spcAft>
            </a:pPr>
            <a:r>
              <a:rPr lang="en-US" altLang="en-US" sz="1600" b="1" dirty="0"/>
              <a:t>Purpose:</a:t>
            </a:r>
            <a:r>
              <a:rPr lang="en-US" altLang="en-US" sz="1600" dirty="0"/>
              <a:t>	</a:t>
            </a:r>
            <a:r>
              <a:rPr lang="en-US" altLang="en-US" sz="1600" dirty="0" smtClean="0"/>
              <a:t>[Consider to be included in the 4z spec]</a:t>
            </a:r>
            <a:endParaRPr lang="en-US" altLang="en-US" sz="1600"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a:t>
            </a:r>
            <a:r>
              <a:rPr lang="en-US" altLang="en-US" sz="1600" dirty="0">
                <a:solidFill>
                  <a:schemeClr val="tx2"/>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June 2019</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Zheda Li, Samsung</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CCF5107E-D8CD-4539-A1D9-A69E6BB0D8E1}" type="slidenum">
              <a:rPr lang="en-US" altLang="en-US"/>
              <a:pPr/>
              <a:t>10</a:t>
            </a:fld>
            <a:endParaRPr lang="en-US" altLang="en-US"/>
          </a:p>
        </p:txBody>
      </p:sp>
      <p:sp>
        <p:nvSpPr>
          <p:cNvPr id="4098" name="Rectangle 2"/>
          <p:cNvSpPr>
            <a:spLocks noGrp="1" noChangeArrowheads="1"/>
          </p:cNvSpPr>
          <p:nvPr>
            <p:ph type="title"/>
          </p:nvPr>
        </p:nvSpPr>
        <p:spPr>
          <a:xfrm>
            <a:off x="342900" y="636814"/>
            <a:ext cx="8534400" cy="353786"/>
          </a:xfrm>
          <a:ln/>
        </p:spPr>
        <p:txBody>
          <a:bodyPr/>
          <a:lstStyle/>
          <a:p>
            <a:r>
              <a:rPr lang="en-US" altLang="en-US" sz="3200" dirty="0" smtClean="0"/>
              <a:t>Ranging Request Measurement IE (RRM IE)</a:t>
            </a:r>
            <a:endParaRPr lang="en-US" altLang="en-US" sz="3200" dirty="0"/>
          </a:p>
        </p:txBody>
      </p:sp>
      <p:sp>
        <p:nvSpPr>
          <p:cNvPr id="4099" name="Rectangle 3"/>
          <p:cNvSpPr>
            <a:spLocks noGrp="1" noChangeArrowheads="1"/>
          </p:cNvSpPr>
          <p:nvPr>
            <p:ph type="body" idx="1"/>
          </p:nvPr>
        </p:nvSpPr>
        <p:spPr>
          <a:xfrm>
            <a:off x="-152400" y="1371600"/>
            <a:ext cx="9142412" cy="3384203"/>
          </a:xfrm>
          <a:ln/>
        </p:spPr>
        <p:txBody>
          <a:bodyPr/>
          <a:lstStyle/>
          <a:p>
            <a:pPr lvl="1"/>
            <a:r>
              <a:rPr lang="en-US" sz="1600" dirty="0" smtClean="0"/>
              <a:t>Reply </a:t>
            </a:r>
            <a:r>
              <a:rPr lang="en-US" sz="1600" dirty="0"/>
              <a:t>Time Request (RTR) field denotes whether the reply time </a:t>
            </a:r>
            <a:r>
              <a:rPr lang="en-US" sz="1600" dirty="0" smtClean="0"/>
              <a:t>of ERDEV sending </a:t>
            </a:r>
            <a:r>
              <a:rPr lang="en-US" sz="1600" dirty="0"/>
              <a:t>response to the message with </a:t>
            </a:r>
            <a:r>
              <a:rPr lang="en-US" sz="1600" dirty="0" smtClean="0"/>
              <a:t>RRM </a:t>
            </a:r>
            <a:r>
              <a:rPr lang="en-US" sz="1600" dirty="0"/>
              <a:t>IE is requested: if </a:t>
            </a:r>
            <a:r>
              <a:rPr lang="en-US" sz="1600" dirty="0" smtClean="0"/>
              <a:t>RTR </a:t>
            </a:r>
            <a:r>
              <a:rPr lang="en-US" sz="1600" dirty="0"/>
              <a:t>value is one, the reply time is requested, otherwise it is not. </a:t>
            </a:r>
          </a:p>
          <a:p>
            <a:endParaRPr lang="en-US" sz="1000" dirty="0" smtClean="0"/>
          </a:p>
          <a:p>
            <a:pPr lvl="1">
              <a:buFont typeface="Arial" panose="020B0604020202020204" pitchFamily="34" charset="0"/>
              <a:buChar char="–"/>
            </a:pPr>
            <a:r>
              <a:rPr lang="en-US" sz="1600" dirty="0"/>
              <a:t>Round-trip Measurement Request (RMR) field indicates whether the round-trip measurement of </a:t>
            </a:r>
            <a:r>
              <a:rPr lang="en-US" sz="1600" dirty="0" smtClean="0"/>
              <a:t>ERDEV </a:t>
            </a:r>
            <a:r>
              <a:rPr lang="en-US" sz="1600" dirty="0"/>
              <a:t>upon receiving message with </a:t>
            </a:r>
            <a:r>
              <a:rPr lang="en-US" sz="1600" dirty="0" smtClean="0"/>
              <a:t>RRM </a:t>
            </a:r>
            <a:r>
              <a:rPr lang="en-US" sz="1600" dirty="0"/>
              <a:t>IE is requested: if </a:t>
            </a:r>
            <a:r>
              <a:rPr lang="en-US" sz="1600" dirty="0" smtClean="0"/>
              <a:t>RMR </a:t>
            </a:r>
            <a:r>
              <a:rPr lang="en-US" sz="1600" dirty="0"/>
              <a:t>value is one, the round-trip measurement is requested, otherwise it is not. </a:t>
            </a:r>
          </a:p>
          <a:p>
            <a:endParaRPr lang="en-US" sz="1000" dirty="0" smtClean="0"/>
          </a:p>
          <a:p>
            <a:pPr lvl="1">
              <a:buFont typeface="Arial" panose="020B0604020202020204" pitchFamily="34" charset="0"/>
              <a:buChar char="–"/>
            </a:pPr>
            <a:r>
              <a:rPr lang="en-US" sz="1600" dirty="0"/>
              <a:t>Following bit-fields for </a:t>
            </a:r>
            <a:r>
              <a:rPr lang="en-US" sz="1600" dirty="0" err="1"/>
              <a:t>ToF</a:t>
            </a:r>
            <a:r>
              <a:rPr lang="en-US" sz="1600" dirty="0"/>
              <a:t> request (TOFR), </a:t>
            </a:r>
            <a:r>
              <a:rPr lang="en-US" sz="1600" dirty="0" err="1"/>
              <a:t>AoA</a:t>
            </a:r>
            <a:r>
              <a:rPr lang="en-US" sz="1600" dirty="0"/>
              <a:t> Azimuth Request (AAR), and </a:t>
            </a:r>
            <a:r>
              <a:rPr lang="en-US" sz="1600" dirty="0" err="1"/>
              <a:t>AoA</a:t>
            </a:r>
            <a:r>
              <a:rPr lang="en-US" sz="1600" dirty="0"/>
              <a:t> Elevation Request (AER) denote whether time-of-flight (</a:t>
            </a:r>
            <a:r>
              <a:rPr lang="en-US" sz="1600" dirty="0" err="1"/>
              <a:t>ToF</a:t>
            </a:r>
            <a:r>
              <a:rPr lang="en-US" sz="1600" dirty="0"/>
              <a:t>), azimuth </a:t>
            </a:r>
            <a:r>
              <a:rPr lang="en-US" sz="1600" dirty="0" err="1"/>
              <a:t>AoA</a:t>
            </a:r>
            <a:r>
              <a:rPr lang="en-US" sz="1600" dirty="0"/>
              <a:t>, elevation </a:t>
            </a:r>
            <a:r>
              <a:rPr lang="en-US" sz="1600" dirty="0" err="1"/>
              <a:t>AoA</a:t>
            </a:r>
            <a:r>
              <a:rPr lang="en-US" sz="1600" dirty="0"/>
              <a:t> are requested or not: if a bit-field of request has value one, the corresponding information is requested, otherwise it is not. </a:t>
            </a:r>
          </a:p>
          <a:p>
            <a:pPr lvl="2"/>
            <a:endParaRPr lang="en-US" altLang="en-US" sz="1200" dirty="0" smtClean="0"/>
          </a:p>
          <a:p>
            <a:pPr lvl="1"/>
            <a:endParaRPr lang="en-US" altLang="en-US" sz="1200" dirty="0" smtClean="0"/>
          </a:p>
        </p:txBody>
      </p:sp>
    </p:spTree>
    <p:extLst>
      <p:ext uri="{BB962C8B-B14F-4D97-AF65-F5344CB8AC3E}">
        <p14:creationId xmlns:p14="http://schemas.microsoft.com/office/powerpoint/2010/main" val="1234873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June 2019</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Zheda Li, Samsung</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CCF5107E-D8CD-4539-A1D9-A69E6BB0D8E1}" type="slidenum">
              <a:rPr lang="en-US" altLang="en-US"/>
              <a:pPr/>
              <a:t>11</a:t>
            </a:fld>
            <a:endParaRPr lang="en-US" altLang="en-US"/>
          </a:p>
        </p:txBody>
      </p:sp>
      <p:sp>
        <p:nvSpPr>
          <p:cNvPr id="4098" name="Rectangle 2"/>
          <p:cNvSpPr>
            <a:spLocks noGrp="1" noChangeArrowheads="1"/>
          </p:cNvSpPr>
          <p:nvPr>
            <p:ph type="title"/>
          </p:nvPr>
        </p:nvSpPr>
        <p:spPr>
          <a:xfrm>
            <a:off x="342900" y="730222"/>
            <a:ext cx="8534400" cy="584760"/>
          </a:xfrm>
          <a:ln/>
        </p:spPr>
        <p:txBody>
          <a:bodyPr/>
          <a:lstStyle/>
          <a:p>
            <a:r>
              <a:rPr lang="en-US" altLang="en-US" sz="3200" dirty="0" smtClean="0"/>
              <a:t>Ranging Measurement Info IE (RMI IE)</a:t>
            </a:r>
            <a:endParaRPr lang="en-US" altLang="en-US" sz="3200" dirty="0"/>
          </a:p>
        </p:txBody>
      </p:sp>
      <p:sp>
        <p:nvSpPr>
          <p:cNvPr id="4099" name="Rectangle 3"/>
          <p:cNvSpPr>
            <a:spLocks noGrp="1" noChangeArrowheads="1"/>
          </p:cNvSpPr>
          <p:nvPr>
            <p:ph type="body" idx="1"/>
          </p:nvPr>
        </p:nvSpPr>
        <p:spPr>
          <a:xfrm>
            <a:off x="495300" y="1314982"/>
            <a:ext cx="8229600" cy="5039390"/>
          </a:xfrm>
          <a:ln/>
        </p:spPr>
        <p:txBody>
          <a:bodyPr/>
          <a:lstStyle/>
          <a:p>
            <a:r>
              <a:rPr lang="en-US" altLang="en-US" sz="1800" dirty="0" smtClean="0">
                <a:latin typeface="+mj-lt"/>
              </a:rPr>
              <a:t>RMI IE content field format</a:t>
            </a:r>
          </a:p>
          <a:p>
            <a:endParaRPr lang="en-US" altLang="en-US" sz="1800" i="1" dirty="0" smtClean="0">
              <a:latin typeface="+mj-lt"/>
            </a:endParaRPr>
          </a:p>
          <a:p>
            <a:pPr marL="0" indent="0">
              <a:buNone/>
            </a:pPr>
            <a:endParaRPr lang="en-US" altLang="en-US" sz="1800" i="1" dirty="0" smtClean="0">
              <a:latin typeface="+mj-lt"/>
            </a:endParaRPr>
          </a:p>
          <a:p>
            <a:pPr marL="0" indent="0">
              <a:buNone/>
            </a:pPr>
            <a:endParaRPr lang="en-US" altLang="en-US" sz="1800" i="1" dirty="0">
              <a:latin typeface="+mj-lt"/>
            </a:endParaRPr>
          </a:p>
          <a:p>
            <a:pPr lvl="1"/>
            <a:endParaRPr lang="en-US" altLang="en-US" sz="1600" dirty="0" smtClean="0"/>
          </a:p>
          <a:p>
            <a:pPr lvl="1"/>
            <a:r>
              <a:rPr lang="en-US" altLang="en-US" sz="1600" dirty="0" smtClean="0"/>
              <a:t>An element of RMI Table</a:t>
            </a:r>
          </a:p>
          <a:p>
            <a:pPr lvl="1"/>
            <a:endParaRPr lang="en-US" altLang="en-US" sz="1600" dirty="0"/>
          </a:p>
          <a:p>
            <a:pPr lvl="1"/>
            <a:endParaRPr lang="en-US" altLang="en-US" sz="1600" dirty="0" smtClean="0"/>
          </a:p>
          <a:p>
            <a:pPr lvl="1"/>
            <a:endParaRPr lang="en-US" altLang="en-US" sz="1600" dirty="0"/>
          </a:p>
          <a:p>
            <a:pPr lvl="1"/>
            <a:r>
              <a:rPr lang="en-US" altLang="en-US" sz="1600" dirty="0" smtClean="0"/>
              <a:t>Address Present (AP) field controls the presence of Address field in the RMI Table</a:t>
            </a:r>
          </a:p>
          <a:p>
            <a:pPr lvl="2"/>
            <a:r>
              <a:rPr lang="en-US" altLang="en-US" sz="1200" dirty="0" smtClean="0"/>
              <a:t>If AP=1, Address field of each element is present</a:t>
            </a:r>
          </a:p>
          <a:p>
            <a:pPr lvl="2"/>
            <a:r>
              <a:rPr lang="en-US" altLang="en-US" sz="1200" dirty="0" smtClean="0"/>
              <a:t>If AP=0, Address field of each element is not present</a:t>
            </a:r>
            <a:endParaRPr lang="en-US" altLang="en-US" sz="1600" dirty="0" smtClean="0"/>
          </a:p>
          <a:p>
            <a:pPr lvl="1"/>
            <a:r>
              <a:rPr lang="en-US" altLang="en-US" sz="1600" dirty="0" smtClean="0"/>
              <a:t>Bit 1-5: indicators of certain information to report</a:t>
            </a:r>
          </a:p>
          <a:p>
            <a:pPr lvl="1"/>
            <a:r>
              <a:rPr lang="en-US" altLang="en-US" sz="1600" dirty="0" smtClean="0"/>
              <a:t>Deferred Mode field:</a:t>
            </a:r>
          </a:p>
          <a:p>
            <a:pPr lvl="2"/>
            <a:r>
              <a:rPr lang="en-US" altLang="en-US" sz="1200" dirty="0" smtClean="0"/>
              <a:t>If value is one, this is a deferred data message to report measurements associated with the most recent ranging cycle</a:t>
            </a:r>
          </a:p>
          <a:p>
            <a:pPr lvl="2"/>
            <a:r>
              <a:rPr lang="en-US" altLang="en-US" sz="1200" dirty="0" smtClean="0"/>
              <a:t>If value is zero, this measurement report is embedded in an RFRAME</a:t>
            </a:r>
          </a:p>
          <a:p>
            <a:pPr marL="457200" lvl="1" indent="0">
              <a:buNone/>
            </a:pPr>
            <a:endParaRPr lang="en-US" altLang="en-US" sz="1600" dirty="0" smtClean="0"/>
          </a:p>
          <a:p>
            <a:pPr lvl="1"/>
            <a:endParaRPr lang="en-US" altLang="en-US" sz="1200" dirty="0" smtClean="0"/>
          </a:p>
        </p:txBody>
      </p:sp>
      <p:graphicFrame>
        <p:nvGraphicFramePr>
          <p:cNvPr id="11" name="Table 10"/>
          <p:cNvGraphicFramePr>
            <a:graphicFrameLocks noGrp="1"/>
          </p:cNvGraphicFramePr>
          <p:nvPr>
            <p:extLst>
              <p:ext uri="{D42A27DB-BD31-4B8C-83A1-F6EECF244321}">
                <p14:modId xmlns:p14="http://schemas.microsoft.com/office/powerpoint/2010/main" val="2232159398"/>
              </p:ext>
            </p:extLst>
          </p:nvPr>
        </p:nvGraphicFramePr>
        <p:xfrm>
          <a:off x="1513114" y="1840232"/>
          <a:ext cx="6368332" cy="933450"/>
        </p:xfrm>
        <a:graphic>
          <a:graphicData uri="http://schemas.openxmlformats.org/drawingml/2006/table">
            <a:tbl>
              <a:tblPr firstRow="1" firstCol="1" bandRow="1">
                <a:tableStyleId>{5C22544A-7EE6-4342-B048-85BDC9FD1C3A}</a:tableStyleId>
              </a:tblPr>
              <a:tblGrid>
                <a:gridCol w="620486">
                  <a:extLst>
                    <a:ext uri="{9D8B030D-6E8A-4147-A177-3AD203B41FA5}">
                      <a16:colId xmlns:a16="http://schemas.microsoft.com/office/drawing/2014/main" val="393771977"/>
                    </a:ext>
                  </a:extLst>
                </a:gridCol>
                <a:gridCol w="533400">
                  <a:extLst>
                    <a:ext uri="{9D8B030D-6E8A-4147-A177-3AD203B41FA5}">
                      <a16:colId xmlns:a16="http://schemas.microsoft.com/office/drawing/2014/main" val="4168383387"/>
                    </a:ext>
                  </a:extLst>
                </a:gridCol>
                <a:gridCol w="838200">
                  <a:extLst>
                    <a:ext uri="{9D8B030D-6E8A-4147-A177-3AD203B41FA5}">
                      <a16:colId xmlns:a16="http://schemas.microsoft.com/office/drawing/2014/main" val="901923017"/>
                    </a:ext>
                  </a:extLst>
                </a:gridCol>
                <a:gridCol w="457200">
                  <a:extLst>
                    <a:ext uri="{9D8B030D-6E8A-4147-A177-3AD203B41FA5}">
                      <a16:colId xmlns:a16="http://schemas.microsoft.com/office/drawing/2014/main" val="362917635"/>
                    </a:ext>
                  </a:extLst>
                </a:gridCol>
                <a:gridCol w="609600">
                  <a:extLst>
                    <a:ext uri="{9D8B030D-6E8A-4147-A177-3AD203B41FA5}">
                      <a16:colId xmlns:a16="http://schemas.microsoft.com/office/drawing/2014/main" val="1340099530"/>
                    </a:ext>
                  </a:extLst>
                </a:gridCol>
                <a:gridCol w="609600">
                  <a:extLst>
                    <a:ext uri="{9D8B030D-6E8A-4147-A177-3AD203B41FA5}">
                      <a16:colId xmlns:a16="http://schemas.microsoft.com/office/drawing/2014/main" val="225462171"/>
                    </a:ext>
                  </a:extLst>
                </a:gridCol>
                <a:gridCol w="685800">
                  <a:extLst>
                    <a:ext uri="{9D8B030D-6E8A-4147-A177-3AD203B41FA5}">
                      <a16:colId xmlns:a16="http://schemas.microsoft.com/office/drawing/2014/main" val="168475595"/>
                    </a:ext>
                  </a:extLst>
                </a:gridCol>
                <a:gridCol w="609600">
                  <a:extLst>
                    <a:ext uri="{9D8B030D-6E8A-4147-A177-3AD203B41FA5}">
                      <a16:colId xmlns:a16="http://schemas.microsoft.com/office/drawing/2014/main" val="1300077546"/>
                    </a:ext>
                  </a:extLst>
                </a:gridCol>
                <a:gridCol w="609600">
                  <a:extLst>
                    <a:ext uri="{9D8B030D-6E8A-4147-A177-3AD203B41FA5}">
                      <a16:colId xmlns:a16="http://schemas.microsoft.com/office/drawing/2014/main" val="2494036011"/>
                    </a:ext>
                  </a:extLst>
                </a:gridCol>
                <a:gridCol w="794846">
                  <a:extLst>
                    <a:ext uri="{9D8B030D-6E8A-4147-A177-3AD203B41FA5}">
                      <a16:colId xmlns:a16="http://schemas.microsoft.com/office/drawing/2014/main" val="2144276947"/>
                    </a:ext>
                  </a:extLst>
                </a:gridCol>
              </a:tblGrid>
              <a:tr h="217805">
                <a:tc>
                  <a:txBody>
                    <a:bodyPr/>
                    <a:lstStyle/>
                    <a:p>
                      <a:pPr marL="0" marR="0" algn="ctr" defTabSz="914400" rtl="0" eaLnBrk="1" latinLnBrk="0" hangingPunct="1">
                        <a:lnSpc>
                          <a:spcPct val="150000"/>
                        </a:lnSpc>
                        <a:spcBef>
                          <a:spcPts val="0"/>
                        </a:spcBef>
                        <a:spcAft>
                          <a:spcPts val="0"/>
                        </a:spcAft>
                      </a:pPr>
                      <a:r>
                        <a:rPr lang="en-US" sz="1000" b="1" kern="1200" dirty="0" smtClean="0">
                          <a:solidFill>
                            <a:schemeClr val="dk1"/>
                          </a:solidFill>
                          <a:effectLst/>
                          <a:latin typeface="Times New Roman" panose="02020603050405020304" pitchFamily="18" charset="0"/>
                          <a:ea typeface="Batang"/>
                          <a:cs typeface="+mn-cs"/>
                        </a:rPr>
                        <a:t>Bit: </a:t>
                      </a:r>
                      <a:r>
                        <a:rPr lang="en-US" sz="1000" b="1" kern="1200" dirty="0">
                          <a:solidFill>
                            <a:schemeClr val="dk1"/>
                          </a:solidFill>
                          <a:effectLst/>
                          <a:latin typeface="Times New Roman" panose="02020603050405020304" pitchFamily="18" charset="0"/>
                          <a:ea typeface="Batang"/>
                          <a:cs typeface="+mn-cs"/>
                        </a:rPr>
                        <a:t>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b="1" kern="1200" dirty="0" smtClean="0">
                          <a:solidFill>
                            <a:schemeClr val="dk1"/>
                          </a:solidFill>
                          <a:effectLst/>
                          <a:latin typeface="Times New Roman" panose="02020603050405020304" pitchFamily="18" charset="0"/>
                          <a:ea typeface="Batang"/>
                          <a:cs typeface="+mn-cs"/>
                        </a:rPr>
                        <a:t>1</a:t>
                      </a:r>
                      <a:endParaRPr lang="en-US" sz="1000" b="1"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b="1" kern="1200" dirty="0" smtClean="0">
                          <a:solidFill>
                            <a:schemeClr val="dk1"/>
                          </a:solidFill>
                          <a:effectLst/>
                          <a:latin typeface="Times New Roman" panose="02020603050405020304" pitchFamily="18" charset="0"/>
                          <a:ea typeface="Batang"/>
                          <a:cs typeface="+mn-cs"/>
                        </a:rPr>
                        <a:t>2</a:t>
                      </a:r>
                      <a:endParaRPr lang="en-US" sz="1000" b="1"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b="1" kern="1200" dirty="0" smtClean="0">
                          <a:solidFill>
                            <a:schemeClr val="dk1"/>
                          </a:solidFill>
                          <a:effectLst/>
                          <a:latin typeface="Times New Roman" panose="02020603050405020304" pitchFamily="18" charset="0"/>
                          <a:ea typeface="Batang"/>
                          <a:cs typeface="+mn-cs"/>
                        </a:rPr>
                        <a:t>3</a:t>
                      </a:r>
                      <a:endParaRPr lang="en-US" sz="1000" b="1"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b="1" kern="1200" dirty="0" smtClean="0">
                          <a:solidFill>
                            <a:schemeClr val="dk1"/>
                          </a:solidFill>
                          <a:effectLst/>
                          <a:latin typeface="Times New Roman" panose="02020603050405020304" pitchFamily="18" charset="0"/>
                          <a:ea typeface="Batang"/>
                          <a:cs typeface="+mn-cs"/>
                        </a:rPr>
                        <a:t>4</a:t>
                      </a:r>
                      <a:endParaRPr lang="en-US" sz="1000" b="1"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b="1" kern="1200" dirty="0" smtClean="0">
                          <a:solidFill>
                            <a:schemeClr val="dk1"/>
                          </a:solidFill>
                          <a:effectLst/>
                          <a:latin typeface="Times New Roman" panose="02020603050405020304" pitchFamily="18" charset="0"/>
                          <a:ea typeface="Batang"/>
                          <a:cs typeface="+mn-cs"/>
                        </a:rPr>
                        <a:t>5</a:t>
                      </a:r>
                      <a:endParaRPr lang="en-US" sz="1000" b="1"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b="1" kern="1200" dirty="0" smtClean="0">
                          <a:solidFill>
                            <a:schemeClr val="dk1"/>
                          </a:solidFill>
                          <a:effectLst/>
                          <a:latin typeface="Times New Roman" panose="02020603050405020304" pitchFamily="18" charset="0"/>
                          <a:ea typeface="Batang"/>
                          <a:cs typeface="+mn-cs"/>
                        </a:rPr>
                        <a:t>6</a:t>
                      </a:r>
                      <a:endParaRPr lang="en-US" sz="1000" b="1"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b="1" kern="1200" dirty="0" smtClean="0">
                          <a:solidFill>
                            <a:schemeClr val="dk1"/>
                          </a:solidFill>
                          <a:effectLst/>
                          <a:latin typeface="Times New Roman" panose="02020603050405020304" pitchFamily="18" charset="0"/>
                          <a:ea typeface="Batang"/>
                          <a:cs typeface="+mn-cs"/>
                        </a:rPr>
                        <a:t>7</a:t>
                      </a:r>
                      <a:endParaRPr lang="en-US" sz="1000" b="1"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b="1" kern="1200" dirty="0" smtClean="0">
                          <a:solidFill>
                            <a:schemeClr val="dk1"/>
                          </a:solidFill>
                          <a:effectLst/>
                          <a:latin typeface="Times New Roman" panose="02020603050405020304" pitchFamily="18" charset="0"/>
                          <a:ea typeface="Batang"/>
                          <a:cs typeface="+mn-cs"/>
                        </a:rPr>
                        <a:t>Octets: 1</a:t>
                      </a:r>
                      <a:endParaRPr lang="en-US" sz="1000" b="1"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b="1" kern="1200" dirty="0">
                          <a:solidFill>
                            <a:schemeClr val="dk1"/>
                          </a:solidFill>
                          <a:effectLst/>
                          <a:latin typeface="Times New Roman" panose="02020603050405020304" pitchFamily="18" charset="0"/>
                          <a:ea typeface="Batang"/>
                          <a:cs typeface="+mn-cs"/>
                        </a:rPr>
                        <a:t>Variable</a:t>
                      </a: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7744362"/>
                  </a:ext>
                </a:extLst>
              </a:tr>
              <a:tr h="243840">
                <a:tc>
                  <a:txBody>
                    <a:bodyPr/>
                    <a:lstStyle/>
                    <a:p>
                      <a:pPr marL="0" marR="0" algn="ctr" defTabSz="914400" rtl="0" eaLnBrk="1" latinLnBrk="0" hangingPunct="1">
                        <a:lnSpc>
                          <a:spcPct val="150000"/>
                        </a:lnSpc>
                        <a:spcBef>
                          <a:spcPts val="0"/>
                        </a:spcBef>
                        <a:spcAft>
                          <a:spcPts val="0"/>
                        </a:spcAft>
                      </a:pPr>
                      <a:r>
                        <a:rPr lang="en-US" sz="1000" b="0" kern="1200" dirty="0" smtClean="0">
                          <a:solidFill>
                            <a:schemeClr val="dk1"/>
                          </a:solidFill>
                          <a:effectLst/>
                          <a:latin typeface="Times New Roman" panose="02020603050405020304" pitchFamily="18" charset="0"/>
                          <a:ea typeface="Batang"/>
                          <a:cs typeface="+mn-cs"/>
                        </a:rPr>
                        <a:t>Address </a:t>
                      </a:r>
                      <a:r>
                        <a:rPr lang="en-US" sz="1000" b="0" kern="1200" dirty="0">
                          <a:solidFill>
                            <a:schemeClr val="dk1"/>
                          </a:solidFill>
                          <a:effectLst/>
                          <a:latin typeface="Times New Roman" panose="02020603050405020304" pitchFamily="18" charset="0"/>
                          <a:ea typeface="Batang"/>
                          <a:cs typeface="+mn-cs"/>
                        </a:rPr>
                        <a:t>Present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a:solidFill>
                            <a:schemeClr val="dk1"/>
                          </a:solidFill>
                          <a:effectLst/>
                          <a:latin typeface="Times New Roman" panose="02020603050405020304" pitchFamily="18" charset="0"/>
                          <a:ea typeface="Batang"/>
                          <a:cs typeface="+mn-cs"/>
                        </a:rPr>
                        <a:t>Reply Time </a:t>
                      </a:r>
                      <a:r>
                        <a:rPr lang="en-US" sz="1000" kern="1200" dirty="0" smtClean="0">
                          <a:solidFill>
                            <a:schemeClr val="dk1"/>
                          </a:solidFill>
                          <a:effectLst/>
                          <a:latin typeface="Times New Roman" panose="02020603050405020304" pitchFamily="18" charset="0"/>
                          <a:ea typeface="Batang"/>
                          <a:cs typeface="+mn-cs"/>
                        </a:rPr>
                        <a:t>Present</a:t>
                      </a:r>
                      <a:endParaRPr lang="en-US" sz="1000" kern="1200" dirty="0">
                        <a:solidFill>
                          <a:schemeClr val="dk1"/>
                        </a:solidFill>
                        <a:effectLst/>
                        <a:latin typeface="Times New Roman" panose="02020603050405020304" pitchFamily="18" charset="0"/>
                        <a:ea typeface="Batang"/>
                        <a:cs typeface="+mn-cs"/>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a:solidFill>
                            <a:schemeClr val="dk1"/>
                          </a:solidFill>
                          <a:effectLst/>
                          <a:latin typeface="Times New Roman" panose="02020603050405020304" pitchFamily="18" charset="0"/>
                          <a:ea typeface="Batang"/>
                          <a:cs typeface="+mn-cs"/>
                        </a:rPr>
                        <a:t>Round-trip Measurement </a:t>
                      </a:r>
                      <a:r>
                        <a:rPr lang="en-US" sz="1000" kern="1200" dirty="0" smtClean="0">
                          <a:solidFill>
                            <a:schemeClr val="dk1"/>
                          </a:solidFill>
                          <a:effectLst/>
                          <a:latin typeface="Times New Roman" panose="02020603050405020304" pitchFamily="18" charset="0"/>
                          <a:ea typeface="Batang"/>
                          <a:cs typeface="+mn-cs"/>
                        </a:rPr>
                        <a:t>Present</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err="1">
                          <a:solidFill>
                            <a:schemeClr val="dk1"/>
                          </a:solidFill>
                          <a:effectLst/>
                          <a:latin typeface="Times New Roman" panose="02020603050405020304" pitchFamily="18" charset="0"/>
                          <a:ea typeface="Batang"/>
                          <a:cs typeface="+mn-cs"/>
                        </a:rPr>
                        <a:t>ToF</a:t>
                      </a:r>
                      <a:r>
                        <a:rPr lang="en-US" sz="1000" kern="1200" dirty="0">
                          <a:solidFill>
                            <a:schemeClr val="dk1"/>
                          </a:solidFill>
                          <a:effectLst/>
                          <a:latin typeface="Times New Roman" panose="02020603050405020304" pitchFamily="18" charset="0"/>
                          <a:ea typeface="Batang"/>
                          <a:cs typeface="+mn-cs"/>
                        </a:rPr>
                        <a:t> </a:t>
                      </a:r>
                      <a:r>
                        <a:rPr lang="en-US" sz="1000" kern="1200" dirty="0" smtClean="0">
                          <a:solidFill>
                            <a:schemeClr val="dk1"/>
                          </a:solidFill>
                          <a:effectLst/>
                          <a:latin typeface="Times New Roman" panose="02020603050405020304" pitchFamily="18" charset="0"/>
                          <a:ea typeface="Batang"/>
                          <a:cs typeface="+mn-cs"/>
                        </a:rPr>
                        <a:t>Present</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err="1">
                          <a:solidFill>
                            <a:schemeClr val="dk1"/>
                          </a:solidFill>
                          <a:effectLst/>
                          <a:latin typeface="Times New Roman" panose="02020603050405020304" pitchFamily="18" charset="0"/>
                          <a:ea typeface="Batang"/>
                          <a:cs typeface="+mn-cs"/>
                        </a:rPr>
                        <a:t>AoA</a:t>
                      </a:r>
                      <a:r>
                        <a:rPr lang="en-US" sz="1000" kern="1200" dirty="0">
                          <a:solidFill>
                            <a:schemeClr val="dk1"/>
                          </a:solidFill>
                          <a:effectLst/>
                          <a:latin typeface="Times New Roman" panose="02020603050405020304" pitchFamily="18" charset="0"/>
                          <a:ea typeface="Batang"/>
                          <a:cs typeface="+mn-cs"/>
                        </a:rPr>
                        <a:t> Azimuth </a:t>
                      </a:r>
                      <a:r>
                        <a:rPr lang="en-US" sz="1000" kern="1200" dirty="0" smtClean="0">
                          <a:solidFill>
                            <a:schemeClr val="dk1"/>
                          </a:solidFill>
                          <a:effectLst/>
                          <a:latin typeface="Times New Roman" panose="02020603050405020304" pitchFamily="18" charset="0"/>
                          <a:ea typeface="Batang"/>
                          <a:cs typeface="+mn-cs"/>
                        </a:rPr>
                        <a:t>Present</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err="1">
                          <a:solidFill>
                            <a:schemeClr val="dk1"/>
                          </a:solidFill>
                          <a:effectLst/>
                          <a:latin typeface="Times New Roman" panose="02020603050405020304" pitchFamily="18" charset="0"/>
                          <a:ea typeface="Batang"/>
                          <a:cs typeface="+mn-cs"/>
                        </a:rPr>
                        <a:t>AoA</a:t>
                      </a:r>
                      <a:r>
                        <a:rPr lang="en-US" sz="1000" kern="1200" dirty="0">
                          <a:solidFill>
                            <a:schemeClr val="dk1"/>
                          </a:solidFill>
                          <a:effectLst/>
                          <a:latin typeface="Times New Roman" panose="02020603050405020304" pitchFamily="18" charset="0"/>
                          <a:ea typeface="Batang"/>
                          <a:cs typeface="+mn-cs"/>
                        </a:rPr>
                        <a:t> Elevation </a:t>
                      </a:r>
                      <a:r>
                        <a:rPr lang="en-US" sz="1000" kern="1200" dirty="0" smtClean="0">
                          <a:solidFill>
                            <a:schemeClr val="dk1"/>
                          </a:solidFill>
                          <a:effectLst/>
                          <a:latin typeface="Times New Roman" panose="02020603050405020304" pitchFamily="18" charset="0"/>
                          <a:ea typeface="Batang"/>
                          <a:cs typeface="+mn-cs"/>
                        </a:rPr>
                        <a:t>Present</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Deferred</a:t>
                      </a:r>
                    </a:p>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Mode</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Reserved</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RMI Table Length</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RMI Table</a:t>
                      </a:r>
                      <a:endParaRPr lang="en-US" sz="1000" kern="1200" dirty="0">
                        <a:solidFill>
                          <a:schemeClr val="dk1"/>
                        </a:solidFill>
                        <a:effectLst/>
                        <a:latin typeface="Times New Roman" panose="02020603050405020304" pitchFamily="18" charset="0"/>
                        <a:ea typeface="Batang"/>
                        <a:cs typeface="+mn-cs"/>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217100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653623455"/>
              </p:ext>
            </p:extLst>
          </p:nvPr>
        </p:nvGraphicFramePr>
        <p:xfrm>
          <a:off x="2449380" y="3377608"/>
          <a:ext cx="4495799" cy="685800"/>
        </p:xfrm>
        <a:graphic>
          <a:graphicData uri="http://schemas.openxmlformats.org/drawingml/2006/table">
            <a:tbl>
              <a:tblPr firstRow="1" firstCol="1" bandRow="1">
                <a:tableStyleId>{5C22544A-7EE6-4342-B048-85BDC9FD1C3A}</a:tableStyleId>
              </a:tblPr>
              <a:tblGrid>
                <a:gridCol w="881529">
                  <a:extLst>
                    <a:ext uri="{9D8B030D-6E8A-4147-A177-3AD203B41FA5}">
                      <a16:colId xmlns:a16="http://schemas.microsoft.com/office/drawing/2014/main" val="2489585676"/>
                    </a:ext>
                  </a:extLst>
                </a:gridCol>
                <a:gridCol w="881529">
                  <a:extLst>
                    <a:ext uri="{9D8B030D-6E8A-4147-A177-3AD203B41FA5}">
                      <a16:colId xmlns:a16="http://schemas.microsoft.com/office/drawing/2014/main" val="3561143716"/>
                    </a:ext>
                  </a:extLst>
                </a:gridCol>
                <a:gridCol w="440765">
                  <a:extLst>
                    <a:ext uri="{9D8B030D-6E8A-4147-A177-3AD203B41FA5}">
                      <a16:colId xmlns:a16="http://schemas.microsoft.com/office/drawing/2014/main" val="2083063067"/>
                    </a:ext>
                  </a:extLst>
                </a:gridCol>
                <a:gridCol w="705224">
                  <a:extLst>
                    <a:ext uri="{9D8B030D-6E8A-4147-A177-3AD203B41FA5}">
                      <a16:colId xmlns:a16="http://schemas.microsoft.com/office/drawing/2014/main" val="2830856721"/>
                    </a:ext>
                  </a:extLst>
                </a:gridCol>
                <a:gridCol w="793376">
                  <a:extLst>
                    <a:ext uri="{9D8B030D-6E8A-4147-A177-3AD203B41FA5}">
                      <a16:colId xmlns:a16="http://schemas.microsoft.com/office/drawing/2014/main" val="1402690126"/>
                    </a:ext>
                  </a:extLst>
                </a:gridCol>
                <a:gridCol w="793376">
                  <a:extLst>
                    <a:ext uri="{9D8B030D-6E8A-4147-A177-3AD203B41FA5}">
                      <a16:colId xmlns:a16="http://schemas.microsoft.com/office/drawing/2014/main" val="281153913"/>
                    </a:ext>
                  </a:extLst>
                </a:gridCol>
              </a:tblGrid>
              <a:tr h="217805">
                <a:tc>
                  <a:txBody>
                    <a:bodyPr/>
                    <a:lstStyle/>
                    <a:p>
                      <a:pPr marL="0" marR="0" algn="ctr">
                        <a:lnSpc>
                          <a:spcPct val="150000"/>
                        </a:lnSpc>
                        <a:spcBef>
                          <a:spcPts val="0"/>
                        </a:spcBef>
                        <a:spcAft>
                          <a:spcPts val="0"/>
                        </a:spcAft>
                      </a:pPr>
                      <a:r>
                        <a:rPr lang="en-US" sz="1000" b="1" dirty="0">
                          <a:solidFill>
                            <a:schemeClr val="tx1"/>
                          </a:solidFill>
                          <a:effectLst/>
                          <a:latin typeface="+mj-lt"/>
                        </a:rPr>
                        <a:t>Octets: 0/4</a:t>
                      </a:r>
                      <a:endParaRPr lang="en-US" sz="1000" b="1"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50000"/>
                        </a:lnSpc>
                        <a:spcBef>
                          <a:spcPts val="0"/>
                        </a:spcBef>
                        <a:spcAft>
                          <a:spcPts val="0"/>
                        </a:spcAft>
                      </a:pPr>
                      <a:r>
                        <a:rPr lang="en-US" sz="1000" b="1" dirty="0">
                          <a:solidFill>
                            <a:schemeClr val="tx1"/>
                          </a:solidFill>
                          <a:effectLst/>
                          <a:latin typeface="+mj-lt"/>
                        </a:rPr>
                        <a:t>0/4</a:t>
                      </a:r>
                      <a:endParaRPr lang="en-US" sz="1000" b="1"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50000"/>
                        </a:lnSpc>
                        <a:spcBef>
                          <a:spcPts val="0"/>
                        </a:spcBef>
                        <a:spcAft>
                          <a:spcPts val="0"/>
                        </a:spcAft>
                      </a:pPr>
                      <a:r>
                        <a:rPr lang="en-US" sz="1000" b="1" dirty="0">
                          <a:solidFill>
                            <a:schemeClr val="tx1"/>
                          </a:solidFill>
                          <a:effectLst/>
                          <a:latin typeface="+mj-lt"/>
                        </a:rPr>
                        <a:t>0/4</a:t>
                      </a:r>
                      <a:endParaRPr lang="en-US" sz="1000" b="1"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50000"/>
                        </a:lnSpc>
                        <a:spcBef>
                          <a:spcPts val="0"/>
                        </a:spcBef>
                        <a:spcAft>
                          <a:spcPts val="0"/>
                        </a:spcAft>
                      </a:pPr>
                      <a:r>
                        <a:rPr lang="en-US" sz="1000" b="1" dirty="0">
                          <a:solidFill>
                            <a:schemeClr val="tx1"/>
                          </a:solidFill>
                          <a:effectLst/>
                          <a:latin typeface="+mj-lt"/>
                        </a:rPr>
                        <a:t>0/2</a:t>
                      </a:r>
                      <a:endParaRPr lang="en-US" sz="1000" b="1"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50000"/>
                        </a:lnSpc>
                        <a:spcBef>
                          <a:spcPts val="0"/>
                        </a:spcBef>
                        <a:spcAft>
                          <a:spcPts val="0"/>
                        </a:spcAft>
                      </a:pPr>
                      <a:r>
                        <a:rPr lang="en-US" sz="1000" b="1" dirty="0">
                          <a:solidFill>
                            <a:schemeClr val="tx1"/>
                          </a:solidFill>
                          <a:effectLst/>
                          <a:latin typeface="+mj-lt"/>
                        </a:rPr>
                        <a:t>0/2</a:t>
                      </a:r>
                      <a:endParaRPr lang="en-US" sz="1000" b="1"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50000"/>
                        </a:lnSpc>
                        <a:spcBef>
                          <a:spcPts val="0"/>
                        </a:spcBef>
                        <a:spcAft>
                          <a:spcPts val="0"/>
                        </a:spcAft>
                      </a:pPr>
                      <a:r>
                        <a:rPr lang="en-US" sz="1000" b="1" dirty="0" smtClean="0">
                          <a:solidFill>
                            <a:schemeClr val="tx1"/>
                          </a:solidFill>
                          <a:effectLst/>
                          <a:latin typeface="+mj-lt"/>
                        </a:rPr>
                        <a:t>0/2/8</a:t>
                      </a:r>
                      <a:endParaRPr lang="en-US" sz="1000" b="1"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6786849"/>
                  </a:ext>
                </a:extLst>
              </a:tr>
              <a:tr h="243840">
                <a:tc>
                  <a:txBody>
                    <a:bodyPr/>
                    <a:lstStyle/>
                    <a:p>
                      <a:pPr marL="0" marR="0" algn="ctr">
                        <a:lnSpc>
                          <a:spcPct val="150000"/>
                        </a:lnSpc>
                        <a:spcBef>
                          <a:spcPts val="0"/>
                        </a:spcBef>
                        <a:spcAft>
                          <a:spcPts val="0"/>
                        </a:spcAft>
                      </a:pPr>
                      <a:r>
                        <a:rPr lang="en-US" sz="1000" b="0" dirty="0">
                          <a:solidFill>
                            <a:schemeClr val="tx1"/>
                          </a:solidFill>
                          <a:effectLst/>
                          <a:latin typeface="+mj-lt"/>
                        </a:rPr>
                        <a:t>RX-to-TX-Reply-Time</a:t>
                      </a:r>
                      <a:endParaRPr lang="en-US" sz="1000" b="0"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50000"/>
                        </a:lnSpc>
                        <a:spcBef>
                          <a:spcPts val="0"/>
                        </a:spcBef>
                        <a:spcAft>
                          <a:spcPts val="0"/>
                        </a:spcAft>
                      </a:pPr>
                      <a:r>
                        <a:rPr lang="en-US" sz="1000" b="0" dirty="0">
                          <a:solidFill>
                            <a:schemeClr val="tx1"/>
                          </a:solidFill>
                          <a:effectLst/>
                          <a:latin typeface="+mj-lt"/>
                        </a:rPr>
                        <a:t>TX-to-RX Round-trip Time</a:t>
                      </a:r>
                      <a:endParaRPr lang="en-US" sz="1000" b="0"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50000"/>
                        </a:lnSpc>
                        <a:spcBef>
                          <a:spcPts val="0"/>
                        </a:spcBef>
                        <a:spcAft>
                          <a:spcPts val="0"/>
                        </a:spcAft>
                      </a:pPr>
                      <a:r>
                        <a:rPr lang="en-US" sz="1000" b="0" dirty="0" err="1">
                          <a:solidFill>
                            <a:schemeClr val="tx1"/>
                          </a:solidFill>
                          <a:effectLst/>
                          <a:latin typeface="+mj-lt"/>
                        </a:rPr>
                        <a:t>ToF</a:t>
                      </a:r>
                      <a:endParaRPr lang="en-US" sz="1000" b="0"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50000"/>
                        </a:lnSpc>
                        <a:spcBef>
                          <a:spcPts val="0"/>
                        </a:spcBef>
                        <a:spcAft>
                          <a:spcPts val="0"/>
                        </a:spcAft>
                      </a:pPr>
                      <a:r>
                        <a:rPr lang="en-US" sz="1000" b="0" dirty="0">
                          <a:solidFill>
                            <a:schemeClr val="tx1"/>
                          </a:solidFill>
                          <a:effectLst/>
                          <a:latin typeface="+mj-lt"/>
                        </a:rPr>
                        <a:t>AOA Azimuth </a:t>
                      </a:r>
                      <a:endParaRPr lang="en-US" sz="1000" b="0"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50000"/>
                        </a:lnSpc>
                        <a:spcBef>
                          <a:spcPts val="0"/>
                        </a:spcBef>
                        <a:spcAft>
                          <a:spcPts val="0"/>
                        </a:spcAft>
                      </a:pPr>
                      <a:r>
                        <a:rPr lang="en-US" sz="1000" b="0" dirty="0">
                          <a:solidFill>
                            <a:schemeClr val="tx1"/>
                          </a:solidFill>
                          <a:effectLst/>
                          <a:latin typeface="+mj-lt"/>
                        </a:rPr>
                        <a:t>AOA Elevation</a:t>
                      </a:r>
                      <a:endParaRPr lang="en-US" sz="1000" b="0"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50000"/>
                        </a:lnSpc>
                        <a:spcBef>
                          <a:spcPts val="0"/>
                        </a:spcBef>
                        <a:spcAft>
                          <a:spcPts val="0"/>
                        </a:spcAft>
                      </a:pPr>
                      <a:r>
                        <a:rPr lang="en-US" sz="1000" b="0" dirty="0">
                          <a:solidFill>
                            <a:schemeClr val="tx1"/>
                          </a:solidFill>
                          <a:effectLst/>
                          <a:latin typeface="+mj-lt"/>
                        </a:rPr>
                        <a:t>Address</a:t>
                      </a:r>
                      <a:endParaRPr lang="en-US" sz="1000" b="0"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2039911"/>
                  </a:ext>
                </a:extLst>
              </a:tr>
            </a:tbl>
          </a:graphicData>
        </a:graphic>
      </p:graphicFrame>
    </p:spTree>
    <p:extLst>
      <p:ext uri="{BB962C8B-B14F-4D97-AF65-F5344CB8AC3E}">
        <p14:creationId xmlns:p14="http://schemas.microsoft.com/office/powerpoint/2010/main" val="509473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June 2019</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Zheda Li, Samsung</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CCF5107E-D8CD-4539-A1D9-A69E6BB0D8E1}" type="slidenum">
              <a:rPr lang="en-US" altLang="en-US"/>
              <a:pPr/>
              <a:t>12</a:t>
            </a:fld>
            <a:endParaRPr lang="en-US" altLang="en-US"/>
          </a:p>
        </p:txBody>
      </p:sp>
      <p:sp>
        <p:nvSpPr>
          <p:cNvPr id="4098" name="Rectangle 2"/>
          <p:cNvSpPr>
            <a:spLocks noGrp="1" noChangeArrowheads="1"/>
          </p:cNvSpPr>
          <p:nvPr>
            <p:ph type="title"/>
          </p:nvPr>
        </p:nvSpPr>
        <p:spPr>
          <a:xfrm>
            <a:off x="385310" y="642378"/>
            <a:ext cx="8534400" cy="584760"/>
          </a:xfrm>
          <a:ln/>
        </p:spPr>
        <p:txBody>
          <a:bodyPr/>
          <a:lstStyle/>
          <a:p>
            <a:r>
              <a:rPr lang="en-US" altLang="en-US" sz="3200" dirty="0" smtClean="0"/>
              <a:t>Ranging procedure: Message Sequence Chart</a:t>
            </a:r>
            <a:endParaRPr lang="en-US" altLang="en-US" sz="3200" dirty="0"/>
          </a:p>
        </p:txBody>
      </p:sp>
      <p:sp>
        <p:nvSpPr>
          <p:cNvPr id="4099" name="Rectangle 3"/>
          <p:cNvSpPr>
            <a:spLocks noGrp="1" noChangeArrowheads="1"/>
          </p:cNvSpPr>
          <p:nvPr>
            <p:ph type="body" idx="1"/>
          </p:nvPr>
        </p:nvSpPr>
        <p:spPr>
          <a:xfrm>
            <a:off x="304800" y="1196643"/>
            <a:ext cx="8229600" cy="4563035"/>
          </a:xfrm>
          <a:ln/>
        </p:spPr>
        <p:txBody>
          <a:bodyPr/>
          <a:lstStyle/>
          <a:p>
            <a:pPr marL="342900" lvl="1" indent="-342900">
              <a:buChar char="•"/>
            </a:pPr>
            <a:r>
              <a:rPr lang="en-US" altLang="en-US" sz="1800" dirty="0">
                <a:latin typeface="+mj-lt"/>
              </a:rPr>
              <a:t>One-to-many SS-TWR</a:t>
            </a:r>
          </a:p>
          <a:p>
            <a:pPr lvl="1"/>
            <a:endParaRPr lang="en-US" altLang="en-US" sz="1200" dirty="0"/>
          </a:p>
          <a:p>
            <a:pPr lvl="1"/>
            <a:endParaRPr lang="en-US" altLang="en-US" sz="1200" dirty="0" smtClean="0"/>
          </a:p>
        </p:txBody>
      </p:sp>
      <p:pic>
        <p:nvPicPr>
          <p:cNvPr id="3" name="Picture 2"/>
          <p:cNvPicPr>
            <a:picLocks noChangeAspect="1"/>
          </p:cNvPicPr>
          <p:nvPr/>
        </p:nvPicPr>
        <p:blipFill>
          <a:blip r:embed="rId3"/>
          <a:stretch>
            <a:fillRect/>
          </a:stretch>
        </p:blipFill>
        <p:spPr>
          <a:xfrm>
            <a:off x="1610996" y="1398552"/>
            <a:ext cx="6466203" cy="4915391"/>
          </a:xfrm>
          <a:prstGeom prst="rect">
            <a:avLst/>
          </a:prstGeom>
        </p:spPr>
      </p:pic>
    </p:spTree>
    <p:extLst>
      <p:ext uri="{BB962C8B-B14F-4D97-AF65-F5344CB8AC3E}">
        <p14:creationId xmlns:p14="http://schemas.microsoft.com/office/powerpoint/2010/main" val="2663851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June 2019</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Zheda Li, Samsung</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CCF5107E-D8CD-4539-A1D9-A69E6BB0D8E1}" type="slidenum">
              <a:rPr lang="en-US" altLang="en-US"/>
              <a:pPr/>
              <a:t>13</a:t>
            </a:fld>
            <a:endParaRPr lang="en-US" altLang="en-US"/>
          </a:p>
        </p:txBody>
      </p:sp>
      <p:sp>
        <p:nvSpPr>
          <p:cNvPr id="4098" name="Rectangle 2"/>
          <p:cNvSpPr>
            <a:spLocks noGrp="1" noChangeArrowheads="1"/>
          </p:cNvSpPr>
          <p:nvPr>
            <p:ph type="title"/>
          </p:nvPr>
        </p:nvSpPr>
        <p:spPr>
          <a:xfrm>
            <a:off x="385310" y="642378"/>
            <a:ext cx="8534400" cy="584760"/>
          </a:xfrm>
          <a:ln/>
        </p:spPr>
        <p:txBody>
          <a:bodyPr/>
          <a:lstStyle/>
          <a:p>
            <a:r>
              <a:rPr lang="en-US" altLang="en-US" sz="3200" dirty="0" smtClean="0"/>
              <a:t>Ranging procedure: Message Sequence Chart</a:t>
            </a:r>
            <a:endParaRPr lang="en-US" altLang="en-US" sz="3200" dirty="0"/>
          </a:p>
        </p:txBody>
      </p:sp>
      <p:sp>
        <p:nvSpPr>
          <p:cNvPr id="4099" name="Rectangle 3"/>
          <p:cNvSpPr>
            <a:spLocks noGrp="1" noChangeArrowheads="1"/>
          </p:cNvSpPr>
          <p:nvPr>
            <p:ph type="body" idx="1"/>
          </p:nvPr>
        </p:nvSpPr>
        <p:spPr>
          <a:xfrm>
            <a:off x="304800" y="1196643"/>
            <a:ext cx="8229600" cy="4563035"/>
          </a:xfrm>
          <a:ln/>
        </p:spPr>
        <p:txBody>
          <a:bodyPr/>
          <a:lstStyle/>
          <a:p>
            <a:pPr marL="342900" lvl="1" indent="-342900">
              <a:buChar char="•"/>
            </a:pPr>
            <a:r>
              <a:rPr lang="en-US" altLang="en-US" sz="1800" dirty="0">
                <a:latin typeface="+mj-lt"/>
              </a:rPr>
              <a:t>One-to-many </a:t>
            </a:r>
            <a:r>
              <a:rPr lang="en-US" altLang="en-US" sz="1800" dirty="0" smtClean="0">
                <a:latin typeface="+mj-lt"/>
              </a:rPr>
              <a:t>DS-TWR</a:t>
            </a:r>
            <a:endParaRPr lang="en-US" altLang="en-US" sz="1800" dirty="0">
              <a:latin typeface="+mj-lt"/>
            </a:endParaRPr>
          </a:p>
          <a:p>
            <a:pPr lvl="1"/>
            <a:endParaRPr lang="en-US" altLang="en-US" sz="1200" dirty="0"/>
          </a:p>
          <a:p>
            <a:pPr lvl="1"/>
            <a:endParaRPr lang="en-US" altLang="en-US" sz="1200" dirty="0" smtClean="0"/>
          </a:p>
        </p:txBody>
      </p:sp>
      <p:graphicFrame>
        <p:nvGraphicFramePr>
          <p:cNvPr id="343" name="Object 342"/>
          <p:cNvGraphicFramePr>
            <a:graphicFrameLocks noChangeAspect="1"/>
          </p:cNvGraphicFramePr>
          <p:nvPr>
            <p:extLst>
              <p:ext uri="{D42A27DB-BD31-4B8C-83A1-F6EECF244321}">
                <p14:modId xmlns:p14="http://schemas.microsoft.com/office/powerpoint/2010/main" val="1218892575"/>
              </p:ext>
            </p:extLst>
          </p:nvPr>
        </p:nvGraphicFramePr>
        <p:xfrm>
          <a:off x="457200" y="1452337"/>
          <a:ext cx="7772400" cy="5023076"/>
        </p:xfrm>
        <a:graphic>
          <a:graphicData uri="http://schemas.openxmlformats.org/presentationml/2006/ole">
            <mc:AlternateContent xmlns:mc="http://schemas.openxmlformats.org/markup-compatibility/2006">
              <mc:Choice xmlns:v="urn:schemas-microsoft-com:vml" Requires="v">
                <p:oleObj spid="_x0000_s29091" name="Visio" r:id="rId4" imgW="9692640" imgH="8801247" progId="Visio.Drawing.15">
                  <p:embed/>
                </p:oleObj>
              </mc:Choice>
              <mc:Fallback>
                <p:oleObj name="Visio" r:id="rId4" imgW="9692640" imgH="8801247" progId="Visio.Drawing.15">
                  <p:embed/>
                  <p:pic>
                    <p:nvPicPr>
                      <p:cNvPr id="5" name="Object 4"/>
                      <p:cNvPicPr>
                        <a:picLocks noChangeAspect="1" noChangeArrowheads="1"/>
                      </p:cNvPicPr>
                      <p:nvPr/>
                    </p:nvPicPr>
                    <p:blipFill>
                      <a:blip r:embed="rId5"/>
                      <a:srcRect/>
                      <a:stretch>
                        <a:fillRect/>
                      </a:stretch>
                    </p:blipFill>
                    <p:spPr bwMode="auto">
                      <a:xfrm>
                        <a:off x="457200" y="1452337"/>
                        <a:ext cx="7772400" cy="5023076"/>
                      </a:xfrm>
                      <a:prstGeom prst="rect">
                        <a:avLst/>
                      </a:prstGeom>
                      <a:noFill/>
                    </p:spPr>
                  </p:pic>
                </p:oleObj>
              </mc:Fallback>
            </mc:AlternateContent>
          </a:graphicData>
        </a:graphic>
      </p:graphicFrame>
    </p:spTree>
    <p:extLst>
      <p:ext uri="{BB962C8B-B14F-4D97-AF65-F5344CB8AC3E}">
        <p14:creationId xmlns:p14="http://schemas.microsoft.com/office/powerpoint/2010/main" val="646060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67871" y="378281"/>
            <a:ext cx="1600200" cy="215444"/>
          </a:xfrm>
        </p:spPr>
        <p:txBody>
          <a:bodyPr/>
          <a:lstStyle/>
          <a:p>
            <a:r>
              <a:rPr lang="en-US" altLang="en-US" dirty="0" smtClean="0"/>
              <a:t>June 2019</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Zheda Li, Samsung</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E459C303-ED8F-458C-8567-6545766C11AB}"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HRP MAC comment resolutions</a:t>
            </a:r>
            <a:endParaRPr lang="en-US" alt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June 2019</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Zheda Li, Samsung</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CCF5107E-D8CD-4539-A1D9-A69E6BB0D8E1}"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Overview</a:t>
            </a:r>
            <a:endParaRPr lang="en-US" altLang="en-US" sz="3200" dirty="0"/>
          </a:p>
        </p:txBody>
      </p:sp>
      <p:sp>
        <p:nvSpPr>
          <p:cNvPr id="4099" name="Rectangle 3"/>
          <p:cNvSpPr>
            <a:spLocks noGrp="1" noChangeArrowheads="1"/>
          </p:cNvSpPr>
          <p:nvPr>
            <p:ph type="body" idx="1"/>
          </p:nvPr>
        </p:nvSpPr>
        <p:spPr>
          <a:xfrm>
            <a:off x="685800" y="1981200"/>
            <a:ext cx="8229600" cy="4114800"/>
          </a:xfrm>
          <a:ln/>
        </p:spPr>
        <p:txBody>
          <a:bodyPr/>
          <a:lstStyle/>
          <a:p>
            <a:r>
              <a:rPr lang="en-US" altLang="en-US" sz="2800" dirty="0" smtClean="0"/>
              <a:t>Revised IEs for Multi-node Ranging</a:t>
            </a:r>
          </a:p>
          <a:p>
            <a:r>
              <a:rPr lang="en-US" altLang="en-US" sz="2800" dirty="0" smtClean="0"/>
              <a:t>Merged Ranging IEs  </a:t>
            </a:r>
          </a:p>
          <a:p>
            <a:pPr lvl="1"/>
            <a:r>
              <a:rPr lang="en-US" altLang="en-US" sz="2400" dirty="0" smtClean="0"/>
              <a:t>Ranging Procedure: Message Sequence Chart</a:t>
            </a:r>
          </a:p>
          <a:p>
            <a:pPr marL="0" indent="0">
              <a:buNone/>
            </a:pPr>
            <a:endParaRPr lang="en-US" alt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67871" y="378281"/>
            <a:ext cx="1600200" cy="215444"/>
          </a:xfrm>
        </p:spPr>
        <p:txBody>
          <a:bodyPr/>
          <a:lstStyle/>
          <a:p>
            <a:r>
              <a:rPr lang="en-US" altLang="en-US" dirty="0" smtClean="0"/>
              <a:t>June 2019</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Zheda Li, Samsung</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E459C303-ED8F-458C-8567-6545766C11AB}" type="slidenum">
              <a:rPr lang="en-US" altLang="en-US"/>
              <a:pPr/>
              <a:t>4</a:t>
            </a:fld>
            <a:endParaRPr lang="en-US" altLang="en-US"/>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Revised IEs for Multi-node Ranging</a:t>
            </a:r>
            <a:endParaRPr lang="en-US" altLang="en-US" sz="3600" dirty="0"/>
          </a:p>
        </p:txBody>
      </p:sp>
    </p:spTree>
    <p:extLst>
      <p:ext uri="{BB962C8B-B14F-4D97-AF65-F5344CB8AC3E}">
        <p14:creationId xmlns:p14="http://schemas.microsoft.com/office/powerpoint/2010/main" val="3311657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June 2019</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Zheda Li, Samsung</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CCF5107E-D8CD-4539-A1D9-A69E6BB0D8E1}" type="slidenum">
              <a:rPr lang="en-US" altLang="en-US"/>
              <a:pPr/>
              <a:t>5</a:t>
            </a:fld>
            <a:endParaRPr lang="en-US" altLang="en-US"/>
          </a:p>
        </p:txBody>
      </p:sp>
      <p:sp>
        <p:nvSpPr>
          <p:cNvPr id="4098" name="Rectangle 2"/>
          <p:cNvSpPr>
            <a:spLocks noGrp="1" noChangeArrowheads="1"/>
          </p:cNvSpPr>
          <p:nvPr>
            <p:ph type="title"/>
          </p:nvPr>
        </p:nvSpPr>
        <p:spPr>
          <a:xfrm>
            <a:off x="685800" y="685800"/>
            <a:ext cx="7772400" cy="584760"/>
          </a:xfrm>
          <a:ln/>
        </p:spPr>
        <p:txBody>
          <a:bodyPr/>
          <a:lstStyle/>
          <a:p>
            <a:r>
              <a:rPr lang="en-US" altLang="en-US" sz="3200" dirty="0" smtClean="0"/>
              <a:t>Ranging Device Management IE (RDM IE)</a:t>
            </a:r>
            <a:endParaRPr lang="en-US" altLang="en-US" sz="3200" dirty="0"/>
          </a:p>
        </p:txBody>
      </p:sp>
      <p:sp>
        <p:nvSpPr>
          <p:cNvPr id="4099" name="Rectangle 3"/>
          <p:cNvSpPr>
            <a:spLocks noGrp="1" noChangeArrowheads="1"/>
          </p:cNvSpPr>
          <p:nvPr>
            <p:ph type="body" idx="1"/>
          </p:nvPr>
        </p:nvSpPr>
        <p:spPr>
          <a:xfrm>
            <a:off x="381000" y="1331259"/>
            <a:ext cx="8229600" cy="4563035"/>
          </a:xfrm>
          <a:ln/>
        </p:spPr>
        <p:txBody>
          <a:bodyPr/>
          <a:lstStyle/>
          <a:p>
            <a:r>
              <a:rPr lang="en-US" altLang="en-US" sz="1800" i="1" dirty="0" smtClean="0">
                <a:latin typeface="+mj-lt"/>
              </a:rPr>
              <a:t>Merge RS IE and RIRL IE in P802.15.4z-D1</a:t>
            </a:r>
          </a:p>
          <a:p>
            <a:endParaRPr lang="en-US" altLang="en-US" sz="2800" dirty="0" smtClean="0"/>
          </a:p>
          <a:p>
            <a:endParaRPr lang="en-US" altLang="en-US" sz="2800" dirty="0" smtClean="0"/>
          </a:p>
          <a:p>
            <a:pPr lvl="1"/>
            <a:r>
              <a:rPr lang="en-US" altLang="en-US" sz="1600" dirty="0" smtClean="0"/>
              <a:t>Scheduling Info Present (SIP) field with value 1</a:t>
            </a:r>
          </a:p>
          <a:p>
            <a:pPr lvl="2"/>
            <a:r>
              <a:rPr lang="en-US" altLang="en-US" sz="1400" dirty="0" smtClean="0"/>
              <a:t>An element of RDM Table: </a:t>
            </a:r>
          </a:p>
          <a:p>
            <a:endParaRPr lang="en-US" altLang="en-US" sz="2800" dirty="0" smtClean="0"/>
          </a:p>
          <a:p>
            <a:pPr marL="0" indent="0">
              <a:buNone/>
            </a:pPr>
            <a:endParaRPr lang="en-US" altLang="en-US" sz="2800" dirty="0" smtClean="0"/>
          </a:p>
          <a:p>
            <a:pPr lvl="1"/>
            <a:r>
              <a:rPr lang="en-US" altLang="en-US" sz="1600" dirty="0" smtClean="0"/>
              <a:t>Scheduling Info Present (SIP) field with value 0</a:t>
            </a:r>
          </a:p>
          <a:p>
            <a:pPr lvl="2"/>
            <a:r>
              <a:rPr lang="en-US" altLang="en-US" sz="1400" dirty="0" smtClean="0"/>
              <a:t>An element of RDM Table: </a:t>
            </a:r>
          </a:p>
          <a:p>
            <a:pPr marL="0" indent="0">
              <a:buNone/>
            </a:pPr>
            <a:endParaRPr lang="en-US" alt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3288737792"/>
              </p:ext>
            </p:extLst>
          </p:nvPr>
        </p:nvGraphicFramePr>
        <p:xfrm>
          <a:off x="1581150" y="1817845"/>
          <a:ext cx="5353050" cy="736600"/>
        </p:xfrm>
        <a:graphic>
          <a:graphicData uri="http://schemas.openxmlformats.org/drawingml/2006/table">
            <a:tbl>
              <a:tblPr firstRow="1" bandRow="1">
                <a:tableStyleId>{5C22544A-7EE6-4342-B048-85BDC9FD1C3A}</a:tableStyleId>
              </a:tblPr>
              <a:tblGrid>
                <a:gridCol w="1400890">
                  <a:extLst>
                    <a:ext uri="{9D8B030D-6E8A-4147-A177-3AD203B41FA5}">
                      <a16:colId xmlns:a16="http://schemas.microsoft.com/office/drawing/2014/main" val="1607020636"/>
                    </a:ext>
                  </a:extLst>
                </a:gridCol>
                <a:gridCol w="2044541">
                  <a:extLst>
                    <a:ext uri="{9D8B030D-6E8A-4147-A177-3AD203B41FA5}">
                      <a16:colId xmlns:a16="http://schemas.microsoft.com/office/drawing/2014/main" val="3797741389"/>
                    </a:ext>
                  </a:extLst>
                </a:gridCol>
                <a:gridCol w="1907619">
                  <a:extLst>
                    <a:ext uri="{9D8B030D-6E8A-4147-A177-3AD203B41FA5}">
                      <a16:colId xmlns:a16="http://schemas.microsoft.com/office/drawing/2014/main" val="3972061990"/>
                    </a:ext>
                  </a:extLst>
                </a:gridCol>
              </a:tblGrid>
              <a:tr h="312178">
                <a:tc>
                  <a:txBody>
                    <a:bodyPr/>
                    <a:lstStyle/>
                    <a:p>
                      <a:pPr algn="ctr"/>
                      <a:r>
                        <a:rPr lang="en-US" b="1" dirty="0" smtClean="0">
                          <a:solidFill>
                            <a:schemeClr val="tx1"/>
                          </a:solidFill>
                          <a:latin typeface="+mj-lt"/>
                        </a:rPr>
                        <a:t>Bits: 1</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smtClean="0">
                          <a:solidFill>
                            <a:schemeClr val="tx1"/>
                          </a:solidFill>
                          <a:latin typeface="+mj-lt"/>
                        </a:rPr>
                        <a:t>7</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smtClean="0">
                          <a:solidFill>
                            <a:schemeClr val="tx1"/>
                          </a:solidFill>
                          <a:latin typeface="+mj-lt"/>
                        </a:rPr>
                        <a:t>Variable</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3233703"/>
                  </a:ext>
                </a:extLst>
              </a:tr>
              <a:tr h="370840">
                <a:tc>
                  <a:txBody>
                    <a:bodyPr/>
                    <a:lstStyle/>
                    <a:p>
                      <a:pPr algn="ctr"/>
                      <a:r>
                        <a:rPr lang="en-US" dirty="0" smtClean="0">
                          <a:latin typeface="+mj-lt"/>
                        </a:rPr>
                        <a:t>SIP</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mj-lt"/>
                        </a:rPr>
                        <a:t>RDM Table</a:t>
                      </a:r>
                      <a:r>
                        <a:rPr lang="en-US" baseline="0" dirty="0" smtClean="0">
                          <a:latin typeface="+mj-lt"/>
                        </a:rPr>
                        <a:t> Length </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mj-lt"/>
                        </a:rPr>
                        <a:t>RDM Table</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864796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656774861"/>
              </p:ext>
            </p:extLst>
          </p:nvPr>
        </p:nvGraphicFramePr>
        <p:xfrm>
          <a:off x="1581150" y="3368664"/>
          <a:ext cx="4819650" cy="878017"/>
        </p:xfrm>
        <a:graphic>
          <a:graphicData uri="http://schemas.openxmlformats.org/drawingml/2006/table">
            <a:tbl>
              <a:tblPr firstRow="1" bandRow="1">
                <a:tableStyleId>{5C22544A-7EE6-4342-B048-85BDC9FD1C3A}</a:tableStyleId>
              </a:tblPr>
              <a:tblGrid>
                <a:gridCol w="1466850">
                  <a:extLst>
                    <a:ext uri="{9D8B030D-6E8A-4147-A177-3AD203B41FA5}">
                      <a16:colId xmlns:a16="http://schemas.microsoft.com/office/drawing/2014/main" val="1607020636"/>
                    </a:ext>
                  </a:extLst>
                </a:gridCol>
                <a:gridCol w="1447800">
                  <a:extLst>
                    <a:ext uri="{9D8B030D-6E8A-4147-A177-3AD203B41FA5}">
                      <a16:colId xmlns:a16="http://schemas.microsoft.com/office/drawing/2014/main" val="3797741389"/>
                    </a:ext>
                  </a:extLst>
                </a:gridCol>
                <a:gridCol w="1905000">
                  <a:extLst>
                    <a:ext uri="{9D8B030D-6E8A-4147-A177-3AD203B41FA5}">
                      <a16:colId xmlns:a16="http://schemas.microsoft.com/office/drawing/2014/main" val="3972061990"/>
                    </a:ext>
                  </a:extLst>
                </a:gridCol>
              </a:tblGrid>
              <a:tr h="292718">
                <a:tc>
                  <a:txBody>
                    <a:bodyPr/>
                    <a:lstStyle/>
                    <a:p>
                      <a:pPr algn="ctr"/>
                      <a:r>
                        <a:rPr lang="en-US" b="1" dirty="0" smtClean="0">
                          <a:solidFill>
                            <a:schemeClr val="tx1"/>
                          </a:solidFill>
                          <a:latin typeface="+mj-lt"/>
                        </a:rPr>
                        <a:t>Bits: 1</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smtClean="0">
                          <a:solidFill>
                            <a:schemeClr val="tx1"/>
                          </a:solidFill>
                          <a:latin typeface="+mj-lt"/>
                        </a:rPr>
                        <a:t>7</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smtClean="0">
                          <a:solidFill>
                            <a:schemeClr val="tx1"/>
                          </a:solidFill>
                          <a:latin typeface="+mj-lt"/>
                        </a:rPr>
                        <a:t>Octets: 2/8</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3233703"/>
                  </a:ext>
                </a:extLst>
              </a:tr>
              <a:tr h="512257">
                <a:tc>
                  <a:txBody>
                    <a:bodyPr/>
                    <a:lstStyle/>
                    <a:p>
                      <a:pPr algn="ctr"/>
                      <a:r>
                        <a:rPr lang="en-US" dirty="0" smtClean="0">
                          <a:latin typeface="+mj-lt"/>
                        </a:rPr>
                        <a:t>Device Type</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mj-lt"/>
                        </a:rPr>
                        <a:t>Slot Index</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mj-lt"/>
                        </a:rPr>
                        <a:t>Address</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864796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211910806"/>
              </p:ext>
            </p:extLst>
          </p:nvPr>
        </p:nvGraphicFramePr>
        <p:xfrm>
          <a:off x="1581150" y="4984215"/>
          <a:ext cx="5020593" cy="736600"/>
        </p:xfrm>
        <a:graphic>
          <a:graphicData uri="http://schemas.openxmlformats.org/drawingml/2006/table">
            <a:tbl>
              <a:tblPr firstRow="1" bandRow="1">
                <a:tableStyleId>{5C22544A-7EE6-4342-B048-85BDC9FD1C3A}</a:tableStyleId>
              </a:tblPr>
              <a:tblGrid>
                <a:gridCol w="1466850">
                  <a:extLst>
                    <a:ext uri="{9D8B030D-6E8A-4147-A177-3AD203B41FA5}">
                      <a16:colId xmlns:a16="http://schemas.microsoft.com/office/drawing/2014/main" val="1607020636"/>
                    </a:ext>
                  </a:extLst>
                </a:gridCol>
                <a:gridCol w="1447800">
                  <a:extLst>
                    <a:ext uri="{9D8B030D-6E8A-4147-A177-3AD203B41FA5}">
                      <a16:colId xmlns:a16="http://schemas.microsoft.com/office/drawing/2014/main" val="3797741389"/>
                    </a:ext>
                  </a:extLst>
                </a:gridCol>
                <a:gridCol w="2105943">
                  <a:extLst>
                    <a:ext uri="{9D8B030D-6E8A-4147-A177-3AD203B41FA5}">
                      <a16:colId xmlns:a16="http://schemas.microsoft.com/office/drawing/2014/main" val="3972061990"/>
                    </a:ext>
                  </a:extLst>
                </a:gridCol>
              </a:tblGrid>
              <a:tr h="312178">
                <a:tc>
                  <a:txBody>
                    <a:bodyPr/>
                    <a:lstStyle/>
                    <a:p>
                      <a:pPr algn="ctr"/>
                      <a:r>
                        <a:rPr lang="en-US" b="1" dirty="0" smtClean="0">
                          <a:solidFill>
                            <a:schemeClr val="tx1"/>
                          </a:solidFill>
                          <a:latin typeface="+mj-lt"/>
                        </a:rPr>
                        <a:t>Bits: 1</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smtClean="0">
                          <a:solidFill>
                            <a:schemeClr val="tx1"/>
                          </a:solidFill>
                          <a:latin typeface="+mj-lt"/>
                        </a:rPr>
                        <a:t>7</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smtClean="0">
                          <a:solidFill>
                            <a:schemeClr val="tx1"/>
                          </a:solidFill>
                          <a:latin typeface="+mj-lt"/>
                        </a:rPr>
                        <a:t>Octets: 2/8</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3233703"/>
                  </a:ext>
                </a:extLst>
              </a:tr>
              <a:tr h="370840">
                <a:tc>
                  <a:txBody>
                    <a:bodyPr/>
                    <a:lstStyle/>
                    <a:p>
                      <a:pPr algn="ctr"/>
                      <a:r>
                        <a:rPr lang="en-US" dirty="0" smtClean="0">
                          <a:latin typeface="+mj-lt"/>
                        </a:rPr>
                        <a:t>Device Type</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mj-lt"/>
                        </a:rPr>
                        <a:t>Reserved</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mj-lt"/>
                        </a:rPr>
                        <a:t>Address</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8647961"/>
                  </a:ext>
                </a:extLst>
              </a:tr>
            </a:tbl>
          </a:graphicData>
        </a:graphic>
      </p:graphicFrame>
    </p:spTree>
    <p:extLst>
      <p:ext uri="{BB962C8B-B14F-4D97-AF65-F5344CB8AC3E}">
        <p14:creationId xmlns:p14="http://schemas.microsoft.com/office/powerpoint/2010/main" val="852004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June 2019</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Zheda Li, Samsung</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CCF5107E-D8CD-4539-A1D9-A69E6BB0D8E1}" type="slidenum">
              <a:rPr lang="en-US" altLang="en-US"/>
              <a:pPr/>
              <a:t>6</a:t>
            </a:fld>
            <a:endParaRPr lang="en-US" altLang="en-US"/>
          </a:p>
        </p:txBody>
      </p:sp>
      <p:sp>
        <p:nvSpPr>
          <p:cNvPr id="4098" name="Rectangle 2"/>
          <p:cNvSpPr>
            <a:spLocks noGrp="1" noChangeArrowheads="1"/>
          </p:cNvSpPr>
          <p:nvPr>
            <p:ph type="title"/>
          </p:nvPr>
        </p:nvSpPr>
        <p:spPr>
          <a:xfrm>
            <a:off x="342900" y="730222"/>
            <a:ext cx="8534400" cy="584760"/>
          </a:xfrm>
          <a:ln/>
        </p:spPr>
        <p:txBody>
          <a:bodyPr/>
          <a:lstStyle/>
          <a:p>
            <a:r>
              <a:rPr lang="en-US" altLang="en-US" sz="3200" dirty="0" smtClean="0"/>
              <a:t>Ranging Contention Phase Structure IE (RCPS IE)</a:t>
            </a:r>
            <a:endParaRPr lang="en-US" altLang="en-US" sz="3200" dirty="0"/>
          </a:p>
        </p:txBody>
      </p:sp>
      <p:sp>
        <p:nvSpPr>
          <p:cNvPr id="4099" name="Rectangle 3"/>
          <p:cNvSpPr>
            <a:spLocks noGrp="1" noChangeArrowheads="1"/>
          </p:cNvSpPr>
          <p:nvPr>
            <p:ph type="body" idx="1"/>
          </p:nvPr>
        </p:nvSpPr>
        <p:spPr>
          <a:xfrm>
            <a:off x="391886" y="1362635"/>
            <a:ext cx="8229600" cy="4563035"/>
          </a:xfrm>
          <a:ln/>
        </p:spPr>
        <p:txBody>
          <a:bodyPr/>
          <a:lstStyle/>
          <a:p>
            <a:r>
              <a:rPr lang="en-US" altLang="en-US" sz="1800" i="1" dirty="0" smtClean="0">
                <a:latin typeface="+mj-lt"/>
              </a:rPr>
              <a:t>Revise size of Slot Index field to be 7 bits</a:t>
            </a:r>
          </a:p>
          <a:p>
            <a:endParaRPr lang="en-US" altLang="en-US" sz="1800" i="1" dirty="0">
              <a:latin typeface="+mj-lt"/>
            </a:endParaRPr>
          </a:p>
          <a:p>
            <a:pPr marL="0" indent="0">
              <a:buNone/>
            </a:pPr>
            <a:endParaRPr lang="en-US" altLang="en-US" sz="1800" i="1" dirty="0">
              <a:latin typeface="+mj-lt"/>
            </a:endParaRPr>
          </a:p>
          <a:p>
            <a:pPr marL="0" indent="0">
              <a:buNone/>
            </a:pPr>
            <a:endParaRPr lang="en-US" altLang="en-US" sz="1800" i="1" dirty="0">
              <a:latin typeface="+mj-lt"/>
            </a:endParaRPr>
          </a:p>
          <a:p>
            <a:pPr lvl="1"/>
            <a:r>
              <a:rPr lang="en-US" altLang="en-US" sz="1600" dirty="0" smtClean="0"/>
              <a:t>An element of </a:t>
            </a:r>
            <a:r>
              <a:rPr lang="en-US" altLang="en-US" sz="1600" dirty="0"/>
              <a:t>C</a:t>
            </a:r>
            <a:r>
              <a:rPr lang="en-US" altLang="en-US" sz="1600" dirty="0" smtClean="0"/>
              <a:t>ontention </a:t>
            </a:r>
            <a:r>
              <a:rPr lang="en-US" altLang="en-US" sz="1600" dirty="0"/>
              <a:t>P</a:t>
            </a:r>
            <a:r>
              <a:rPr lang="en-US" altLang="en-US" sz="1600" dirty="0" smtClean="0"/>
              <a:t>hase (CP) Table </a:t>
            </a:r>
          </a:p>
          <a:p>
            <a:endParaRPr lang="en-US" altLang="en-US" sz="2800" dirty="0" smtClean="0"/>
          </a:p>
          <a:p>
            <a:pPr marL="457200" lvl="1" indent="0">
              <a:buNone/>
            </a:pPr>
            <a:endParaRPr lang="en-US" altLang="en-US" dirty="0"/>
          </a:p>
          <a:p>
            <a:pPr marL="457200" lvl="1" indent="0">
              <a:buNone/>
            </a:pPr>
            <a:endParaRPr lang="en-US" altLang="en-US" sz="1600" dirty="0" smtClean="0"/>
          </a:p>
          <a:p>
            <a:pPr lvl="1"/>
            <a:r>
              <a:rPr lang="en-US" altLang="en-US" sz="1600" dirty="0" smtClean="0"/>
              <a:t>Control values of the Phase Indicator field</a:t>
            </a:r>
          </a:p>
        </p:txBody>
      </p:sp>
      <p:graphicFrame>
        <p:nvGraphicFramePr>
          <p:cNvPr id="8" name="Table 7"/>
          <p:cNvGraphicFramePr>
            <a:graphicFrameLocks noGrp="1"/>
          </p:cNvGraphicFramePr>
          <p:nvPr>
            <p:extLst>
              <p:ext uri="{D42A27DB-BD31-4B8C-83A1-F6EECF244321}">
                <p14:modId xmlns:p14="http://schemas.microsoft.com/office/powerpoint/2010/main" val="52455238"/>
              </p:ext>
            </p:extLst>
          </p:nvPr>
        </p:nvGraphicFramePr>
        <p:xfrm>
          <a:off x="2177143" y="3113012"/>
          <a:ext cx="3886200" cy="1005840"/>
        </p:xfrm>
        <a:graphic>
          <a:graphicData uri="http://schemas.openxmlformats.org/drawingml/2006/table">
            <a:tbl>
              <a:tblPr firstRow="1" bandRow="1">
                <a:tableStyleId>{5C22544A-7EE6-4342-B048-85BDC9FD1C3A}</a:tableStyleId>
              </a:tblPr>
              <a:tblGrid>
                <a:gridCol w="1133475">
                  <a:extLst>
                    <a:ext uri="{9D8B030D-6E8A-4147-A177-3AD203B41FA5}">
                      <a16:colId xmlns:a16="http://schemas.microsoft.com/office/drawing/2014/main" val="1607020636"/>
                    </a:ext>
                  </a:extLst>
                </a:gridCol>
                <a:gridCol w="1381125">
                  <a:extLst>
                    <a:ext uri="{9D8B030D-6E8A-4147-A177-3AD203B41FA5}">
                      <a16:colId xmlns:a16="http://schemas.microsoft.com/office/drawing/2014/main" val="3797741389"/>
                    </a:ext>
                  </a:extLst>
                </a:gridCol>
                <a:gridCol w="1371600">
                  <a:extLst>
                    <a:ext uri="{9D8B030D-6E8A-4147-A177-3AD203B41FA5}">
                      <a16:colId xmlns:a16="http://schemas.microsoft.com/office/drawing/2014/main" val="3972061990"/>
                    </a:ext>
                  </a:extLst>
                </a:gridCol>
              </a:tblGrid>
              <a:tr h="292718">
                <a:tc>
                  <a:txBody>
                    <a:bodyPr/>
                    <a:lstStyle/>
                    <a:p>
                      <a:pPr algn="ctr"/>
                      <a:r>
                        <a:rPr lang="en-US" b="1" dirty="0" smtClean="0">
                          <a:solidFill>
                            <a:schemeClr val="tx1"/>
                          </a:solidFill>
                          <a:latin typeface="+mj-lt"/>
                        </a:rPr>
                        <a:t>Bits: 2</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smtClean="0">
                          <a:solidFill>
                            <a:schemeClr val="tx1"/>
                          </a:solidFill>
                          <a:latin typeface="+mj-lt"/>
                        </a:rPr>
                        <a:t>7</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smtClean="0">
                          <a:solidFill>
                            <a:schemeClr val="tx1"/>
                          </a:solidFill>
                          <a:latin typeface="+mj-lt"/>
                        </a:rPr>
                        <a:t>7</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3233703"/>
                  </a:ext>
                </a:extLst>
              </a:tr>
              <a:tr h="512257">
                <a:tc>
                  <a:txBody>
                    <a:bodyPr/>
                    <a:lstStyle/>
                    <a:p>
                      <a:pPr algn="ctr"/>
                      <a:r>
                        <a:rPr lang="en-US" dirty="0" smtClean="0">
                          <a:latin typeface="+mj-lt"/>
                        </a:rPr>
                        <a:t>Phase Indicator</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mj-lt"/>
                        </a:rPr>
                        <a:t>Slot Index to Start</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mj-lt"/>
                        </a:rPr>
                        <a:t>Slot Index to End</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864796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71235382"/>
              </p:ext>
            </p:extLst>
          </p:nvPr>
        </p:nvGraphicFramePr>
        <p:xfrm>
          <a:off x="1600200" y="4627011"/>
          <a:ext cx="5257800" cy="1583109"/>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1607020636"/>
                    </a:ext>
                  </a:extLst>
                </a:gridCol>
                <a:gridCol w="4267200">
                  <a:extLst>
                    <a:ext uri="{9D8B030D-6E8A-4147-A177-3AD203B41FA5}">
                      <a16:colId xmlns:a16="http://schemas.microsoft.com/office/drawing/2014/main" val="3797741389"/>
                    </a:ext>
                  </a:extLst>
                </a:gridCol>
              </a:tblGrid>
              <a:tr h="295187">
                <a:tc>
                  <a:txBody>
                    <a:bodyPr/>
                    <a:lstStyle/>
                    <a:p>
                      <a:pPr algn="ctr"/>
                      <a:r>
                        <a:rPr lang="en-US" b="1" dirty="0" smtClean="0">
                          <a:solidFill>
                            <a:schemeClr val="tx1"/>
                          </a:solidFill>
                          <a:latin typeface="+mj-lt"/>
                        </a:rPr>
                        <a:t>Value</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smtClean="0">
                          <a:solidFill>
                            <a:schemeClr val="tx1"/>
                          </a:solidFill>
                          <a:latin typeface="+mj-lt"/>
                        </a:rPr>
                        <a:t>Meaning</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3233703"/>
                  </a:ext>
                </a:extLst>
              </a:tr>
              <a:tr h="340080">
                <a:tc>
                  <a:txBody>
                    <a:bodyPr/>
                    <a:lstStyle/>
                    <a:p>
                      <a:pPr algn="ctr"/>
                      <a:r>
                        <a:rPr lang="en-US" dirty="0" smtClean="0">
                          <a:latin typeface="+mj-lt"/>
                        </a:rPr>
                        <a:t>00</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dirty="0" smtClean="0">
                          <a:latin typeface="+mj-lt"/>
                        </a:rPr>
                        <a:t>The phase is used for initiators to contend.</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8647961"/>
                  </a:ext>
                </a:extLst>
              </a:tr>
              <a:tr h="337882">
                <a:tc>
                  <a:txBody>
                    <a:bodyPr/>
                    <a:lstStyle/>
                    <a:p>
                      <a:pPr algn="ctr"/>
                      <a:r>
                        <a:rPr lang="en-US" dirty="0" smtClean="0">
                          <a:latin typeface="+mj-lt"/>
                        </a:rPr>
                        <a:t>01</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dirty="0" smtClean="0">
                          <a:latin typeface="+mj-lt"/>
                        </a:rPr>
                        <a:t>The phase is used for responders to contend.</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2607261"/>
                  </a:ext>
                </a:extLst>
              </a:tr>
              <a:tr h="485829">
                <a:tc>
                  <a:txBody>
                    <a:bodyPr/>
                    <a:lstStyle/>
                    <a:p>
                      <a:pPr algn="ctr"/>
                      <a:r>
                        <a:rPr lang="en-US" dirty="0" smtClean="0">
                          <a:latin typeface="+mj-lt"/>
                        </a:rPr>
                        <a:t>Others</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dirty="0" smtClean="0">
                          <a:latin typeface="+mj-lt"/>
                        </a:rPr>
                        <a:t>Reserved</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519428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882264400"/>
              </p:ext>
            </p:extLst>
          </p:nvPr>
        </p:nvGraphicFramePr>
        <p:xfrm>
          <a:off x="2209800" y="1807512"/>
          <a:ext cx="3952160" cy="736600"/>
        </p:xfrm>
        <a:graphic>
          <a:graphicData uri="http://schemas.openxmlformats.org/drawingml/2006/table">
            <a:tbl>
              <a:tblPr firstRow="1" bandRow="1">
                <a:tableStyleId>{5C22544A-7EE6-4342-B048-85BDC9FD1C3A}</a:tableStyleId>
              </a:tblPr>
              <a:tblGrid>
                <a:gridCol w="2044541">
                  <a:extLst>
                    <a:ext uri="{9D8B030D-6E8A-4147-A177-3AD203B41FA5}">
                      <a16:colId xmlns:a16="http://schemas.microsoft.com/office/drawing/2014/main" val="3797741389"/>
                    </a:ext>
                  </a:extLst>
                </a:gridCol>
                <a:gridCol w="1907619">
                  <a:extLst>
                    <a:ext uri="{9D8B030D-6E8A-4147-A177-3AD203B41FA5}">
                      <a16:colId xmlns:a16="http://schemas.microsoft.com/office/drawing/2014/main" val="3972061990"/>
                    </a:ext>
                  </a:extLst>
                </a:gridCol>
              </a:tblGrid>
              <a:tr h="312178">
                <a:tc>
                  <a:txBody>
                    <a:bodyPr/>
                    <a:lstStyle/>
                    <a:p>
                      <a:pPr algn="ctr"/>
                      <a:r>
                        <a:rPr lang="en-US" b="1" dirty="0" smtClean="0">
                          <a:solidFill>
                            <a:schemeClr val="tx1"/>
                          </a:solidFill>
                          <a:latin typeface="+mj-lt"/>
                        </a:rPr>
                        <a:t>Octets:</a:t>
                      </a:r>
                      <a:r>
                        <a:rPr lang="en-US" b="1" baseline="0" dirty="0" smtClean="0">
                          <a:solidFill>
                            <a:schemeClr val="tx1"/>
                          </a:solidFill>
                          <a:latin typeface="+mj-lt"/>
                        </a:rPr>
                        <a:t> 1</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smtClean="0">
                          <a:solidFill>
                            <a:schemeClr val="tx1"/>
                          </a:solidFill>
                          <a:latin typeface="+mj-lt"/>
                        </a:rPr>
                        <a:t>Variable</a:t>
                      </a:r>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3233703"/>
                  </a:ext>
                </a:extLst>
              </a:tr>
              <a:tr h="370840">
                <a:tc>
                  <a:txBody>
                    <a:bodyPr/>
                    <a:lstStyle/>
                    <a:p>
                      <a:pPr algn="ctr"/>
                      <a:r>
                        <a:rPr lang="en-US" dirty="0" smtClean="0">
                          <a:latin typeface="+mj-lt"/>
                        </a:rPr>
                        <a:t>CP Table</a:t>
                      </a:r>
                      <a:r>
                        <a:rPr lang="en-US" baseline="0" dirty="0" smtClean="0">
                          <a:latin typeface="+mj-lt"/>
                        </a:rPr>
                        <a:t> </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latin typeface="+mj-lt"/>
                        </a:rPr>
                        <a:t>CP Table Length</a:t>
                      </a:r>
                      <a:endParaRPr lang="en-US"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8647961"/>
                  </a:ext>
                </a:extLst>
              </a:tr>
            </a:tbl>
          </a:graphicData>
        </a:graphic>
      </p:graphicFrame>
    </p:spTree>
    <p:extLst>
      <p:ext uri="{BB962C8B-B14F-4D97-AF65-F5344CB8AC3E}">
        <p14:creationId xmlns:p14="http://schemas.microsoft.com/office/powerpoint/2010/main" val="2369806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June 2019</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Zheda Li, Samsung</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CCF5107E-D8CD-4539-A1D9-A69E6BB0D8E1}" type="slidenum">
              <a:rPr lang="en-US" altLang="en-US"/>
              <a:pPr/>
              <a:t>7</a:t>
            </a:fld>
            <a:endParaRPr lang="en-US" altLang="en-US"/>
          </a:p>
        </p:txBody>
      </p:sp>
      <p:sp>
        <p:nvSpPr>
          <p:cNvPr id="4098" name="Rectangle 2"/>
          <p:cNvSpPr>
            <a:spLocks noGrp="1" noChangeArrowheads="1"/>
          </p:cNvSpPr>
          <p:nvPr>
            <p:ph type="title"/>
          </p:nvPr>
        </p:nvSpPr>
        <p:spPr>
          <a:xfrm>
            <a:off x="342900" y="730222"/>
            <a:ext cx="8534400" cy="584760"/>
          </a:xfrm>
          <a:ln/>
        </p:spPr>
        <p:txBody>
          <a:bodyPr/>
          <a:lstStyle/>
          <a:p>
            <a:r>
              <a:rPr lang="en-US" altLang="en-US" sz="3200" dirty="0" smtClean="0"/>
              <a:t>Advanced Ranging Control IE (ARC IE)</a:t>
            </a:r>
            <a:endParaRPr lang="en-US" altLang="en-US" sz="3200" dirty="0"/>
          </a:p>
        </p:txBody>
      </p:sp>
      <p:sp>
        <p:nvSpPr>
          <p:cNvPr id="4099" name="Rectangle 3"/>
          <p:cNvSpPr>
            <a:spLocks noGrp="1" noChangeArrowheads="1"/>
          </p:cNvSpPr>
          <p:nvPr>
            <p:ph type="body" idx="1"/>
          </p:nvPr>
        </p:nvSpPr>
        <p:spPr>
          <a:xfrm>
            <a:off x="391886" y="1362635"/>
            <a:ext cx="8229600" cy="4563035"/>
          </a:xfrm>
          <a:ln/>
        </p:spPr>
        <p:txBody>
          <a:bodyPr/>
          <a:lstStyle/>
          <a:p>
            <a:r>
              <a:rPr lang="en-US" altLang="en-US" sz="1800" i="1" dirty="0" smtClean="0">
                <a:latin typeface="+mj-lt"/>
              </a:rPr>
              <a:t>Revise ARC IE</a:t>
            </a:r>
          </a:p>
          <a:p>
            <a:endParaRPr lang="en-US" altLang="en-US" sz="1800" i="1" dirty="0">
              <a:latin typeface="+mj-lt"/>
            </a:endParaRPr>
          </a:p>
          <a:p>
            <a:pPr marL="0" indent="0">
              <a:buNone/>
            </a:pPr>
            <a:endParaRPr lang="en-US" altLang="en-US" sz="1800" i="1" dirty="0" smtClean="0">
              <a:latin typeface="+mj-lt"/>
            </a:endParaRPr>
          </a:p>
          <a:p>
            <a:pPr marL="0" indent="0">
              <a:buNone/>
            </a:pPr>
            <a:endParaRPr lang="en-US" altLang="en-US" sz="1800" i="1" dirty="0">
              <a:latin typeface="+mj-lt"/>
            </a:endParaRPr>
          </a:p>
          <a:p>
            <a:pPr lvl="1"/>
            <a:r>
              <a:rPr lang="en-US" altLang="en-US" sz="1600" dirty="0"/>
              <a:t>Definitions of fields: </a:t>
            </a:r>
            <a:r>
              <a:rPr lang="en-US" sz="1600" dirty="0"/>
              <a:t>15-19-0253-00-004z</a:t>
            </a:r>
            <a:endParaRPr lang="en-US" altLang="en-US" sz="1600" dirty="0"/>
          </a:p>
          <a:p>
            <a:pPr marL="457200" lvl="1" indent="0">
              <a:buNone/>
            </a:pPr>
            <a:endParaRPr lang="en-US" altLang="en-US" sz="1600" dirty="0" smtClean="0"/>
          </a:p>
          <a:p>
            <a:pPr lvl="1"/>
            <a:r>
              <a:rPr lang="en-US" altLang="en-US" sz="1600" dirty="0" smtClean="0"/>
              <a:t>The presence of last three fields can be determined by the IE length</a:t>
            </a:r>
            <a:endParaRPr lang="en-US" altLang="en-US" sz="1600" dirty="0"/>
          </a:p>
          <a:p>
            <a:pPr lvl="2"/>
            <a:r>
              <a:rPr lang="en-US" altLang="en-US" sz="1200" dirty="0"/>
              <a:t>L</a:t>
            </a:r>
            <a:r>
              <a:rPr lang="en-US" altLang="en-US" sz="1200" dirty="0" smtClean="0"/>
              <a:t>ength of content fields is 2-octet: not present; </a:t>
            </a:r>
          </a:p>
          <a:p>
            <a:pPr lvl="2"/>
            <a:r>
              <a:rPr lang="en-US" altLang="en-US" sz="1200" dirty="0" smtClean="0"/>
              <a:t>Length of content fields is 5-octet: Ranging Block Duration field is present</a:t>
            </a:r>
          </a:p>
          <a:p>
            <a:pPr lvl="2"/>
            <a:r>
              <a:rPr lang="en-US" altLang="en-US" sz="1200" dirty="0" smtClean="0"/>
              <a:t>Length of content fields is 6-octet: Ranging Block Duration and Ranging Round Duration fields are present</a:t>
            </a:r>
          </a:p>
          <a:p>
            <a:pPr lvl="2"/>
            <a:r>
              <a:rPr lang="en-US" altLang="en-US" sz="1200" dirty="0" smtClean="0"/>
              <a:t>Length of content fields is 8-octet: All three fields are present</a:t>
            </a:r>
          </a:p>
          <a:p>
            <a:pPr lvl="2"/>
            <a:endParaRPr lang="en-US" altLang="en-US" sz="1200" dirty="0" smtClean="0"/>
          </a:p>
        </p:txBody>
      </p:sp>
      <p:graphicFrame>
        <p:nvGraphicFramePr>
          <p:cNvPr id="11" name="Table 10"/>
          <p:cNvGraphicFramePr>
            <a:graphicFrameLocks noGrp="1"/>
          </p:cNvGraphicFramePr>
          <p:nvPr>
            <p:extLst>
              <p:ext uri="{D42A27DB-BD31-4B8C-83A1-F6EECF244321}">
                <p14:modId xmlns:p14="http://schemas.microsoft.com/office/powerpoint/2010/main" val="1673557272"/>
              </p:ext>
            </p:extLst>
          </p:nvPr>
        </p:nvGraphicFramePr>
        <p:xfrm>
          <a:off x="451757" y="1785199"/>
          <a:ext cx="8425543" cy="731520"/>
        </p:xfrm>
        <a:graphic>
          <a:graphicData uri="http://schemas.openxmlformats.org/drawingml/2006/table">
            <a:tbl>
              <a:tblPr firstRow="1" firstCol="1" bandRow="1">
                <a:tableStyleId>{5C22544A-7EE6-4342-B048-85BDC9FD1C3A}</a:tableStyleId>
              </a:tblPr>
              <a:tblGrid>
                <a:gridCol w="767443">
                  <a:extLst>
                    <a:ext uri="{9D8B030D-6E8A-4147-A177-3AD203B41FA5}">
                      <a16:colId xmlns:a16="http://schemas.microsoft.com/office/drawing/2014/main" val="794256918"/>
                    </a:ext>
                  </a:extLst>
                </a:gridCol>
                <a:gridCol w="685800">
                  <a:extLst>
                    <a:ext uri="{9D8B030D-6E8A-4147-A177-3AD203B41FA5}">
                      <a16:colId xmlns:a16="http://schemas.microsoft.com/office/drawing/2014/main" val="1181134217"/>
                    </a:ext>
                  </a:extLst>
                </a:gridCol>
                <a:gridCol w="685800">
                  <a:extLst>
                    <a:ext uri="{9D8B030D-6E8A-4147-A177-3AD203B41FA5}">
                      <a16:colId xmlns:a16="http://schemas.microsoft.com/office/drawing/2014/main" val="2401623900"/>
                    </a:ext>
                  </a:extLst>
                </a:gridCol>
                <a:gridCol w="762000">
                  <a:extLst>
                    <a:ext uri="{9D8B030D-6E8A-4147-A177-3AD203B41FA5}">
                      <a16:colId xmlns:a16="http://schemas.microsoft.com/office/drawing/2014/main" val="1011282101"/>
                    </a:ext>
                  </a:extLst>
                </a:gridCol>
                <a:gridCol w="685800">
                  <a:extLst>
                    <a:ext uri="{9D8B030D-6E8A-4147-A177-3AD203B41FA5}">
                      <a16:colId xmlns:a16="http://schemas.microsoft.com/office/drawing/2014/main" val="42032464"/>
                    </a:ext>
                  </a:extLst>
                </a:gridCol>
                <a:gridCol w="838200">
                  <a:extLst>
                    <a:ext uri="{9D8B030D-6E8A-4147-A177-3AD203B41FA5}">
                      <a16:colId xmlns:a16="http://schemas.microsoft.com/office/drawing/2014/main" val="223862210"/>
                    </a:ext>
                  </a:extLst>
                </a:gridCol>
                <a:gridCol w="685800">
                  <a:extLst>
                    <a:ext uri="{9D8B030D-6E8A-4147-A177-3AD203B41FA5}">
                      <a16:colId xmlns:a16="http://schemas.microsoft.com/office/drawing/2014/main" val="2183530907"/>
                    </a:ext>
                  </a:extLst>
                </a:gridCol>
                <a:gridCol w="762000">
                  <a:extLst>
                    <a:ext uri="{9D8B030D-6E8A-4147-A177-3AD203B41FA5}">
                      <a16:colId xmlns:a16="http://schemas.microsoft.com/office/drawing/2014/main" val="4272501117"/>
                    </a:ext>
                  </a:extLst>
                </a:gridCol>
                <a:gridCol w="985157">
                  <a:extLst>
                    <a:ext uri="{9D8B030D-6E8A-4147-A177-3AD203B41FA5}">
                      <a16:colId xmlns:a16="http://schemas.microsoft.com/office/drawing/2014/main" val="918012010"/>
                    </a:ext>
                  </a:extLst>
                </a:gridCol>
                <a:gridCol w="734786">
                  <a:extLst>
                    <a:ext uri="{9D8B030D-6E8A-4147-A177-3AD203B41FA5}">
                      <a16:colId xmlns:a16="http://schemas.microsoft.com/office/drawing/2014/main" val="2654378467"/>
                    </a:ext>
                  </a:extLst>
                </a:gridCol>
                <a:gridCol w="832757">
                  <a:extLst>
                    <a:ext uri="{9D8B030D-6E8A-4147-A177-3AD203B41FA5}">
                      <a16:colId xmlns:a16="http://schemas.microsoft.com/office/drawing/2014/main" val="4194463386"/>
                    </a:ext>
                  </a:extLst>
                </a:gridCol>
              </a:tblGrid>
              <a:tr h="0">
                <a:tc>
                  <a:txBody>
                    <a:bodyPr/>
                    <a:lstStyle/>
                    <a:p>
                      <a:pPr marL="0" marR="0" algn="ctr">
                        <a:spcBef>
                          <a:spcPts val="0"/>
                        </a:spcBef>
                        <a:spcAft>
                          <a:spcPts val="0"/>
                        </a:spcAft>
                      </a:pPr>
                      <a:r>
                        <a:rPr lang="en-US" sz="1200" dirty="0" smtClean="0">
                          <a:solidFill>
                            <a:schemeClr val="tx1"/>
                          </a:solidFill>
                          <a:effectLst/>
                          <a:latin typeface="+mj-lt"/>
                        </a:rPr>
                        <a:t>Bits: 2</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smtClean="0">
                          <a:solidFill>
                            <a:schemeClr val="tx1"/>
                          </a:solidFill>
                          <a:effectLst/>
                          <a:latin typeface="+mj-lt"/>
                        </a:rPr>
                        <a:t>2</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smtClean="0">
                          <a:solidFill>
                            <a:schemeClr val="tx1"/>
                          </a:solidFill>
                          <a:effectLst/>
                          <a:latin typeface="+mj-lt"/>
                        </a:rPr>
                        <a:t>2</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smtClean="0">
                          <a:solidFill>
                            <a:schemeClr val="tx1"/>
                          </a:solidFill>
                          <a:effectLst/>
                          <a:latin typeface="+mj-lt"/>
                        </a:rPr>
                        <a:t>1</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smtClean="0">
                          <a:solidFill>
                            <a:schemeClr val="tx1"/>
                          </a:solidFill>
                          <a:effectLst/>
                          <a:latin typeface="+mj-lt"/>
                        </a:rPr>
                        <a:t>1</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smtClean="0">
                          <a:solidFill>
                            <a:schemeClr val="tx1"/>
                          </a:solidFill>
                          <a:effectLst/>
                          <a:latin typeface="+mj-lt"/>
                        </a:rPr>
                        <a:t>1</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smtClean="0">
                          <a:solidFill>
                            <a:schemeClr val="tx1"/>
                          </a:solidFill>
                          <a:effectLst/>
                          <a:latin typeface="+mj-lt"/>
                        </a:rPr>
                        <a:t>6</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smtClean="0">
                          <a:solidFill>
                            <a:schemeClr val="tx1"/>
                          </a:solidFill>
                          <a:effectLst/>
                          <a:latin typeface="+mj-lt"/>
                        </a:rPr>
                        <a:t>1</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a:solidFill>
                            <a:schemeClr val="tx1"/>
                          </a:solidFill>
                          <a:effectLst/>
                          <a:latin typeface="+mj-lt"/>
                        </a:rPr>
                        <a:t>Octets:0/3</a:t>
                      </a:r>
                      <a:endParaRPr lang="en-US" sz="120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a:solidFill>
                            <a:schemeClr val="tx1"/>
                          </a:solidFill>
                          <a:effectLst/>
                          <a:latin typeface="+mj-lt"/>
                        </a:rPr>
                        <a:t>0/1</a:t>
                      </a:r>
                      <a:endParaRPr lang="en-US" sz="120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a:solidFill>
                            <a:schemeClr val="tx1"/>
                          </a:solidFill>
                          <a:effectLst/>
                          <a:latin typeface="+mj-lt"/>
                        </a:rPr>
                        <a:t>0/2</a:t>
                      </a:r>
                      <a:endParaRPr lang="en-US" sz="120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168088"/>
                  </a:ext>
                </a:extLst>
              </a:tr>
              <a:tr h="0">
                <a:tc>
                  <a:txBody>
                    <a:bodyPr/>
                    <a:lstStyle/>
                    <a:p>
                      <a:pPr marL="0" marR="0" algn="ctr">
                        <a:spcBef>
                          <a:spcPts val="0"/>
                        </a:spcBef>
                        <a:spcAft>
                          <a:spcPts val="0"/>
                        </a:spcAft>
                      </a:pPr>
                      <a:r>
                        <a:rPr lang="en-US" sz="1200" b="0" dirty="0">
                          <a:solidFill>
                            <a:schemeClr val="tx1"/>
                          </a:solidFill>
                          <a:effectLst/>
                          <a:latin typeface="+mj-lt"/>
                        </a:rPr>
                        <a:t>Multi-node Mode</a:t>
                      </a:r>
                      <a:endParaRPr lang="en-US" sz="1200" b="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mj-lt"/>
                        </a:rPr>
                        <a:t>Ranging Method</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mj-lt"/>
                        </a:rPr>
                        <a:t>STS Packet </a:t>
                      </a:r>
                      <a:r>
                        <a:rPr lang="en-US" sz="1200" dirty="0" err="1">
                          <a:solidFill>
                            <a:schemeClr val="tx1"/>
                          </a:solidFill>
                          <a:effectLst/>
                          <a:latin typeface="+mj-lt"/>
                        </a:rPr>
                        <a:t>Config</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mj-lt"/>
                        </a:rPr>
                        <a:t>Schedule Mode</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mj-lt"/>
                        </a:rPr>
                        <a:t>Deferred Mode</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mj-lt"/>
                        </a:rPr>
                        <a:t>Time Structure Indicator</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mj-lt"/>
                        </a:rPr>
                        <a:t>RCM Validity Rounds</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smtClean="0">
                          <a:solidFill>
                            <a:schemeClr val="tx1"/>
                          </a:solidFill>
                          <a:effectLst/>
                          <a:latin typeface="+mj-lt"/>
                        </a:rPr>
                        <a:t>Reserved</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mj-lt"/>
                        </a:rPr>
                        <a:t>Ranging Block Duration</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mj-lt"/>
                        </a:rPr>
                        <a:t>Ranging Round Duration</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solidFill>
                            <a:schemeClr val="tx1"/>
                          </a:solidFill>
                          <a:effectLst/>
                          <a:latin typeface="+mj-lt"/>
                        </a:rPr>
                        <a:t>Ranging Slot Duration</a:t>
                      </a:r>
                      <a:endParaRPr lang="en-US" sz="1200" dirty="0">
                        <a:solidFill>
                          <a:schemeClr val="tx1"/>
                        </a:solidFill>
                        <a:effectLst/>
                        <a:latin typeface="+mj-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5883161"/>
                  </a:ext>
                </a:extLst>
              </a:tr>
            </a:tbl>
          </a:graphicData>
        </a:graphic>
      </p:graphicFrame>
    </p:spTree>
    <p:extLst>
      <p:ext uri="{BB962C8B-B14F-4D97-AF65-F5344CB8AC3E}">
        <p14:creationId xmlns:p14="http://schemas.microsoft.com/office/powerpoint/2010/main" val="4063284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67871" y="378281"/>
            <a:ext cx="1600200" cy="215444"/>
          </a:xfrm>
        </p:spPr>
        <p:txBody>
          <a:bodyPr/>
          <a:lstStyle/>
          <a:p>
            <a:r>
              <a:rPr lang="en-US" altLang="en-US" dirty="0" smtClean="0"/>
              <a:t>June 2019</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Zheda Li, Samsung</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E459C303-ED8F-458C-8567-6545766C11AB}" type="slidenum">
              <a:rPr lang="en-US" altLang="en-US"/>
              <a:pPr/>
              <a:t>8</a:t>
            </a:fld>
            <a:endParaRPr lang="en-US" altLang="en-US"/>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Merged Ranging IEs</a:t>
            </a:r>
            <a:endParaRPr lang="en-US" altLang="en-US" sz="3600" dirty="0"/>
          </a:p>
        </p:txBody>
      </p:sp>
    </p:spTree>
    <p:extLst>
      <p:ext uri="{BB962C8B-B14F-4D97-AF65-F5344CB8AC3E}">
        <p14:creationId xmlns:p14="http://schemas.microsoft.com/office/powerpoint/2010/main" val="1086744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June 2019</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Zheda Li, Samsung</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CCF5107E-D8CD-4539-A1D9-A69E6BB0D8E1}" type="slidenum">
              <a:rPr lang="en-US" altLang="en-US"/>
              <a:pPr/>
              <a:t>9</a:t>
            </a:fld>
            <a:endParaRPr lang="en-US" altLang="en-US"/>
          </a:p>
        </p:txBody>
      </p:sp>
      <p:sp>
        <p:nvSpPr>
          <p:cNvPr id="4098" name="Rectangle 2"/>
          <p:cNvSpPr>
            <a:spLocks noGrp="1" noChangeArrowheads="1"/>
          </p:cNvSpPr>
          <p:nvPr>
            <p:ph type="title"/>
          </p:nvPr>
        </p:nvSpPr>
        <p:spPr>
          <a:xfrm>
            <a:off x="342900" y="636814"/>
            <a:ext cx="8534400" cy="353786"/>
          </a:xfrm>
          <a:ln/>
        </p:spPr>
        <p:txBody>
          <a:bodyPr/>
          <a:lstStyle/>
          <a:p>
            <a:r>
              <a:rPr lang="en-US" altLang="en-US" sz="3200" dirty="0" smtClean="0"/>
              <a:t>Ranging Request Measurement IE (RRM IE)</a:t>
            </a:r>
            <a:endParaRPr lang="en-US" altLang="en-US" sz="3200" dirty="0"/>
          </a:p>
        </p:txBody>
      </p:sp>
      <p:sp>
        <p:nvSpPr>
          <p:cNvPr id="4099" name="Rectangle 3"/>
          <p:cNvSpPr>
            <a:spLocks noGrp="1" noChangeArrowheads="1"/>
          </p:cNvSpPr>
          <p:nvPr>
            <p:ph type="body" idx="1"/>
          </p:nvPr>
        </p:nvSpPr>
        <p:spPr>
          <a:xfrm>
            <a:off x="1588" y="1030968"/>
            <a:ext cx="9066212" cy="4563035"/>
          </a:xfrm>
          <a:ln/>
        </p:spPr>
        <p:txBody>
          <a:bodyPr/>
          <a:lstStyle/>
          <a:p>
            <a:r>
              <a:rPr lang="en-US" altLang="en-US" sz="1800" dirty="0" smtClean="0">
                <a:latin typeface="+mj-lt"/>
              </a:rPr>
              <a:t>RRM IE is used in the RFRAME to request certain information from one or more ERDEVs</a:t>
            </a:r>
            <a:endParaRPr lang="en-US" altLang="en-US" sz="1800" dirty="0">
              <a:latin typeface="+mj-lt"/>
            </a:endParaRPr>
          </a:p>
          <a:p>
            <a:r>
              <a:rPr lang="en-US" altLang="en-US" sz="1800" dirty="0" smtClean="0">
                <a:latin typeface="+mj-lt"/>
              </a:rPr>
              <a:t>RRM IE content field format</a:t>
            </a:r>
          </a:p>
          <a:p>
            <a:endParaRPr lang="en-US" altLang="en-US" sz="1800" i="1" dirty="0" smtClean="0">
              <a:latin typeface="+mj-lt"/>
            </a:endParaRPr>
          </a:p>
          <a:p>
            <a:pPr marL="0" indent="0">
              <a:buNone/>
            </a:pPr>
            <a:endParaRPr lang="en-US" altLang="en-US" sz="1800" i="1" dirty="0" smtClean="0">
              <a:latin typeface="+mj-lt"/>
            </a:endParaRPr>
          </a:p>
          <a:p>
            <a:pPr marL="457200" lvl="1" indent="0">
              <a:buNone/>
            </a:pPr>
            <a:endParaRPr lang="en-US" altLang="en-US" sz="1600" dirty="0" smtClean="0"/>
          </a:p>
          <a:p>
            <a:pPr lvl="1"/>
            <a:r>
              <a:rPr lang="en-US" altLang="en-US" sz="1600" dirty="0" smtClean="0"/>
              <a:t>An element of RRM Table</a:t>
            </a:r>
            <a:endParaRPr lang="en-US" altLang="en-US" sz="1600" dirty="0"/>
          </a:p>
          <a:p>
            <a:pPr marL="457200" lvl="1" indent="0">
              <a:buNone/>
            </a:pPr>
            <a:endParaRPr lang="en-US" altLang="en-US" sz="1600" dirty="0" smtClean="0"/>
          </a:p>
          <a:p>
            <a:pPr marL="457200" lvl="1" indent="0">
              <a:buNone/>
            </a:pPr>
            <a:endParaRPr lang="en-US" altLang="en-US" sz="1600" dirty="0" smtClean="0"/>
          </a:p>
          <a:p>
            <a:pPr lvl="1"/>
            <a:r>
              <a:rPr lang="en-US" altLang="en-US" sz="1600" dirty="0" smtClean="0"/>
              <a:t>Length of the RRM IE determines the presence of RRM Table</a:t>
            </a:r>
          </a:p>
          <a:p>
            <a:pPr lvl="2"/>
            <a:r>
              <a:rPr lang="en-US" altLang="en-US" sz="1200" dirty="0" smtClean="0"/>
              <a:t>One octet: RRM Table Length and RRM Table are not present</a:t>
            </a:r>
          </a:p>
          <a:p>
            <a:pPr lvl="2"/>
            <a:r>
              <a:rPr lang="en-US" altLang="en-US" sz="1200" dirty="0" smtClean="0"/>
              <a:t>More </a:t>
            </a:r>
            <a:r>
              <a:rPr lang="en-US" altLang="en-US" sz="1200" dirty="0" smtClean="0"/>
              <a:t>than one </a:t>
            </a:r>
            <a:r>
              <a:rPr lang="en-US" altLang="en-US" sz="1200" dirty="0" smtClean="0"/>
              <a:t>octet</a:t>
            </a:r>
            <a:r>
              <a:rPr lang="en-US" altLang="en-US" sz="1200" dirty="0"/>
              <a:t>: RRM Table Length and RRM Table </a:t>
            </a:r>
            <a:r>
              <a:rPr lang="en-US" altLang="en-US" sz="1200" dirty="0" smtClean="0"/>
              <a:t>are present</a:t>
            </a:r>
            <a:endParaRPr lang="en-US" altLang="en-US" sz="1200" dirty="0"/>
          </a:p>
          <a:p>
            <a:pPr lvl="2"/>
            <a:endParaRPr lang="en-US" altLang="en-US" sz="1200" dirty="0" smtClean="0"/>
          </a:p>
          <a:p>
            <a:pPr lvl="2"/>
            <a:endParaRPr lang="en-US" altLang="en-US" sz="1200" dirty="0" smtClean="0"/>
          </a:p>
          <a:p>
            <a:pPr lvl="1"/>
            <a:r>
              <a:rPr lang="en-US" altLang="en-US" sz="1600" dirty="0"/>
              <a:t>Reserved bits can be used as control bits to indicate “state” of the </a:t>
            </a:r>
            <a:r>
              <a:rPr lang="en-US" altLang="en-US" sz="1600" dirty="0" smtClean="0"/>
              <a:t>RFRAME:</a:t>
            </a:r>
          </a:p>
          <a:p>
            <a:pPr lvl="2"/>
            <a:r>
              <a:rPr lang="en-US" altLang="en-US" sz="1200" dirty="0" smtClean="0"/>
              <a:t>Bit 5-6</a:t>
            </a:r>
            <a:endParaRPr lang="en-US" altLang="en-US" sz="1200" dirty="0"/>
          </a:p>
        </p:txBody>
      </p:sp>
      <p:graphicFrame>
        <p:nvGraphicFramePr>
          <p:cNvPr id="9" name="Table 8"/>
          <p:cNvGraphicFramePr>
            <a:graphicFrameLocks noGrp="1"/>
          </p:cNvGraphicFramePr>
          <p:nvPr>
            <p:extLst>
              <p:ext uri="{D42A27DB-BD31-4B8C-83A1-F6EECF244321}">
                <p14:modId xmlns:p14="http://schemas.microsoft.com/office/powerpoint/2010/main" val="1670682995"/>
              </p:ext>
            </p:extLst>
          </p:nvPr>
        </p:nvGraphicFramePr>
        <p:xfrm>
          <a:off x="1784787" y="1763657"/>
          <a:ext cx="5498770" cy="933450"/>
        </p:xfrm>
        <a:graphic>
          <a:graphicData uri="http://schemas.openxmlformats.org/drawingml/2006/table">
            <a:tbl>
              <a:tblPr firstRow="1" firstCol="1" bandRow="1">
                <a:tableStyleId>{5C22544A-7EE6-4342-B048-85BDC9FD1C3A}</a:tableStyleId>
              </a:tblPr>
              <a:tblGrid>
                <a:gridCol w="714059">
                  <a:extLst>
                    <a:ext uri="{9D8B030D-6E8A-4147-A177-3AD203B41FA5}">
                      <a16:colId xmlns:a16="http://schemas.microsoft.com/office/drawing/2014/main" val="4168383387"/>
                    </a:ext>
                  </a:extLst>
                </a:gridCol>
                <a:gridCol w="819141">
                  <a:extLst>
                    <a:ext uri="{9D8B030D-6E8A-4147-A177-3AD203B41FA5}">
                      <a16:colId xmlns:a16="http://schemas.microsoft.com/office/drawing/2014/main" val="901923017"/>
                    </a:ext>
                  </a:extLst>
                </a:gridCol>
                <a:gridCol w="469918">
                  <a:extLst>
                    <a:ext uri="{9D8B030D-6E8A-4147-A177-3AD203B41FA5}">
                      <a16:colId xmlns:a16="http://schemas.microsoft.com/office/drawing/2014/main" val="362917635"/>
                    </a:ext>
                  </a:extLst>
                </a:gridCol>
                <a:gridCol w="669380">
                  <a:extLst>
                    <a:ext uri="{9D8B030D-6E8A-4147-A177-3AD203B41FA5}">
                      <a16:colId xmlns:a16="http://schemas.microsoft.com/office/drawing/2014/main" val="1340099530"/>
                    </a:ext>
                  </a:extLst>
                </a:gridCol>
                <a:gridCol w="595005">
                  <a:extLst>
                    <a:ext uri="{9D8B030D-6E8A-4147-A177-3AD203B41FA5}">
                      <a16:colId xmlns:a16="http://schemas.microsoft.com/office/drawing/2014/main" val="225462171"/>
                    </a:ext>
                  </a:extLst>
                </a:gridCol>
                <a:gridCol w="595005">
                  <a:extLst>
                    <a:ext uri="{9D8B030D-6E8A-4147-A177-3AD203B41FA5}">
                      <a16:colId xmlns:a16="http://schemas.microsoft.com/office/drawing/2014/main" val="1300077546"/>
                    </a:ext>
                  </a:extLst>
                </a:gridCol>
                <a:gridCol w="669380">
                  <a:extLst>
                    <a:ext uri="{9D8B030D-6E8A-4147-A177-3AD203B41FA5}">
                      <a16:colId xmlns:a16="http://schemas.microsoft.com/office/drawing/2014/main" val="2494036011"/>
                    </a:ext>
                  </a:extLst>
                </a:gridCol>
                <a:gridCol w="966882">
                  <a:extLst>
                    <a:ext uri="{9D8B030D-6E8A-4147-A177-3AD203B41FA5}">
                      <a16:colId xmlns:a16="http://schemas.microsoft.com/office/drawing/2014/main" val="2144276947"/>
                    </a:ext>
                  </a:extLst>
                </a:gridCol>
              </a:tblGrid>
              <a:tr h="217805">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Bit: 0</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1</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2</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3</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4</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5-7</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Octets: 0/1</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0/Variable</a:t>
                      </a:r>
                      <a:endParaRPr lang="en-US" sz="1000" kern="1200" dirty="0">
                        <a:solidFill>
                          <a:schemeClr val="dk1"/>
                        </a:solidFill>
                        <a:effectLst/>
                        <a:latin typeface="Times New Roman" panose="02020603050405020304" pitchFamily="18" charset="0"/>
                        <a:ea typeface="Batang"/>
                        <a:cs typeface="+mn-cs"/>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7744362"/>
                  </a:ext>
                </a:extLst>
              </a:tr>
              <a:tr h="243840">
                <a:tc>
                  <a:txBody>
                    <a:bodyPr/>
                    <a:lstStyle/>
                    <a:p>
                      <a:pPr marL="0" marR="0" algn="ctr" defTabSz="914400" rtl="0" eaLnBrk="1" latinLnBrk="0" hangingPunct="1">
                        <a:lnSpc>
                          <a:spcPct val="150000"/>
                        </a:lnSpc>
                        <a:spcBef>
                          <a:spcPts val="0"/>
                        </a:spcBef>
                        <a:spcAft>
                          <a:spcPts val="0"/>
                        </a:spcAft>
                      </a:pPr>
                      <a:r>
                        <a:rPr lang="en-US" sz="1000" b="0" kern="1200" dirty="0">
                          <a:solidFill>
                            <a:schemeClr val="dk1"/>
                          </a:solidFill>
                          <a:effectLst/>
                          <a:latin typeface="Times New Roman" panose="02020603050405020304" pitchFamily="18" charset="0"/>
                          <a:ea typeface="Batang"/>
                          <a:cs typeface="+mn-cs"/>
                        </a:rPr>
                        <a:t>Reply Time Request</a:t>
                      </a: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a:solidFill>
                            <a:schemeClr val="dk1"/>
                          </a:solidFill>
                          <a:effectLst/>
                          <a:latin typeface="Times New Roman" panose="02020603050405020304" pitchFamily="18" charset="0"/>
                          <a:ea typeface="Batang"/>
                          <a:cs typeface="+mn-cs"/>
                        </a:rPr>
                        <a:t>Round-trip Measurement Request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err="1">
                          <a:solidFill>
                            <a:schemeClr val="dk1"/>
                          </a:solidFill>
                          <a:effectLst/>
                          <a:latin typeface="Times New Roman" panose="02020603050405020304" pitchFamily="18" charset="0"/>
                          <a:ea typeface="Batang"/>
                          <a:cs typeface="+mn-cs"/>
                        </a:rPr>
                        <a:t>ToF</a:t>
                      </a:r>
                      <a:r>
                        <a:rPr lang="en-US" sz="1000" kern="1200" dirty="0">
                          <a:solidFill>
                            <a:schemeClr val="dk1"/>
                          </a:solidFill>
                          <a:effectLst/>
                          <a:latin typeface="Times New Roman" panose="02020603050405020304" pitchFamily="18" charset="0"/>
                          <a:ea typeface="Batang"/>
                          <a:cs typeface="+mn-cs"/>
                        </a:rPr>
                        <a:t> request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err="1">
                          <a:solidFill>
                            <a:schemeClr val="dk1"/>
                          </a:solidFill>
                          <a:effectLst/>
                          <a:latin typeface="Times New Roman" panose="02020603050405020304" pitchFamily="18" charset="0"/>
                          <a:ea typeface="Batang"/>
                          <a:cs typeface="+mn-cs"/>
                        </a:rPr>
                        <a:t>AoA</a:t>
                      </a:r>
                      <a:r>
                        <a:rPr lang="en-US" sz="1000" kern="1200" dirty="0">
                          <a:solidFill>
                            <a:schemeClr val="dk1"/>
                          </a:solidFill>
                          <a:effectLst/>
                          <a:latin typeface="Times New Roman" panose="02020603050405020304" pitchFamily="18" charset="0"/>
                          <a:ea typeface="Batang"/>
                          <a:cs typeface="+mn-cs"/>
                        </a:rPr>
                        <a:t> Azimuth Request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err="1">
                          <a:solidFill>
                            <a:schemeClr val="dk1"/>
                          </a:solidFill>
                          <a:effectLst/>
                          <a:latin typeface="Times New Roman" panose="02020603050405020304" pitchFamily="18" charset="0"/>
                          <a:ea typeface="Batang"/>
                          <a:cs typeface="+mn-cs"/>
                        </a:rPr>
                        <a:t>AoA</a:t>
                      </a:r>
                      <a:r>
                        <a:rPr lang="en-US" sz="1000" kern="1200" dirty="0">
                          <a:solidFill>
                            <a:schemeClr val="dk1"/>
                          </a:solidFill>
                          <a:effectLst/>
                          <a:latin typeface="Times New Roman" panose="02020603050405020304" pitchFamily="18" charset="0"/>
                          <a:ea typeface="Batang"/>
                          <a:cs typeface="+mn-cs"/>
                        </a:rPr>
                        <a:t> Elevation Request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Reserved</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RRM Table Length</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RRM Table</a:t>
                      </a:r>
                      <a:endParaRPr lang="en-US" sz="1000" kern="1200" dirty="0">
                        <a:solidFill>
                          <a:schemeClr val="dk1"/>
                        </a:solidFill>
                        <a:effectLst/>
                        <a:latin typeface="Times New Roman" panose="02020603050405020304" pitchFamily="18" charset="0"/>
                        <a:ea typeface="Batang"/>
                        <a:cs typeface="+mn-cs"/>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2171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46874772"/>
              </p:ext>
            </p:extLst>
          </p:nvPr>
        </p:nvGraphicFramePr>
        <p:xfrm>
          <a:off x="3733800" y="2765603"/>
          <a:ext cx="1092428" cy="676256"/>
        </p:xfrm>
        <a:graphic>
          <a:graphicData uri="http://schemas.openxmlformats.org/drawingml/2006/table">
            <a:tbl>
              <a:tblPr firstRow="1" firstCol="1" bandRow="1">
                <a:tableStyleId>{5C22544A-7EE6-4342-B048-85BDC9FD1C3A}</a:tableStyleId>
              </a:tblPr>
              <a:tblGrid>
                <a:gridCol w="1092428">
                  <a:extLst>
                    <a:ext uri="{9D8B030D-6E8A-4147-A177-3AD203B41FA5}">
                      <a16:colId xmlns:a16="http://schemas.microsoft.com/office/drawing/2014/main" val="2147214536"/>
                    </a:ext>
                  </a:extLst>
                </a:gridCol>
              </a:tblGrid>
              <a:tr h="327220">
                <a:tc>
                  <a:txBody>
                    <a:bodyPr/>
                    <a:lstStyle/>
                    <a:p>
                      <a:pPr marL="0" marR="0" algn="ctr">
                        <a:lnSpc>
                          <a:spcPct val="150000"/>
                        </a:lnSpc>
                        <a:spcBef>
                          <a:spcPts val="0"/>
                        </a:spcBef>
                        <a:spcAft>
                          <a:spcPts val="0"/>
                        </a:spcAft>
                      </a:pPr>
                      <a:r>
                        <a:rPr lang="en-US" sz="1000" dirty="0">
                          <a:solidFill>
                            <a:schemeClr val="tx1"/>
                          </a:solidFill>
                          <a:effectLst/>
                          <a:latin typeface="+mj-lt"/>
                        </a:rPr>
                        <a:t>Octets : 0/2/8</a:t>
                      </a:r>
                      <a:endParaRPr lang="en-US" sz="1000"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593224"/>
                  </a:ext>
                </a:extLst>
              </a:tr>
              <a:tr h="349036">
                <a:tc>
                  <a:txBody>
                    <a:bodyPr/>
                    <a:lstStyle/>
                    <a:p>
                      <a:pPr marL="0" marR="0" algn="ctr">
                        <a:lnSpc>
                          <a:spcPct val="150000"/>
                        </a:lnSpc>
                        <a:spcBef>
                          <a:spcPts val="0"/>
                        </a:spcBef>
                        <a:spcAft>
                          <a:spcPts val="0"/>
                        </a:spcAft>
                      </a:pPr>
                      <a:r>
                        <a:rPr lang="en-US" sz="1000" b="0" dirty="0">
                          <a:solidFill>
                            <a:schemeClr val="tx1"/>
                          </a:solidFill>
                          <a:effectLst/>
                          <a:latin typeface="+mj-lt"/>
                        </a:rPr>
                        <a:t>Address</a:t>
                      </a:r>
                      <a:endParaRPr lang="en-US" sz="1000" b="0" dirty="0">
                        <a:solidFill>
                          <a:schemeClr val="tx1"/>
                        </a:solidFill>
                        <a:effectLst/>
                        <a:latin typeface="+mj-lt"/>
                        <a:ea typeface="Batang"/>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0093154"/>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103358832"/>
              </p:ext>
            </p:extLst>
          </p:nvPr>
        </p:nvGraphicFramePr>
        <p:xfrm>
          <a:off x="1728651" y="5133618"/>
          <a:ext cx="5966506" cy="1203960"/>
        </p:xfrm>
        <a:graphic>
          <a:graphicData uri="http://schemas.openxmlformats.org/drawingml/2006/table">
            <a:tbl>
              <a:tblPr firstRow="1" firstCol="1" bandRow="1">
                <a:tableStyleId>{5C22544A-7EE6-4342-B048-85BDC9FD1C3A}</a:tableStyleId>
              </a:tblPr>
              <a:tblGrid>
                <a:gridCol w="991827">
                  <a:extLst>
                    <a:ext uri="{9D8B030D-6E8A-4147-A177-3AD203B41FA5}">
                      <a16:colId xmlns:a16="http://schemas.microsoft.com/office/drawing/2014/main" val="4168383387"/>
                    </a:ext>
                  </a:extLst>
                </a:gridCol>
                <a:gridCol w="4974679">
                  <a:extLst>
                    <a:ext uri="{9D8B030D-6E8A-4147-A177-3AD203B41FA5}">
                      <a16:colId xmlns:a16="http://schemas.microsoft.com/office/drawing/2014/main" val="901923017"/>
                    </a:ext>
                  </a:extLst>
                </a:gridCol>
              </a:tblGrid>
              <a:tr h="217805">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Value</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defTabSz="914400" rtl="0" eaLnBrk="1" latinLnBrk="0" hangingPunct="1">
                        <a:lnSpc>
                          <a:spcPct val="150000"/>
                        </a:lnSpc>
                        <a:spcBef>
                          <a:spcPts val="0"/>
                        </a:spcBef>
                        <a:spcAft>
                          <a:spcPts val="0"/>
                        </a:spcAft>
                      </a:pPr>
                      <a:r>
                        <a:rPr lang="en-US" sz="1000" kern="1200" dirty="0" smtClean="0">
                          <a:solidFill>
                            <a:schemeClr val="dk1"/>
                          </a:solidFill>
                          <a:effectLst/>
                          <a:latin typeface="Times New Roman" panose="02020603050405020304" pitchFamily="18" charset="0"/>
                          <a:ea typeface="Batang"/>
                          <a:cs typeface="+mn-cs"/>
                        </a:rPr>
                        <a:t>Meaning</a:t>
                      </a:r>
                      <a:endParaRPr lang="en-US" sz="100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7744362"/>
                  </a:ext>
                </a:extLst>
              </a:tr>
              <a:tr h="243840">
                <a:tc>
                  <a:txBody>
                    <a:bodyPr/>
                    <a:lstStyle/>
                    <a:p>
                      <a:pPr marL="0" marR="0" algn="ctr" defTabSz="914400" rtl="0" eaLnBrk="1" latinLnBrk="0" hangingPunct="1">
                        <a:lnSpc>
                          <a:spcPct val="150000"/>
                        </a:lnSpc>
                        <a:spcBef>
                          <a:spcPts val="0"/>
                        </a:spcBef>
                        <a:spcAft>
                          <a:spcPts val="0"/>
                        </a:spcAft>
                      </a:pPr>
                      <a:r>
                        <a:rPr lang="en-US" sz="1000" b="0" kern="1200" dirty="0" smtClean="0">
                          <a:solidFill>
                            <a:schemeClr val="dk1"/>
                          </a:solidFill>
                          <a:effectLst/>
                          <a:latin typeface="Times New Roman" panose="02020603050405020304" pitchFamily="18" charset="0"/>
                          <a:ea typeface="Batang"/>
                          <a:cs typeface="+mn-cs"/>
                        </a:rPr>
                        <a:t>00</a:t>
                      </a:r>
                      <a:endParaRPr lang="en-US" sz="1000" b="0" kern="1200" dirty="0">
                        <a:solidFill>
                          <a:schemeClr val="dk1"/>
                        </a:solidFill>
                        <a:effectLst/>
                        <a:latin typeface="Times New Roman" panose="02020603050405020304" pitchFamily="18" charset="0"/>
                        <a:ea typeface="Batang"/>
                        <a:cs typeface="+mn-cs"/>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defTabSz="914400" rtl="0" eaLnBrk="1" latinLnBrk="0" hangingPunct="1">
                        <a:lnSpc>
                          <a:spcPct val="150000"/>
                        </a:lnSpc>
                        <a:spcBef>
                          <a:spcPts val="0"/>
                        </a:spcBef>
                        <a:spcAft>
                          <a:spcPts val="0"/>
                        </a:spcAft>
                      </a:pPr>
                      <a:r>
                        <a:rPr lang="en-US" sz="1000" b="0" kern="1200" dirty="0" smtClean="0">
                          <a:solidFill>
                            <a:schemeClr val="dk1"/>
                          </a:solidFill>
                          <a:effectLst/>
                          <a:latin typeface="Times New Roman" panose="02020603050405020304" pitchFamily="18" charset="0"/>
                          <a:ea typeface="Batang"/>
                          <a:cs typeface="+mn-cs"/>
                        </a:rPr>
                        <a:t>This RFRAME is initiating the SS-TWR</a:t>
                      </a:r>
                      <a:endParaRPr lang="en-US" sz="1000" b="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2171001"/>
                  </a:ext>
                </a:extLst>
              </a:tr>
              <a:tr h="243840">
                <a:tc>
                  <a:txBody>
                    <a:bodyPr/>
                    <a:lstStyle/>
                    <a:p>
                      <a:pPr marL="0" marR="0" algn="ctr" defTabSz="914400" rtl="0" eaLnBrk="1" latinLnBrk="0" hangingPunct="1">
                        <a:lnSpc>
                          <a:spcPct val="150000"/>
                        </a:lnSpc>
                        <a:spcBef>
                          <a:spcPts val="0"/>
                        </a:spcBef>
                        <a:spcAft>
                          <a:spcPts val="0"/>
                        </a:spcAft>
                      </a:pPr>
                      <a:r>
                        <a:rPr lang="en-US" sz="1000" b="0" kern="1200" dirty="0" smtClean="0">
                          <a:solidFill>
                            <a:schemeClr val="dk1"/>
                          </a:solidFill>
                          <a:effectLst/>
                          <a:latin typeface="Times New Roman" panose="02020603050405020304" pitchFamily="18" charset="0"/>
                          <a:ea typeface="Batang"/>
                          <a:cs typeface="+mn-cs"/>
                        </a:rPr>
                        <a:t>01</a:t>
                      </a:r>
                      <a:endParaRPr lang="en-US" sz="1000" b="0" kern="1200" dirty="0">
                        <a:solidFill>
                          <a:schemeClr val="dk1"/>
                        </a:solidFill>
                        <a:effectLst/>
                        <a:latin typeface="Times New Roman" panose="02020603050405020304" pitchFamily="18" charset="0"/>
                        <a:ea typeface="Batang"/>
                        <a:cs typeface="+mn-cs"/>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defTabSz="914400" rtl="0" eaLnBrk="1" latinLnBrk="0" hangingPunct="1">
                        <a:lnSpc>
                          <a:spcPct val="150000"/>
                        </a:lnSpc>
                        <a:spcBef>
                          <a:spcPts val="0"/>
                        </a:spcBef>
                        <a:spcAft>
                          <a:spcPts val="0"/>
                        </a:spcAft>
                      </a:pPr>
                      <a:r>
                        <a:rPr lang="en-US" sz="1000" b="0" kern="1200" dirty="0" smtClean="0">
                          <a:solidFill>
                            <a:schemeClr val="dk1"/>
                          </a:solidFill>
                          <a:effectLst/>
                          <a:latin typeface="Times New Roman" panose="02020603050405020304" pitchFamily="18" charset="0"/>
                          <a:ea typeface="Batang"/>
                          <a:cs typeface="+mn-cs"/>
                        </a:rPr>
                        <a:t>This RFRAME is responding to the ranging initiation message of SS-TWR</a:t>
                      </a:r>
                      <a:endParaRPr lang="en-US" sz="1000" b="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7363332"/>
                  </a:ext>
                </a:extLst>
              </a:tr>
              <a:tr h="243840">
                <a:tc>
                  <a:txBody>
                    <a:bodyPr/>
                    <a:lstStyle/>
                    <a:p>
                      <a:pPr marL="0" marR="0" algn="ctr" defTabSz="914400" rtl="0" eaLnBrk="1" latinLnBrk="0" hangingPunct="1">
                        <a:lnSpc>
                          <a:spcPct val="150000"/>
                        </a:lnSpc>
                        <a:spcBef>
                          <a:spcPts val="0"/>
                        </a:spcBef>
                        <a:spcAft>
                          <a:spcPts val="0"/>
                        </a:spcAft>
                      </a:pPr>
                      <a:r>
                        <a:rPr lang="en-US" sz="1000" b="0" kern="1200" dirty="0" smtClean="0">
                          <a:solidFill>
                            <a:schemeClr val="dk1"/>
                          </a:solidFill>
                          <a:effectLst/>
                          <a:latin typeface="Times New Roman" panose="02020603050405020304" pitchFamily="18" charset="0"/>
                          <a:ea typeface="Batang"/>
                          <a:cs typeface="+mn-cs"/>
                        </a:rPr>
                        <a:t>10</a:t>
                      </a:r>
                      <a:endParaRPr lang="en-US" sz="1000" b="0" kern="1200" dirty="0">
                        <a:solidFill>
                          <a:schemeClr val="dk1"/>
                        </a:solidFill>
                        <a:effectLst/>
                        <a:latin typeface="Times New Roman" panose="02020603050405020304" pitchFamily="18" charset="0"/>
                        <a:ea typeface="Batang"/>
                        <a:cs typeface="+mn-cs"/>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defTabSz="914400" rtl="0" eaLnBrk="1" latinLnBrk="0" hangingPunct="1">
                        <a:lnSpc>
                          <a:spcPct val="150000"/>
                        </a:lnSpc>
                        <a:spcBef>
                          <a:spcPts val="0"/>
                        </a:spcBef>
                        <a:spcAft>
                          <a:spcPts val="0"/>
                        </a:spcAft>
                      </a:pPr>
                      <a:r>
                        <a:rPr lang="en-US" sz="1000" b="0" kern="1200" dirty="0" smtClean="0">
                          <a:solidFill>
                            <a:schemeClr val="dk1"/>
                          </a:solidFill>
                          <a:effectLst/>
                          <a:latin typeface="Times New Roman" panose="02020603050405020304" pitchFamily="18" charset="0"/>
                          <a:ea typeface="Batang"/>
                          <a:cs typeface="+mn-cs"/>
                        </a:rPr>
                        <a:t>This RFRAME is initiating the DS-TWR</a:t>
                      </a:r>
                      <a:endParaRPr lang="en-US" sz="1000" b="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3890801"/>
                  </a:ext>
                </a:extLst>
              </a:tr>
              <a:tr h="243840">
                <a:tc>
                  <a:txBody>
                    <a:bodyPr/>
                    <a:lstStyle/>
                    <a:p>
                      <a:pPr marL="0" marR="0" algn="ctr" defTabSz="914400" rtl="0" eaLnBrk="1" latinLnBrk="0" hangingPunct="1">
                        <a:lnSpc>
                          <a:spcPct val="150000"/>
                        </a:lnSpc>
                        <a:spcBef>
                          <a:spcPts val="0"/>
                        </a:spcBef>
                        <a:spcAft>
                          <a:spcPts val="0"/>
                        </a:spcAft>
                      </a:pPr>
                      <a:r>
                        <a:rPr lang="en-US" sz="1000" b="0" kern="1200" dirty="0" smtClean="0">
                          <a:solidFill>
                            <a:schemeClr val="dk1"/>
                          </a:solidFill>
                          <a:effectLst/>
                          <a:latin typeface="Times New Roman" panose="02020603050405020304" pitchFamily="18" charset="0"/>
                          <a:ea typeface="Batang"/>
                          <a:cs typeface="+mn-cs"/>
                        </a:rPr>
                        <a:t>11</a:t>
                      </a:r>
                      <a:endParaRPr lang="en-US" sz="1000" b="0" kern="1200" dirty="0">
                        <a:solidFill>
                          <a:schemeClr val="dk1"/>
                        </a:solidFill>
                        <a:effectLst/>
                        <a:latin typeface="Times New Roman" panose="02020603050405020304" pitchFamily="18" charset="0"/>
                        <a:ea typeface="Batang"/>
                        <a:cs typeface="+mn-cs"/>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defTabSz="914400" rtl="0" eaLnBrk="1" latinLnBrk="0" hangingPunct="1">
                        <a:lnSpc>
                          <a:spcPct val="150000"/>
                        </a:lnSpc>
                        <a:spcBef>
                          <a:spcPts val="0"/>
                        </a:spcBef>
                        <a:spcAft>
                          <a:spcPts val="0"/>
                        </a:spcAft>
                      </a:pPr>
                      <a:r>
                        <a:rPr lang="en-US" sz="1000" b="0" kern="1200" dirty="0" smtClean="0">
                          <a:solidFill>
                            <a:schemeClr val="dk1"/>
                          </a:solidFill>
                          <a:effectLst/>
                          <a:latin typeface="Times New Roman" panose="02020603050405020304" pitchFamily="18" charset="0"/>
                          <a:ea typeface="Batang"/>
                          <a:cs typeface="+mn-cs"/>
                        </a:rPr>
                        <a:t>This RFRAME is continuing the DS-TWR, and initiating the seconding round measurement </a:t>
                      </a:r>
                      <a:endParaRPr lang="en-US" sz="1000" b="0" kern="1200" dirty="0">
                        <a:solidFill>
                          <a:schemeClr val="dk1"/>
                        </a:solidFill>
                        <a:effectLst/>
                        <a:latin typeface="Times New Roman" panose="02020603050405020304" pitchFamily="18" charset="0"/>
                        <a:ea typeface="Batang"/>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179816"/>
                  </a:ext>
                </a:extLst>
              </a:tr>
            </a:tbl>
          </a:graphicData>
        </a:graphic>
      </p:graphicFrame>
    </p:spTree>
    <p:extLst>
      <p:ext uri="{BB962C8B-B14F-4D97-AF65-F5344CB8AC3E}">
        <p14:creationId xmlns:p14="http://schemas.microsoft.com/office/powerpoint/2010/main" val="24952489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891</TotalTime>
  <Words>1099</Words>
  <Application>Microsoft Office PowerPoint</Application>
  <PresentationFormat>On-screen Show (4:3)</PresentationFormat>
  <Paragraphs>285</Paragraphs>
  <Slides>13</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Batang</vt:lpstr>
      <vt:lpstr>Arial</vt:lpstr>
      <vt:lpstr>Times New Roman</vt:lpstr>
      <vt:lpstr>Office Theme</vt:lpstr>
      <vt:lpstr>Visio</vt:lpstr>
      <vt:lpstr>PowerPoint Presentation</vt:lpstr>
      <vt:lpstr>HRP MAC comment resolutions</vt:lpstr>
      <vt:lpstr>Overview</vt:lpstr>
      <vt:lpstr>Revised IEs for Multi-node Ranging</vt:lpstr>
      <vt:lpstr>Ranging Device Management IE (RDM IE)</vt:lpstr>
      <vt:lpstr>Ranging Contention Phase Structure IE (RCPS IE)</vt:lpstr>
      <vt:lpstr>Advanced Ranging Control IE (ARC IE)</vt:lpstr>
      <vt:lpstr>Merged Ranging IEs</vt:lpstr>
      <vt:lpstr>Ranging Request Measurement IE (RRM IE)</vt:lpstr>
      <vt:lpstr>Ranging Request Measurement IE (RRM IE)</vt:lpstr>
      <vt:lpstr>Ranging Measurement Info IE (RMI IE)</vt:lpstr>
      <vt:lpstr>Ranging procedure: Message Sequence Chart</vt:lpstr>
      <vt:lpstr>Ranging procedure: Message Sequence Chart</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Zheda Li</dc:creator>
  <cp:keywords/>
  <dc:description>&lt;doc#&gt;</dc:description>
  <cp:lastModifiedBy>Zheda Li</cp:lastModifiedBy>
  <cp:revision>69</cp:revision>
  <cp:lastPrinted>1998-02-10T13:28:06Z</cp:lastPrinted>
  <dcterms:created xsi:type="dcterms:W3CDTF">2019-06-19T05:06:18Z</dcterms:created>
  <dcterms:modified xsi:type="dcterms:W3CDTF">2019-06-19T20:06:44Z</dcterms:modified>
</cp:coreProperties>
</file>