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2" r:id="rId3"/>
    <p:sldId id="274" r:id="rId4"/>
    <p:sldId id="268" r:id="rId5"/>
    <p:sldId id="373" r:id="rId6"/>
    <p:sldId id="382" r:id="rId7"/>
    <p:sldId id="387" r:id="rId8"/>
    <p:sldId id="383" r:id="rId9"/>
    <p:sldId id="384" r:id="rId10"/>
    <p:sldId id="385" r:id="rId11"/>
    <p:sldId id="389" r:id="rId12"/>
    <p:sldId id="390" r:id="rId13"/>
    <p:sldId id="386" r:id="rId14"/>
    <p:sldId id="388" r:id="rId15"/>
    <p:sldId id="364" r:id="rId16"/>
    <p:sldId id="37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90" d="100"/>
          <a:sy n="90" d="100"/>
        </p:scale>
        <p:origin x="-1020"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May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May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 </a:t>
            </a:r>
            <a:r>
              <a:rPr lang="en-US" altLang="en-US" sz="1400" b="1" kern="1200" dirty="0" smtClean="0">
                <a:solidFill>
                  <a:schemeClr val="tx1"/>
                </a:solidFill>
                <a:latin typeface="Times New Roman" pitchFamily="18" charset="0"/>
                <a:ea typeface="+mn-ea"/>
                <a:cs typeface="+mn-cs"/>
              </a:rPr>
              <a:t>15-19-0243-00-004w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May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May 2019 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[16 May,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[Presentation in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130946470"/>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4368" y="429309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0278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Telephone Conference</a:t>
            </a:r>
            <a:endParaRPr lang="en-US" dirty="0"/>
          </a:p>
        </p:txBody>
      </p:sp>
      <p:sp>
        <p:nvSpPr>
          <p:cNvPr id="3" name="Inhaltsplatzhalter 2"/>
          <p:cNvSpPr>
            <a:spLocks noGrp="1"/>
          </p:cNvSpPr>
          <p:nvPr>
            <p:ph idx="1"/>
          </p:nvPr>
        </p:nvSpPr>
        <p:spPr/>
        <p:txBody>
          <a:bodyPr/>
          <a:lstStyle/>
          <a:p>
            <a:r>
              <a:rPr lang="en-US" sz="2400" dirty="0" smtClean="0"/>
              <a:t>Will be scheduled when required</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2880743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smtClean="0"/>
              <a:t>Meeting minutes will be available in document </a:t>
            </a:r>
            <a:br>
              <a:rPr lang="en-US" sz="2400" dirty="0" smtClean="0"/>
            </a:br>
            <a:r>
              <a:rPr lang="en-US" sz="2400" dirty="0" smtClean="0"/>
              <a:t>15-19/240r0</a:t>
            </a:r>
          </a:p>
          <a:p>
            <a:endParaRPr lang="en-US" sz="2400" dirty="0" smtClean="0"/>
          </a:p>
          <a:p>
            <a:r>
              <a:rPr lang="en-US" sz="2400" dirty="0" smtClean="0"/>
              <a:t>Special thanks to Charlie!</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32820551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Letter Ballot Recirculation Motion</a:t>
            </a:r>
            <a:endParaRPr lang="en-US" dirty="0"/>
          </a:p>
        </p:txBody>
      </p:sp>
      <p:sp>
        <p:nvSpPr>
          <p:cNvPr id="3" name="Inhaltsplatzhalter 2"/>
          <p:cNvSpPr>
            <a:spLocks noGrp="1"/>
          </p:cNvSpPr>
          <p:nvPr>
            <p:ph idx="1"/>
          </p:nvPr>
        </p:nvSpPr>
        <p:spPr/>
        <p:txBody>
          <a:bodyPr/>
          <a:lstStyle/>
          <a:p>
            <a:r>
              <a:rPr lang="en-US" sz="2400" dirty="0"/>
              <a:t>Move that 802.15 WG start a WG recirculation requesting approval of CA document 15-19-0165-01-004 and document P802.15.4w_D2 and to forward document P802.15.4w_D2, to Standards Association ballot.</a:t>
            </a:r>
          </a:p>
          <a:p>
            <a:endParaRPr lang="en-US" sz="2400" dirty="0"/>
          </a:p>
          <a:p>
            <a:r>
              <a:rPr lang="en-US" sz="2400" dirty="0"/>
              <a:t>Moved by: Joerg Robert</a:t>
            </a:r>
          </a:p>
          <a:p>
            <a:r>
              <a:rPr lang="en-US" sz="2400" dirty="0"/>
              <a:t>Seconded by:</a:t>
            </a:r>
          </a:p>
          <a:p>
            <a:endParaRPr lang="en-US" sz="2400" dirty="0"/>
          </a:p>
          <a:p>
            <a:r>
              <a:rPr lang="en-US" sz="2400" dirty="0" smtClean="0"/>
              <a:t>Result:</a:t>
            </a: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14233400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a:t>
            </a:r>
            <a:r>
              <a:rPr lang="en-US" dirty="0"/>
              <a:t>formation for a WG Letter Ballot</a:t>
            </a:r>
          </a:p>
        </p:txBody>
      </p:sp>
      <p:sp>
        <p:nvSpPr>
          <p:cNvPr id="3" name="Inhaltsplatzhalter 2"/>
          <p:cNvSpPr>
            <a:spLocks noGrp="1"/>
          </p:cNvSpPr>
          <p:nvPr>
            <p:ph idx="1"/>
          </p:nvPr>
        </p:nvSpPr>
        <p:spPr>
          <a:xfrm>
            <a:off x="685800" y="1700808"/>
            <a:ext cx="7772400" cy="4395192"/>
          </a:xfrm>
        </p:spPr>
        <p:txBody>
          <a:bodyPr/>
          <a:lstStyle/>
          <a:p>
            <a:r>
              <a:rPr lang="en-US" sz="1800" dirty="0"/>
              <a:t>Move that 802.15 WG approve the formation of a Comment Resolution Group (CRG) for the WG balloting of the P802.15.4w_D2 with the following membership: Joerg Robert (Chair), Carlie Perkins, Johannes Wechsler, and Hendricus De Ruijter. 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dirty="0" smtClean="0"/>
              <a:t>.</a:t>
            </a:r>
          </a:p>
          <a:p>
            <a:endParaRPr lang="en-US" sz="1800" dirty="0" smtClean="0"/>
          </a:p>
          <a:p>
            <a:r>
              <a:rPr lang="en-US" sz="1800" dirty="0"/>
              <a:t>Moved by: Joerg Robert</a:t>
            </a:r>
          </a:p>
          <a:p>
            <a:r>
              <a:rPr lang="en-US" sz="1800" dirty="0"/>
              <a:t>Seconded by:</a:t>
            </a:r>
          </a:p>
          <a:p>
            <a:endParaRPr lang="en-US" sz="1800" dirty="0"/>
          </a:p>
          <a:p>
            <a:r>
              <a:rPr lang="en-US" sz="1800" dirty="0"/>
              <a:t>Result:</a:t>
            </a:r>
          </a:p>
          <a:p>
            <a:endParaRPr lang="en-US" sz="1800" dirty="0"/>
          </a:p>
          <a:p>
            <a:endParaRPr lang="en-US" sz="18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169822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Goals for Vienna</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Atlanta and </a:t>
            </a:r>
            <a:r>
              <a:rPr lang="en-US" sz="2400" dirty="0"/>
              <a:t>CRG Minutes</a:t>
            </a:r>
          </a:p>
          <a:p>
            <a:r>
              <a:rPr lang="en-US" sz="2400" dirty="0"/>
              <a:t>Schedule</a:t>
            </a:r>
          </a:p>
          <a:p>
            <a:r>
              <a:rPr lang="en-US" sz="2400" dirty="0"/>
              <a:t>Comment Resolution</a:t>
            </a:r>
          </a:p>
          <a:p>
            <a:r>
              <a:rPr lang="en-US" sz="2400" dirty="0"/>
              <a:t>Future Schedule</a:t>
            </a:r>
          </a:p>
          <a:p>
            <a:r>
              <a:rPr lang="en-US" sz="2400" dirty="0"/>
              <a:t>AOB</a:t>
            </a:r>
          </a:p>
          <a:p>
            <a:endParaRPr lang="en-US" sz="2400" dirty="0"/>
          </a:p>
          <a:p>
            <a:r>
              <a:rPr lang="en-US" sz="2400" dirty="0"/>
              <a:t>6 Slots requested</a:t>
            </a:r>
          </a:p>
          <a:p>
            <a:endParaRPr lang="en-US" sz="2400" dirty="0"/>
          </a:p>
          <a:p>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
        <p:nvSpPr>
          <p:cNvPr id="7" name="Textfeld 6"/>
          <p:cNvSpPr txBox="1"/>
          <p:nvPr/>
        </p:nvSpPr>
        <p:spPr>
          <a:xfrm>
            <a:off x="6876256" y="613185"/>
            <a:ext cx="1500732" cy="276999"/>
          </a:xfrm>
          <a:prstGeom prst="rect">
            <a:avLst/>
          </a:prstGeom>
          <a:noFill/>
        </p:spPr>
        <p:txBody>
          <a:bodyPr wrap="none" rtlCol="0">
            <a:spAutoFit/>
          </a:bodyPr>
          <a:lstStyle/>
          <a:p>
            <a:r>
              <a:rPr lang="de-DE" b="1" dirty="0"/>
              <a:t>15-19-0176-00-004w</a:t>
            </a:r>
            <a:endParaRPr lang="en-US" b="1" dirty="0"/>
          </a:p>
        </p:txBody>
      </p:sp>
    </p:spTree>
    <p:extLst>
      <p:ext uri="{BB962C8B-B14F-4D97-AF65-F5344CB8AC3E}">
        <p14:creationId xmlns:p14="http://schemas.microsoft.com/office/powerpoint/2010/main" val="2829517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May 2019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May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Vancouver Meeting Minutes</a:t>
            </a:r>
            <a:endParaRPr lang="en-US" sz="2400" dirty="0"/>
          </a:p>
          <a:p>
            <a:r>
              <a:rPr lang="en-US" sz="2400" dirty="0"/>
              <a:t>Schedule</a:t>
            </a:r>
          </a:p>
          <a:p>
            <a:r>
              <a:rPr lang="en-US" sz="2400" dirty="0" smtClean="0"/>
              <a:t>LB 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388884463"/>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Resolved all Letter Ballot comments</a:t>
            </a:r>
          </a:p>
          <a:p>
            <a:r>
              <a:rPr lang="en-US" sz="2400" dirty="0" smtClean="0"/>
              <a:t>Resolved all CA Letter Ballot comments</a:t>
            </a:r>
          </a:p>
          <a:p>
            <a:r>
              <a:rPr lang="en-US" sz="2400" dirty="0" smtClean="0"/>
              <a:t>Incorporated LB comments into draft and CA document</a:t>
            </a:r>
          </a:p>
          <a:p>
            <a:r>
              <a:rPr lang="en-US" sz="2400" dirty="0" smtClean="0"/>
              <a:t>Motions for LB recirculation and formation of CRG</a:t>
            </a:r>
          </a:p>
          <a:p>
            <a:r>
              <a:rPr lang="en-US" sz="2400" dirty="0" smtClean="0"/>
              <a:t>Discussion on future schedule</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971193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 155 Voting Results</a:t>
            </a:r>
            <a:endParaRPr lang="en-US" dirty="0"/>
          </a:p>
        </p:txBody>
      </p:sp>
      <p:sp>
        <p:nvSpPr>
          <p:cNvPr id="3" name="Inhaltsplatzhalter 2"/>
          <p:cNvSpPr>
            <a:spLocks noGrp="1"/>
          </p:cNvSpPr>
          <p:nvPr>
            <p:ph idx="1"/>
          </p:nvPr>
        </p:nvSpPr>
        <p:spPr/>
        <p:txBody>
          <a:bodyPr/>
          <a:lstStyle/>
          <a:p>
            <a:r>
              <a:rPr lang="de-DE" sz="2400" dirty="0"/>
              <a:t>VOTERS  </a:t>
            </a:r>
            <a:r>
              <a:rPr lang="de-DE" sz="2400" dirty="0" smtClean="0"/>
              <a:t>		92 </a:t>
            </a:r>
          </a:p>
          <a:p>
            <a:r>
              <a:rPr lang="de-DE" sz="2400" dirty="0" smtClean="0"/>
              <a:t>VOTED </a:t>
            </a:r>
            <a:r>
              <a:rPr lang="de-DE" sz="2400" dirty="0"/>
              <a:t>  </a:t>
            </a:r>
            <a:r>
              <a:rPr lang="de-DE" sz="2400" dirty="0" smtClean="0"/>
              <a:t>		48 </a:t>
            </a:r>
          </a:p>
          <a:p>
            <a:r>
              <a:rPr lang="de-DE" sz="2400" dirty="0" smtClean="0"/>
              <a:t>YES </a:t>
            </a:r>
            <a:r>
              <a:rPr lang="de-DE" sz="2400" dirty="0"/>
              <a:t>            </a:t>
            </a:r>
            <a:r>
              <a:rPr lang="de-DE" sz="2400" dirty="0" smtClean="0"/>
              <a:t>	35 </a:t>
            </a:r>
          </a:p>
          <a:p>
            <a:r>
              <a:rPr lang="de-DE" sz="2400" dirty="0" smtClean="0"/>
              <a:t>ABSTAIN </a:t>
            </a:r>
            <a:r>
              <a:rPr lang="de-DE" sz="2400" dirty="0"/>
              <a:t>     </a:t>
            </a:r>
            <a:r>
              <a:rPr lang="de-DE" sz="2400" dirty="0" smtClean="0"/>
              <a:t>	12 </a:t>
            </a:r>
          </a:p>
          <a:p>
            <a:r>
              <a:rPr lang="de-DE" sz="2400" dirty="0" smtClean="0"/>
              <a:t>NO </a:t>
            </a:r>
            <a:r>
              <a:rPr lang="de-DE" sz="2400" dirty="0"/>
              <a:t>            	</a:t>
            </a:r>
            <a:r>
              <a:rPr lang="de-DE" sz="2400" dirty="0" smtClean="0"/>
              <a:t>1 </a:t>
            </a:r>
            <a:r>
              <a:rPr lang="de-DE" sz="2800" dirty="0"/>
              <a:t/>
            </a:r>
            <a:br>
              <a:rPr lang="de-DE" sz="2800" dirty="0"/>
            </a:br>
            <a:endParaRPr lang="de-DE" sz="2400" dirty="0" smtClean="0"/>
          </a:p>
          <a:p>
            <a:r>
              <a:rPr lang="de-DE" sz="2400" dirty="0" smtClean="0"/>
              <a:t>Letter Ballot </a:t>
            </a:r>
            <a:r>
              <a:rPr lang="de-DE" sz="2400" dirty="0" err="1" smtClean="0"/>
              <a:t>passed</a:t>
            </a:r>
            <a:r>
              <a:rPr lang="de-DE" sz="2400" dirty="0" smtClean="0"/>
              <a:t> </a:t>
            </a:r>
            <a:endParaRPr lang="en-US" sz="2400" dirty="0" smtClean="0"/>
          </a:p>
          <a:p>
            <a:r>
              <a:rPr lang="en-US" sz="2400" dirty="0" smtClean="0"/>
              <a:t>Received 100 comments</a:t>
            </a:r>
          </a:p>
          <a:p>
            <a:pPr lvl="1"/>
            <a:r>
              <a:rPr lang="en-US" sz="2000" dirty="0" smtClean="0"/>
              <a:t>Approx. 60% editorial, 40% technical</a:t>
            </a:r>
            <a:endParaRPr lang="en-US" sz="20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Tree>
    <p:extLst>
      <p:ext uri="{BB962C8B-B14F-4D97-AF65-F5344CB8AC3E}">
        <p14:creationId xmlns:p14="http://schemas.microsoft.com/office/powerpoint/2010/main" val="247099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 Comment Resolution</a:t>
            </a:r>
            <a:endParaRPr lang="en-US" dirty="0"/>
          </a:p>
        </p:txBody>
      </p:sp>
      <p:sp>
        <p:nvSpPr>
          <p:cNvPr id="3" name="Inhaltsplatzhalter 2"/>
          <p:cNvSpPr>
            <a:spLocks noGrp="1"/>
          </p:cNvSpPr>
          <p:nvPr>
            <p:ph idx="1"/>
          </p:nvPr>
        </p:nvSpPr>
        <p:spPr/>
        <p:txBody>
          <a:bodyPr/>
          <a:lstStyle/>
          <a:p>
            <a:r>
              <a:rPr lang="en-US" sz="2000" dirty="0" smtClean="0"/>
              <a:t>All LB comments are resolved and already incorporated into documents</a:t>
            </a:r>
          </a:p>
          <a:p>
            <a:endParaRPr lang="en-US" sz="2000" dirty="0"/>
          </a:p>
          <a:p>
            <a:r>
              <a:rPr lang="en-US" sz="2000" dirty="0" smtClean="0"/>
              <a:t>Resolved comments spreadsheet available on mentor in 15-19/193r10</a:t>
            </a:r>
          </a:p>
          <a:p>
            <a:r>
              <a:rPr lang="en-US" sz="2000" dirty="0" smtClean="0"/>
              <a:t>Updated draft D2 with all incorporated comments available in private members area (including diffs)</a:t>
            </a:r>
          </a:p>
          <a:p>
            <a:endParaRPr lang="en-US" sz="2000" dirty="0" smtClean="0"/>
          </a:p>
          <a:p>
            <a:r>
              <a:rPr lang="en-US" sz="2000" dirty="0" smtClean="0"/>
              <a:t>Resolved CA comments spreadsheet available on mentor in 15-19/212r2</a:t>
            </a:r>
          </a:p>
          <a:p>
            <a:r>
              <a:rPr lang="en-US" sz="2000" dirty="0" smtClean="0"/>
              <a:t>Updated CA document available on mentor in 15-19/165r1</a:t>
            </a:r>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2094424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Recirculation Motion #30</a:t>
            </a:r>
            <a:endParaRPr lang="en-US" dirty="0"/>
          </a:p>
        </p:txBody>
      </p:sp>
      <p:sp>
        <p:nvSpPr>
          <p:cNvPr id="3" name="Inhaltsplatzhalter 2"/>
          <p:cNvSpPr>
            <a:spLocks noGrp="1"/>
          </p:cNvSpPr>
          <p:nvPr>
            <p:ph idx="1"/>
          </p:nvPr>
        </p:nvSpPr>
        <p:spPr/>
        <p:txBody>
          <a:bodyPr/>
          <a:lstStyle/>
          <a:p>
            <a:pPr>
              <a:tabLst>
                <a:tab pos="627063" algn="l"/>
              </a:tabLst>
            </a:pPr>
            <a:r>
              <a:rPr lang="en-US" sz="2400" dirty="0"/>
              <a:t>Move that TG4w formally request that </a:t>
            </a:r>
            <a:r>
              <a:rPr lang="en-US" sz="2400" dirty="0" smtClean="0"/>
              <a:t>the 802.15 </a:t>
            </a:r>
            <a:r>
              <a:rPr lang="en-US" sz="2400" dirty="0"/>
              <a:t>WG start a WG recirculation requesting approval of CA document </a:t>
            </a:r>
            <a:r>
              <a:rPr lang="en-US" sz="2400" dirty="0" smtClean="0"/>
              <a:t>15-19-0165-01-004w </a:t>
            </a:r>
            <a:r>
              <a:rPr lang="en-US" sz="2400" dirty="0"/>
              <a:t>and document P802.15.4w_D2 </a:t>
            </a:r>
            <a:r>
              <a:rPr lang="en-US" sz="2400" dirty="0" smtClean="0"/>
              <a:t> </a:t>
            </a:r>
            <a:r>
              <a:rPr lang="en-US" sz="2400" dirty="0"/>
              <a:t>and to forward document </a:t>
            </a:r>
            <a:r>
              <a:rPr lang="en-US" sz="2400" dirty="0" smtClean="0"/>
              <a:t>P802.15.4w_D2, </a:t>
            </a:r>
            <a:r>
              <a:rPr lang="en-US" sz="2400" dirty="0"/>
              <a:t>to Standards Association </a:t>
            </a:r>
            <a:r>
              <a:rPr lang="en-US" sz="2400" dirty="0" smtClean="0"/>
              <a:t>ballot.</a:t>
            </a:r>
          </a:p>
          <a:p>
            <a:pPr>
              <a:tabLst>
                <a:tab pos="627063" algn="l"/>
              </a:tabLst>
            </a:pPr>
            <a:endParaRPr lang="en-US" sz="2400" dirty="0" smtClean="0"/>
          </a:p>
          <a:p>
            <a:pPr>
              <a:tabLst>
                <a:tab pos="627063" algn="l"/>
              </a:tabLst>
            </a:pPr>
            <a:r>
              <a:rPr lang="en-US" sz="2400" dirty="0"/>
              <a:t>Moved by: </a:t>
            </a:r>
            <a:r>
              <a:rPr lang="en-US" sz="2400" dirty="0" smtClean="0"/>
              <a:t> Johannes</a:t>
            </a:r>
            <a:endParaRPr lang="en-US" sz="2400" dirty="0"/>
          </a:p>
          <a:p>
            <a:pPr>
              <a:tabLst>
                <a:tab pos="627063" algn="l"/>
              </a:tabLst>
            </a:pPr>
            <a:r>
              <a:rPr lang="en-US" sz="2400" dirty="0"/>
              <a:t>Seconded by: </a:t>
            </a:r>
            <a:r>
              <a:rPr lang="en-US" sz="2400" dirty="0" smtClean="0"/>
              <a:t> </a:t>
            </a:r>
            <a:r>
              <a:rPr lang="en-US" sz="2400" dirty="0" err="1" smtClean="0"/>
              <a:t>Henk</a:t>
            </a:r>
            <a:endParaRPr lang="en-US" sz="2400" dirty="0" smtClean="0"/>
          </a:p>
          <a:p>
            <a:pPr>
              <a:tabLst>
                <a:tab pos="627063" algn="l"/>
              </a:tabLst>
            </a:pPr>
            <a:endParaRPr lang="en-US" sz="2400" dirty="0"/>
          </a:p>
          <a:p>
            <a:pPr>
              <a:tabLst>
                <a:tab pos="627063" algn="l"/>
              </a:tabLst>
            </a:pPr>
            <a:r>
              <a:rPr lang="en-US" sz="2400" dirty="0" smtClean="0"/>
              <a:t>Motion passes </a:t>
            </a:r>
            <a:r>
              <a:rPr lang="en-US" sz="2400" dirty="0"/>
              <a:t>by unanimous consent</a:t>
            </a:r>
          </a:p>
          <a:p>
            <a:pPr>
              <a:tabLst>
                <a:tab pos="627063"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3381116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Task Group CRG Formation Motion #31</a:t>
            </a:r>
            <a:endParaRPr lang="en-US" dirty="0"/>
          </a:p>
        </p:txBody>
      </p:sp>
      <p:sp>
        <p:nvSpPr>
          <p:cNvPr id="3" name="Inhaltsplatzhalter 2"/>
          <p:cNvSpPr>
            <a:spLocks noGrp="1"/>
          </p:cNvSpPr>
          <p:nvPr>
            <p:ph idx="1"/>
          </p:nvPr>
        </p:nvSpPr>
        <p:spPr/>
        <p:txBody>
          <a:bodyPr/>
          <a:lstStyle/>
          <a:p>
            <a:r>
              <a:rPr lang="en-US" sz="1800" dirty="0"/>
              <a:t>Move that Task Group TG4w requests 802.15 WG approve the formation of a Comment Resolution Group (CRG) for the WG balloting of the </a:t>
            </a:r>
            <a:r>
              <a:rPr lang="en-US" sz="1800" dirty="0" smtClean="0"/>
              <a:t>P802.15.4w_D2 </a:t>
            </a:r>
            <a:r>
              <a:rPr lang="en-US" sz="1800" dirty="0"/>
              <a:t>with the following membership: Joerg Robert (Chair), Carlie Perkins, Johannes Wechsler</a:t>
            </a:r>
            <a:r>
              <a:rPr lang="en-US" sz="1800" dirty="0" smtClean="0"/>
              <a:t>, and </a:t>
            </a:r>
            <a:r>
              <a:rPr lang="en-US" sz="1800" dirty="0"/>
              <a:t>Hendricus De </a:t>
            </a:r>
            <a:r>
              <a:rPr lang="en-US" sz="1800" dirty="0" smtClean="0"/>
              <a:t>Ruijter. </a:t>
            </a:r>
            <a:r>
              <a:rPr lang="en-US" sz="1800" dirty="0"/>
              <a:t>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sz="1800" dirty="0"/>
          </a:p>
          <a:p>
            <a:r>
              <a:rPr lang="en-US" sz="1800" dirty="0"/>
              <a:t>Moved by: </a:t>
            </a:r>
            <a:r>
              <a:rPr lang="en-US" sz="1800" dirty="0" smtClean="0"/>
              <a:t> Charlie</a:t>
            </a:r>
            <a:endParaRPr lang="en-US" sz="1800" dirty="0"/>
          </a:p>
          <a:p>
            <a:r>
              <a:rPr lang="en-US" sz="1800" dirty="0"/>
              <a:t>Seconded by: </a:t>
            </a:r>
            <a:r>
              <a:rPr lang="en-US" sz="1800" dirty="0" smtClean="0"/>
              <a:t> Johannes</a:t>
            </a:r>
          </a:p>
          <a:p>
            <a:endParaRPr lang="en-US" sz="1800" dirty="0"/>
          </a:p>
          <a:p>
            <a:r>
              <a:rPr lang="en-US" sz="1800" dirty="0"/>
              <a:t>Motion passes by unanimous consent</a:t>
            </a:r>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1753140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772</Words>
  <Application>Microsoft Office PowerPoint</Application>
  <PresentationFormat>Bildschirmpräsentation (4:3)</PresentationFormat>
  <Paragraphs>173</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IEEE-P802_15_Rbt</vt:lpstr>
      <vt:lpstr>PowerPoint-Präsentation</vt:lpstr>
      <vt:lpstr>TG 802.15.4w LPWA May 2019 Closing Report</vt:lpstr>
      <vt:lpstr>Main Agenda Items for the Week</vt:lpstr>
      <vt:lpstr>TG 15.4w Schedule for the Week</vt:lpstr>
      <vt:lpstr>Meeting Achievements</vt:lpstr>
      <vt:lpstr>LB 155 Voting Results</vt:lpstr>
      <vt:lpstr>LB Comment Resolution</vt:lpstr>
      <vt:lpstr>TG Recirculation Motion #30</vt:lpstr>
      <vt:lpstr>Task Group CRG Formation Motion #31</vt:lpstr>
      <vt:lpstr>TG4w Draft Schedule</vt:lpstr>
      <vt:lpstr>CRG Telephone Conference</vt:lpstr>
      <vt:lpstr>Meeting Minutes</vt:lpstr>
      <vt:lpstr>Letter Ballot Recirculation Motion</vt:lpstr>
      <vt:lpstr>CRG formation for a WG Letter Ballot</vt:lpstr>
      <vt:lpstr>TG4w Goals for Vienna</vt:lpstr>
      <vt:lpstr>Thank You!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584</cp:revision>
  <cp:lastPrinted>1998-02-10T13:28:06Z</cp:lastPrinted>
  <dcterms:created xsi:type="dcterms:W3CDTF">2018-03-02T09:48:16Z</dcterms:created>
  <dcterms:modified xsi:type="dcterms:W3CDTF">2019-05-16T20:20:52Z</dcterms:modified>
</cp:coreProperties>
</file>